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58" r:id="rId4"/>
    <p:sldId id="271" r:id="rId5"/>
    <p:sldId id="266" r:id="rId6"/>
    <p:sldId id="264" r:id="rId7"/>
    <p:sldId id="261" r:id="rId8"/>
    <p:sldId id="262" r:id="rId9"/>
    <p:sldId id="259" r:id="rId10"/>
    <p:sldId id="268" r:id="rId11"/>
    <p:sldId id="269" r:id="rId12"/>
    <p:sldId id="275" r:id="rId13"/>
    <p:sldId id="274" r:id="rId14"/>
    <p:sldId id="278" r:id="rId15"/>
    <p:sldId id="276" r:id="rId16"/>
    <p:sldId id="277" r:id="rId17"/>
    <p:sldId id="270" r:id="rId18"/>
    <p:sldId id="272" r:id="rId19"/>
    <p:sldId id="279" r:id="rId20"/>
    <p:sldId id="260"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2999" autoAdjust="0"/>
  </p:normalViewPr>
  <p:slideViewPr>
    <p:cSldViewPr snapToGrid="0">
      <p:cViewPr varScale="1">
        <p:scale>
          <a:sx n="50" d="100"/>
          <a:sy n="50" d="100"/>
        </p:scale>
        <p:origin x="1226"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456A2-39CE-4E48-BDE0-F73D0242DF90}" type="datetimeFigureOut">
              <a:rPr lang="en-GB" smtClean="0"/>
              <a:t>09/03/2022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9E866-61A7-4AF6-84E6-D020E817B1F4}" type="slidenum">
              <a:rPr lang="en-GB" smtClean="0"/>
              <a:t>‹#›</a:t>
            </a:fld>
            <a:endParaRPr lang="en-GB"/>
          </a:p>
        </p:txBody>
      </p:sp>
    </p:spTree>
    <p:extLst>
      <p:ext uri="{BB962C8B-B14F-4D97-AF65-F5344CB8AC3E}">
        <p14:creationId xmlns:p14="http://schemas.microsoft.com/office/powerpoint/2010/main" val="425545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Oxygen" TargetMode="External"/><Relationship Id="rId3" Type="http://schemas.openxmlformats.org/officeDocument/2006/relationships/hyperlink" Target="https://en.wikipedia.org/wiki/Emission_lines" TargetMode="External"/><Relationship Id="rId7" Type="http://schemas.openxmlformats.org/officeDocument/2006/relationships/hyperlink" Target="https://en.wikipedia.org/wiki/Silic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Carbon" TargetMode="External"/><Relationship Id="rId5" Type="http://schemas.openxmlformats.org/officeDocument/2006/relationships/hyperlink" Target="https://en.wikipedia.org/wiki/Nitrogen" TargetMode="External"/><Relationship Id="rId10" Type="http://schemas.openxmlformats.org/officeDocument/2006/relationships/hyperlink" Target="https://en.wikipedia.org/wiki/Wolf%E2%80%93Rayet_star#cite_note-smith96-21" TargetMode="External"/><Relationship Id="rId4" Type="http://schemas.openxmlformats.org/officeDocument/2006/relationships/hyperlink" Target="https://en.wikipedia.org/wiki/Helium" TargetMode="External"/><Relationship Id="rId9" Type="http://schemas.openxmlformats.org/officeDocument/2006/relationships/hyperlink" Target="https://en.wikipedia.org/wiki/Hydrog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pace_telescope" TargetMode="External"/><Relationship Id="rId7" Type="http://schemas.openxmlformats.org/officeDocument/2006/relationships/hyperlink" Target="https://en.wikipedia.org/wiki/Transit_metho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Exoplanet" TargetMode="External"/><Relationship Id="rId5" Type="http://schemas.openxmlformats.org/officeDocument/2006/relationships/hyperlink" Target="https://en.wikipedia.org/wiki/Explorer_program" TargetMode="External"/><Relationship Id="rId4" Type="http://schemas.openxmlformats.org/officeDocument/2006/relationships/hyperlink" Target="https://en.wikipedia.org/wiki/NAS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igna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Power_spectral_density" TargetMode="External"/><Relationship Id="rId4" Type="http://schemas.openxmlformats.org/officeDocument/2006/relationships/hyperlink" Target="https://en.wikipedia.org/wiki/Frequenci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a:t>
            </a:r>
          </a:p>
          <a:p>
            <a:r>
              <a:rPr lang="en-GB" dirty="0"/>
              <a:t>1. (Point 2) … </a:t>
            </a:r>
            <a:r>
              <a:rPr lang="en-GB" sz="1200" b="0" i="0" u="none" strike="noStrike" baseline="0" dirty="0"/>
              <a:t>by ionising HII regions, dispersing leftover gas from star forming process</a:t>
            </a:r>
            <a:endParaRPr lang="en-GB" b="1" dirty="0"/>
          </a:p>
          <a:p>
            <a:r>
              <a:rPr lang="en-GB" b="1" dirty="0"/>
              <a:t>2.</a:t>
            </a:r>
            <a:r>
              <a:rPr lang="en-GB" sz="1200" b="1" i="0" u="none" strike="noStrike" baseline="0" dirty="0"/>
              <a:t> </a:t>
            </a:r>
            <a:r>
              <a:rPr lang="en-GB" sz="1200" b="0" i="0" u="none" strike="noStrike" baseline="0" dirty="0"/>
              <a:t>Mass loss rate is the key mechanism behind WR as they drive their evolutions and ultimately their end fate (BH/NS). </a:t>
            </a:r>
          </a:p>
          <a:p>
            <a:r>
              <a:rPr lang="en-GB" sz="1200" b="0" i="0" u="none" strike="noStrike" baseline="0" dirty="0"/>
              <a:t>Understanding WR winds is important in understanding GW, pre-cursor conditions in forming BHs and/or BBHs</a:t>
            </a:r>
          </a:p>
          <a:p>
            <a:r>
              <a:rPr lang="en-GB" dirty="0"/>
              <a:t>3. (Point 4) … </a:t>
            </a:r>
            <a:r>
              <a:rPr lang="en-GB" sz="1200" b="0" i="0" u="none" strike="noStrike" baseline="0" dirty="0"/>
              <a:t>and non-linear instabilities arise as a result. That is why we are expect there to be signatures of chaos to be found in WRs.</a:t>
            </a:r>
          </a:p>
          <a:p>
            <a:r>
              <a:rPr lang="en-GB" sz="1200" b="0" i="0" u="none" strike="noStrike" baseline="0" dirty="0"/>
              <a:t>and non-linear instabilities arise as a result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t>(Optional: Rotations in WR clumpy winds (</a:t>
            </a:r>
            <a:r>
              <a:rPr lang="en-GB" sz="1200" i="0" u="none" strike="noStrike" baseline="0" dirty="0" err="1">
                <a:sym typeface="Wingdings" panose="05000000000000000000" pitchFamily="2" charset="2"/>
              </a:rPr>
              <a:t>Chené</a:t>
            </a:r>
            <a:r>
              <a:rPr lang="en-GB" sz="1200" i="0" u="none" strike="noStrike" baseline="0" dirty="0">
                <a:sym typeface="Wingdings" panose="05000000000000000000" pitchFamily="2" charset="2"/>
              </a:rPr>
              <a:t> et al., 2020)</a:t>
            </a:r>
            <a:r>
              <a:rPr lang="en-GB" sz="1200" b="0" i="0" u="none" strike="noStrike" baseline="0" dirty="0"/>
              <a:t>, relevant with TESS data that can be detected, also important in final outcome of WR)</a:t>
            </a:r>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3</a:t>
            </a:fld>
            <a:endParaRPr lang="en-GB"/>
          </a:p>
        </p:txBody>
      </p:sp>
    </p:spTree>
    <p:extLst>
      <p:ext uri="{BB962C8B-B14F-4D97-AF65-F5344CB8AC3E}">
        <p14:creationId xmlns:p14="http://schemas.microsoft.com/office/powerpoint/2010/main" val="2106464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Justifications for shortening the data and re-bin of data if necessary to obtain better fit</a:t>
            </a:r>
          </a:p>
        </p:txBody>
      </p:sp>
      <p:sp>
        <p:nvSpPr>
          <p:cNvPr id="4" name="Slide Number Placeholder 3"/>
          <p:cNvSpPr>
            <a:spLocks noGrp="1"/>
          </p:cNvSpPr>
          <p:nvPr>
            <p:ph type="sldNum" sz="quarter" idx="5"/>
          </p:nvPr>
        </p:nvSpPr>
        <p:spPr/>
        <p:txBody>
          <a:bodyPr/>
          <a:lstStyle/>
          <a:p>
            <a:fld id="{D5E9E866-61A7-4AF6-84E6-D020E817B1F4}" type="slidenum">
              <a:rPr lang="en-GB" smtClean="0"/>
              <a:t>13</a:t>
            </a:fld>
            <a:endParaRPr lang="en-GB"/>
          </a:p>
        </p:txBody>
      </p:sp>
    </p:spTree>
    <p:extLst>
      <p:ext uri="{BB962C8B-B14F-4D97-AF65-F5344CB8AC3E}">
        <p14:creationId xmlns:p14="http://schemas.microsoft.com/office/powerpoint/2010/main" val="313922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Times New Roman" panose="02020603050405020304" pitchFamily="18" charset="0"/>
              </a:rPr>
              <a:t>Zhou &amp; </a:t>
            </a:r>
            <a:r>
              <a:rPr lang="en-GB" sz="1800" b="0" i="0" u="none" strike="noStrike" baseline="0" dirty="0" err="1">
                <a:latin typeface="Times New Roman" panose="02020603050405020304" pitchFamily="18" charset="0"/>
              </a:rPr>
              <a:t>Sornette</a:t>
            </a:r>
            <a:r>
              <a:rPr lang="en-GB" sz="1800" b="0" i="0" u="none" strike="noStrike" baseline="0" dirty="0">
                <a:latin typeface="Times New Roman" panose="02020603050405020304" pitchFamily="18" charset="0"/>
              </a:rPr>
              <a:t> (2001) discusses tests of significance for peaks using LS and MCMC</a:t>
            </a:r>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17</a:t>
            </a:fld>
            <a:endParaRPr lang="en-GB"/>
          </a:p>
        </p:txBody>
      </p:sp>
    </p:spTree>
    <p:extLst>
      <p:ext uri="{BB962C8B-B14F-4D97-AF65-F5344CB8AC3E}">
        <p14:creationId xmlns:p14="http://schemas.microsoft.com/office/powerpoint/2010/main" val="207654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1" i="0" u="none" strike="noStrike" baseline="0" dirty="0">
                <a:latin typeface="SFRM1095"/>
              </a:rPr>
              <a:t>Figure 4: </a:t>
            </a:r>
            <a:r>
              <a:rPr lang="en-GB" sz="1800" b="0" i="0" u="none" strike="noStrike" baseline="0" dirty="0">
                <a:latin typeface="SFBX1095"/>
              </a:rPr>
              <a:t>Relationship between intrinsic stellar brightness and IGW morphology. </a:t>
            </a:r>
            <a:r>
              <a:rPr lang="en-GB" sz="1800" b="0" i="0" u="none" strike="noStrike" baseline="0" dirty="0">
                <a:latin typeface="SFRM1095"/>
              </a:rPr>
              <a:t>The</a:t>
            </a:r>
          </a:p>
          <a:p>
            <a:pPr algn="l"/>
            <a:r>
              <a:rPr lang="en-GB" sz="1800" b="0" i="0" u="none" strike="noStrike" baseline="0" dirty="0">
                <a:latin typeface="SFRM1095"/>
              </a:rPr>
              <a:t>pairwise correlation between the Gaia absolute G-band magnitudes and the fit parameters </a:t>
            </a:r>
            <a:r>
              <a:rPr lang="en-GB" sz="1800" b="0" i="0" u="none" strike="noStrike" baseline="0" dirty="0">
                <a:latin typeface="CMR8"/>
              </a:rPr>
              <a:t>0</a:t>
            </a:r>
            <a:r>
              <a:rPr lang="en-GB" sz="1800" b="0" i="0" u="none" strike="noStrike" baseline="0" dirty="0">
                <a:latin typeface="SFRM1095"/>
              </a:rPr>
              <a:t>,</a:t>
            </a:r>
          </a:p>
          <a:p>
            <a:pPr algn="l"/>
            <a:r>
              <a:rPr lang="en-GB" sz="1800" b="0" i="0" u="none" strike="noStrike" baseline="0" dirty="0">
                <a:latin typeface="CMR8"/>
              </a:rPr>
              <a:t>char </a:t>
            </a:r>
            <a:r>
              <a:rPr lang="en-GB" sz="1800" b="0" i="0" u="none" strike="noStrike" baseline="0" dirty="0">
                <a:latin typeface="SFRM1095"/>
              </a:rPr>
              <a:t>and </a:t>
            </a:r>
            <a:r>
              <a:rPr lang="en-GB" sz="1800" b="0" i="0" u="none" strike="noStrike" baseline="0" dirty="0">
                <a:latin typeface="CMMI10"/>
              </a:rPr>
              <a:t> </a:t>
            </a:r>
            <a:r>
              <a:rPr lang="en-GB" sz="1800" b="0" i="0" u="none" strike="noStrike" baseline="0" dirty="0">
                <a:latin typeface="SFRM1095"/>
              </a:rPr>
              <a:t>for the K2 and TESS samples are shown as blue circles and red triangles, respectively.</a:t>
            </a:r>
          </a:p>
          <a:p>
            <a:pPr algn="l"/>
            <a:endParaRPr lang="en-GB" sz="1800" b="0" i="0" u="none" strike="noStrike" baseline="0" dirty="0">
              <a:latin typeface="SFRM1095"/>
            </a:endParaRPr>
          </a:p>
          <a:p>
            <a:pPr algn="l"/>
            <a:r>
              <a:rPr lang="en-GB" sz="1800" b="0" i="0" u="none" strike="noStrike" baseline="0" dirty="0">
                <a:latin typeface="SFRM1095"/>
              </a:rPr>
              <a:t>Significant correlations (</a:t>
            </a:r>
            <a:r>
              <a:rPr lang="en-GB" sz="1800" b="0" i="0" u="none" strike="noStrike" baseline="0" dirty="0">
                <a:latin typeface="CMMI10"/>
              </a:rPr>
              <a:t>p &lt; </a:t>
            </a:r>
            <a:r>
              <a:rPr lang="en-GB" sz="1800" b="0" i="0" u="none" strike="noStrike" baseline="0" dirty="0">
                <a:latin typeface="CMR10"/>
              </a:rPr>
              <a:t>0</a:t>
            </a:r>
            <a:r>
              <a:rPr lang="en-GB" sz="1800" b="0" i="0" u="none" strike="noStrike" baseline="0" dirty="0">
                <a:latin typeface="CMMI10"/>
              </a:rPr>
              <a:t>:</a:t>
            </a:r>
            <a:r>
              <a:rPr lang="en-GB" sz="1800" b="0" i="0" u="none" strike="noStrike" baseline="0" dirty="0">
                <a:latin typeface="CMR10"/>
              </a:rPr>
              <a:t>02</a:t>
            </a:r>
            <a:r>
              <a:rPr lang="en-GB" sz="1800" b="0" i="0" u="none" strike="noStrike" baseline="0" dirty="0">
                <a:latin typeface="SFRM1095"/>
              </a:rPr>
              <a:t>) determined from a two-tailed linear regression are shown as</a:t>
            </a:r>
          </a:p>
          <a:p>
            <a:pPr algn="l"/>
            <a:r>
              <a:rPr lang="en-GB" sz="1800" b="0" i="0" u="none" strike="noStrike" baseline="0" dirty="0">
                <a:latin typeface="SFRM1095"/>
              </a:rPr>
              <a:t>solid lines for each sample.</a:t>
            </a:r>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18</a:t>
            </a:fld>
            <a:endParaRPr lang="en-GB"/>
          </a:p>
        </p:txBody>
      </p:sp>
    </p:spTree>
    <p:extLst>
      <p:ext uri="{BB962C8B-B14F-4D97-AF65-F5344CB8AC3E}">
        <p14:creationId xmlns:p14="http://schemas.microsoft.com/office/powerpoint/2010/main" val="1647002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dvOT9d60b855.B"/>
              </a:rPr>
              <a:t>Figure 6. </a:t>
            </a:r>
            <a:r>
              <a:rPr lang="en-GB" sz="1800" b="0" i="0" u="none" strike="noStrike" baseline="0" dirty="0">
                <a:latin typeface="AdvOTf9433e2d"/>
              </a:rPr>
              <a:t>For the sample including WR stars without signs of H in their spectrum, </a:t>
            </a:r>
            <a:r>
              <a:rPr lang="en-GB" sz="1800" b="0" i="0" u="none" strike="noStrike" baseline="0" dirty="0">
                <a:latin typeface="AdvOTf9433e2d+fb"/>
              </a:rPr>
              <a:t>fi</a:t>
            </a:r>
            <a:r>
              <a:rPr lang="en-GB" sz="1800" b="0" i="0" u="none" strike="noStrike" baseline="0" dirty="0">
                <a:latin typeface="AdvOTf9433e2d"/>
              </a:rPr>
              <a:t>tted parameters of the red-noise component, </a:t>
            </a:r>
            <a:r>
              <a:rPr lang="en-GB" sz="1800" b="0" i="0" u="none" strike="noStrike" baseline="0" dirty="0">
                <a:latin typeface="AdvTTec1d2308.I+03"/>
              </a:rPr>
              <a:t>α</a:t>
            </a:r>
            <a:r>
              <a:rPr lang="en-GB" sz="1800" b="0" i="0" u="none" strike="noStrike" baseline="0" dirty="0">
                <a:latin typeface="AdvOTf9433e2d"/>
              </a:rPr>
              <a:t>0, </a:t>
            </a:r>
            <a:r>
              <a:rPr lang="en-GB" sz="1800" b="0" i="0" u="none" strike="noStrike" baseline="0" dirty="0" err="1">
                <a:latin typeface="AdvTTec1d2308.I+03"/>
              </a:rPr>
              <a:t>ν</a:t>
            </a:r>
            <a:r>
              <a:rPr lang="en-GB" sz="1800" b="0" i="0" u="none" strike="noStrike" baseline="0" dirty="0" err="1">
                <a:latin typeface="AdvOTf9433e2d"/>
              </a:rPr>
              <a:t>char</a:t>
            </a:r>
            <a:r>
              <a:rPr lang="en-GB" sz="1800" b="0" i="0" u="none" strike="noStrike" baseline="0" dirty="0">
                <a:latin typeface="AdvOTf9433e2d"/>
              </a:rPr>
              <a:t>, and </a:t>
            </a:r>
            <a:r>
              <a:rPr lang="en-GB" sz="1800" b="0" i="0" u="none" strike="noStrike" baseline="0" dirty="0">
                <a:latin typeface="AdvTTec1d2308.I+03"/>
              </a:rPr>
              <a:t>γ </a:t>
            </a:r>
            <a:r>
              <a:rPr lang="en-GB" sz="1800" b="0" i="0" u="none" strike="noStrike" baseline="0" dirty="0">
                <a:latin typeface="AdvOTf9433e2d"/>
              </a:rPr>
              <a:t>as a function of</a:t>
            </a:r>
          </a:p>
          <a:p>
            <a:pPr algn="l"/>
            <a:r>
              <a:rPr lang="en-GB" sz="1800" b="0" i="0" u="none" strike="noStrike" baseline="0" dirty="0">
                <a:latin typeface="AdvOTf9433e2d"/>
              </a:rPr>
              <a:t>various wind and stellar parameters. Blue points are for TESS data, black for BRITE and red for MOST. The different data sets of individual stars observed by the same telescope are linked by black lines. Inverted triangles are for </a:t>
            </a:r>
            <a:r>
              <a:rPr lang="en-GB" sz="1800" b="1" i="0" u="none" strike="noStrike" baseline="0" dirty="0">
                <a:latin typeface="AdvOTf9433e2d"/>
              </a:rPr>
              <a:t>WC stars</a:t>
            </a:r>
            <a:r>
              <a:rPr lang="en-GB" sz="1800" b="0" i="0" u="none" strike="noStrike" baseline="0" dirty="0">
                <a:latin typeface="AdvOTf9433e2d"/>
              </a:rPr>
              <a:t>, and </a:t>
            </a:r>
            <a:r>
              <a:rPr lang="en-GB" sz="1800" b="0" i="0" u="none" strike="noStrike" baseline="0" dirty="0">
                <a:latin typeface="AdvOTf9433e2d+fb"/>
              </a:rPr>
              <a:t>fi</a:t>
            </a:r>
            <a:r>
              <a:rPr lang="en-GB" sz="1800" b="0" i="0" u="none" strike="noStrike" baseline="0" dirty="0">
                <a:latin typeface="AdvOTf9433e2d"/>
              </a:rPr>
              <a:t>lled circles are</a:t>
            </a:r>
          </a:p>
          <a:p>
            <a:pPr algn="l"/>
            <a:r>
              <a:rPr lang="en-GB" sz="1800" b="0" i="0" u="none" strike="noStrike" baseline="0" dirty="0">
                <a:latin typeface="AdvOTf9433e2d"/>
              </a:rPr>
              <a:t>for </a:t>
            </a:r>
            <a:r>
              <a:rPr lang="en-GB" sz="1800" b="1" i="0" u="none" strike="noStrike" baseline="0" dirty="0">
                <a:latin typeface="AdvOTf9433e2d"/>
              </a:rPr>
              <a:t>WN stars</a:t>
            </a:r>
            <a:r>
              <a:rPr lang="en-GB" sz="1800" b="0" i="0" u="none" strike="noStrike" baseline="0" dirty="0">
                <a:latin typeface="AdvOTf9433e2d"/>
              </a:rPr>
              <a:t>. </a:t>
            </a:r>
          </a:p>
          <a:p>
            <a:pPr algn="l"/>
            <a:r>
              <a:rPr lang="en-GB" sz="1800" b="0" i="0" u="none" strike="noStrike" baseline="0" dirty="0">
                <a:latin typeface="AdvOTf9433e2d"/>
              </a:rPr>
              <a:t>The slope of the </a:t>
            </a:r>
            <a:r>
              <a:rPr lang="en-GB" sz="1800" b="0" i="0" u="none" strike="noStrike" baseline="0" dirty="0">
                <a:latin typeface="AdvOTf9433e2d+fb"/>
              </a:rPr>
              <a:t>fi</a:t>
            </a:r>
            <a:r>
              <a:rPr lang="en-GB" sz="1800" b="0" i="0" u="none" strike="noStrike" baseline="0" dirty="0">
                <a:latin typeface="AdvOTf9433e2d"/>
              </a:rPr>
              <a:t>tted straight line together with its error is given in the top-right corner of each panel along with the Spearman correlation coef</a:t>
            </a:r>
            <a:r>
              <a:rPr lang="en-GB" sz="1800" b="0" i="0" u="none" strike="noStrike" baseline="0" dirty="0">
                <a:latin typeface="AdvOTf9433e2d+fb"/>
              </a:rPr>
              <a:t>fi</a:t>
            </a:r>
            <a:r>
              <a:rPr lang="en-GB" sz="1800" b="0" i="0" u="none" strike="noStrike" baseline="0" dirty="0">
                <a:latin typeface="AdvOTf9433e2d"/>
              </a:rPr>
              <a:t>cient, </a:t>
            </a:r>
            <a:r>
              <a:rPr lang="en-GB" sz="1800" b="0" i="0" u="none" strike="noStrike" baseline="0" dirty="0" err="1">
                <a:latin typeface="AdvOTb4af3d5d.I"/>
              </a:rPr>
              <a:t>rs</a:t>
            </a:r>
            <a:r>
              <a:rPr lang="en-GB" sz="1800" b="0" i="0" u="none" strike="noStrike" baseline="0" dirty="0">
                <a:latin typeface="AdvOTf9433e2d"/>
              </a:rPr>
              <a:t>.</a:t>
            </a:r>
          </a:p>
          <a:p>
            <a:pPr algn="l"/>
            <a:endParaRPr lang="en-GB" sz="1800" b="0" i="0" u="none" strike="noStrike" baseline="0" dirty="0">
              <a:latin typeface="AdvOTf9433e2d"/>
            </a:endParaRPr>
          </a:p>
          <a:p>
            <a:pPr algn="l"/>
            <a:r>
              <a:rPr lang="en-GB" sz="1800" b="0" i="0" u="none" strike="noStrike" baseline="0" dirty="0">
                <a:latin typeface="AdvOTf9433e2d"/>
              </a:rPr>
              <a:t>Paper found correlations between photometric variability with terminal velocity of the winds, different correlations are also found for different spectral classes of WRs (</a:t>
            </a:r>
            <a:r>
              <a:rPr lang="en-GB" sz="1800" b="0" i="0" u="none" strike="noStrike" baseline="0" dirty="0" err="1">
                <a:latin typeface="AdvOTf9433e2d"/>
              </a:rPr>
              <a:t>WNh</a:t>
            </a:r>
            <a:r>
              <a:rPr lang="en-GB" sz="1800" b="0" i="0" u="none" strike="noStrike" baseline="0" dirty="0">
                <a:latin typeface="AdvOTf9433e2d"/>
              </a:rPr>
              <a:t>)</a:t>
            </a:r>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19</a:t>
            </a:fld>
            <a:endParaRPr lang="en-GB"/>
          </a:p>
        </p:txBody>
      </p:sp>
    </p:spTree>
    <p:extLst>
      <p:ext uri="{BB962C8B-B14F-4D97-AF65-F5344CB8AC3E}">
        <p14:creationId xmlns:p14="http://schemas.microsoft.com/office/powerpoint/2010/main" val="358112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Sample of approx. 60 WRs with 2-min cadence data obtained and ready to be deployed for the following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look for trends in fitted params with stellar params (</a:t>
            </a:r>
            <a:r>
              <a:rPr lang="en-GB" sz="1200" dirty="0" err="1"/>
              <a:t>t_eff</a:t>
            </a:r>
            <a:r>
              <a:rPr lang="en-GB" sz="1200" dirty="0"/>
              <a:t>, L, stellar mass) – first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End of presentation!</a:t>
            </a:r>
          </a:p>
          <a:p>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20</a:t>
            </a:fld>
            <a:endParaRPr lang="en-GB"/>
          </a:p>
        </p:txBody>
      </p:sp>
    </p:spTree>
    <p:extLst>
      <p:ext uri="{BB962C8B-B14F-4D97-AF65-F5344CB8AC3E}">
        <p14:creationId xmlns:p14="http://schemas.microsoft.com/office/powerpoint/2010/main" val="2096637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21</a:t>
            </a:fld>
            <a:endParaRPr lang="en-GB"/>
          </a:p>
        </p:txBody>
      </p:sp>
    </p:spTree>
    <p:extLst>
      <p:ext uri="{BB962C8B-B14F-4D97-AF65-F5344CB8AC3E}">
        <p14:creationId xmlns:p14="http://schemas.microsoft.com/office/powerpoint/2010/main" val="203673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2"/>
                </a:solidFill>
                <a:effectLst/>
                <a:latin typeface="Arial" panose="020B0604020202020204" pitchFamily="34" charset="0"/>
              </a:rPr>
              <a:t>Wolf–</a:t>
            </a:r>
            <a:r>
              <a:rPr lang="en-GB" b="0" i="0" dirty="0" err="1">
                <a:solidFill>
                  <a:srgbClr val="202122"/>
                </a:solidFill>
                <a:effectLst/>
                <a:latin typeface="Arial" panose="020B0604020202020204" pitchFamily="34" charset="0"/>
              </a:rPr>
              <a:t>Rayet</a:t>
            </a:r>
            <a:r>
              <a:rPr lang="en-GB" b="0" i="0" dirty="0">
                <a:solidFill>
                  <a:srgbClr val="202122"/>
                </a:solidFill>
                <a:effectLst/>
                <a:latin typeface="Arial" panose="020B0604020202020204" pitchFamily="34" charset="0"/>
              </a:rPr>
              <a:t> stars were named on the basis of the strong broad </a:t>
            </a:r>
            <a:r>
              <a:rPr lang="en-GB" b="0" i="0" u="none" strike="noStrike" dirty="0">
                <a:solidFill>
                  <a:srgbClr val="0645AD"/>
                </a:solidFill>
                <a:effectLst/>
                <a:latin typeface="Arial" panose="020B0604020202020204" pitchFamily="34" charset="0"/>
                <a:hlinkClick r:id="rId3" tooltip="Emission lines"/>
              </a:rPr>
              <a:t>emission lines</a:t>
            </a:r>
            <a:r>
              <a:rPr lang="en-GB" b="0" i="0" dirty="0">
                <a:solidFill>
                  <a:srgbClr val="202122"/>
                </a:solidFill>
                <a:effectLst/>
                <a:latin typeface="Arial" panose="020B0604020202020204" pitchFamily="34" charset="0"/>
              </a:rPr>
              <a:t> in their spectra, identified with </a:t>
            </a:r>
            <a:r>
              <a:rPr lang="en-GB" b="0" i="0" u="none" strike="noStrike" dirty="0">
                <a:solidFill>
                  <a:srgbClr val="0645AD"/>
                </a:solidFill>
                <a:effectLst/>
                <a:latin typeface="Arial" panose="020B0604020202020204" pitchFamily="34" charset="0"/>
                <a:hlinkClick r:id="rId4" tooltip="Helium"/>
              </a:rPr>
              <a:t>helium</a:t>
            </a:r>
            <a:r>
              <a:rPr lang="en-GB" b="0" i="0" dirty="0">
                <a:solidFill>
                  <a:srgbClr val="202122"/>
                </a:solidFill>
                <a:effectLst/>
                <a:latin typeface="Arial" panose="020B0604020202020204" pitchFamily="34" charset="0"/>
              </a:rPr>
              <a:t>, </a:t>
            </a:r>
            <a:r>
              <a:rPr lang="en-GB" b="0" i="0" u="none" strike="noStrike" dirty="0">
                <a:solidFill>
                  <a:srgbClr val="0645AD"/>
                </a:solidFill>
                <a:effectLst/>
                <a:latin typeface="Arial" panose="020B0604020202020204" pitchFamily="34" charset="0"/>
                <a:hlinkClick r:id="rId5" tooltip="Nitrogen"/>
              </a:rPr>
              <a:t>nitrogen</a:t>
            </a:r>
            <a:r>
              <a:rPr lang="en-GB" b="0" i="0" dirty="0">
                <a:solidFill>
                  <a:srgbClr val="202122"/>
                </a:solidFill>
                <a:effectLst/>
                <a:latin typeface="Arial" panose="020B0604020202020204" pitchFamily="34" charset="0"/>
              </a:rPr>
              <a:t>, </a:t>
            </a:r>
            <a:r>
              <a:rPr lang="en-GB" b="0" i="0" u="none" strike="noStrike" dirty="0">
                <a:solidFill>
                  <a:srgbClr val="0645AD"/>
                </a:solidFill>
                <a:effectLst/>
                <a:latin typeface="Arial" panose="020B0604020202020204" pitchFamily="34" charset="0"/>
                <a:hlinkClick r:id="rId6" tooltip="Carbon"/>
              </a:rPr>
              <a:t>carbon</a:t>
            </a:r>
            <a:r>
              <a:rPr lang="en-GB" b="0" i="0" dirty="0">
                <a:solidFill>
                  <a:srgbClr val="202122"/>
                </a:solidFill>
                <a:effectLst/>
                <a:latin typeface="Arial" panose="020B0604020202020204" pitchFamily="34" charset="0"/>
              </a:rPr>
              <a:t>, </a:t>
            </a:r>
            <a:r>
              <a:rPr lang="en-GB" b="0" i="0" u="none" strike="noStrike" dirty="0">
                <a:solidFill>
                  <a:srgbClr val="0645AD"/>
                </a:solidFill>
                <a:effectLst/>
                <a:latin typeface="Arial" panose="020B0604020202020204" pitchFamily="34" charset="0"/>
                <a:hlinkClick r:id="rId7" tooltip="Silicon"/>
              </a:rPr>
              <a:t>silicon</a:t>
            </a:r>
            <a:r>
              <a:rPr lang="en-GB" b="0" i="0" dirty="0">
                <a:solidFill>
                  <a:srgbClr val="202122"/>
                </a:solidFill>
                <a:effectLst/>
                <a:latin typeface="Arial" panose="020B0604020202020204" pitchFamily="34" charset="0"/>
              </a:rPr>
              <a:t>, and </a:t>
            </a:r>
            <a:r>
              <a:rPr lang="en-GB" b="0" i="0" u="none" strike="noStrike" dirty="0">
                <a:solidFill>
                  <a:srgbClr val="0645AD"/>
                </a:solidFill>
                <a:effectLst/>
                <a:latin typeface="Arial" panose="020B0604020202020204" pitchFamily="34" charset="0"/>
                <a:hlinkClick r:id="rId8" tooltip="Oxygen"/>
              </a:rPr>
              <a:t>oxygen</a:t>
            </a:r>
            <a:r>
              <a:rPr lang="en-GB" b="0" i="0" dirty="0">
                <a:solidFill>
                  <a:srgbClr val="202122"/>
                </a:solidFill>
                <a:effectLst/>
                <a:latin typeface="Arial" panose="020B0604020202020204" pitchFamily="34" charset="0"/>
              </a:rPr>
              <a:t>, but with </a:t>
            </a:r>
            <a:r>
              <a:rPr lang="en-GB" b="0" i="0" u="none" strike="noStrike" dirty="0">
                <a:solidFill>
                  <a:srgbClr val="0645AD"/>
                </a:solidFill>
                <a:effectLst/>
                <a:latin typeface="Arial" panose="020B0604020202020204" pitchFamily="34" charset="0"/>
                <a:hlinkClick r:id="rId9" tooltip="Hydrogen"/>
              </a:rPr>
              <a:t>hydrogen</a:t>
            </a:r>
            <a:r>
              <a:rPr lang="en-GB" b="0" i="0" dirty="0">
                <a:solidFill>
                  <a:srgbClr val="202122"/>
                </a:solidFill>
                <a:effectLst/>
                <a:latin typeface="Arial" panose="020B0604020202020204" pitchFamily="34" charset="0"/>
              </a:rPr>
              <a:t> lines usually weak or absent.</a:t>
            </a: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The two classes WN and WC were further split into temperature sequences WN5–WN8 and WC6–WC8. A WO sequence has also been separated from the WC sequence for even hotter stars where emission of ionised oxygen</a:t>
            </a:r>
          </a:p>
          <a:p>
            <a:endParaRPr lang="en-GB" b="0" i="0" dirty="0">
              <a:solidFill>
                <a:srgbClr val="202122"/>
              </a:solidFill>
              <a:effectLst/>
              <a:latin typeface="Arial" panose="020B0604020202020204" pitchFamily="34" charset="0"/>
            </a:endParaRPr>
          </a:p>
          <a:p>
            <a:pPr algn="l"/>
            <a:r>
              <a:rPr lang="en-GB" b="0" i="0" dirty="0">
                <a:solidFill>
                  <a:srgbClr val="202122"/>
                </a:solidFill>
                <a:effectLst/>
                <a:latin typeface="Arial" panose="020B0604020202020204" pitchFamily="34" charset="0"/>
              </a:rPr>
              <a:t>Detailed modern studies of Wolf–</a:t>
            </a:r>
            <a:r>
              <a:rPr lang="en-GB" b="0" i="0" dirty="0" err="1">
                <a:solidFill>
                  <a:srgbClr val="202122"/>
                </a:solidFill>
                <a:effectLst/>
                <a:latin typeface="Arial" panose="020B0604020202020204" pitchFamily="34" charset="0"/>
              </a:rPr>
              <a:t>Rayet</a:t>
            </a:r>
            <a:r>
              <a:rPr lang="en-GB" b="0" i="0" dirty="0">
                <a:solidFill>
                  <a:srgbClr val="202122"/>
                </a:solidFill>
                <a:effectLst/>
                <a:latin typeface="Arial" panose="020B0604020202020204" pitchFamily="34" charset="0"/>
              </a:rPr>
              <a:t> stars can identify additional spectral features, indicated by suffixes to the main spectral classification:</a:t>
            </a:r>
            <a:r>
              <a:rPr lang="en-GB" b="0" i="0" u="none" strike="noStrike" baseline="30000" dirty="0">
                <a:solidFill>
                  <a:srgbClr val="0645AD"/>
                </a:solidFill>
                <a:effectLst/>
                <a:latin typeface="Arial" panose="020B0604020202020204" pitchFamily="34" charset="0"/>
                <a:hlinkClick r:id="rId10"/>
              </a:rPr>
              <a:t>[21]</a:t>
            </a:r>
            <a:endParaRPr lang="en-GB" b="0" i="0" dirty="0">
              <a:solidFill>
                <a:srgbClr val="202122"/>
              </a:solidFill>
              <a:effectLst/>
              <a:latin typeface="Arial" panose="020B0604020202020204" pitchFamily="34" charset="0"/>
            </a:endParaRPr>
          </a:p>
          <a:p>
            <a:pPr algn="l">
              <a:buFont typeface="Arial" panose="020B0604020202020204" pitchFamily="34" charset="0"/>
              <a:buChar char="•"/>
            </a:pPr>
            <a:r>
              <a:rPr lang="en-GB" b="0" i="0" dirty="0">
                <a:solidFill>
                  <a:srgbClr val="202122"/>
                </a:solidFill>
                <a:effectLst/>
                <a:latin typeface="Arial" panose="020B0604020202020204" pitchFamily="34" charset="0"/>
              </a:rPr>
              <a:t>h for hydrogen emission;</a:t>
            </a:r>
          </a:p>
          <a:p>
            <a:pPr algn="l">
              <a:buFont typeface="Arial" panose="020B0604020202020204" pitchFamily="34" charset="0"/>
              <a:buChar char="•"/>
            </a:pPr>
            <a:r>
              <a:rPr lang="en-GB" b="0" i="0" dirty="0">
                <a:solidFill>
                  <a:srgbClr val="202122"/>
                </a:solidFill>
                <a:effectLst/>
                <a:latin typeface="Arial" panose="020B0604020202020204" pitchFamily="34" charset="0"/>
              </a:rPr>
              <a:t>ha for hydrogen emission and absorption;</a:t>
            </a:r>
          </a:p>
          <a:p>
            <a:pPr algn="l">
              <a:buFont typeface="Arial" panose="020B0604020202020204" pitchFamily="34" charset="0"/>
              <a:buChar char="•"/>
            </a:pPr>
            <a:r>
              <a:rPr lang="en-GB" b="0" i="0" dirty="0">
                <a:solidFill>
                  <a:srgbClr val="202122"/>
                </a:solidFill>
                <a:effectLst/>
                <a:latin typeface="Arial" panose="020B0604020202020204" pitchFamily="34" charset="0"/>
              </a:rPr>
              <a:t>o for no hydrogen emission;</a:t>
            </a:r>
          </a:p>
          <a:p>
            <a:pPr algn="l">
              <a:buFont typeface="Arial" panose="020B0604020202020204" pitchFamily="34" charset="0"/>
              <a:buChar char="•"/>
            </a:pPr>
            <a:r>
              <a:rPr lang="en-GB" b="0" i="0" dirty="0">
                <a:solidFill>
                  <a:srgbClr val="202122"/>
                </a:solidFill>
                <a:effectLst/>
                <a:latin typeface="Arial" panose="020B0604020202020204" pitchFamily="34" charset="0"/>
              </a:rPr>
              <a:t>w for weak lines;</a:t>
            </a:r>
          </a:p>
          <a:p>
            <a:pPr algn="l">
              <a:buFont typeface="Arial" panose="020B0604020202020204" pitchFamily="34" charset="0"/>
              <a:buChar char="•"/>
            </a:pPr>
            <a:r>
              <a:rPr lang="en-GB" b="0" i="0" dirty="0">
                <a:solidFill>
                  <a:srgbClr val="202122"/>
                </a:solidFill>
                <a:effectLst/>
                <a:latin typeface="Arial" panose="020B0604020202020204" pitchFamily="34" charset="0"/>
              </a:rPr>
              <a:t>s for strong lines;</a:t>
            </a:r>
          </a:p>
          <a:p>
            <a:pPr algn="l">
              <a:buFont typeface="Arial" panose="020B0604020202020204" pitchFamily="34" charset="0"/>
              <a:buChar char="•"/>
            </a:pPr>
            <a:r>
              <a:rPr lang="en-GB" b="0" i="0" dirty="0">
                <a:solidFill>
                  <a:srgbClr val="202122"/>
                </a:solidFill>
                <a:effectLst/>
                <a:latin typeface="Arial" panose="020B0604020202020204" pitchFamily="34" charset="0"/>
              </a:rPr>
              <a:t>b for broad strong lines;</a:t>
            </a:r>
          </a:p>
          <a:p>
            <a:pPr algn="l">
              <a:buFont typeface="Arial" panose="020B0604020202020204" pitchFamily="34" charset="0"/>
              <a:buChar char="•"/>
            </a:pPr>
            <a:r>
              <a:rPr lang="en-GB" b="0" i="0" dirty="0">
                <a:solidFill>
                  <a:srgbClr val="202122"/>
                </a:solidFill>
                <a:effectLst/>
                <a:latin typeface="Arial" panose="020B0604020202020204" pitchFamily="34" charset="0"/>
              </a:rPr>
              <a:t>d for dust (occasionally </a:t>
            </a:r>
            <a:r>
              <a:rPr lang="en-GB" b="0" i="0" dirty="0" err="1">
                <a:solidFill>
                  <a:srgbClr val="202122"/>
                </a:solidFill>
                <a:effectLst/>
                <a:latin typeface="Arial" panose="020B0604020202020204" pitchFamily="34" charset="0"/>
              </a:rPr>
              <a:t>vd</a:t>
            </a:r>
            <a:r>
              <a:rPr lang="en-GB" b="0" i="0" dirty="0">
                <a:solidFill>
                  <a:srgbClr val="202122"/>
                </a:solidFill>
                <a:effectLst/>
                <a:latin typeface="Arial" panose="020B0604020202020204" pitchFamily="34" charset="0"/>
              </a:rPr>
              <a:t>, pd, or ed for variable, periodic, or episodic dust).</a:t>
            </a:r>
          </a:p>
        </p:txBody>
      </p:sp>
      <p:sp>
        <p:nvSpPr>
          <p:cNvPr id="4" name="Slide Number Placeholder 3"/>
          <p:cNvSpPr>
            <a:spLocks noGrp="1"/>
          </p:cNvSpPr>
          <p:nvPr>
            <p:ph type="sldNum" sz="quarter" idx="5"/>
          </p:nvPr>
        </p:nvSpPr>
        <p:spPr/>
        <p:txBody>
          <a:bodyPr/>
          <a:lstStyle/>
          <a:p>
            <a:fld id="{D5E9E866-61A7-4AF6-84E6-D020E817B1F4}" type="slidenum">
              <a:rPr lang="en-GB" smtClean="0"/>
              <a:t>4</a:t>
            </a:fld>
            <a:endParaRPr lang="en-GB"/>
          </a:p>
        </p:txBody>
      </p:sp>
    </p:spTree>
    <p:extLst>
      <p:ext uri="{BB962C8B-B14F-4D97-AF65-F5344CB8AC3E}">
        <p14:creationId xmlns:p14="http://schemas.microsoft.com/office/powerpoint/2010/main" val="85635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02122"/>
                </a:solidFill>
                <a:effectLst/>
                <a:latin typeface="Arial" panose="020B0604020202020204" pitchFamily="34" charset="0"/>
              </a:rPr>
              <a:t>TESS is a </a:t>
            </a:r>
            <a:r>
              <a:rPr lang="en-GB" b="0" i="0" u="none" strike="noStrike" dirty="0">
                <a:solidFill>
                  <a:srgbClr val="0645AD"/>
                </a:solidFill>
                <a:effectLst/>
                <a:latin typeface="Arial" panose="020B0604020202020204" pitchFamily="34" charset="0"/>
                <a:hlinkClick r:id="rId3" tooltip="Space telescope"/>
              </a:rPr>
              <a:t>space telescope</a:t>
            </a:r>
            <a:r>
              <a:rPr lang="en-GB" b="0" i="0" dirty="0">
                <a:solidFill>
                  <a:srgbClr val="202122"/>
                </a:solidFill>
                <a:effectLst/>
                <a:latin typeface="Arial" panose="020B0604020202020204" pitchFamily="34" charset="0"/>
              </a:rPr>
              <a:t> for </a:t>
            </a:r>
            <a:r>
              <a:rPr lang="en-GB" b="0" i="0" u="none" strike="noStrike" dirty="0">
                <a:solidFill>
                  <a:srgbClr val="0645AD"/>
                </a:solidFill>
                <a:effectLst/>
                <a:latin typeface="Arial" panose="020B0604020202020204" pitchFamily="34" charset="0"/>
                <a:hlinkClick r:id="rId4" tooltip="NASA"/>
              </a:rPr>
              <a:t>NASA</a:t>
            </a:r>
            <a:r>
              <a:rPr lang="en-GB" b="0" i="0" dirty="0">
                <a:solidFill>
                  <a:srgbClr val="202122"/>
                </a:solidFill>
                <a:effectLst/>
                <a:latin typeface="Arial" panose="020B0604020202020204" pitchFamily="34" charset="0"/>
              </a:rPr>
              <a:t>'s </a:t>
            </a:r>
            <a:r>
              <a:rPr lang="en-GB" b="0" i="0" u="none" strike="noStrike" dirty="0">
                <a:solidFill>
                  <a:srgbClr val="0645AD"/>
                </a:solidFill>
                <a:effectLst/>
                <a:latin typeface="Arial" panose="020B0604020202020204" pitchFamily="34" charset="0"/>
                <a:hlinkClick r:id="rId5" tooltip="Explorer program"/>
              </a:rPr>
              <a:t>Explorer program</a:t>
            </a:r>
            <a:r>
              <a:rPr lang="en-GB" b="0" i="0" dirty="0">
                <a:solidFill>
                  <a:srgbClr val="202122"/>
                </a:solidFill>
                <a:effectLst/>
                <a:latin typeface="Arial" panose="020B0604020202020204" pitchFamily="34" charset="0"/>
              </a:rPr>
              <a:t>, designed to search for </a:t>
            </a:r>
            <a:r>
              <a:rPr lang="en-GB" b="0" i="0" u="none" strike="noStrike" dirty="0">
                <a:solidFill>
                  <a:srgbClr val="0645AD"/>
                </a:solidFill>
                <a:effectLst/>
                <a:latin typeface="Arial" panose="020B0604020202020204" pitchFamily="34" charset="0"/>
                <a:hlinkClick r:id="rId6" tooltip="Exoplanet"/>
              </a:rPr>
              <a:t>exoplanets</a:t>
            </a:r>
            <a:r>
              <a:rPr lang="en-GB" b="0" i="0" dirty="0">
                <a:solidFill>
                  <a:srgbClr val="202122"/>
                </a:solidFill>
                <a:effectLst/>
                <a:latin typeface="Arial" panose="020B0604020202020204" pitchFamily="34" charset="0"/>
              </a:rPr>
              <a:t> using the </a:t>
            </a:r>
            <a:r>
              <a:rPr lang="en-GB" b="0" i="0" u="none" strike="noStrike" dirty="0">
                <a:solidFill>
                  <a:srgbClr val="0645AD"/>
                </a:solidFill>
                <a:effectLst/>
                <a:latin typeface="Arial" panose="020B0604020202020204" pitchFamily="34" charset="0"/>
                <a:hlinkClick r:id="rId7" tooltip="Transit method"/>
              </a:rPr>
              <a:t>transit method</a:t>
            </a:r>
            <a:r>
              <a:rPr lang="en-GB" b="0" i="0" u="none" strike="noStrike" dirty="0">
                <a:solidFill>
                  <a:srgbClr val="0645AD"/>
                </a:solidFill>
                <a:effectLst/>
                <a:latin typeface="Arial" panose="020B0604020202020204" pitchFamily="34" charset="0"/>
              </a:rPr>
              <a:t> (with an area hundreds of times the area that of Kepler’s) launched in 2018.</a:t>
            </a:r>
            <a:endParaRPr lang="en-GB" sz="1200" b="0" i="0" u="none" strike="noStrike" dirty="0">
              <a:solidFill>
                <a:srgbClr val="0645AD"/>
              </a:solidFill>
              <a:effectLst/>
              <a:latin typeface="Arial" panose="020B0604020202020204" pitchFamily="34" charset="0"/>
            </a:endParaRPr>
          </a:p>
          <a:p>
            <a:pPr algn="l"/>
            <a:endParaRPr lang="en-GB" sz="1200" dirty="0"/>
          </a:p>
          <a:p>
            <a:pPr algn="l"/>
            <a:r>
              <a:rPr lang="en-GB" sz="1200" dirty="0"/>
              <a:t>A</a:t>
            </a:r>
            <a:r>
              <a:rPr lang="en-GB" sz="1200" b="0" i="0" u="none" strike="noStrike" baseline="0" dirty="0"/>
              <a:t>ccurate photometry makes this satellite ideal for observing</a:t>
            </a:r>
          </a:p>
          <a:p>
            <a:pPr algn="l"/>
            <a:r>
              <a:rPr lang="en-GB" sz="1200" b="0" i="0" u="none" strike="noStrike" baseline="0" dirty="0"/>
              <a:t>short-term variability in the winds of WR stars in the ν ä [0.03,</a:t>
            </a:r>
          </a:p>
          <a:p>
            <a:pPr algn="l"/>
            <a:r>
              <a:rPr lang="en-GB" sz="1200" b="0" i="0" u="none" strike="noStrike" baseline="0" dirty="0"/>
              <a:t>350] days−1 domain.</a:t>
            </a:r>
            <a:endParaRPr lang="en-GB" sz="2000" b="0" i="0" u="none" strike="noStrike" baseline="0" dirty="0">
              <a:solidFill>
                <a:srgbClr val="000000"/>
              </a:solidFill>
            </a:endParaRPr>
          </a:p>
          <a:p>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5</a:t>
            </a:fld>
            <a:endParaRPr lang="en-GB"/>
          </a:p>
        </p:txBody>
      </p:sp>
    </p:spTree>
    <p:extLst>
      <p:ext uri="{BB962C8B-B14F-4D97-AF65-F5344CB8AC3E}">
        <p14:creationId xmlns:p14="http://schemas.microsoft.com/office/powerpoint/2010/main" val="249808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 briefly about TESS measurements, sector – 27 days, cadence 2-min</a:t>
            </a:r>
          </a:p>
        </p:txBody>
      </p:sp>
      <p:sp>
        <p:nvSpPr>
          <p:cNvPr id="4" name="Slide Number Placeholder 3"/>
          <p:cNvSpPr>
            <a:spLocks noGrp="1"/>
          </p:cNvSpPr>
          <p:nvPr>
            <p:ph type="sldNum" sz="quarter" idx="5"/>
          </p:nvPr>
        </p:nvSpPr>
        <p:spPr/>
        <p:txBody>
          <a:bodyPr/>
          <a:lstStyle/>
          <a:p>
            <a:fld id="{D5E9E866-61A7-4AF6-84E6-D020E817B1F4}" type="slidenum">
              <a:rPr lang="en-GB" smtClean="0"/>
              <a:t>6</a:t>
            </a:fld>
            <a:endParaRPr lang="en-GB"/>
          </a:p>
        </p:txBody>
      </p:sp>
    </p:spTree>
    <p:extLst>
      <p:ext uri="{BB962C8B-B14F-4D97-AF65-F5344CB8AC3E}">
        <p14:creationId xmlns:p14="http://schemas.microsoft.com/office/powerpoint/2010/main" val="46210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briefly that this is an example of a PDCSAP light curve data from TESS of WR6, before going into prelim-results</a:t>
            </a:r>
          </a:p>
        </p:txBody>
      </p:sp>
      <p:sp>
        <p:nvSpPr>
          <p:cNvPr id="4" name="Slide Number Placeholder 3"/>
          <p:cNvSpPr>
            <a:spLocks noGrp="1"/>
          </p:cNvSpPr>
          <p:nvPr>
            <p:ph type="sldNum" sz="quarter" idx="5"/>
          </p:nvPr>
        </p:nvSpPr>
        <p:spPr/>
        <p:txBody>
          <a:bodyPr/>
          <a:lstStyle/>
          <a:p>
            <a:fld id="{D5E9E866-61A7-4AF6-84E6-D020E817B1F4}" type="slidenum">
              <a:rPr lang="en-GB" smtClean="0"/>
              <a:t>7</a:t>
            </a:fld>
            <a:endParaRPr lang="en-GB"/>
          </a:p>
        </p:txBody>
      </p:sp>
    </p:spTree>
    <p:extLst>
      <p:ext uri="{BB962C8B-B14F-4D97-AF65-F5344CB8AC3E}">
        <p14:creationId xmlns:p14="http://schemas.microsoft.com/office/powerpoint/2010/main" val="412672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of WR3 and WR40 are in stark contrast to result of WR6.</a:t>
            </a:r>
          </a:p>
          <a:p>
            <a:r>
              <a:rPr lang="en-GB" dirty="0"/>
              <a:t>WR40 already looks like this prior to folding and phase wrapping.</a:t>
            </a:r>
          </a:p>
          <a:p>
            <a:endParaRPr lang="en-GB" dirty="0"/>
          </a:p>
          <a:p>
            <a:r>
              <a:rPr lang="en-GB" dirty="0"/>
              <a:t>Conclusion of these prelim results (so far)</a:t>
            </a:r>
          </a:p>
          <a:p>
            <a:r>
              <a:rPr lang="en-GB" dirty="0"/>
              <a:t>WR6 is a good non-chaotic candidate as it is shown that it is quite a tame WR</a:t>
            </a:r>
          </a:p>
          <a:p>
            <a:r>
              <a:rPr lang="en-GB" dirty="0"/>
              <a:t>WR3 presents us a challenge of picking out the chaotic science from this noisy data</a:t>
            </a:r>
          </a:p>
          <a:p>
            <a:r>
              <a:rPr lang="en-GB" dirty="0"/>
              <a:t>WR40 is a unique example for the latter stage of the project where we start exploring deeper into WRs chaotic nature and characterise a sample of them.</a:t>
            </a:r>
          </a:p>
          <a:p>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8</a:t>
            </a:fld>
            <a:endParaRPr lang="en-GB"/>
          </a:p>
        </p:txBody>
      </p:sp>
    </p:spTree>
    <p:extLst>
      <p:ext uri="{BB962C8B-B14F-4D97-AF65-F5344CB8AC3E}">
        <p14:creationId xmlns:p14="http://schemas.microsoft.com/office/powerpoint/2010/main" val="19597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Performed Lomb-</a:t>
            </a:r>
            <a:r>
              <a:rPr lang="en-GB" dirty="0" err="1"/>
              <a:t>Scargle</a:t>
            </a:r>
            <a:r>
              <a:rPr lang="en-GB" dirty="0"/>
              <a:t> periodogram of our stars. Usually yields one max-power period per time series. But for WR6, there is 2 max-power period. Unsure why. Could be how the Fourier transform when doing LS spectrum is confuses itself when processing the signal (if asked, tell them about the 2-peak example that Ian demonstrated to you).</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D5E9E866-61A7-4AF6-84E6-D020E817B1F4}" type="slidenum">
              <a:rPr lang="en-GB" smtClean="0"/>
              <a:t>9</a:t>
            </a:fld>
            <a:endParaRPr lang="en-GB"/>
          </a:p>
        </p:txBody>
      </p:sp>
    </p:spTree>
    <p:extLst>
      <p:ext uri="{BB962C8B-B14F-4D97-AF65-F5344CB8AC3E}">
        <p14:creationId xmlns:p14="http://schemas.microsoft.com/office/powerpoint/2010/main" val="414344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202122"/>
                </a:solidFill>
                <a:effectLst/>
                <a:latin typeface="Arial" panose="020B0604020202020204" pitchFamily="34" charset="0"/>
              </a:rPr>
              <a:t>white noise</a:t>
            </a:r>
            <a:r>
              <a:rPr lang="en-GB" b="0" i="0" dirty="0">
                <a:solidFill>
                  <a:srgbClr val="202122"/>
                </a:solidFill>
                <a:effectLst/>
                <a:latin typeface="Arial" panose="020B0604020202020204" pitchFamily="34" charset="0"/>
              </a:rPr>
              <a:t> is a random </a:t>
            </a:r>
            <a:r>
              <a:rPr lang="en-GB" b="0" i="0" u="none" strike="noStrike" dirty="0">
                <a:solidFill>
                  <a:srgbClr val="0645AD"/>
                </a:solidFill>
                <a:effectLst/>
                <a:latin typeface="Arial" panose="020B0604020202020204" pitchFamily="34" charset="0"/>
                <a:hlinkClick r:id="rId3" tooltip="Signal"/>
              </a:rPr>
              <a:t>signal</a:t>
            </a:r>
            <a:r>
              <a:rPr lang="en-GB" b="0" i="0" dirty="0">
                <a:solidFill>
                  <a:srgbClr val="202122"/>
                </a:solidFill>
                <a:effectLst/>
                <a:latin typeface="Arial" panose="020B0604020202020204" pitchFamily="34" charset="0"/>
              </a:rPr>
              <a:t> having equal intensity at different </a:t>
            </a:r>
            <a:r>
              <a:rPr lang="en-GB" b="0" i="0" u="none" strike="noStrike" dirty="0">
                <a:solidFill>
                  <a:srgbClr val="0645AD"/>
                </a:solidFill>
                <a:effectLst/>
                <a:latin typeface="Arial" panose="020B0604020202020204" pitchFamily="34" charset="0"/>
                <a:hlinkClick r:id="rId4" tooltip="Frequencies"/>
              </a:rPr>
              <a:t>frequencies</a:t>
            </a:r>
            <a:r>
              <a:rPr lang="en-GB" b="0" i="0" dirty="0">
                <a:solidFill>
                  <a:srgbClr val="202122"/>
                </a:solidFill>
                <a:effectLst/>
                <a:latin typeface="Arial" panose="020B0604020202020204" pitchFamily="34" charset="0"/>
              </a:rPr>
              <a:t>, giving it a constant </a:t>
            </a:r>
            <a:r>
              <a:rPr lang="en-GB" b="0" i="0" u="none" strike="noStrike" dirty="0">
                <a:solidFill>
                  <a:srgbClr val="0645AD"/>
                </a:solidFill>
                <a:effectLst/>
                <a:latin typeface="Arial" panose="020B0604020202020204" pitchFamily="34" charset="0"/>
                <a:hlinkClick r:id="rId5" tooltip="Power spectral density"/>
              </a:rPr>
              <a:t>power spectral density</a:t>
            </a:r>
            <a:r>
              <a:rPr lang="en-GB" b="0" i="0" dirty="0">
                <a:solidFill>
                  <a:srgbClr val="202122"/>
                </a:solidFill>
                <a:effectLst/>
                <a:latin typeface="Arial" panose="020B0604020202020204" pitchFamily="34" charset="0"/>
              </a:rPr>
              <a:t>.</a:t>
            </a:r>
          </a:p>
          <a:p>
            <a:pPr algn="l"/>
            <a:endParaRPr lang="en-GB" sz="1800" b="0" i="0" u="none" strike="noStrike" baseline="0" dirty="0">
              <a:latin typeface="Times New Roman" panose="02020603050405020304" pitchFamily="18" charset="0"/>
            </a:endParaRPr>
          </a:p>
          <a:p>
            <a:pPr algn="l"/>
            <a:r>
              <a:rPr lang="en-GB" sz="1800" b="0" i="0" u="none" strike="noStrike" baseline="0" dirty="0">
                <a:latin typeface="Times New Roman" panose="02020603050405020304" pitchFamily="18" charset="0"/>
              </a:rPr>
              <a:t>Many astrophysical sources show erratic, aperiodic brightness fluctuations with </a:t>
            </a:r>
            <a:r>
              <a:rPr lang="en-GB" sz="1800" b="1" i="0" u="none" strike="noStrike" baseline="0" dirty="0">
                <a:latin typeface="Times New Roman" panose="02020603050405020304" pitchFamily="18" charset="0"/>
              </a:rPr>
              <a:t>steep</a:t>
            </a:r>
            <a:r>
              <a:rPr lang="en-GB" sz="1800" b="0" i="0" u="none" strike="noStrike" baseline="0" dirty="0">
                <a:latin typeface="Times New Roman" panose="02020603050405020304" pitchFamily="18" charset="0"/>
              </a:rPr>
              <a:t> power spectra. This type of variability is</a:t>
            </a:r>
          </a:p>
          <a:p>
            <a:pPr algn="l"/>
            <a:r>
              <a:rPr lang="en-GB" sz="1800" b="0" i="0" u="none" strike="noStrike" baseline="0" dirty="0">
                <a:latin typeface="Times New Roman" panose="02020603050405020304" pitchFamily="18" charset="0"/>
              </a:rPr>
              <a:t>known as </a:t>
            </a:r>
            <a:r>
              <a:rPr lang="en-GB" sz="1800" b="1" i="0" u="none" strike="noStrike" baseline="0" dirty="0">
                <a:latin typeface="Times New Roman" panose="02020603050405020304" pitchFamily="18" charset="0"/>
              </a:rPr>
              <a:t>red noise.</a:t>
            </a:r>
            <a:endParaRPr lang="en-GB"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5E9E866-61A7-4AF6-84E6-D020E817B1F4}" type="slidenum">
              <a:rPr lang="en-GB" smtClean="0"/>
              <a:t>10</a:t>
            </a:fld>
            <a:endParaRPr lang="en-GB"/>
          </a:p>
        </p:txBody>
      </p:sp>
    </p:spTree>
    <p:extLst>
      <p:ext uri="{BB962C8B-B14F-4D97-AF65-F5344CB8AC3E}">
        <p14:creationId xmlns:p14="http://schemas.microsoft.com/office/powerpoint/2010/main" val="1781890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Justifications for shortening the data and re-bin of data if necessary to obtain better fit</a:t>
            </a:r>
          </a:p>
        </p:txBody>
      </p:sp>
      <p:sp>
        <p:nvSpPr>
          <p:cNvPr id="4" name="Slide Number Placeholder 3"/>
          <p:cNvSpPr>
            <a:spLocks noGrp="1"/>
          </p:cNvSpPr>
          <p:nvPr>
            <p:ph type="sldNum" sz="quarter" idx="5"/>
          </p:nvPr>
        </p:nvSpPr>
        <p:spPr/>
        <p:txBody>
          <a:bodyPr/>
          <a:lstStyle/>
          <a:p>
            <a:fld id="{D5E9E866-61A7-4AF6-84E6-D020E817B1F4}" type="slidenum">
              <a:rPr lang="en-GB" smtClean="0"/>
              <a:t>12</a:t>
            </a:fld>
            <a:endParaRPr lang="en-GB"/>
          </a:p>
        </p:txBody>
      </p:sp>
    </p:spTree>
    <p:extLst>
      <p:ext uri="{BB962C8B-B14F-4D97-AF65-F5344CB8AC3E}">
        <p14:creationId xmlns:p14="http://schemas.microsoft.com/office/powerpoint/2010/main" val="475402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78BD-5F11-448D-B858-4776C59BAD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9D2394-E96C-4D8B-B95F-1806765E3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5F1191-E052-47B7-9AF9-34E65BC065F1}"/>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5" name="Footer Placeholder 4">
            <a:extLst>
              <a:ext uri="{FF2B5EF4-FFF2-40B4-BE49-F238E27FC236}">
                <a16:creationId xmlns:a16="http://schemas.microsoft.com/office/drawing/2014/main" id="{24788957-FF98-4415-834E-9009CF465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094BB2-C16B-4618-A909-B184C6D58C4E}"/>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38389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0BD2-34C1-414A-89BB-71A2290E885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ED2EB5-1C91-412B-81AF-48E36B012B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4E538A-1B37-4A60-A606-0198F20DF9F2}"/>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5" name="Footer Placeholder 4">
            <a:extLst>
              <a:ext uri="{FF2B5EF4-FFF2-40B4-BE49-F238E27FC236}">
                <a16:creationId xmlns:a16="http://schemas.microsoft.com/office/drawing/2014/main" id="{A10D660C-181F-4E13-9E44-1719699456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D5B789-1A57-42E4-8CB0-45AA99112CB8}"/>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196723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CB145-CF70-40FC-B13A-172BB9094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C47FCD-3AD1-4BBE-99B2-0BDF04B3E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15CAB9-7448-4E7A-B196-FA53C4AD9170}"/>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5" name="Footer Placeholder 4">
            <a:extLst>
              <a:ext uri="{FF2B5EF4-FFF2-40B4-BE49-F238E27FC236}">
                <a16:creationId xmlns:a16="http://schemas.microsoft.com/office/drawing/2014/main" id="{FE5FC016-514B-440D-87FB-88E2605F5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42AEB5-F378-4BC5-B4E9-000FA37B9E45}"/>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13453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BE0F-EB40-4144-B422-294871E210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282C99-FCAA-495B-8256-FAFF77CA9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65A660-4F3B-4105-BADA-1AB4706187ED}"/>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5" name="Footer Placeholder 4">
            <a:extLst>
              <a:ext uri="{FF2B5EF4-FFF2-40B4-BE49-F238E27FC236}">
                <a16:creationId xmlns:a16="http://schemas.microsoft.com/office/drawing/2014/main" id="{13A61274-4A0F-499F-B214-AD1A99DEF5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0C251B-1189-4E0C-BC6E-F69C25ACB7B3}"/>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347716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B7C3-860D-4271-AACC-10AB55AFC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859A2C-E582-4637-AA40-47D5D21F0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7B12D-5A0E-4172-AD8B-09C1E04AE187}"/>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5" name="Footer Placeholder 4">
            <a:extLst>
              <a:ext uri="{FF2B5EF4-FFF2-40B4-BE49-F238E27FC236}">
                <a16:creationId xmlns:a16="http://schemas.microsoft.com/office/drawing/2014/main" id="{C140954D-86CF-407E-9DB8-00BF0D61F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6E3FC1-D784-498F-BD70-90F07E96C66F}"/>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16319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5B0C-9016-4AA2-8F45-F751E4D5E6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905F3A-10C1-425F-B332-12E425887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EF143A6-95B0-4752-8284-C496F78678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F7C279-CFE8-462C-B792-FF117F2C7CCA}"/>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6" name="Footer Placeholder 5">
            <a:extLst>
              <a:ext uri="{FF2B5EF4-FFF2-40B4-BE49-F238E27FC236}">
                <a16:creationId xmlns:a16="http://schemas.microsoft.com/office/drawing/2014/main" id="{07F5FE47-1D81-4DEA-A7B0-F30CA36440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CB410B-7FAD-485E-BEBD-733CE331A9C1}"/>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36844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A269-82A0-496B-8463-200D26247F3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571016-F259-4BED-959F-BF371EDD9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C8440-88D8-44CA-B493-83AAB14A4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792A24-C34E-4D3B-AF85-6C476394D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45120-DDD8-4FA6-8FFB-525079F41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D3A398-E9C3-4835-92EF-C544911CF696}"/>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8" name="Footer Placeholder 7">
            <a:extLst>
              <a:ext uri="{FF2B5EF4-FFF2-40B4-BE49-F238E27FC236}">
                <a16:creationId xmlns:a16="http://schemas.microsoft.com/office/drawing/2014/main" id="{F80C6085-A081-489F-BF79-DE31D324BDB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7C554B-A6A6-421F-8B37-92861D42A80B}"/>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315122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7AD2-A05B-4CC5-B26E-CA2B092589E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2508BB-FB58-4B4C-BD6E-0C1B74E4AC35}"/>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4" name="Footer Placeholder 3">
            <a:extLst>
              <a:ext uri="{FF2B5EF4-FFF2-40B4-BE49-F238E27FC236}">
                <a16:creationId xmlns:a16="http://schemas.microsoft.com/office/drawing/2014/main" id="{69C2FCE1-D4E7-4DA5-97D2-A6D99F9225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959BFC-D8F3-4DF6-B988-6F0D566A0A4A}"/>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140830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1ABA6-2087-43CC-A5B0-B05742E922EA}"/>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3" name="Footer Placeholder 2">
            <a:extLst>
              <a:ext uri="{FF2B5EF4-FFF2-40B4-BE49-F238E27FC236}">
                <a16:creationId xmlns:a16="http://schemas.microsoft.com/office/drawing/2014/main" id="{8F1F6FEC-C98D-4CC5-B67A-E04783EF50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CA75CC8-24D1-4342-AA3F-27F83CDFD2A4}"/>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34822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5B3-344E-4A80-B5A0-ABBD71640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CDD975-3FD2-41C0-A3A3-651FB9AD2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E031F88-47A0-4B20-B754-2EF9C66DC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53BBC-B764-411F-931B-6C8AB25E46F9}"/>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6" name="Footer Placeholder 5">
            <a:extLst>
              <a:ext uri="{FF2B5EF4-FFF2-40B4-BE49-F238E27FC236}">
                <a16:creationId xmlns:a16="http://schemas.microsoft.com/office/drawing/2014/main" id="{4EF30363-88E2-45E0-854B-AD023E465F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A9B7A6-B33C-4ADA-A8DE-0C38BF5C8EA6}"/>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113715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B785-718A-4470-BBE1-FAB4F0A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7E97D3-38A6-440F-A5CA-8A79C6E18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49DF0A0-BC0E-4014-8A27-FFED65051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60140-0794-41F7-AB99-3769682E2387}"/>
              </a:ext>
            </a:extLst>
          </p:cNvPr>
          <p:cNvSpPr>
            <a:spLocks noGrp="1"/>
          </p:cNvSpPr>
          <p:nvPr>
            <p:ph type="dt" sz="half" idx="10"/>
          </p:nvPr>
        </p:nvSpPr>
        <p:spPr/>
        <p:txBody>
          <a:bodyPr/>
          <a:lstStyle/>
          <a:p>
            <a:fld id="{68050537-EE15-49EB-B23B-9193661DC113}" type="datetimeFigureOut">
              <a:rPr lang="en-GB" smtClean="0"/>
              <a:t>09/03/2022</a:t>
            </a:fld>
            <a:endParaRPr lang="en-GB"/>
          </a:p>
        </p:txBody>
      </p:sp>
      <p:sp>
        <p:nvSpPr>
          <p:cNvPr id="6" name="Footer Placeholder 5">
            <a:extLst>
              <a:ext uri="{FF2B5EF4-FFF2-40B4-BE49-F238E27FC236}">
                <a16:creationId xmlns:a16="http://schemas.microsoft.com/office/drawing/2014/main" id="{D3DEE73B-9C90-4F8B-9C35-E05D486617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18E7E3-6AE8-4A6A-9CD6-43A4C58D85DA}"/>
              </a:ext>
            </a:extLst>
          </p:cNvPr>
          <p:cNvSpPr>
            <a:spLocks noGrp="1"/>
          </p:cNvSpPr>
          <p:nvPr>
            <p:ph type="sldNum" sz="quarter" idx="12"/>
          </p:nvPr>
        </p:nvSpPr>
        <p:spPr/>
        <p:txBody>
          <a:bodyPr/>
          <a:lstStyle/>
          <a:p>
            <a:fld id="{C924ACD3-52C9-436C-A492-A035796C5A24}" type="slidenum">
              <a:rPr lang="en-GB" smtClean="0"/>
              <a:t>‹#›</a:t>
            </a:fld>
            <a:endParaRPr lang="en-GB"/>
          </a:p>
        </p:txBody>
      </p:sp>
    </p:spTree>
    <p:extLst>
      <p:ext uri="{BB962C8B-B14F-4D97-AF65-F5344CB8AC3E}">
        <p14:creationId xmlns:p14="http://schemas.microsoft.com/office/powerpoint/2010/main" val="79761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00951-52F2-435C-BB47-CD93A0640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5C83FB-4F73-4B74-8F04-FD13D012E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7F5B8F-2B1F-44FD-A023-18F0817B1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50537-EE15-49EB-B23B-9193661DC113}" type="datetimeFigureOut">
              <a:rPr lang="en-GB" smtClean="0"/>
              <a:t>09/03/2022</a:t>
            </a:fld>
            <a:endParaRPr lang="en-GB"/>
          </a:p>
        </p:txBody>
      </p:sp>
      <p:sp>
        <p:nvSpPr>
          <p:cNvPr id="5" name="Footer Placeholder 4">
            <a:extLst>
              <a:ext uri="{FF2B5EF4-FFF2-40B4-BE49-F238E27FC236}">
                <a16:creationId xmlns:a16="http://schemas.microsoft.com/office/drawing/2014/main" id="{2A112C49-15E1-4046-9DCC-DEC89B40D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36D43E-7CB2-417B-8F5C-964D97560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4ACD3-52C9-436C-A492-A035796C5A24}" type="slidenum">
              <a:rPr lang="en-GB" smtClean="0"/>
              <a:t>‹#›</a:t>
            </a:fld>
            <a:endParaRPr lang="en-GB"/>
          </a:p>
        </p:txBody>
      </p:sp>
    </p:spTree>
    <p:extLst>
      <p:ext uri="{BB962C8B-B14F-4D97-AF65-F5344CB8AC3E}">
        <p14:creationId xmlns:p14="http://schemas.microsoft.com/office/powerpoint/2010/main" val="216931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986F5C-A49B-4D5D-AE7E-BEA3AB68E21D}"/>
              </a:ext>
            </a:extLst>
          </p:cNvPr>
          <p:cNvPicPr>
            <a:picLocks noChangeAspect="1"/>
          </p:cNvPicPr>
          <p:nvPr/>
        </p:nvPicPr>
        <p:blipFill>
          <a:blip r:embed="rId2"/>
          <a:stretch>
            <a:fillRect/>
          </a:stretch>
        </p:blipFill>
        <p:spPr>
          <a:xfrm>
            <a:off x="4990069" y="3972697"/>
            <a:ext cx="2211860" cy="2527841"/>
          </a:xfrm>
          <a:prstGeom prst="rect">
            <a:avLst/>
          </a:prstGeom>
        </p:spPr>
      </p:pic>
      <p:sp>
        <p:nvSpPr>
          <p:cNvPr id="2" name="Title 1">
            <a:extLst>
              <a:ext uri="{FF2B5EF4-FFF2-40B4-BE49-F238E27FC236}">
                <a16:creationId xmlns:a16="http://schemas.microsoft.com/office/drawing/2014/main" id="{4429A31F-633B-41E3-90D8-469B109E0076}"/>
              </a:ext>
            </a:extLst>
          </p:cNvPr>
          <p:cNvSpPr>
            <a:spLocks noGrp="1"/>
          </p:cNvSpPr>
          <p:nvPr>
            <p:ph type="ctrTitle"/>
          </p:nvPr>
        </p:nvSpPr>
        <p:spPr>
          <a:xfrm>
            <a:off x="1523999" y="791540"/>
            <a:ext cx="9144000" cy="1655763"/>
          </a:xfrm>
        </p:spPr>
        <p:txBody>
          <a:bodyPr>
            <a:normAutofit/>
          </a:bodyPr>
          <a:lstStyle/>
          <a:p>
            <a:r>
              <a:rPr lang="en-GB" sz="4800" strike="noStrike" baseline="0" dirty="0"/>
              <a:t>Searching for Signatures of Chaos in the Winds of Wolf-</a:t>
            </a:r>
            <a:r>
              <a:rPr lang="en-GB" sz="4800" strike="noStrike" baseline="0" dirty="0" err="1"/>
              <a:t>Rayet</a:t>
            </a:r>
            <a:r>
              <a:rPr lang="en-GB" sz="4800" strike="noStrike" baseline="0" dirty="0"/>
              <a:t> Stars</a:t>
            </a:r>
            <a:endParaRPr lang="en-GB" sz="16600" dirty="0"/>
          </a:p>
        </p:txBody>
      </p:sp>
      <p:sp>
        <p:nvSpPr>
          <p:cNvPr id="3" name="Subtitle 2">
            <a:extLst>
              <a:ext uri="{FF2B5EF4-FFF2-40B4-BE49-F238E27FC236}">
                <a16:creationId xmlns:a16="http://schemas.microsoft.com/office/drawing/2014/main" id="{873746AE-2060-4B03-8219-D2FA7D62ADE8}"/>
              </a:ext>
            </a:extLst>
          </p:cNvPr>
          <p:cNvSpPr>
            <a:spLocks noGrp="1"/>
          </p:cNvSpPr>
          <p:nvPr>
            <p:ph type="subTitle" idx="1"/>
          </p:nvPr>
        </p:nvSpPr>
        <p:spPr>
          <a:xfrm>
            <a:off x="1523999" y="2643327"/>
            <a:ext cx="9144000" cy="1329370"/>
          </a:xfrm>
        </p:spPr>
        <p:txBody>
          <a:bodyPr>
            <a:normAutofit/>
          </a:bodyPr>
          <a:lstStyle/>
          <a:p>
            <a:r>
              <a:rPr lang="en-GB" sz="2600" dirty="0">
                <a:latin typeface="+mj-lt"/>
              </a:rPr>
              <a:t>Khang M. Nguyen, Leihao Shi </a:t>
            </a:r>
          </a:p>
          <a:p>
            <a:r>
              <a:rPr lang="en-GB" sz="2600" dirty="0">
                <a:latin typeface="+mj-lt"/>
              </a:rPr>
              <a:t>Supervisor: </a:t>
            </a:r>
            <a:r>
              <a:rPr lang="en-GB" sz="2600" dirty="0" err="1">
                <a:latin typeface="+mj-lt"/>
              </a:rPr>
              <a:t>Dr.</a:t>
            </a:r>
            <a:r>
              <a:rPr lang="en-GB" sz="2600" dirty="0">
                <a:latin typeface="+mj-lt"/>
              </a:rPr>
              <a:t> Ian Stevens</a:t>
            </a:r>
          </a:p>
        </p:txBody>
      </p:sp>
    </p:spTree>
    <p:extLst>
      <p:ext uri="{BB962C8B-B14F-4D97-AF65-F5344CB8AC3E}">
        <p14:creationId xmlns:p14="http://schemas.microsoft.com/office/powerpoint/2010/main" val="133821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8C62-A407-4B1A-9D07-FAA13B88F9D7}"/>
              </a:ext>
            </a:extLst>
          </p:cNvPr>
          <p:cNvSpPr>
            <a:spLocks noGrp="1"/>
          </p:cNvSpPr>
          <p:nvPr>
            <p:ph type="title"/>
          </p:nvPr>
        </p:nvSpPr>
        <p:spPr/>
        <p:txBody>
          <a:bodyPr/>
          <a:lstStyle/>
          <a:p>
            <a:r>
              <a:rPr lang="en-GB" dirty="0"/>
              <a:t>Fitting Periodograms</a:t>
            </a:r>
          </a:p>
        </p:txBody>
      </p:sp>
      <p:sp>
        <p:nvSpPr>
          <p:cNvPr id="3" name="Content Placeholder 2">
            <a:extLst>
              <a:ext uri="{FF2B5EF4-FFF2-40B4-BE49-F238E27FC236}">
                <a16:creationId xmlns:a16="http://schemas.microsoft.com/office/drawing/2014/main" id="{AC18EFE9-571D-484E-BE78-3243C10C1315}"/>
              </a:ext>
            </a:extLst>
          </p:cNvPr>
          <p:cNvSpPr>
            <a:spLocks noGrp="1"/>
          </p:cNvSpPr>
          <p:nvPr>
            <p:ph idx="1"/>
          </p:nvPr>
        </p:nvSpPr>
        <p:spPr>
          <a:xfrm>
            <a:off x="838199" y="1825625"/>
            <a:ext cx="10872019" cy="4351338"/>
          </a:xfrm>
        </p:spPr>
        <p:txBody>
          <a:bodyPr>
            <a:normAutofit/>
          </a:bodyPr>
          <a:lstStyle/>
          <a:p>
            <a:pPr marL="0" indent="0" algn="l">
              <a:buNone/>
            </a:pPr>
            <a:r>
              <a:rPr lang="en-GB" dirty="0">
                <a:cs typeface="Calibri" panose="020F0502020204030204" pitchFamily="34" charset="0"/>
              </a:rPr>
              <a:t>α</a:t>
            </a:r>
            <a:r>
              <a:rPr lang="en-GB" baseline="-25000" dirty="0">
                <a:cs typeface="Calibri" panose="020F0502020204030204" pitchFamily="34" charset="0"/>
              </a:rPr>
              <a:t>0</a:t>
            </a:r>
            <a:r>
              <a:rPr lang="en-GB" sz="2400" b="0" i="0" u="none" strike="noStrike" baseline="0" dirty="0"/>
              <a:t> represents the amplitude at a </a:t>
            </a:r>
            <a:r>
              <a:rPr lang="en-GB" sz="2400" b="1" i="0" u="none" strike="noStrike" baseline="0" dirty="0"/>
              <a:t>frequency of zero</a:t>
            </a:r>
            <a:r>
              <a:rPr lang="en-GB" sz="3200" b="1" i="0" u="none" strike="noStrike" baseline="0" dirty="0"/>
              <a:t> </a:t>
            </a:r>
          </a:p>
          <a:p>
            <a:pPr marL="0" indent="0" algn="l">
              <a:buNone/>
            </a:pPr>
            <a:r>
              <a:rPr lang="el-GR" dirty="0">
                <a:cs typeface="Calibri" panose="020F0502020204030204" pitchFamily="34" charset="0"/>
              </a:rPr>
              <a:t>γ</a:t>
            </a:r>
            <a:r>
              <a:rPr lang="en-GB" sz="3200" b="0" i="0" u="none" strike="noStrike" baseline="0" dirty="0"/>
              <a:t> </a:t>
            </a:r>
            <a:r>
              <a:rPr lang="en-GB" sz="2400" b="0" i="0" u="none" strike="noStrike" baseline="0" dirty="0"/>
              <a:t>is the logarithmic amplitude </a:t>
            </a:r>
            <a:r>
              <a:rPr lang="en-GB" sz="2400" b="1" i="0" u="none" strike="noStrike" baseline="0" dirty="0"/>
              <a:t>gradient</a:t>
            </a:r>
          </a:p>
          <a:p>
            <a:pPr marL="0" indent="0" algn="l">
              <a:buNone/>
            </a:pPr>
            <a:r>
              <a:rPr lang="el-GR" dirty="0">
                <a:cs typeface="Calibri" panose="020F0502020204030204" pitchFamily="34" charset="0"/>
              </a:rPr>
              <a:t>ν</a:t>
            </a:r>
            <a:r>
              <a:rPr lang="en-GB" b="0" i="0" u="none" strike="noStrike" baseline="-25000" dirty="0"/>
              <a:t>char</a:t>
            </a:r>
            <a:r>
              <a:rPr lang="en-GB" b="0" i="0" u="none" strike="noStrike" baseline="0" dirty="0"/>
              <a:t> </a:t>
            </a:r>
            <a:r>
              <a:rPr lang="en-GB" sz="2400" b="0" i="0" u="none" strike="noStrike" baseline="0" dirty="0"/>
              <a:t>is the </a:t>
            </a:r>
            <a:r>
              <a:rPr lang="en-GB" sz="2400" b="1" i="0" u="none" strike="noStrike" baseline="0" dirty="0"/>
              <a:t>characteristic frequency</a:t>
            </a:r>
            <a:r>
              <a:rPr lang="en-GB" sz="2400" b="0" i="0" u="none" strike="noStrike" baseline="0" dirty="0"/>
              <a:t>, which is the inverse of the characteristic timescale,</a:t>
            </a:r>
            <a:r>
              <a:rPr lang="en-GB" sz="3200" b="0" i="0" u="none" strike="noStrike" baseline="0" dirty="0"/>
              <a:t> </a:t>
            </a:r>
            <a:r>
              <a:rPr lang="el-GR" sz="3200" b="0" i="0" u="none" strike="noStrike" baseline="0" dirty="0">
                <a:cs typeface="Calibri" panose="020F0502020204030204" pitchFamily="34" charset="0"/>
              </a:rPr>
              <a:t>τ</a:t>
            </a:r>
            <a:r>
              <a:rPr lang="en-GB" sz="3200" b="0" i="0" u="none" strike="noStrike" baseline="0" dirty="0"/>
              <a:t> </a:t>
            </a:r>
            <a:r>
              <a:rPr lang="en-GB" sz="2400" b="0" i="0" u="none" strike="noStrike" baseline="0" dirty="0"/>
              <a:t>, of stochastic variability present in the light curve such that </a:t>
            </a:r>
            <a:r>
              <a:rPr lang="el-GR" sz="2400" dirty="0">
                <a:cs typeface="Calibri" panose="020F0502020204030204" pitchFamily="34" charset="0"/>
              </a:rPr>
              <a:t>ν</a:t>
            </a:r>
            <a:r>
              <a:rPr lang="en-GB" sz="2400" b="0" i="0" u="none" strike="noStrike" baseline="-25000" dirty="0"/>
              <a:t>char</a:t>
            </a:r>
            <a:r>
              <a:rPr lang="en-GB" sz="2400" b="0" i="0" u="none" strike="noStrike" baseline="0" dirty="0"/>
              <a:t> = (2</a:t>
            </a:r>
            <a:r>
              <a:rPr lang="en-GB" sz="2400" dirty="0">
                <a:cs typeface="Calibri" panose="020F0502020204030204" pitchFamily="34" charset="0"/>
              </a:rPr>
              <a:t>π</a:t>
            </a:r>
            <a:r>
              <a:rPr lang="el-GR" sz="2400" b="0" i="0" u="none" strike="noStrike" baseline="0" dirty="0">
                <a:cs typeface="Calibri" panose="020F0502020204030204" pitchFamily="34" charset="0"/>
              </a:rPr>
              <a:t>τ </a:t>
            </a:r>
            <a:r>
              <a:rPr lang="en-GB" sz="2400" b="0" i="0" u="none" strike="noStrike" baseline="0" dirty="0">
                <a:cs typeface="Calibri" panose="020F0502020204030204" pitchFamily="34" charset="0"/>
              </a:rPr>
              <a:t>)</a:t>
            </a:r>
            <a:r>
              <a:rPr lang="en-GB" sz="2400" b="0" i="0" u="none" strike="noStrike" baseline="30000" dirty="0"/>
              <a:t>-1</a:t>
            </a:r>
            <a:endParaRPr lang="en-GB" sz="2400" b="0" i="0" u="none" strike="noStrike" baseline="0" dirty="0"/>
          </a:p>
          <a:p>
            <a:pPr marL="0" indent="0" algn="l">
              <a:buNone/>
            </a:pPr>
            <a:r>
              <a:rPr lang="en-GB" b="0" i="0" u="none" strike="noStrike" baseline="0" dirty="0" err="1"/>
              <a:t>C</a:t>
            </a:r>
            <a:r>
              <a:rPr lang="en-GB" baseline="-25000" dirty="0" err="1">
                <a:cs typeface="Calibri" panose="020F0502020204030204" pitchFamily="34" charset="0"/>
              </a:rPr>
              <a:t>w</a:t>
            </a:r>
            <a:r>
              <a:rPr lang="en-GB" sz="2400" dirty="0">
                <a:cs typeface="Calibri" panose="020F0502020204030204" pitchFamily="34" charset="0"/>
              </a:rPr>
              <a:t> </a:t>
            </a:r>
            <a:r>
              <a:rPr lang="en-GB" sz="2400" b="0" i="0" u="none" strike="noStrike" baseline="0" dirty="0"/>
              <a:t>is a frequency independent</a:t>
            </a:r>
            <a:r>
              <a:rPr lang="en-GB" sz="2400" dirty="0"/>
              <a:t> </a:t>
            </a:r>
            <a:r>
              <a:rPr lang="en-GB" sz="2400" b="0" i="0" u="none" strike="noStrike" baseline="0" dirty="0"/>
              <a:t>(white) noise term (</a:t>
            </a:r>
            <a:r>
              <a:rPr lang="en-GB" sz="2400" b="0" i="0" u="none" strike="noStrike" baseline="0" dirty="0" err="1"/>
              <a:t>Blomme</a:t>
            </a:r>
            <a:r>
              <a:rPr lang="en-GB" sz="2400" b="0" i="0" u="none" strike="noStrike" baseline="0" dirty="0"/>
              <a:t> et al., 2011)</a:t>
            </a:r>
            <a:r>
              <a:rPr lang="en-GB" sz="2400" dirty="0"/>
              <a:t> </a:t>
            </a:r>
          </a:p>
          <a:p>
            <a:pPr marL="0" indent="0" algn="l">
              <a:buNone/>
            </a:pPr>
            <a:endParaRPr lang="en-GB" sz="2400" dirty="0"/>
          </a:p>
          <a:p>
            <a:r>
              <a:rPr lang="en-GB" sz="2400" dirty="0"/>
              <a:t>We proceed to utilise the Bayesian Markov-Chain-Monte-Carlo (MCMC) method to fit this amplitude spectrum function to our Lomb-</a:t>
            </a:r>
            <a:r>
              <a:rPr lang="en-GB" sz="2400" dirty="0" err="1"/>
              <a:t>Scargle</a:t>
            </a:r>
            <a:r>
              <a:rPr lang="en-GB" sz="2400" dirty="0"/>
              <a:t> periodograms</a:t>
            </a:r>
          </a:p>
        </p:txBody>
      </p:sp>
      <p:pic>
        <p:nvPicPr>
          <p:cNvPr id="4" name="Picture 3">
            <a:extLst>
              <a:ext uri="{FF2B5EF4-FFF2-40B4-BE49-F238E27FC236}">
                <a16:creationId xmlns:a16="http://schemas.microsoft.com/office/drawing/2014/main" id="{AB7B8378-26F1-49A7-9F72-AD13BD08BB2B}"/>
              </a:ext>
            </a:extLst>
          </p:cNvPr>
          <p:cNvPicPr>
            <a:picLocks noChangeAspect="1"/>
          </p:cNvPicPr>
          <p:nvPr/>
        </p:nvPicPr>
        <p:blipFill>
          <a:blip r:embed="rId3"/>
          <a:stretch>
            <a:fillRect/>
          </a:stretch>
        </p:blipFill>
        <p:spPr>
          <a:xfrm>
            <a:off x="7792749" y="0"/>
            <a:ext cx="4399251" cy="1253613"/>
          </a:xfrm>
          <a:prstGeom prst="rect">
            <a:avLst/>
          </a:prstGeom>
        </p:spPr>
      </p:pic>
      <p:sp>
        <p:nvSpPr>
          <p:cNvPr id="5" name="TextBox 4">
            <a:extLst>
              <a:ext uri="{FF2B5EF4-FFF2-40B4-BE49-F238E27FC236}">
                <a16:creationId xmlns:a16="http://schemas.microsoft.com/office/drawing/2014/main" id="{BDC7FF80-2249-4EC8-8BEE-F30CFF97D13B}"/>
              </a:ext>
            </a:extLst>
          </p:cNvPr>
          <p:cNvSpPr txBox="1"/>
          <p:nvPr/>
        </p:nvSpPr>
        <p:spPr>
          <a:xfrm>
            <a:off x="8111613" y="1210127"/>
            <a:ext cx="3878826" cy="584775"/>
          </a:xfrm>
          <a:prstGeom prst="rect">
            <a:avLst/>
          </a:prstGeom>
          <a:noFill/>
        </p:spPr>
        <p:txBody>
          <a:bodyPr wrap="square" rtlCol="0">
            <a:spAutoFit/>
          </a:bodyPr>
          <a:lstStyle/>
          <a:p>
            <a:r>
              <a:rPr lang="en-GB" sz="1600" dirty="0"/>
              <a:t>Amplitude spectrum function described by Bowman et al. (2019)</a:t>
            </a:r>
          </a:p>
        </p:txBody>
      </p:sp>
    </p:spTree>
    <p:extLst>
      <p:ext uri="{BB962C8B-B14F-4D97-AF65-F5344CB8AC3E}">
        <p14:creationId xmlns:p14="http://schemas.microsoft.com/office/powerpoint/2010/main" val="280521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2DAD1685-F4C6-4691-9723-FA844A4A3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718" y="0"/>
            <a:ext cx="7266512" cy="46899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327B53F-868F-4766-8057-7789AA85E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3875"/>
            <a:ext cx="6334125"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04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8E93-F5D4-46DD-ADD5-51DEF3966A0D}"/>
              </a:ext>
            </a:extLst>
          </p:cNvPr>
          <p:cNvSpPr>
            <a:spLocks noGrp="1"/>
          </p:cNvSpPr>
          <p:nvPr>
            <p:ph type="title"/>
          </p:nvPr>
        </p:nvSpPr>
        <p:spPr/>
        <p:txBody>
          <a:bodyPr/>
          <a:lstStyle/>
          <a:p>
            <a:endParaRPr lang="en-GB"/>
          </a:p>
        </p:txBody>
      </p:sp>
      <p:pic>
        <p:nvPicPr>
          <p:cNvPr id="4098" name="Picture 2">
            <a:extLst>
              <a:ext uri="{FF2B5EF4-FFF2-40B4-BE49-F238E27FC236}">
                <a16:creationId xmlns:a16="http://schemas.microsoft.com/office/drawing/2014/main" id="{C0B72F1F-2B80-4E7B-8C83-1A51A00E1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83" y="1639758"/>
            <a:ext cx="5994138" cy="38687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6CAD0DC-5C8E-4E4F-BDA4-118059720C2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100795" y="1784555"/>
            <a:ext cx="6091205" cy="367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01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8E93-F5D4-46DD-ADD5-51DEF3966A0D}"/>
              </a:ext>
            </a:extLst>
          </p:cNvPr>
          <p:cNvSpPr>
            <a:spLocks noGrp="1"/>
          </p:cNvSpPr>
          <p:nvPr>
            <p:ph type="title"/>
          </p:nvPr>
        </p:nvSpPr>
        <p:spPr/>
        <p:txBody>
          <a:bodyPr/>
          <a:lstStyle/>
          <a:p>
            <a:endParaRPr lang="en-GB"/>
          </a:p>
        </p:txBody>
      </p:sp>
      <p:sp>
        <p:nvSpPr>
          <p:cNvPr id="5" name="Content Placeholder 4">
            <a:extLst>
              <a:ext uri="{FF2B5EF4-FFF2-40B4-BE49-F238E27FC236}">
                <a16:creationId xmlns:a16="http://schemas.microsoft.com/office/drawing/2014/main" id="{F0B78CF3-556F-4492-8D35-5A82DD92DB66}"/>
              </a:ext>
            </a:extLst>
          </p:cNvPr>
          <p:cNvSpPr>
            <a:spLocks noGrp="1"/>
          </p:cNvSpPr>
          <p:nvPr>
            <p:ph idx="1"/>
          </p:nvPr>
        </p:nvSpPr>
        <p:spPr/>
        <p:txBody>
          <a:bodyPr/>
          <a:lstStyle/>
          <a:p>
            <a:endParaRPr lang="en-GB" dirty="0"/>
          </a:p>
        </p:txBody>
      </p:sp>
      <p:pic>
        <p:nvPicPr>
          <p:cNvPr id="4102" name="Picture 6">
            <a:extLst>
              <a:ext uri="{FF2B5EF4-FFF2-40B4-BE49-F238E27FC236}">
                <a16:creationId xmlns:a16="http://schemas.microsoft.com/office/drawing/2014/main" id="{44DCBCCF-768E-4547-A09A-06A4A7A75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1" y="1547812"/>
            <a:ext cx="5829300" cy="37623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3CAFA3B1-EBB4-48EE-94A6-643F3B0A0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2266" y="1690688"/>
            <a:ext cx="6009734" cy="361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09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1120-7322-4CDB-BEB2-1121FBEA1042}"/>
              </a:ext>
            </a:extLst>
          </p:cNvPr>
          <p:cNvSpPr>
            <a:spLocks noGrp="1"/>
          </p:cNvSpPr>
          <p:nvPr>
            <p:ph type="title"/>
          </p:nvPr>
        </p:nvSpPr>
        <p:spPr>
          <a:xfrm>
            <a:off x="0" y="1"/>
            <a:ext cx="10515600" cy="833284"/>
          </a:xfrm>
        </p:spPr>
        <p:txBody>
          <a:bodyPr>
            <a:normAutofit/>
          </a:bodyPr>
          <a:lstStyle/>
          <a:p>
            <a:r>
              <a:rPr lang="en-GB" sz="3200" dirty="0"/>
              <a:t>A few interesting stars…</a:t>
            </a:r>
          </a:p>
        </p:txBody>
      </p:sp>
      <p:pic>
        <p:nvPicPr>
          <p:cNvPr id="7170" name="Picture 2">
            <a:extLst>
              <a:ext uri="{FF2B5EF4-FFF2-40B4-BE49-F238E27FC236}">
                <a16:creationId xmlns:a16="http://schemas.microsoft.com/office/drawing/2014/main" id="{344CBB27-0A83-4157-A1E2-852D3E215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651" y="77619"/>
            <a:ext cx="6186949" cy="333650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FA263A6-E29A-4034-B333-28B69E99D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5651" y="3521496"/>
            <a:ext cx="6186949" cy="33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31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1120-7322-4CDB-BEB2-1121FBEA1042}"/>
              </a:ext>
            </a:extLst>
          </p:cNvPr>
          <p:cNvSpPr>
            <a:spLocks noGrp="1"/>
          </p:cNvSpPr>
          <p:nvPr>
            <p:ph type="title"/>
          </p:nvPr>
        </p:nvSpPr>
        <p:spPr>
          <a:xfrm>
            <a:off x="0" y="1"/>
            <a:ext cx="10515600" cy="833284"/>
          </a:xfrm>
        </p:spPr>
        <p:txBody>
          <a:bodyPr>
            <a:normAutofit/>
          </a:bodyPr>
          <a:lstStyle/>
          <a:p>
            <a:r>
              <a:rPr lang="en-GB" sz="3200" dirty="0"/>
              <a:t>A few interesting stars…</a:t>
            </a:r>
          </a:p>
        </p:txBody>
      </p:sp>
      <p:pic>
        <p:nvPicPr>
          <p:cNvPr id="6146" name="Picture 2">
            <a:extLst>
              <a:ext uri="{FF2B5EF4-FFF2-40B4-BE49-F238E27FC236}">
                <a16:creationId xmlns:a16="http://schemas.microsoft.com/office/drawing/2014/main" id="{6733628F-6391-40A1-A270-EAC1206AF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084" y="3327308"/>
            <a:ext cx="6113208" cy="32967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100D09B-D714-4E5E-B121-648DB444B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740" y="0"/>
            <a:ext cx="6169897" cy="332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2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1120-7322-4CDB-BEB2-1121FBEA1042}"/>
              </a:ext>
            </a:extLst>
          </p:cNvPr>
          <p:cNvSpPr>
            <a:spLocks noGrp="1"/>
          </p:cNvSpPr>
          <p:nvPr>
            <p:ph type="title"/>
          </p:nvPr>
        </p:nvSpPr>
        <p:spPr>
          <a:xfrm>
            <a:off x="0" y="1"/>
            <a:ext cx="10515600" cy="833284"/>
          </a:xfrm>
        </p:spPr>
        <p:txBody>
          <a:bodyPr>
            <a:normAutofit/>
          </a:bodyPr>
          <a:lstStyle/>
          <a:p>
            <a:r>
              <a:rPr lang="en-GB" sz="3200" dirty="0"/>
              <a:t>A few interesting stars…</a:t>
            </a:r>
          </a:p>
        </p:txBody>
      </p:sp>
      <p:pic>
        <p:nvPicPr>
          <p:cNvPr id="8194" name="Picture 2">
            <a:extLst>
              <a:ext uri="{FF2B5EF4-FFF2-40B4-BE49-F238E27FC236}">
                <a16:creationId xmlns:a16="http://schemas.microsoft.com/office/drawing/2014/main" id="{DD8AF431-0866-4B88-BD3C-672CDC474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405" y="0"/>
            <a:ext cx="6282265" cy="342899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009F5A8-B000-43D6-A560-20FCA7138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405" y="3429000"/>
            <a:ext cx="6282265"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0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301F-DD91-4771-B997-27D6A7E38687}"/>
              </a:ext>
            </a:extLst>
          </p:cNvPr>
          <p:cNvSpPr>
            <a:spLocks noGrp="1"/>
          </p:cNvSpPr>
          <p:nvPr>
            <p:ph type="title"/>
          </p:nvPr>
        </p:nvSpPr>
        <p:spPr/>
        <p:txBody>
          <a:bodyPr/>
          <a:lstStyle/>
          <a:p>
            <a:r>
              <a:rPr lang="en-GB" dirty="0"/>
              <a:t>Discussions</a:t>
            </a:r>
          </a:p>
        </p:txBody>
      </p:sp>
      <p:sp>
        <p:nvSpPr>
          <p:cNvPr id="3" name="Content Placeholder 2">
            <a:extLst>
              <a:ext uri="{FF2B5EF4-FFF2-40B4-BE49-F238E27FC236}">
                <a16:creationId xmlns:a16="http://schemas.microsoft.com/office/drawing/2014/main" id="{F3B78E7F-F067-4EE1-BC86-B39C0E52F98C}"/>
              </a:ext>
            </a:extLst>
          </p:cNvPr>
          <p:cNvSpPr>
            <a:spLocks noGrp="1"/>
          </p:cNvSpPr>
          <p:nvPr>
            <p:ph idx="1"/>
          </p:nvPr>
        </p:nvSpPr>
        <p:spPr/>
        <p:txBody>
          <a:bodyPr>
            <a:normAutofit/>
          </a:bodyPr>
          <a:lstStyle/>
          <a:p>
            <a:r>
              <a:rPr lang="en-GB" sz="2400" b="0" i="0" u="none" strike="noStrike" baseline="0" dirty="0"/>
              <a:t>Vaughan (2004) discusses tests of significance of periodic signals in red noise data. Zhou &amp; </a:t>
            </a:r>
            <a:r>
              <a:rPr lang="en-GB" sz="2400" b="0" i="0" u="none" strike="noStrike" baseline="0" dirty="0" err="1"/>
              <a:t>Sornette</a:t>
            </a:r>
            <a:r>
              <a:rPr lang="en-GB" sz="2400" b="0" i="0" u="none" strike="noStrike" baseline="0" dirty="0"/>
              <a:t> (2001) implements similar tests for specifically Lomb-</a:t>
            </a:r>
            <a:r>
              <a:rPr lang="en-GB" sz="2400" b="0" i="0" u="none" strike="noStrike" baseline="0" dirty="0" err="1"/>
              <a:t>Scargle</a:t>
            </a:r>
            <a:r>
              <a:rPr lang="en-GB" sz="2400" b="0" i="0" u="none" strike="noStrike" baseline="0" dirty="0"/>
              <a:t> periodograms </a:t>
            </a:r>
            <a:r>
              <a:rPr lang="en-GB" sz="2400" dirty="0"/>
              <a:t>using </a:t>
            </a:r>
            <a:r>
              <a:rPr lang="en-GB" sz="2400" b="0" i="0" u="none" strike="noStrike" baseline="0" dirty="0"/>
              <a:t>MCMC.</a:t>
            </a:r>
          </a:p>
          <a:p>
            <a:r>
              <a:rPr lang="en-GB" sz="2400" dirty="0"/>
              <a:t>Comparing fitted parameters with stellar parameters such as effective temperature, luminosity, mass, etc..</a:t>
            </a:r>
          </a:p>
          <a:p>
            <a:r>
              <a:rPr lang="en-GB" sz="2400" dirty="0"/>
              <a:t>Differs between spectral classes (?)</a:t>
            </a:r>
          </a:p>
          <a:p>
            <a:endParaRPr lang="en-GB" sz="2400" b="0" i="0" u="none" strike="noStrike" baseline="0" dirty="0"/>
          </a:p>
          <a:p>
            <a:endParaRPr lang="en-GB" sz="2400" dirty="0"/>
          </a:p>
          <a:p>
            <a:endParaRPr lang="en-GB" sz="2400" dirty="0"/>
          </a:p>
        </p:txBody>
      </p:sp>
    </p:spTree>
    <p:extLst>
      <p:ext uri="{BB962C8B-B14F-4D97-AF65-F5344CB8AC3E}">
        <p14:creationId xmlns:p14="http://schemas.microsoft.com/office/powerpoint/2010/main" val="204444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B0ED-CBB8-43C5-8A8D-C74F403F586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A344123-20CC-4D45-AC01-5D5406ED9938}"/>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3C20AF49-A692-472B-8899-53F011425BD4}"/>
              </a:ext>
            </a:extLst>
          </p:cNvPr>
          <p:cNvPicPr>
            <a:picLocks noChangeAspect="1"/>
          </p:cNvPicPr>
          <p:nvPr/>
        </p:nvPicPr>
        <p:blipFill>
          <a:blip r:embed="rId3"/>
          <a:stretch>
            <a:fillRect/>
          </a:stretch>
        </p:blipFill>
        <p:spPr>
          <a:xfrm>
            <a:off x="3449680" y="0"/>
            <a:ext cx="5292639" cy="5966248"/>
          </a:xfrm>
          <a:prstGeom prst="rect">
            <a:avLst/>
          </a:prstGeom>
        </p:spPr>
      </p:pic>
      <p:sp>
        <p:nvSpPr>
          <p:cNvPr id="6" name="TextBox 5">
            <a:extLst>
              <a:ext uri="{FF2B5EF4-FFF2-40B4-BE49-F238E27FC236}">
                <a16:creationId xmlns:a16="http://schemas.microsoft.com/office/drawing/2014/main" id="{E2193503-B1AD-4C79-929E-5E7901051217}"/>
              </a:ext>
            </a:extLst>
          </p:cNvPr>
          <p:cNvSpPr txBox="1"/>
          <p:nvPr/>
        </p:nvSpPr>
        <p:spPr>
          <a:xfrm>
            <a:off x="3554361" y="5619135"/>
            <a:ext cx="5187957" cy="923330"/>
          </a:xfrm>
          <a:prstGeom prst="rect">
            <a:avLst/>
          </a:prstGeom>
          <a:noFill/>
        </p:spPr>
        <p:txBody>
          <a:bodyPr wrap="square" rtlCol="0">
            <a:spAutoFit/>
          </a:bodyPr>
          <a:lstStyle/>
          <a:p>
            <a:r>
              <a:rPr lang="en-GB" sz="1800" b="0" i="0" u="none" strike="noStrike" baseline="0" dirty="0">
                <a:latin typeface="SFBX1095"/>
              </a:rPr>
              <a:t>Relationship between intrinsic stellar brightness and characteristic parameters from amplitude spectrum fitting (Bowman et. </a:t>
            </a:r>
            <a:r>
              <a:rPr lang="en-GB" dirty="0">
                <a:latin typeface="SFBX1095"/>
              </a:rPr>
              <a:t>al, 2019)</a:t>
            </a:r>
            <a:endParaRPr lang="en-GB" dirty="0"/>
          </a:p>
        </p:txBody>
      </p:sp>
    </p:spTree>
    <p:extLst>
      <p:ext uri="{BB962C8B-B14F-4D97-AF65-F5344CB8AC3E}">
        <p14:creationId xmlns:p14="http://schemas.microsoft.com/office/powerpoint/2010/main" val="292918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CF79-58D0-459E-96ED-38F5539E6CF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0D8DF7-12E8-4ADD-AA0C-CB4556AD658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21FA6A8B-3BAE-4369-A5FA-70CB31D09730}"/>
              </a:ext>
            </a:extLst>
          </p:cNvPr>
          <p:cNvPicPr>
            <a:picLocks noChangeAspect="1"/>
          </p:cNvPicPr>
          <p:nvPr/>
        </p:nvPicPr>
        <p:blipFill>
          <a:blip r:embed="rId3"/>
          <a:stretch>
            <a:fillRect/>
          </a:stretch>
        </p:blipFill>
        <p:spPr>
          <a:xfrm>
            <a:off x="685801" y="1"/>
            <a:ext cx="11187942" cy="5458826"/>
          </a:xfrm>
          <a:prstGeom prst="rect">
            <a:avLst/>
          </a:prstGeom>
        </p:spPr>
      </p:pic>
      <p:sp>
        <p:nvSpPr>
          <p:cNvPr id="6" name="TextBox 5">
            <a:extLst>
              <a:ext uri="{FF2B5EF4-FFF2-40B4-BE49-F238E27FC236}">
                <a16:creationId xmlns:a16="http://schemas.microsoft.com/office/drawing/2014/main" id="{A5469614-B22D-4426-B2A6-9E1D60B93447}"/>
              </a:ext>
            </a:extLst>
          </p:cNvPr>
          <p:cNvSpPr txBox="1"/>
          <p:nvPr/>
        </p:nvSpPr>
        <p:spPr>
          <a:xfrm>
            <a:off x="1334728" y="5619135"/>
            <a:ext cx="10019071" cy="707886"/>
          </a:xfrm>
          <a:prstGeom prst="rect">
            <a:avLst/>
          </a:prstGeom>
          <a:noFill/>
        </p:spPr>
        <p:txBody>
          <a:bodyPr wrap="square" rtlCol="0">
            <a:spAutoFit/>
          </a:bodyPr>
          <a:lstStyle/>
          <a:p>
            <a:pPr algn="l"/>
            <a:r>
              <a:rPr lang="en-GB" sz="2000" b="0" i="0" u="none" strike="noStrike" baseline="0" dirty="0">
                <a:latin typeface="AdvOTf9433e2d"/>
              </a:rPr>
              <a:t>WR stars </a:t>
            </a:r>
            <a:r>
              <a:rPr lang="en-GB" sz="2000" b="1" i="0" u="none" strike="noStrike" baseline="0" dirty="0">
                <a:latin typeface="AdvOTf9433e2d"/>
              </a:rPr>
              <a:t>without signs of H </a:t>
            </a:r>
            <a:r>
              <a:rPr lang="en-GB" sz="2000" b="0" i="0" u="none" strike="noStrike" baseline="0" dirty="0">
                <a:latin typeface="AdvOTf9433e2d"/>
              </a:rPr>
              <a:t>in their spectrum, </a:t>
            </a:r>
            <a:r>
              <a:rPr lang="en-GB" sz="2000" b="0" i="0" u="none" strike="noStrike" baseline="0" dirty="0">
                <a:latin typeface="AdvOTf9433e2d+fb"/>
              </a:rPr>
              <a:t>fi</a:t>
            </a:r>
            <a:r>
              <a:rPr lang="en-GB" sz="2000" b="0" i="0" u="none" strike="noStrike" baseline="0" dirty="0">
                <a:latin typeface="AdvOTf9433e2d"/>
              </a:rPr>
              <a:t>tted parameters of the red-noise component</a:t>
            </a:r>
            <a:r>
              <a:rPr lang="en-GB" sz="2000" b="0" i="0" u="none" strike="noStrike" baseline="0" dirty="0">
                <a:latin typeface="AdvTTec1d2308.I+03"/>
              </a:rPr>
              <a:t> </a:t>
            </a:r>
            <a:r>
              <a:rPr lang="en-GB" sz="2000" b="0" i="0" u="none" strike="noStrike" baseline="0" dirty="0">
                <a:latin typeface="AdvOTf9433e2d"/>
              </a:rPr>
              <a:t>as a function of various wind and stellar parameters (Lenoir-Craig et al., 2022)</a:t>
            </a:r>
            <a:endParaRPr lang="en-GB" sz="2000" dirty="0"/>
          </a:p>
        </p:txBody>
      </p:sp>
    </p:spTree>
    <p:extLst>
      <p:ext uri="{BB962C8B-B14F-4D97-AF65-F5344CB8AC3E}">
        <p14:creationId xmlns:p14="http://schemas.microsoft.com/office/powerpoint/2010/main" val="253475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D075-A062-44D9-849D-813EF389E462}"/>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CF353E94-D847-4DDA-9742-93966D546176}"/>
              </a:ext>
            </a:extLst>
          </p:cNvPr>
          <p:cNvSpPr>
            <a:spLocks noGrp="1"/>
          </p:cNvSpPr>
          <p:nvPr>
            <p:ph idx="1"/>
          </p:nvPr>
        </p:nvSpPr>
        <p:spPr/>
        <p:txBody>
          <a:bodyPr>
            <a:normAutofit lnSpcReduction="10000"/>
          </a:bodyPr>
          <a:lstStyle/>
          <a:p>
            <a:r>
              <a:rPr lang="en-GB" sz="3200" b="1" dirty="0"/>
              <a:t>Background</a:t>
            </a:r>
          </a:p>
          <a:p>
            <a:pPr lvl="1"/>
            <a:r>
              <a:rPr lang="en-GB" sz="2600" dirty="0"/>
              <a:t>Wolf-</a:t>
            </a:r>
            <a:r>
              <a:rPr lang="en-GB" sz="2600" dirty="0" err="1"/>
              <a:t>Rayet</a:t>
            </a:r>
            <a:r>
              <a:rPr lang="en-GB" sz="2600" dirty="0"/>
              <a:t> Classifications</a:t>
            </a:r>
          </a:p>
          <a:p>
            <a:pPr lvl="1"/>
            <a:r>
              <a:rPr lang="en-GB" sz="2600" dirty="0"/>
              <a:t>TESS</a:t>
            </a:r>
          </a:p>
          <a:p>
            <a:r>
              <a:rPr lang="en-GB" sz="3200" b="1" dirty="0"/>
              <a:t>Research Objectives</a:t>
            </a:r>
          </a:p>
          <a:p>
            <a:r>
              <a:rPr lang="en-GB" sz="3200" b="1" dirty="0"/>
              <a:t>Preliminary Results</a:t>
            </a:r>
          </a:p>
          <a:p>
            <a:pPr lvl="1"/>
            <a:r>
              <a:rPr lang="en-GB" sz="2600" dirty="0"/>
              <a:t>Fitting Periodograms</a:t>
            </a:r>
          </a:p>
          <a:p>
            <a:r>
              <a:rPr lang="en-GB" sz="3200" b="1" dirty="0"/>
              <a:t>Discussions</a:t>
            </a:r>
          </a:p>
          <a:p>
            <a:r>
              <a:rPr lang="en-GB" sz="3200" b="1" dirty="0"/>
              <a:t>Future Plans</a:t>
            </a:r>
          </a:p>
          <a:p>
            <a:r>
              <a:rPr lang="en-GB" sz="3200" b="1" dirty="0"/>
              <a:t>Summary</a:t>
            </a:r>
          </a:p>
        </p:txBody>
      </p:sp>
    </p:spTree>
    <p:extLst>
      <p:ext uri="{BB962C8B-B14F-4D97-AF65-F5344CB8AC3E}">
        <p14:creationId xmlns:p14="http://schemas.microsoft.com/office/powerpoint/2010/main" val="194150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F53F-D06D-4662-A7AA-7EBD41B6F33F}"/>
              </a:ext>
            </a:extLst>
          </p:cNvPr>
          <p:cNvSpPr>
            <a:spLocks noGrp="1"/>
          </p:cNvSpPr>
          <p:nvPr>
            <p:ph type="title"/>
          </p:nvPr>
        </p:nvSpPr>
        <p:spPr/>
        <p:txBody>
          <a:bodyPr/>
          <a:lstStyle/>
          <a:p>
            <a:r>
              <a:rPr lang="en-GB" dirty="0"/>
              <a:t>Future Plans</a:t>
            </a:r>
          </a:p>
        </p:txBody>
      </p:sp>
      <p:sp>
        <p:nvSpPr>
          <p:cNvPr id="3" name="Content Placeholder 2">
            <a:extLst>
              <a:ext uri="{FF2B5EF4-FFF2-40B4-BE49-F238E27FC236}">
                <a16:creationId xmlns:a16="http://schemas.microsoft.com/office/drawing/2014/main" id="{3710760A-CF1A-4777-9C20-71C4924C7715}"/>
              </a:ext>
            </a:extLst>
          </p:cNvPr>
          <p:cNvSpPr>
            <a:spLocks noGrp="1"/>
          </p:cNvSpPr>
          <p:nvPr>
            <p:ph idx="1"/>
          </p:nvPr>
        </p:nvSpPr>
        <p:spPr>
          <a:xfrm>
            <a:off x="838200" y="1825625"/>
            <a:ext cx="10515600" cy="4814234"/>
          </a:xfrm>
        </p:spPr>
        <p:txBody>
          <a:bodyPr>
            <a:normAutofit/>
          </a:bodyPr>
          <a:lstStyle/>
          <a:p>
            <a:r>
              <a:rPr lang="en-GB" sz="2400" dirty="0"/>
              <a:t>Finding trends in fitted parameters with stellar parameters (Bowman et al., 2019)</a:t>
            </a:r>
          </a:p>
          <a:p>
            <a:r>
              <a:rPr lang="en-GB" sz="2400" dirty="0"/>
              <a:t>Testing significance of peaks observed in Lomb-</a:t>
            </a:r>
            <a:r>
              <a:rPr lang="en-GB" sz="2400" dirty="0" err="1"/>
              <a:t>Scargle</a:t>
            </a:r>
            <a:r>
              <a:rPr lang="en-GB" sz="2400" dirty="0"/>
              <a:t> periodograms (</a:t>
            </a:r>
            <a:r>
              <a:rPr lang="en-GB" sz="2400" b="0" i="0" u="none" strike="noStrike" baseline="0" dirty="0"/>
              <a:t>Zhou &amp; </a:t>
            </a:r>
            <a:r>
              <a:rPr lang="en-GB" sz="2400" b="0" i="0" u="none" strike="noStrike" baseline="0" dirty="0" err="1"/>
              <a:t>Sornette</a:t>
            </a:r>
            <a:r>
              <a:rPr lang="en-GB" sz="2400" b="0" i="0" u="none" strike="noStrike" baseline="0" dirty="0"/>
              <a:t>, 2001) </a:t>
            </a:r>
            <a:endParaRPr lang="en-GB" sz="2400" dirty="0"/>
          </a:p>
          <a:p>
            <a:r>
              <a:rPr lang="en-GB" sz="2400" dirty="0"/>
              <a:t>Using TISEAN software to investigate wind following methods applied by Phillipson et al. (2018, 2020).</a:t>
            </a:r>
          </a:p>
          <a:p>
            <a:r>
              <a:rPr lang="en-GB" sz="2400" dirty="0"/>
              <a:t>Decision trees to detect chaotic signals in noisy measurements (</a:t>
            </a:r>
            <a:r>
              <a:rPr lang="en-GB" sz="2400" dirty="0" err="1"/>
              <a:t>Toker</a:t>
            </a:r>
            <a:r>
              <a:rPr lang="en-GB" sz="2400" dirty="0"/>
              <a:t> et al., 2019)</a:t>
            </a:r>
          </a:p>
          <a:p>
            <a:r>
              <a:rPr lang="en-GB" sz="2400" dirty="0"/>
              <a:t>Permutation entropy &amp; artificial neural networks to distinguish chaotic and stochastic signals (</a:t>
            </a:r>
            <a:r>
              <a:rPr lang="en-GB" sz="2400" dirty="0" err="1"/>
              <a:t>Boaretto</a:t>
            </a:r>
            <a:r>
              <a:rPr lang="en-GB" sz="2400" dirty="0"/>
              <a:t> et al., 2021) </a:t>
            </a:r>
          </a:p>
          <a:p>
            <a:pPr marL="0" indent="0">
              <a:buNone/>
            </a:pPr>
            <a:endParaRPr lang="en-GB" sz="2400" dirty="0"/>
          </a:p>
          <a:p>
            <a:endParaRPr lang="en-GB" sz="2400" dirty="0"/>
          </a:p>
        </p:txBody>
      </p:sp>
    </p:spTree>
    <p:extLst>
      <p:ext uri="{BB962C8B-B14F-4D97-AF65-F5344CB8AC3E}">
        <p14:creationId xmlns:p14="http://schemas.microsoft.com/office/powerpoint/2010/main" val="253573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5296-F2D9-48EF-95C9-33527B93B3D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44216F40-8F64-4CB5-9052-76C56452B07B}"/>
              </a:ext>
            </a:extLst>
          </p:cNvPr>
          <p:cNvSpPr>
            <a:spLocks noGrp="1"/>
          </p:cNvSpPr>
          <p:nvPr>
            <p:ph idx="1"/>
          </p:nvPr>
        </p:nvSpPr>
        <p:spPr/>
        <p:txBody>
          <a:bodyPr/>
          <a:lstStyle/>
          <a:p>
            <a:r>
              <a:rPr lang="en-GB" sz="2800" dirty="0"/>
              <a:t>Wolf-</a:t>
            </a:r>
            <a:r>
              <a:rPr lang="en-GB" sz="2800" dirty="0" err="1"/>
              <a:t>Rayet</a:t>
            </a:r>
            <a:r>
              <a:rPr lang="en-GB" sz="2800" dirty="0"/>
              <a:t> stars have </a:t>
            </a:r>
            <a:r>
              <a:rPr lang="en-GB" dirty="0"/>
              <a:t>very </a:t>
            </a:r>
            <a:r>
              <a:rPr lang="en-GB" sz="2800" dirty="0"/>
              <a:t>dense, violent radiatively-driven winds making them inherently unstable </a:t>
            </a:r>
            <a:r>
              <a:rPr lang="en-GB" sz="2800" dirty="0">
                <a:sym typeface="Wingdings" panose="05000000000000000000" pitchFamily="2" charset="2"/>
              </a:rPr>
              <a:t> signatures of chaos expected</a:t>
            </a:r>
          </a:p>
          <a:p>
            <a:r>
              <a:rPr lang="en-GB" dirty="0"/>
              <a:t>Analysis, testing and fitting models to examine each star’s periodogram and characterising their variability</a:t>
            </a:r>
          </a:p>
          <a:p>
            <a:r>
              <a:rPr lang="en-GB" sz="2800" b="0" i="0" u="none" strike="noStrike" baseline="0" dirty="0"/>
              <a:t>Using these </a:t>
            </a:r>
            <a:r>
              <a:rPr lang="en-GB" dirty="0"/>
              <a:t>fitted parameters to investigate correlations to any stellar properties</a:t>
            </a:r>
          </a:p>
          <a:p>
            <a:r>
              <a:rPr lang="en-GB" dirty="0"/>
              <a:t>In future, using what we’ve learnt about our stars to then proceed to delve deeper into its winds and find their traces of chaos</a:t>
            </a:r>
          </a:p>
          <a:p>
            <a:endParaRPr lang="en-GB" sz="2800" b="0" i="0" u="none" strike="noStrike" baseline="0" dirty="0"/>
          </a:p>
          <a:p>
            <a:endParaRPr lang="en-GB" dirty="0"/>
          </a:p>
        </p:txBody>
      </p:sp>
    </p:spTree>
    <p:extLst>
      <p:ext uri="{BB962C8B-B14F-4D97-AF65-F5344CB8AC3E}">
        <p14:creationId xmlns:p14="http://schemas.microsoft.com/office/powerpoint/2010/main" val="42403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138E-8EAD-4091-9247-01A3CAAA3811}"/>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C8A87B92-3ADF-4956-B862-4A8929DDC1AA}"/>
              </a:ext>
            </a:extLst>
          </p:cNvPr>
          <p:cNvSpPr>
            <a:spLocks noGrp="1"/>
          </p:cNvSpPr>
          <p:nvPr>
            <p:ph idx="1"/>
          </p:nvPr>
        </p:nvSpPr>
        <p:spPr>
          <a:xfrm>
            <a:off x="838201" y="1825624"/>
            <a:ext cx="8074107" cy="4832163"/>
          </a:xfrm>
        </p:spPr>
        <p:txBody>
          <a:bodyPr>
            <a:normAutofit/>
          </a:bodyPr>
          <a:lstStyle/>
          <a:p>
            <a:r>
              <a:rPr lang="en-GB" sz="2400" dirty="0"/>
              <a:t>Wolf-</a:t>
            </a:r>
            <a:r>
              <a:rPr lang="en-GB" sz="2400" dirty="0" err="1"/>
              <a:t>Rayet</a:t>
            </a:r>
            <a:r>
              <a:rPr lang="en-GB" sz="2400" dirty="0"/>
              <a:t> stars (WRs) are extremely massive stars (10-25 M</a:t>
            </a:r>
            <a:r>
              <a:rPr lang="en-GB" sz="1600" b="0" i="0" u="none" strike="noStrike" baseline="0" dirty="0">
                <a:latin typeface="CMSY6"/>
              </a:rPr>
              <a:t>⊙</a:t>
            </a:r>
            <a:r>
              <a:rPr lang="en-GB" sz="2400" dirty="0"/>
              <a:t>) with high mass loss rate via its stellar wind</a:t>
            </a:r>
          </a:p>
          <a:p>
            <a:pPr algn="l"/>
            <a:r>
              <a:rPr lang="en-GB" sz="2400" dirty="0"/>
              <a:t>F</a:t>
            </a:r>
            <a:r>
              <a:rPr lang="en-GB" sz="2400" b="0" i="0" u="none" strike="noStrike" baseline="0" dirty="0"/>
              <a:t>ast and dense stellar wind helps drive and quench star formations (Rate and Crowther, 2020) </a:t>
            </a:r>
          </a:p>
          <a:p>
            <a:pPr algn="l"/>
            <a:r>
              <a:rPr lang="en-GB" sz="2400" b="0" i="0" u="none" strike="noStrike" baseline="0" dirty="0"/>
              <a:t>Mass loss rate drives their evolution + final outcome (</a:t>
            </a:r>
            <a:r>
              <a:rPr lang="en-GB" sz="2400" b="0" i="0" u="none" strike="noStrike" baseline="0" dirty="0" err="1"/>
              <a:t>Steinle</a:t>
            </a:r>
            <a:r>
              <a:rPr lang="en-GB" sz="2400" b="0" i="0" u="none" strike="noStrike" baseline="0" dirty="0"/>
              <a:t> &amp; </a:t>
            </a:r>
            <a:r>
              <a:rPr lang="en-GB" sz="2400" b="0" i="0" u="none" strike="noStrike" baseline="0" dirty="0" err="1"/>
              <a:t>Kesden</a:t>
            </a:r>
            <a:r>
              <a:rPr lang="en-GB" sz="2400" dirty="0"/>
              <a:t>, 2021)</a:t>
            </a:r>
            <a:endParaRPr lang="en-GB" sz="2400" b="0" i="0" u="none" strike="noStrike" baseline="0" dirty="0"/>
          </a:p>
          <a:p>
            <a:pPr algn="l"/>
            <a:r>
              <a:rPr lang="en-GB" sz="2400" b="0" i="0" u="none" strike="noStrike" baseline="0" dirty="0"/>
              <a:t>Radiatively line-driven winds (+ rotation) </a:t>
            </a:r>
            <a:r>
              <a:rPr lang="en-GB" sz="2400" dirty="0"/>
              <a:t>is inherently</a:t>
            </a:r>
            <a:r>
              <a:rPr lang="en-GB" sz="2400" b="0" i="0" u="none" strike="noStrike" baseline="0" dirty="0"/>
              <a:t> unstable </a:t>
            </a:r>
            <a:r>
              <a:rPr lang="en-GB" sz="2400" b="0" i="0" u="none" strike="noStrike" baseline="0" dirty="0">
                <a:sym typeface="Wingdings" panose="05000000000000000000" pitchFamily="2" charset="2"/>
              </a:rPr>
              <a:t> </a:t>
            </a:r>
            <a:r>
              <a:rPr lang="en-GB" sz="2400" b="1" i="0" u="none" strike="noStrike" baseline="0" dirty="0">
                <a:sym typeface="Wingdings" panose="05000000000000000000" pitchFamily="2" charset="2"/>
              </a:rPr>
              <a:t>Chaos </a:t>
            </a:r>
            <a:endParaRPr lang="en-GB" sz="2400" b="0" i="0" u="none" strike="noStrike" baseline="0" dirty="0"/>
          </a:p>
        </p:txBody>
      </p:sp>
      <p:pic>
        <p:nvPicPr>
          <p:cNvPr id="2052" name="Picture 4">
            <a:extLst>
              <a:ext uri="{FF2B5EF4-FFF2-40B4-BE49-F238E27FC236}">
                <a16:creationId xmlns:a16="http://schemas.microsoft.com/office/drawing/2014/main" id="{9FA37FED-9B09-4448-8E9E-196D60857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2308" y="0"/>
            <a:ext cx="3279692" cy="33486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73B8C7-5C40-416D-8229-F98D8019299C}"/>
              </a:ext>
            </a:extLst>
          </p:cNvPr>
          <p:cNvSpPr txBox="1"/>
          <p:nvPr/>
        </p:nvSpPr>
        <p:spPr>
          <a:xfrm>
            <a:off x="8912308" y="3429000"/>
            <a:ext cx="3279692" cy="307777"/>
          </a:xfrm>
          <a:prstGeom prst="rect">
            <a:avLst/>
          </a:prstGeom>
          <a:noFill/>
        </p:spPr>
        <p:txBody>
          <a:bodyPr wrap="square" rtlCol="0">
            <a:spAutoFit/>
          </a:bodyPr>
          <a:lstStyle/>
          <a:p>
            <a:pPr algn="r"/>
            <a:r>
              <a:rPr lang="en-GB" sz="1400" dirty="0"/>
              <a:t>WR6 (EZ Canis </a:t>
            </a:r>
            <a:r>
              <a:rPr lang="en-GB" sz="1400" dirty="0" err="1"/>
              <a:t>Majoris</a:t>
            </a:r>
            <a:r>
              <a:rPr lang="en-GB" sz="1400" dirty="0"/>
              <a:t>) – by ESA/Hubble</a:t>
            </a:r>
          </a:p>
        </p:txBody>
      </p:sp>
    </p:spTree>
    <p:extLst>
      <p:ext uri="{BB962C8B-B14F-4D97-AF65-F5344CB8AC3E}">
        <p14:creationId xmlns:p14="http://schemas.microsoft.com/office/powerpoint/2010/main" val="411903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81C8-49B5-4683-B964-8296734E911F}"/>
              </a:ext>
            </a:extLst>
          </p:cNvPr>
          <p:cNvSpPr>
            <a:spLocks noGrp="1"/>
          </p:cNvSpPr>
          <p:nvPr>
            <p:ph type="title"/>
          </p:nvPr>
        </p:nvSpPr>
        <p:spPr/>
        <p:txBody>
          <a:bodyPr/>
          <a:lstStyle/>
          <a:p>
            <a:r>
              <a:rPr lang="en-GB" dirty="0"/>
              <a:t>Wolf-</a:t>
            </a:r>
            <a:r>
              <a:rPr lang="en-GB" dirty="0" err="1"/>
              <a:t>Rayet</a:t>
            </a:r>
            <a:r>
              <a:rPr lang="en-GB" dirty="0"/>
              <a:t> Classifications</a:t>
            </a:r>
          </a:p>
        </p:txBody>
      </p:sp>
      <p:sp>
        <p:nvSpPr>
          <p:cNvPr id="3" name="Content Placeholder 2">
            <a:extLst>
              <a:ext uri="{FF2B5EF4-FFF2-40B4-BE49-F238E27FC236}">
                <a16:creationId xmlns:a16="http://schemas.microsoft.com/office/drawing/2014/main" id="{66B3DC1F-5695-4098-A9B4-232ACCED4F6E}"/>
              </a:ext>
            </a:extLst>
          </p:cNvPr>
          <p:cNvSpPr>
            <a:spLocks noGrp="1"/>
          </p:cNvSpPr>
          <p:nvPr>
            <p:ph idx="1"/>
          </p:nvPr>
        </p:nvSpPr>
        <p:spPr>
          <a:xfrm>
            <a:off x="838200" y="1825625"/>
            <a:ext cx="6786716" cy="4848020"/>
          </a:xfrm>
        </p:spPr>
        <p:txBody>
          <a:bodyPr/>
          <a:lstStyle/>
          <a:p>
            <a:r>
              <a:rPr lang="en-GB" dirty="0"/>
              <a:t>WR stars named on basis of strong broad emission lines in their spectra</a:t>
            </a:r>
          </a:p>
          <a:p>
            <a:r>
              <a:rPr lang="en-GB" dirty="0"/>
              <a:t>Main classes include WN – nitrogen; WC – carbon; WO – oxygen</a:t>
            </a:r>
          </a:p>
          <a:p>
            <a:r>
              <a:rPr lang="en-GB" dirty="0"/>
              <a:t>WN2-WN11 ; WC4-WC11 ; WO1-WO4</a:t>
            </a:r>
          </a:p>
          <a:p>
            <a:r>
              <a:rPr lang="en-GB" dirty="0"/>
              <a:t>Additional spectral features added as suffixes to main classes (i.e. h, ha, w, b, d, etc…)</a:t>
            </a:r>
          </a:p>
        </p:txBody>
      </p:sp>
      <p:sp>
        <p:nvSpPr>
          <p:cNvPr id="5" name="TextBox 4">
            <a:extLst>
              <a:ext uri="{FF2B5EF4-FFF2-40B4-BE49-F238E27FC236}">
                <a16:creationId xmlns:a16="http://schemas.microsoft.com/office/drawing/2014/main" id="{54C7BC38-896A-4C8E-B263-9E227C74A761}"/>
              </a:ext>
            </a:extLst>
          </p:cNvPr>
          <p:cNvSpPr txBox="1"/>
          <p:nvPr/>
        </p:nvSpPr>
        <p:spPr>
          <a:xfrm>
            <a:off x="7457835" y="3346223"/>
            <a:ext cx="4734163" cy="307777"/>
          </a:xfrm>
          <a:prstGeom prst="rect">
            <a:avLst/>
          </a:prstGeom>
          <a:noFill/>
        </p:spPr>
        <p:txBody>
          <a:bodyPr wrap="square" rtlCol="0">
            <a:spAutoFit/>
          </a:bodyPr>
          <a:lstStyle/>
          <a:p>
            <a:pPr algn="r"/>
            <a:r>
              <a:rPr lang="en-GB" sz="1400" b="0" i="0" dirty="0">
                <a:solidFill>
                  <a:srgbClr val="202122"/>
                </a:solidFill>
                <a:effectLst/>
                <a:latin typeface="Arial" panose="020B0604020202020204" pitchFamily="34" charset="0"/>
              </a:rPr>
              <a:t>Spectrum of WR 137, a WC7 star (Sanders, A., 2012)</a:t>
            </a:r>
            <a:r>
              <a:rPr lang="en-GB" sz="1400" b="0" i="0" baseline="30000" dirty="0">
                <a:solidFill>
                  <a:srgbClr val="0645AD"/>
                </a:solidFill>
                <a:effectLst/>
                <a:latin typeface="Arial" panose="020B0604020202020204" pitchFamily="34" charset="0"/>
              </a:rPr>
              <a:t> </a:t>
            </a:r>
            <a:endParaRPr lang="en-GB" sz="1400" dirty="0"/>
          </a:p>
        </p:txBody>
      </p:sp>
      <p:pic>
        <p:nvPicPr>
          <p:cNvPr id="1030" name="Picture 6" descr="WR 137 spectrum">
            <a:extLst>
              <a:ext uri="{FF2B5EF4-FFF2-40B4-BE49-F238E27FC236}">
                <a16:creationId xmlns:a16="http://schemas.microsoft.com/office/drawing/2014/main" id="{D88B82D4-FA9F-4872-8DE5-C15875C61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836" y="0"/>
            <a:ext cx="4734164" cy="321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16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D3CC-7090-4DB0-9B6B-E57A2484A2FD}"/>
              </a:ext>
            </a:extLst>
          </p:cNvPr>
          <p:cNvSpPr>
            <a:spLocks noGrp="1"/>
          </p:cNvSpPr>
          <p:nvPr>
            <p:ph type="title"/>
          </p:nvPr>
        </p:nvSpPr>
        <p:spPr/>
        <p:txBody>
          <a:bodyPr/>
          <a:lstStyle/>
          <a:p>
            <a:r>
              <a:rPr lang="en-GB" dirty="0"/>
              <a:t>TESS</a:t>
            </a:r>
          </a:p>
        </p:txBody>
      </p:sp>
      <p:sp>
        <p:nvSpPr>
          <p:cNvPr id="3" name="Content Placeholder 2">
            <a:extLst>
              <a:ext uri="{FF2B5EF4-FFF2-40B4-BE49-F238E27FC236}">
                <a16:creationId xmlns:a16="http://schemas.microsoft.com/office/drawing/2014/main" id="{78698960-7E02-4D3E-A2C6-5749DB565232}"/>
              </a:ext>
            </a:extLst>
          </p:cNvPr>
          <p:cNvSpPr>
            <a:spLocks noGrp="1"/>
          </p:cNvSpPr>
          <p:nvPr>
            <p:ph idx="1"/>
          </p:nvPr>
        </p:nvSpPr>
        <p:spPr/>
        <p:txBody>
          <a:bodyPr>
            <a:normAutofit/>
          </a:bodyPr>
          <a:lstStyle/>
          <a:p>
            <a:r>
              <a:rPr lang="en-GB" sz="2400" b="1" i="0" dirty="0">
                <a:solidFill>
                  <a:srgbClr val="202122"/>
                </a:solidFill>
                <a:effectLst/>
              </a:rPr>
              <a:t>Transiting Exoplanet Survey Satellite</a:t>
            </a:r>
          </a:p>
          <a:p>
            <a:pPr algn="l"/>
            <a:r>
              <a:rPr lang="en-GB" sz="2400" b="0" i="0" u="none" strike="noStrike" baseline="0" dirty="0">
                <a:solidFill>
                  <a:srgbClr val="000000"/>
                </a:solidFill>
              </a:rPr>
              <a:t>TESS has a 90° × 24° FOV with 4 main cameras and </a:t>
            </a:r>
          </a:p>
          <a:p>
            <a:pPr marL="0" indent="0" algn="l">
              <a:buNone/>
            </a:pPr>
            <a:r>
              <a:rPr lang="en-GB" sz="2400" b="0" i="0" u="none" strike="noStrike" baseline="0" dirty="0">
                <a:solidFill>
                  <a:srgbClr val="000000"/>
                </a:solidFill>
              </a:rPr>
              <a:t>performs observations of stars in the 600–1000 nm range (Ricker et al</a:t>
            </a:r>
            <a:r>
              <a:rPr lang="en-GB" sz="2400" dirty="0">
                <a:solidFill>
                  <a:srgbClr val="000000"/>
                </a:solidFill>
              </a:rPr>
              <a:t>. 2015</a:t>
            </a:r>
            <a:r>
              <a:rPr lang="en-GB" sz="2400" b="0" i="0" u="none" strike="noStrike" baseline="0" dirty="0">
                <a:solidFill>
                  <a:srgbClr val="000000"/>
                </a:solidFill>
              </a:rPr>
              <a:t>)</a:t>
            </a:r>
            <a:endParaRPr lang="en-GB" sz="3200" b="0" i="0" u="none" strike="noStrike" baseline="0" dirty="0">
              <a:solidFill>
                <a:srgbClr val="000000"/>
              </a:solidFill>
            </a:endParaRPr>
          </a:p>
          <a:p>
            <a:pPr algn="l"/>
            <a:r>
              <a:rPr lang="en-GB" sz="2400" dirty="0"/>
              <a:t>A</a:t>
            </a:r>
            <a:r>
              <a:rPr lang="en-GB" sz="2400" b="0" i="0" u="none" strike="noStrike" baseline="0" dirty="0"/>
              <a:t>verage observing interval on a specific field is ∼27 days, with either a 2 or 30 minute cadence data in its main mission.</a:t>
            </a:r>
          </a:p>
          <a:p>
            <a:pPr algn="l"/>
            <a:r>
              <a:rPr lang="en-GB" sz="2400" dirty="0"/>
              <a:t>I</a:t>
            </a:r>
            <a:r>
              <a:rPr lang="en-GB" sz="2400" b="0" i="0" u="none" strike="noStrike" baseline="0" dirty="0"/>
              <a:t>deal for observing short-term variability winds of WRs in the [0.03, 350] days</a:t>
            </a:r>
            <a:r>
              <a:rPr lang="en-GB" sz="2400" b="0" i="0" u="none" strike="noStrike" baseline="30000" dirty="0"/>
              <a:t>−1  </a:t>
            </a:r>
            <a:r>
              <a:rPr lang="en-GB" sz="2400" b="0" i="0" u="none" strike="noStrike" baseline="0" dirty="0"/>
              <a:t>frequency domain.</a:t>
            </a:r>
          </a:p>
          <a:p>
            <a:pPr algn="l"/>
            <a:r>
              <a:rPr lang="en-GB" sz="2400" b="0" i="0" u="none" strike="noStrike" baseline="0" dirty="0">
                <a:solidFill>
                  <a:srgbClr val="000000"/>
                </a:solidFill>
              </a:rPr>
              <a:t>Our </a:t>
            </a:r>
            <a:r>
              <a:rPr lang="en-GB" sz="2400" dirty="0">
                <a:solidFill>
                  <a:srgbClr val="000000"/>
                </a:solidFill>
              </a:rPr>
              <a:t>focus in this project is on the 2-min cadence data of WR stars taken from the Galactic Wolf </a:t>
            </a:r>
            <a:r>
              <a:rPr lang="en-GB" sz="2400" dirty="0" err="1">
                <a:solidFill>
                  <a:srgbClr val="000000"/>
                </a:solidFill>
              </a:rPr>
              <a:t>Rayet</a:t>
            </a:r>
            <a:r>
              <a:rPr lang="en-GB" sz="2400" dirty="0">
                <a:solidFill>
                  <a:srgbClr val="000000"/>
                </a:solidFill>
              </a:rPr>
              <a:t> Catalogue (</a:t>
            </a:r>
            <a:r>
              <a:rPr lang="en-GB" sz="2400" dirty="0" err="1">
                <a:solidFill>
                  <a:srgbClr val="000000"/>
                </a:solidFill>
              </a:rPr>
              <a:t>Rosslowe</a:t>
            </a:r>
            <a:r>
              <a:rPr lang="en-GB" sz="2400" dirty="0">
                <a:solidFill>
                  <a:srgbClr val="000000"/>
                </a:solidFill>
              </a:rPr>
              <a:t> &amp; Crowther, 2005)</a:t>
            </a:r>
            <a:r>
              <a:rPr lang="en-GB" sz="2800" b="0" i="0" dirty="0">
                <a:solidFill>
                  <a:srgbClr val="000000"/>
                </a:solidFill>
                <a:effectLst/>
                <a:latin typeface="Verdana" panose="020B0604030504040204" pitchFamily="34" charset="0"/>
              </a:rPr>
              <a:t> </a:t>
            </a:r>
            <a:endParaRPr lang="en-GB" sz="4000" b="0" i="0" u="none" strike="noStrike" baseline="0" dirty="0">
              <a:solidFill>
                <a:srgbClr val="000000"/>
              </a:solidFill>
            </a:endParaRPr>
          </a:p>
        </p:txBody>
      </p:sp>
      <p:pic>
        <p:nvPicPr>
          <p:cNvPr id="2052" name="Picture 4" descr="TESS (Transiting Exoplanet Survey Satellite) | NASA">
            <a:extLst>
              <a:ext uri="{FF2B5EF4-FFF2-40B4-BE49-F238E27FC236}">
                <a16:creationId xmlns:a16="http://schemas.microsoft.com/office/drawing/2014/main" id="{9D62A77C-6332-4E37-924F-DAA3B990D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4112" y="1"/>
            <a:ext cx="4207888" cy="2507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AF3A10-F5DC-4E8B-940D-29D3290C129E}"/>
              </a:ext>
            </a:extLst>
          </p:cNvPr>
          <p:cNvSpPr txBox="1"/>
          <p:nvPr/>
        </p:nvSpPr>
        <p:spPr>
          <a:xfrm>
            <a:off x="3011601" y="0"/>
            <a:ext cx="4972511" cy="307777"/>
          </a:xfrm>
          <a:prstGeom prst="rect">
            <a:avLst/>
          </a:prstGeom>
          <a:noFill/>
        </p:spPr>
        <p:txBody>
          <a:bodyPr wrap="square" rtlCol="0">
            <a:spAutoFit/>
          </a:bodyPr>
          <a:lstStyle/>
          <a:p>
            <a:pPr algn="r"/>
            <a:r>
              <a:rPr lang="en-GB" sz="1400" dirty="0"/>
              <a:t>Image courtesy of NASA</a:t>
            </a:r>
          </a:p>
        </p:txBody>
      </p:sp>
    </p:spTree>
    <p:extLst>
      <p:ext uri="{BB962C8B-B14F-4D97-AF65-F5344CB8AC3E}">
        <p14:creationId xmlns:p14="http://schemas.microsoft.com/office/powerpoint/2010/main" val="9673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138E-8EAD-4091-9247-01A3CAAA3811}"/>
              </a:ext>
            </a:extLst>
          </p:cNvPr>
          <p:cNvSpPr>
            <a:spLocks noGrp="1"/>
          </p:cNvSpPr>
          <p:nvPr>
            <p:ph type="title"/>
          </p:nvPr>
        </p:nvSpPr>
        <p:spPr/>
        <p:txBody>
          <a:bodyPr/>
          <a:lstStyle/>
          <a:p>
            <a:r>
              <a:rPr lang="en-GB" dirty="0"/>
              <a:t>Research Objectives</a:t>
            </a:r>
          </a:p>
        </p:txBody>
      </p:sp>
      <p:sp>
        <p:nvSpPr>
          <p:cNvPr id="3" name="Content Placeholder 2">
            <a:extLst>
              <a:ext uri="{FF2B5EF4-FFF2-40B4-BE49-F238E27FC236}">
                <a16:creationId xmlns:a16="http://schemas.microsoft.com/office/drawing/2014/main" id="{C8A87B92-3ADF-4956-B862-4A8929DDC1AA}"/>
              </a:ext>
            </a:extLst>
          </p:cNvPr>
          <p:cNvSpPr>
            <a:spLocks noGrp="1"/>
          </p:cNvSpPr>
          <p:nvPr>
            <p:ph idx="1"/>
          </p:nvPr>
        </p:nvSpPr>
        <p:spPr>
          <a:xfrm>
            <a:off x="838202" y="1825624"/>
            <a:ext cx="11138645" cy="4832163"/>
          </a:xfrm>
        </p:spPr>
        <p:txBody>
          <a:bodyPr>
            <a:normAutofit/>
          </a:bodyPr>
          <a:lstStyle/>
          <a:p>
            <a:pPr algn="l"/>
            <a:r>
              <a:rPr lang="en-GB" sz="2400" b="0" i="0" u="none" strike="noStrike" baseline="0" dirty="0"/>
              <a:t>Investigating sample of bright WRs observed by TESS (~100 light curves total)</a:t>
            </a:r>
          </a:p>
          <a:p>
            <a:pPr algn="l"/>
            <a:r>
              <a:rPr lang="en-GB" sz="2400" b="1" i="0" u="none" strike="noStrike" baseline="0" dirty="0"/>
              <a:t>Primary goal</a:t>
            </a:r>
            <a:r>
              <a:rPr lang="en-GB" sz="2400" b="0" i="0" u="none" strike="noStrike" baseline="0" dirty="0"/>
              <a:t> </a:t>
            </a:r>
            <a:r>
              <a:rPr lang="en-GB" sz="2400" dirty="0"/>
              <a:t>- </a:t>
            </a:r>
            <a:r>
              <a:rPr lang="en-GB" sz="2400" b="0" i="0" u="none" strike="noStrike" baseline="0" dirty="0"/>
              <a:t>characterise the nature of variability and look for low-order chaos signatures in stellar winds</a:t>
            </a:r>
          </a:p>
          <a:p>
            <a:pPr algn="l"/>
            <a:r>
              <a:rPr lang="en-GB" sz="2400" b="0" i="0" u="none" strike="noStrike" baseline="0" dirty="0"/>
              <a:t>Further investigate winds using non-linear dynamical tools and techniques (mutual information, permutation entropy, Lyapunov exponents, etc..)</a:t>
            </a:r>
            <a:endParaRPr lang="en-GB" sz="3200" dirty="0"/>
          </a:p>
        </p:txBody>
      </p:sp>
    </p:spTree>
    <p:extLst>
      <p:ext uri="{BB962C8B-B14F-4D97-AF65-F5344CB8AC3E}">
        <p14:creationId xmlns:p14="http://schemas.microsoft.com/office/powerpoint/2010/main" val="416045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9F58-DA55-4A44-9375-8908D76E685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F57C007-CEE6-49BC-AF14-0AA7F5B902D8}"/>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E76BAA14-84C0-43B8-B3B3-3763B8C32472}"/>
              </a:ext>
            </a:extLst>
          </p:cNvPr>
          <p:cNvPicPr>
            <a:picLocks noChangeAspect="1"/>
          </p:cNvPicPr>
          <p:nvPr/>
        </p:nvPicPr>
        <p:blipFill>
          <a:blip r:embed="rId3"/>
          <a:stretch>
            <a:fillRect/>
          </a:stretch>
        </p:blipFill>
        <p:spPr>
          <a:xfrm>
            <a:off x="1254871" y="954232"/>
            <a:ext cx="9682258" cy="4949535"/>
          </a:xfrm>
          <a:prstGeom prst="rect">
            <a:avLst/>
          </a:prstGeom>
        </p:spPr>
      </p:pic>
    </p:spTree>
    <p:extLst>
      <p:ext uri="{BB962C8B-B14F-4D97-AF65-F5344CB8AC3E}">
        <p14:creationId xmlns:p14="http://schemas.microsoft.com/office/powerpoint/2010/main" val="182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3B55-BFBE-4096-B4E4-63DFCD5DC7E3}"/>
              </a:ext>
            </a:extLst>
          </p:cNvPr>
          <p:cNvSpPr>
            <a:spLocks noGrp="1"/>
          </p:cNvSpPr>
          <p:nvPr>
            <p:ph type="title"/>
          </p:nvPr>
        </p:nvSpPr>
        <p:spPr>
          <a:xfrm>
            <a:off x="838200" y="365125"/>
            <a:ext cx="4882243" cy="1325563"/>
          </a:xfrm>
        </p:spPr>
        <p:txBody>
          <a:bodyPr/>
          <a:lstStyle/>
          <a:p>
            <a:r>
              <a:rPr lang="en-GB" dirty="0"/>
              <a:t>Preliminary Results –WR6, WR3, WR40</a:t>
            </a:r>
          </a:p>
        </p:txBody>
      </p:sp>
      <p:sp>
        <p:nvSpPr>
          <p:cNvPr id="3" name="Content Placeholder 2">
            <a:extLst>
              <a:ext uri="{FF2B5EF4-FFF2-40B4-BE49-F238E27FC236}">
                <a16:creationId xmlns:a16="http://schemas.microsoft.com/office/drawing/2014/main" id="{62C297EA-56A5-403B-83B2-89FDA8B0BA26}"/>
              </a:ext>
            </a:extLst>
          </p:cNvPr>
          <p:cNvSpPr>
            <a:spLocks noGrp="1"/>
          </p:cNvSpPr>
          <p:nvPr>
            <p:ph idx="1"/>
          </p:nvPr>
        </p:nvSpPr>
        <p:spPr>
          <a:xfrm>
            <a:off x="838200" y="1825625"/>
            <a:ext cx="6696196" cy="4351338"/>
          </a:xfrm>
        </p:spPr>
        <p:txBody>
          <a:bodyPr>
            <a:normAutofit/>
          </a:bodyPr>
          <a:lstStyle/>
          <a:p>
            <a:r>
              <a:rPr lang="en-GB" sz="2400" dirty="0"/>
              <a:t>Proceed to f</a:t>
            </a:r>
            <a:r>
              <a:rPr lang="en-GB" sz="2400" b="0" i="0" u="none" strike="noStrike" baseline="0" dirty="0"/>
              <a:t>old its light curve by multiplying its period-at-max-power and applying a wrapping phase.</a:t>
            </a:r>
            <a:endParaRPr lang="en-GB" sz="2400" dirty="0"/>
          </a:p>
          <a:p>
            <a:r>
              <a:rPr lang="en-GB" sz="2400" dirty="0"/>
              <a:t>For WR6, a periodic behaviour can be observed (for all 3 of its available datasets)</a:t>
            </a:r>
          </a:p>
          <a:p>
            <a:r>
              <a:rPr lang="en-GB" sz="2400" dirty="0"/>
              <a:t>For WR3, flux is one order of magnitude below WR6 &amp; WR40 – very noisy data </a:t>
            </a:r>
          </a:p>
          <a:p>
            <a:r>
              <a:rPr lang="en-GB" sz="2400" dirty="0"/>
              <a:t>For WR40, no discernible periodic behaviour and most likely to be chaotic </a:t>
            </a:r>
            <a:r>
              <a:rPr lang="en-GB" sz="2400" b="0" i="0" u="none" strike="noStrike" baseline="0" dirty="0"/>
              <a:t>(</a:t>
            </a:r>
            <a:r>
              <a:rPr lang="en-GB" sz="2400" b="0" i="0" u="none" strike="noStrike" baseline="0" dirty="0" err="1"/>
              <a:t>Ramiaramanantsoa</a:t>
            </a:r>
            <a:r>
              <a:rPr lang="en-GB" sz="2400" b="0" i="0" u="none" strike="noStrike" baseline="0" dirty="0"/>
              <a:t> et al., 2019)</a:t>
            </a:r>
            <a:r>
              <a:rPr lang="en-GB" sz="2400" dirty="0"/>
              <a:t>  </a:t>
            </a:r>
          </a:p>
        </p:txBody>
      </p:sp>
      <p:pic>
        <p:nvPicPr>
          <p:cNvPr id="5" name="Picture 4">
            <a:extLst>
              <a:ext uri="{FF2B5EF4-FFF2-40B4-BE49-F238E27FC236}">
                <a16:creationId xmlns:a16="http://schemas.microsoft.com/office/drawing/2014/main" id="{611E3CC3-A386-4380-9091-EC10A587E54B}"/>
              </a:ext>
            </a:extLst>
          </p:cNvPr>
          <p:cNvPicPr>
            <a:picLocks noChangeAspect="1"/>
          </p:cNvPicPr>
          <p:nvPr/>
        </p:nvPicPr>
        <p:blipFill>
          <a:blip r:embed="rId3"/>
          <a:stretch>
            <a:fillRect/>
          </a:stretch>
        </p:blipFill>
        <p:spPr>
          <a:xfrm>
            <a:off x="7534396" y="0"/>
            <a:ext cx="4657604" cy="6858000"/>
          </a:xfrm>
          <a:prstGeom prst="rect">
            <a:avLst/>
          </a:prstGeom>
        </p:spPr>
      </p:pic>
    </p:spTree>
    <p:extLst>
      <p:ext uri="{BB962C8B-B14F-4D97-AF65-F5344CB8AC3E}">
        <p14:creationId xmlns:p14="http://schemas.microsoft.com/office/powerpoint/2010/main" val="415709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4398-ADAC-4CC0-8BC5-051EA0D579AE}"/>
              </a:ext>
            </a:extLst>
          </p:cNvPr>
          <p:cNvSpPr>
            <a:spLocks noGrp="1"/>
          </p:cNvSpPr>
          <p:nvPr>
            <p:ph type="title"/>
          </p:nvPr>
        </p:nvSpPr>
        <p:spPr/>
        <p:txBody>
          <a:bodyPr/>
          <a:lstStyle/>
          <a:p>
            <a:r>
              <a:rPr lang="en-GB" dirty="0"/>
              <a:t>Preliminary Results – WR6</a:t>
            </a:r>
          </a:p>
        </p:txBody>
      </p:sp>
      <p:sp>
        <p:nvSpPr>
          <p:cNvPr id="3" name="Content Placeholder 2">
            <a:extLst>
              <a:ext uri="{FF2B5EF4-FFF2-40B4-BE49-F238E27FC236}">
                <a16:creationId xmlns:a16="http://schemas.microsoft.com/office/drawing/2014/main" id="{C780BC8F-C0BB-453A-8297-7A3B7174D44A}"/>
              </a:ext>
            </a:extLst>
          </p:cNvPr>
          <p:cNvSpPr>
            <a:spLocks noGrp="1"/>
          </p:cNvSpPr>
          <p:nvPr>
            <p:ph idx="1"/>
          </p:nvPr>
        </p:nvSpPr>
        <p:spPr>
          <a:xfrm>
            <a:off x="838199" y="1825625"/>
            <a:ext cx="6750803" cy="4351338"/>
          </a:xfrm>
        </p:spPr>
        <p:txBody>
          <a:bodyPr>
            <a:normAutofit/>
          </a:bodyPr>
          <a:lstStyle/>
          <a:p>
            <a:r>
              <a:rPr lang="en-GB" sz="2400" dirty="0"/>
              <a:t>Known measured period of its apparent magnitude variation - 3.7 days (St. Louis et al., 1995) </a:t>
            </a:r>
          </a:p>
          <a:p>
            <a:r>
              <a:rPr lang="en-GB" sz="2400" dirty="0"/>
              <a:t>TESS datasets showed 2 different period-at-max-power (3.7 &amp; 1.8 days)</a:t>
            </a:r>
          </a:p>
          <a:p>
            <a:r>
              <a:rPr lang="en-GB" sz="2400" b="1" dirty="0"/>
              <a:t>Tests for significance needed to verify peaks existence </a:t>
            </a:r>
            <a:r>
              <a:rPr lang="en-GB" sz="2400" dirty="0"/>
              <a:t>(Vaughan (2004), Zhou &amp; </a:t>
            </a:r>
            <a:r>
              <a:rPr lang="en-GB" sz="2400" dirty="0" err="1"/>
              <a:t>Sornette</a:t>
            </a:r>
            <a:r>
              <a:rPr lang="en-GB" sz="2400" dirty="0"/>
              <a:t> (2001))</a:t>
            </a:r>
            <a:endParaRPr lang="en-GB" sz="2400" b="1" dirty="0"/>
          </a:p>
        </p:txBody>
      </p:sp>
      <p:pic>
        <p:nvPicPr>
          <p:cNvPr id="5" name="Picture 4">
            <a:extLst>
              <a:ext uri="{FF2B5EF4-FFF2-40B4-BE49-F238E27FC236}">
                <a16:creationId xmlns:a16="http://schemas.microsoft.com/office/drawing/2014/main" id="{6C8DF811-2DFB-43C4-8807-BE9C9D510866}"/>
              </a:ext>
            </a:extLst>
          </p:cNvPr>
          <p:cNvPicPr>
            <a:picLocks noChangeAspect="1"/>
          </p:cNvPicPr>
          <p:nvPr/>
        </p:nvPicPr>
        <p:blipFill>
          <a:blip r:embed="rId3"/>
          <a:stretch>
            <a:fillRect/>
          </a:stretch>
        </p:blipFill>
        <p:spPr>
          <a:xfrm>
            <a:off x="7589003" y="0"/>
            <a:ext cx="4602997" cy="6858000"/>
          </a:xfrm>
          <a:prstGeom prst="rect">
            <a:avLst/>
          </a:prstGeom>
        </p:spPr>
      </p:pic>
    </p:spTree>
    <p:extLst>
      <p:ext uri="{BB962C8B-B14F-4D97-AF65-F5344CB8AC3E}">
        <p14:creationId xmlns:p14="http://schemas.microsoft.com/office/powerpoint/2010/main" val="2936731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TotalTime>
  <Words>1797</Words>
  <Application>Microsoft Office PowerPoint</Application>
  <PresentationFormat>Widescreen</PresentationFormat>
  <Paragraphs>151</Paragraphs>
  <Slides>21</Slides>
  <Notes>15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AdvOT9d60b855.B</vt:lpstr>
      <vt:lpstr>AdvOTb4af3d5d.I</vt:lpstr>
      <vt:lpstr>AdvOTf9433e2d</vt:lpstr>
      <vt:lpstr>AdvOTf9433e2d+fb</vt:lpstr>
      <vt:lpstr>AdvTTec1d2308.I+03</vt:lpstr>
      <vt:lpstr>Arial</vt:lpstr>
      <vt:lpstr>Calibri</vt:lpstr>
      <vt:lpstr>Calibri Light</vt:lpstr>
      <vt:lpstr>CMMI10</vt:lpstr>
      <vt:lpstr>CMR10</vt:lpstr>
      <vt:lpstr>CMR8</vt:lpstr>
      <vt:lpstr>CMSY6</vt:lpstr>
      <vt:lpstr>SFBX1095</vt:lpstr>
      <vt:lpstr>SFRM1095</vt:lpstr>
      <vt:lpstr>Times New Roman</vt:lpstr>
      <vt:lpstr>Verdana</vt:lpstr>
      <vt:lpstr>Office Theme</vt:lpstr>
      <vt:lpstr>Searching for Signatures of Chaos in the Winds of Wolf-Rayet Stars</vt:lpstr>
      <vt:lpstr>Outline</vt:lpstr>
      <vt:lpstr>Background</vt:lpstr>
      <vt:lpstr>Wolf-Rayet Classifications</vt:lpstr>
      <vt:lpstr>TESS</vt:lpstr>
      <vt:lpstr>Research Objectives</vt:lpstr>
      <vt:lpstr>PowerPoint Presentation</vt:lpstr>
      <vt:lpstr>Preliminary Results –WR6, WR3, WR40</vt:lpstr>
      <vt:lpstr>Preliminary Results – WR6</vt:lpstr>
      <vt:lpstr>Fitting Periodograms</vt:lpstr>
      <vt:lpstr>PowerPoint Presentation</vt:lpstr>
      <vt:lpstr>PowerPoint Presentation</vt:lpstr>
      <vt:lpstr>PowerPoint Presentation</vt:lpstr>
      <vt:lpstr>A few interesting stars…</vt:lpstr>
      <vt:lpstr>A few interesting stars…</vt:lpstr>
      <vt:lpstr>A few interesting stars…</vt:lpstr>
      <vt:lpstr>Discussions</vt:lpstr>
      <vt:lpstr>PowerPoint Presentation</vt:lpstr>
      <vt:lpstr>PowerPoint Presentation</vt:lpstr>
      <vt:lpstr>Future Plans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Signatures of Chaos in the Winds of Wolf-Rayet Stars</dc:title>
  <dc:creator>Khang Nguyen</dc:creator>
  <cp:lastModifiedBy>Khang Nguyen</cp:lastModifiedBy>
  <cp:revision>44</cp:revision>
  <dcterms:created xsi:type="dcterms:W3CDTF">2022-01-24T11:25:39Z</dcterms:created>
  <dcterms:modified xsi:type="dcterms:W3CDTF">2022-03-09T19:07:33Z</dcterms:modified>
</cp:coreProperties>
</file>