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ai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iro-bold.fntdata"/><Relationship Id="rId16" Type="http://schemas.openxmlformats.org/officeDocument/2006/relationships/font" Target="fonts/Cai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087c181b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087c181b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ffb763c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ffb763c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Alzheimer’s and Dementia affect millions of americans each year. There is no cure, however, management of the cognitive decline seen in patients diagnosed with dementia plays a vital role in maintaining their quality of life. Though there is no known cure, researchers continue to look into maintaining cognition of patients and managing symptoms. AlzLife has developed an application that flashes the users screen while they play cognitive games.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087c181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087c181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0656e32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0656e32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fb763c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ffb763c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fb763c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fb763c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ffb763c3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ffb763c3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6c47b4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6c47b4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ffb763c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ffb763c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rhhuang01/EC463Code/blob/main/Arduino" TargetMode="External"/><Relationship Id="rId4" Type="http://schemas.openxmlformats.org/officeDocument/2006/relationships/image" Target="../media/image8.jp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iro"/>
                <a:ea typeface="Cairo"/>
                <a:cs typeface="Cairo"/>
                <a:sym typeface="Cairo"/>
              </a:rPr>
              <a:t>Team 9 - Alzheimer’s Therapy</a:t>
            </a:r>
            <a:endParaRPr b="1">
              <a:latin typeface="Cairo"/>
              <a:ea typeface="Cairo"/>
              <a:cs typeface="Cairo"/>
              <a:sym typeface="Cair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rPr>
              <a:t>Bailey Brake, </a:t>
            </a:r>
            <a:r>
              <a:rPr lang="en">
                <a:solidFill>
                  <a:schemeClr val="dk1"/>
                </a:solidFill>
              </a:rPr>
              <a:t>Ruohui Huang, Emily Lampat, </a:t>
            </a:r>
            <a:r>
              <a:rPr lang="en">
                <a:solidFill>
                  <a:schemeClr val="dk1"/>
                </a:solidFill>
              </a:rPr>
              <a:t>Khang Le,</a:t>
            </a:r>
            <a:endParaRPr>
              <a:solidFill>
                <a:schemeClr val="dk1"/>
              </a:solidFill>
            </a:endParaRPr>
          </a:p>
          <a:p>
            <a:pPr indent="0" lvl="0" marL="0" rtl="0" algn="ctr">
              <a:spcBef>
                <a:spcPts val="0"/>
              </a:spcBef>
              <a:spcAft>
                <a:spcPts val="0"/>
              </a:spcAft>
              <a:buNone/>
            </a:pPr>
            <a:r>
              <a:rPr lang="en">
                <a:solidFill>
                  <a:schemeClr val="dk1"/>
                </a:solidFill>
              </a:rPr>
              <a:t>Yuri Zhang  </a:t>
            </a:r>
            <a:endParaRPr>
              <a:solidFill>
                <a:schemeClr val="dk1"/>
              </a:solidFill>
            </a:endParaRPr>
          </a:p>
        </p:txBody>
      </p:sp>
      <p:pic>
        <p:nvPicPr>
          <p:cNvPr id="56" name="Google Shape;56;p13"/>
          <p:cNvPicPr preferRelativeResize="0"/>
          <p:nvPr/>
        </p:nvPicPr>
        <p:blipFill>
          <a:blip r:embed="rId3">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1503600" y="2090700"/>
            <a:ext cx="6136800" cy="13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900">
                <a:solidFill>
                  <a:srgbClr val="222222"/>
                </a:solidFill>
              </a:rPr>
              <a:t>Comments/Questions</a:t>
            </a:r>
            <a:endParaRPr sz="2800">
              <a:solidFill>
                <a:schemeClr val="dk2"/>
              </a:solidFill>
            </a:endParaRPr>
          </a:p>
        </p:txBody>
      </p:sp>
      <p:pic>
        <p:nvPicPr>
          <p:cNvPr id="126" name="Google Shape;126;p22"/>
          <p:cNvPicPr preferRelativeResize="0"/>
          <p:nvPr/>
        </p:nvPicPr>
        <p:blipFill>
          <a:blip r:embed="rId3">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iro"/>
                <a:ea typeface="Cairo"/>
                <a:cs typeface="Cairo"/>
                <a:sym typeface="Cairo"/>
              </a:rPr>
              <a:t>Introduction and Problem Statement</a:t>
            </a:r>
            <a:endParaRPr b="1">
              <a:latin typeface="Cairo"/>
              <a:ea typeface="Cairo"/>
              <a:cs typeface="Cairo"/>
              <a:sym typeface="Cairo"/>
            </a:endParaRPr>
          </a:p>
        </p:txBody>
      </p:sp>
      <p:sp>
        <p:nvSpPr>
          <p:cNvPr id="62" name="Google Shape;62;p14"/>
          <p:cNvSpPr txBox="1"/>
          <p:nvPr>
            <p:ph idx="1" type="body"/>
          </p:nvPr>
        </p:nvSpPr>
        <p:spPr>
          <a:xfrm>
            <a:off x="311700" y="1152475"/>
            <a:ext cx="8520600" cy="3218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Light Therapy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AlzLife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Light Attachment</a:t>
            </a:r>
            <a:endParaRPr>
              <a:solidFill>
                <a:schemeClr val="dk1"/>
              </a:solidFill>
            </a:endParaRPr>
          </a:p>
          <a:p>
            <a:pPr indent="0" lvl="0" marL="0" rtl="0" algn="l">
              <a:spcBef>
                <a:spcPts val="1200"/>
              </a:spcBef>
              <a:spcAft>
                <a:spcPts val="1200"/>
              </a:spcAft>
              <a:buNone/>
            </a:pPr>
            <a:r>
              <a:rPr lang="en">
                <a:solidFill>
                  <a:schemeClr val="dk1"/>
                </a:solidFill>
              </a:rPr>
              <a:t>Alzheimer’s and Dementia affect millions of americans each year. There is no cure, however, management of the cognitive decline seen in patients diagnosed with dementia plays a vital role in maintaining their quality of life. </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iro"/>
                <a:ea typeface="Cairo"/>
                <a:cs typeface="Cairo"/>
                <a:sym typeface="Cairo"/>
              </a:rPr>
              <a:t>Requirements and Deliverables</a:t>
            </a:r>
            <a:endParaRPr b="1">
              <a:latin typeface="Cairo"/>
              <a:ea typeface="Cairo"/>
              <a:cs typeface="Cairo"/>
              <a:sym typeface="Cair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Flash at 40Hz</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Light intensity is visible to user</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Adjustable light intensity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Attach to smartphone</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342900" lvl="0" marL="457200" rtl="0" algn="l">
              <a:lnSpc>
                <a:spcPct val="150000"/>
              </a:lnSpc>
              <a:spcBef>
                <a:spcPts val="1200"/>
              </a:spcBef>
              <a:spcAft>
                <a:spcPts val="0"/>
              </a:spcAft>
              <a:buClr>
                <a:schemeClr val="dk1"/>
              </a:buClr>
              <a:buSzPts val="1800"/>
              <a:buChar char="●"/>
            </a:pPr>
            <a:r>
              <a:rPr lang="en">
                <a:solidFill>
                  <a:schemeClr val="dk1"/>
                </a:solidFill>
              </a:rPr>
              <a:t>Intuitive for user</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Subtle &amp; ergonomic electronics housing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Smartphone powered</a:t>
            </a:r>
            <a:endParaRPr>
              <a:solidFill>
                <a:schemeClr val="dk1"/>
              </a:solidFill>
            </a:endParaRPr>
          </a:p>
        </p:txBody>
      </p:sp>
      <p:pic>
        <p:nvPicPr>
          <p:cNvPr id="70" name="Google Shape;70;p15"/>
          <p:cNvPicPr preferRelativeResize="0"/>
          <p:nvPr/>
        </p:nvPicPr>
        <p:blipFill>
          <a:blip r:embed="rId3">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iro"/>
                <a:ea typeface="Cairo"/>
                <a:cs typeface="Cairo"/>
                <a:sym typeface="Cairo"/>
              </a:rPr>
              <a:t>System Block Diagram</a:t>
            </a:r>
            <a:endParaRPr b="1">
              <a:latin typeface="Cairo"/>
              <a:ea typeface="Cairo"/>
              <a:cs typeface="Cairo"/>
              <a:sym typeface="Cairo"/>
            </a:endParaRPr>
          </a:p>
        </p:txBody>
      </p:sp>
      <p:pic>
        <p:nvPicPr>
          <p:cNvPr id="76" name="Google Shape;76;p16"/>
          <p:cNvPicPr preferRelativeResize="0"/>
          <p:nvPr/>
        </p:nvPicPr>
        <p:blipFill>
          <a:blip r:embed="rId3">
            <a:alphaModFix/>
          </a:blip>
          <a:stretch>
            <a:fillRect/>
          </a:stretch>
        </p:blipFill>
        <p:spPr>
          <a:xfrm>
            <a:off x="183925" y="4518125"/>
            <a:ext cx="5238750" cy="533400"/>
          </a:xfrm>
          <a:prstGeom prst="rect">
            <a:avLst/>
          </a:prstGeom>
          <a:noFill/>
          <a:ln>
            <a:noFill/>
          </a:ln>
        </p:spPr>
      </p:pic>
      <p:pic>
        <p:nvPicPr>
          <p:cNvPr id="77" name="Google Shape;77;p16"/>
          <p:cNvPicPr preferRelativeResize="0"/>
          <p:nvPr/>
        </p:nvPicPr>
        <p:blipFill>
          <a:blip r:embed="rId4">
            <a:alphaModFix/>
          </a:blip>
          <a:stretch>
            <a:fillRect/>
          </a:stretch>
        </p:blipFill>
        <p:spPr>
          <a:xfrm>
            <a:off x="300075" y="1170125"/>
            <a:ext cx="8543852" cy="3195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Cairo"/>
                <a:ea typeface="Cairo"/>
                <a:cs typeface="Cairo"/>
                <a:sym typeface="Cairo"/>
              </a:rPr>
              <a:t>Hardware</a:t>
            </a:r>
            <a:endParaRPr b="1" sz="2520">
              <a:latin typeface="Cairo"/>
              <a:ea typeface="Cairo"/>
              <a:cs typeface="Cairo"/>
              <a:sym typeface="Cairo"/>
            </a:endParaRPr>
          </a:p>
        </p:txBody>
      </p:sp>
      <p:sp>
        <p:nvSpPr>
          <p:cNvPr id="83" name="Google Shape;83;p17"/>
          <p:cNvSpPr txBox="1"/>
          <p:nvPr>
            <p:ph idx="1" type="body"/>
          </p:nvPr>
        </p:nvSpPr>
        <p:spPr>
          <a:xfrm>
            <a:off x="311700" y="1687225"/>
            <a:ext cx="5238900" cy="336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Circuitry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Initial prototyping: Arduino Nano board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Upcoming prototype: Adafruit Trinket board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LED strip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Brightness control buttons</a:t>
            </a:r>
            <a:endParaRPr>
              <a:solidFill>
                <a:schemeClr val="dk1"/>
              </a:solidFill>
            </a:endParaRPr>
          </a:p>
          <a:p>
            <a:pPr indent="0" lvl="0" marL="0" rtl="0" algn="l">
              <a:spcBef>
                <a:spcPts val="1200"/>
              </a:spcBef>
              <a:spcAft>
                <a:spcPts val="0"/>
              </a:spcAft>
              <a:buNone/>
            </a:pPr>
            <a:r>
              <a:rPr lang="en">
                <a:solidFill>
                  <a:schemeClr val="dk1"/>
                </a:solidFill>
              </a:rPr>
              <a:t>Housing</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Current design: focus on compactness, then implement ergonomics</a:t>
            </a:r>
            <a:endParaRPr>
              <a:solidFill>
                <a:schemeClr val="dk1"/>
              </a:solidFill>
            </a:endParaRPr>
          </a:p>
          <a:p>
            <a:pPr indent="0" lvl="0" marL="0" rtl="0" algn="l">
              <a:spcBef>
                <a:spcPts val="1200"/>
              </a:spcBef>
              <a:spcAft>
                <a:spcPts val="1200"/>
              </a:spcAft>
              <a:buNone/>
            </a:pPr>
            <a:r>
              <a:rPr lang="en"/>
              <a:t>	</a:t>
            </a:r>
            <a:endParaRPr/>
          </a:p>
        </p:txBody>
      </p:sp>
      <p:pic>
        <p:nvPicPr>
          <p:cNvPr id="84" name="Google Shape;84;p17"/>
          <p:cNvPicPr preferRelativeResize="0"/>
          <p:nvPr/>
        </p:nvPicPr>
        <p:blipFill rotWithShape="1">
          <a:blip r:embed="rId3">
            <a:alphaModFix/>
          </a:blip>
          <a:srcRect b="11028" l="17571" r="40690" t="23406"/>
          <a:stretch/>
        </p:blipFill>
        <p:spPr>
          <a:xfrm>
            <a:off x="5563525" y="2208337"/>
            <a:ext cx="3411674" cy="2676274"/>
          </a:xfrm>
          <a:prstGeom prst="rect">
            <a:avLst/>
          </a:prstGeom>
          <a:noFill/>
          <a:ln>
            <a:noFill/>
          </a:ln>
        </p:spPr>
      </p:pic>
      <p:pic>
        <p:nvPicPr>
          <p:cNvPr id="85" name="Google Shape;85;p17"/>
          <p:cNvPicPr preferRelativeResize="0"/>
          <p:nvPr/>
        </p:nvPicPr>
        <p:blipFill>
          <a:blip r:embed="rId4">
            <a:alphaModFix/>
          </a:blip>
          <a:stretch>
            <a:fillRect/>
          </a:stretch>
        </p:blipFill>
        <p:spPr>
          <a:xfrm>
            <a:off x="2694700" y="-78625"/>
            <a:ext cx="3196859" cy="2323051"/>
          </a:xfrm>
          <a:prstGeom prst="rect">
            <a:avLst/>
          </a:prstGeom>
          <a:noFill/>
          <a:ln>
            <a:noFill/>
          </a:ln>
        </p:spPr>
      </p:pic>
      <p:pic>
        <p:nvPicPr>
          <p:cNvPr id="86" name="Google Shape;86;p17"/>
          <p:cNvPicPr preferRelativeResize="0"/>
          <p:nvPr/>
        </p:nvPicPr>
        <p:blipFill>
          <a:blip r:embed="rId5">
            <a:alphaModFix/>
          </a:blip>
          <a:stretch>
            <a:fillRect/>
          </a:stretch>
        </p:blipFill>
        <p:spPr>
          <a:xfrm flipH="1">
            <a:off x="6413823" y="161850"/>
            <a:ext cx="2320676" cy="1843600"/>
          </a:xfrm>
          <a:prstGeom prst="rect">
            <a:avLst/>
          </a:prstGeom>
          <a:noFill/>
          <a:ln>
            <a:noFill/>
          </a:ln>
        </p:spPr>
      </p:pic>
      <p:sp>
        <p:nvSpPr>
          <p:cNvPr id="87" name="Google Shape;87;p17"/>
          <p:cNvSpPr/>
          <p:nvPr/>
        </p:nvSpPr>
        <p:spPr>
          <a:xfrm>
            <a:off x="5447500" y="1038325"/>
            <a:ext cx="817500" cy="572700"/>
          </a:xfrm>
          <a:prstGeom prst="rightArrow">
            <a:avLst>
              <a:gd fmla="val 31055" name="adj1"/>
              <a:gd fmla="val 64589"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p17"/>
          <p:cNvPicPr preferRelativeResize="0"/>
          <p:nvPr/>
        </p:nvPicPr>
        <p:blipFill>
          <a:blip r:embed="rId6">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iro"/>
                <a:ea typeface="Cairo"/>
                <a:cs typeface="Cairo"/>
                <a:sym typeface="Cairo"/>
              </a:rPr>
              <a:t>Software</a:t>
            </a:r>
            <a:endParaRPr b="1">
              <a:latin typeface="Cairo"/>
              <a:ea typeface="Cairo"/>
              <a:cs typeface="Cairo"/>
              <a:sym typeface="Cairo"/>
            </a:endParaRPr>
          </a:p>
        </p:txBody>
      </p:sp>
      <p:sp>
        <p:nvSpPr>
          <p:cNvPr id="94" name="Google Shape;94;p18"/>
          <p:cNvSpPr txBox="1"/>
          <p:nvPr>
            <p:ph idx="1" type="body"/>
          </p:nvPr>
        </p:nvSpPr>
        <p:spPr>
          <a:xfrm>
            <a:off x="370650" y="1130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Arduino Software (IDE)</a:t>
            </a:r>
            <a:endParaRPr>
              <a:solidFill>
                <a:schemeClr val="dk1"/>
              </a:solidFill>
            </a:endParaRPr>
          </a:p>
          <a:p>
            <a:pPr indent="0" lvl="0" marL="0" rtl="0" algn="l">
              <a:spcBef>
                <a:spcPts val="1200"/>
              </a:spcBef>
              <a:spcAft>
                <a:spcPts val="0"/>
              </a:spcAft>
              <a:buNone/>
            </a:pPr>
            <a:r>
              <a:rPr lang="en">
                <a:solidFill>
                  <a:schemeClr val="dk1"/>
                </a:solidFill>
              </a:rPr>
              <a:t>	Arduino programming language (based on C/C++)</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Adjust LED brightness with two buttons.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Pins: LED (3), Increase Button (4), Decrease Button (5).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Blink Rate: 12.5ms intervals (40Hz).</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Code Mechanics: Uses PWM for brightness, analogWrite for LED control.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Interaction: Press to increase/decrease brightness by 5, range 0-255.</a:t>
            </a:r>
            <a:endParaRPr>
              <a:solidFill>
                <a:schemeClr val="dk1"/>
              </a:solidFill>
            </a:endParaRPr>
          </a:p>
        </p:txBody>
      </p:sp>
      <p:pic>
        <p:nvPicPr>
          <p:cNvPr id="95" name="Google Shape;95;p18"/>
          <p:cNvPicPr preferRelativeResize="0"/>
          <p:nvPr/>
        </p:nvPicPr>
        <p:blipFill>
          <a:blip r:embed="rId3">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iro"/>
                <a:ea typeface="Cairo"/>
                <a:cs typeface="Cairo"/>
                <a:sym typeface="Cairo"/>
              </a:rPr>
              <a:t>Testing procedure &amp; results</a:t>
            </a:r>
            <a:endParaRPr b="1">
              <a:latin typeface="Cairo"/>
              <a:ea typeface="Cairo"/>
              <a:cs typeface="Cairo"/>
              <a:sym typeface="Cairo"/>
            </a:endParaRPr>
          </a:p>
        </p:txBody>
      </p:sp>
      <p:sp>
        <p:nvSpPr>
          <p:cNvPr id="101" name="Google Shape;101;p19"/>
          <p:cNvSpPr txBox="1"/>
          <p:nvPr>
            <p:ph idx="1" type="body"/>
          </p:nvPr>
        </p:nvSpPr>
        <p:spPr>
          <a:xfrm>
            <a:off x="311700" y="1152475"/>
            <a:ext cx="56292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AutoNum type="arabicPeriod"/>
            </a:pPr>
            <a:r>
              <a:rPr lang="en" sz="1500">
                <a:solidFill>
                  <a:schemeClr val="dk1"/>
                </a:solidFill>
              </a:rPr>
              <a:t>Ensure Arduino is connected to a computer that has access to the </a:t>
            </a:r>
            <a:r>
              <a:rPr lang="en" sz="1500" u="sng">
                <a:solidFill>
                  <a:schemeClr val="hlink"/>
                </a:solidFill>
                <a:hlinkClick r:id="rId3"/>
              </a:rPr>
              <a:t>code</a:t>
            </a:r>
            <a:r>
              <a:rPr lang="en" sz="1500">
                <a:solidFill>
                  <a:schemeClr val="dk1"/>
                </a:solidFill>
              </a:rPr>
              <a:t> that generates PWM. </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 sz="1500">
                <a:solidFill>
                  <a:schemeClr val="dk1"/>
                </a:solidFill>
              </a:rPr>
              <a:t>Compile and upload the script via the Arduino IDE. </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 sz="1500">
                <a:solidFill>
                  <a:schemeClr val="dk1"/>
                </a:solidFill>
              </a:rPr>
              <a:t>Observe the oscilloscope and verify that the LED flickers within our desired time period.</a:t>
            </a:r>
            <a:endParaRPr sz="1500">
              <a:solidFill>
                <a:schemeClr val="dk1"/>
              </a:solidFill>
            </a:endParaRPr>
          </a:p>
          <a:p>
            <a:pPr indent="-323850" lvl="0" marL="457200" rtl="0" algn="l">
              <a:lnSpc>
                <a:spcPct val="150000"/>
              </a:lnSpc>
              <a:spcBef>
                <a:spcPts val="0"/>
              </a:spcBef>
              <a:spcAft>
                <a:spcPts val="0"/>
              </a:spcAft>
              <a:buClr>
                <a:schemeClr val="dk1"/>
              </a:buClr>
              <a:buSzPts val="1500"/>
              <a:buAutoNum type="arabicPeriod"/>
            </a:pPr>
            <a:r>
              <a:rPr lang="en" sz="1500">
                <a:solidFill>
                  <a:schemeClr val="dk1"/>
                </a:solidFill>
              </a:rPr>
              <a:t>Press the buttons to verify brightness is getting higher and lower corresponding to its own designated button, while maintaining the correct flicker frequency.</a:t>
            </a:r>
            <a:endParaRPr sz="2100"/>
          </a:p>
        </p:txBody>
      </p:sp>
      <p:pic>
        <p:nvPicPr>
          <p:cNvPr id="102" name="Google Shape;102;p19"/>
          <p:cNvPicPr preferRelativeResize="0"/>
          <p:nvPr/>
        </p:nvPicPr>
        <p:blipFill rotWithShape="1">
          <a:blip r:embed="rId4">
            <a:alphaModFix/>
          </a:blip>
          <a:srcRect b="17173" l="31015" r="25570" t="30579"/>
          <a:stretch/>
        </p:blipFill>
        <p:spPr>
          <a:xfrm>
            <a:off x="6093300" y="1017725"/>
            <a:ext cx="2108189" cy="3416400"/>
          </a:xfrm>
          <a:prstGeom prst="rect">
            <a:avLst/>
          </a:prstGeom>
          <a:noFill/>
          <a:ln>
            <a:noFill/>
          </a:ln>
        </p:spPr>
      </p:pic>
      <p:sp>
        <p:nvSpPr>
          <p:cNvPr id="103" name="Google Shape;103;p19"/>
          <p:cNvSpPr txBox="1"/>
          <p:nvPr/>
        </p:nvSpPr>
        <p:spPr>
          <a:xfrm>
            <a:off x="6155450" y="4434125"/>
            <a:ext cx="19839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Circuit Setup</a:t>
            </a:r>
            <a:endParaRPr sz="1800">
              <a:solidFill>
                <a:schemeClr val="dk2"/>
              </a:solidFill>
            </a:endParaRPr>
          </a:p>
        </p:txBody>
      </p:sp>
      <p:pic>
        <p:nvPicPr>
          <p:cNvPr id="104" name="Google Shape;104;p19"/>
          <p:cNvPicPr preferRelativeResize="0"/>
          <p:nvPr/>
        </p:nvPicPr>
        <p:blipFill>
          <a:blip r:embed="rId5">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iro"/>
                <a:ea typeface="Cairo"/>
                <a:cs typeface="Cairo"/>
                <a:sym typeface="Cairo"/>
              </a:rPr>
              <a:t>Testing procedure &amp; results (Cont.)</a:t>
            </a:r>
            <a:endParaRPr b="1">
              <a:latin typeface="Cairo"/>
              <a:ea typeface="Cairo"/>
              <a:cs typeface="Cairo"/>
              <a:sym typeface="Cairo"/>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2100"/>
          </a:p>
        </p:txBody>
      </p:sp>
      <p:pic>
        <p:nvPicPr>
          <p:cNvPr id="111" name="Google Shape;111;p20"/>
          <p:cNvPicPr preferRelativeResize="0"/>
          <p:nvPr/>
        </p:nvPicPr>
        <p:blipFill rotWithShape="1">
          <a:blip r:embed="rId3">
            <a:alphaModFix/>
          </a:blip>
          <a:srcRect b="0" l="5159" r="0" t="11095"/>
          <a:stretch/>
        </p:blipFill>
        <p:spPr>
          <a:xfrm>
            <a:off x="311700" y="1152475"/>
            <a:ext cx="6783095" cy="3991025"/>
          </a:xfrm>
          <a:prstGeom prst="rect">
            <a:avLst/>
          </a:prstGeom>
          <a:noFill/>
          <a:ln>
            <a:noFill/>
          </a:ln>
        </p:spPr>
      </p:pic>
      <p:pic>
        <p:nvPicPr>
          <p:cNvPr id="112" name="Google Shape;112;p20"/>
          <p:cNvPicPr preferRelativeResize="0"/>
          <p:nvPr/>
        </p:nvPicPr>
        <p:blipFill>
          <a:blip r:embed="rId4">
            <a:alphaModFix/>
          </a:blip>
          <a:stretch>
            <a:fillRect/>
          </a:stretch>
        </p:blipFill>
        <p:spPr>
          <a:xfrm>
            <a:off x="183925" y="4518125"/>
            <a:ext cx="5238750"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iro"/>
                <a:ea typeface="Cairo"/>
                <a:cs typeface="Cairo"/>
                <a:sym typeface="Cairo"/>
              </a:rPr>
              <a:t>Schedule</a:t>
            </a:r>
            <a:endParaRPr b="1">
              <a:latin typeface="Cairo"/>
              <a:ea typeface="Cairo"/>
              <a:cs typeface="Cairo"/>
              <a:sym typeface="Cairo"/>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1"/>
          <p:cNvPicPr preferRelativeResize="0"/>
          <p:nvPr/>
        </p:nvPicPr>
        <p:blipFill>
          <a:blip r:embed="rId3">
            <a:alphaModFix/>
          </a:blip>
          <a:stretch>
            <a:fillRect/>
          </a:stretch>
        </p:blipFill>
        <p:spPr>
          <a:xfrm>
            <a:off x="311700" y="1152475"/>
            <a:ext cx="8520601" cy="3183487"/>
          </a:xfrm>
          <a:prstGeom prst="rect">
            <a:avLst/>
          </a:prstGeom>
          <a:noFill/>
          <a:ln>
            <a:noFill/>
          </a:ln>
        </p:spPr>
      </p:pic>
      <p:pic>
        <p:nvPicPr>
          <p:cNvPr id="120" name="Google Shape;120;p21"/>
          <p:cNvPicPr preferRelativeResize="0"/>
          <p:nvPr/>
        </p:nvPicPr>
        <p:blipFill>
          <a:blip r:embed="rId4">
            <a:alphaModFix/>
          </a:blip>
          <a:stretch>
            <a:fillRect/>
          </a:stretch>
        </p:blipFill>
        <p:spPr>
          <a:xfrm>
            <a:off x="183925" y="4518125"/>
            <a:ext cx="5238750" cy="53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