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rial Narrow"/>
      <p:regular r:id="rId12"/>
      <p:bold r:id="rId13"/>
      <p:italic r:id="rId14"/>
      <p:boldItalic r:id="rId15"/>
    </p:embeddedFont>
    <p:embeddedFont>
      <p:font typeface="Helvetica Neue"/>
      <p:regular r:id="rId16"/>
      <p:bold r:id="rId17"/>
      <p:italic r:id="rId18"/>
      <p:boldItalic r:id="rId19"/>
    </p:embeddedFont>
    <p:embeddedFont>
      <p:font typeface="Helvetica Neue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regular.fntdata"/><Relationship Id="rId11" Type="http://schemas.openxmlformats.org/officeDocument/2006/relationships/slide" Target="slides/slide6.xml"/><Relationship Id="rId22" Type="http://schemas.openxmlformats.org/officeDocument/2006/relationships/font" Target="fonts/HelveticaNeueLight-italic.fntdata"/><Relationship Id="rId10" Type="http://schemas.openxmlformats.org/officeDocument/2006/relationships/slide" Target="slides/slide5.xml"/><Relationship Id="rId21" Type="http://schemas.openxmlformats.org/officeDocument/2006/relationships/font" Target="fonts/HelveticaNeueLight-bold.fntdata"/><Relationship Id="rId13" Type="http://schemas.openxmlformats.org/officeDocument/2006/relationships/font" Target="fonts/ArialNarrow-bold.fntdata"/><Relationship Id="rId12" Type="http://schemas.openxmlformats.org/officeDocument/2006/relationships/font" Target="fonts/ArialNarrow-regular.fntdata"/><Relationship Id="rId23" Type="http://schemas.openxmlformats.org/officeDocument/2006/relationships/font" Target="fonts/HelveticaNeue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rialNarrow-boldItalic.fntdata"/><Relationship Id="rId14" Type="http://schemas.openxmlformats.org/officeDocument/2006/relationships/font" Target="fonts/ArialNarrow-italic.fntdata"/><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0170dbf8a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0170dbf8a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BRAINSTORM:</a:t>
            </a:r>
            <a:endParaRPr/>
          </a:p>
          <a:p>
            <a:pPr indent="0" lvl="0" marL="0" rtl="0" algn="l">
              <a:spcBef>
                <a:spcPts val="0"/>
              </a:spcBef>
              <a:spcAft>
                <a:spcPts val="0"/>
              </a:spcAft>
              <a:buNone/>
            </a:pPr>
            <a:r>
              <a:rPr lang="en"/>
              <a:t>AlzLife Light Frame</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0170dbf8a_0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g100170dbf8a_0_1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Note that sometimes you need more than one value proposition. For example if the beneficiary does not pay you, then you need one value proposition for your beneficiary and one for your paying customer.</a:t>
            </a:r>
            <a:endParaRPr b="0" i="0" sz="1200" u="none" cap="none" strike="noStrike">
              <a:solidFill>
                <a:schemeClr val="dk1"/>
              </a:solidFill>
              <a:latin typeface="Calibri"/>
              <a:ea typeface="Calibri"/>
              <a:cs typeface="Calibri"/>
              <a:sym typeface="Calibri"/>
            </a:endParaRPr>
          </a:p>
        </p:txBody>
      </p:sp>
      <p:sp>
        <p:nvSpPr>
          <p:cNvPr id="68" name="Google Shape;68;g100170dbf8a_0_1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0170dbf8a_0_1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100170dbf8a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0170dbf8a_0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0170dbf8a_0_14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100170dbf8a_0_145: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0db563ac3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0db563ac3_0_17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90db563ac3_0_178: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0170dbf8a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0170dbf8a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50" name="Shape 50"/>
        <p:cNvGrpSpPr/>
        <p:nvPr/>
      </p:nvGrpSpPr>
      <p:grpSpPr>
        <a:xfrm>
          <a:off x="0" y="0"/>
          <a:ext cx="0" cy="0"/>
          <a:chOff x="0" y="0"/>
          <a:chExt cx="0" cy="0"/>
        </a:xfrm>
      </p:grpSpPr>
      <p:sp>
        <p:nvSpPr>
          <p:cNvPr id="51" name="Google Shape;51;p13"/>
          <p:cNvSpPr/>
          <p:nvPr/>
        </p:nvSpPr>
        <p:spPr>
          <a:xfrm>
            <a:off x="5" y="-2"/>
            <a:ext cx="2937900" cy="5160300"/>
          </a:xfrm>
          <a:prstGeom prst="rect">
            <a:avLst/>
          </a:prstGeom>
          <a:solidFill>
            <a:srgbClr val="FF0000">
              <a:alpha val="78820"/>
            </a:srgbClr>
          </a:solidFill>
          <a:ln>
            <a:noFill/>
          </a:ln>
        </p:spPr>
        <p:txBody>
          <a:bodyPr anchorCtr="0" anchor="ctr" bIns="45700" lIns="457200" spcFirstLastPara="1" rIns="182875" wrap="square" tIns="45700">
            <a:noAutofit/>
          </a:bodyPr>
          <a:lstStyle/>
          <a:p>
            <a:pPr indent="0" lvl="0" marL="0" marR="0" rtl="0" algn="l">
              <a:lnSpc>
                <a:spcPct val="110000"/>
              </a:lnSpc>
              <a:spcBef>
                <a:spcPts val="0"/>
              </a:spcBef>
              <a:spcAft>
                <a:spcPts val="0"/>
              </a:spcAft>
              <a:buNone/>
            </a:pPr>
            <a:r>
              <a:t/>
            </a:r>
            <a:endParaRPr sz="1800">
              <a:solidFill>
                <a:schemeClr val="lt1"/>
              </a:solidFill>
              <a:latin typeface="Arial Narrow"/>
              <a:ea typeface="Arial Narrow"/>
              <a:cs typeface="Arial Narrow"/>
              <a:sym typeface="Arial Narrow"/>
            </a:endParaRPr>
          </a:p>
        </p:txBody>
      </p:sp>
      <p:sp>
        <p:nvSpPr>
          <p:cNvPr id="52" name="Google Shape;52;p13"/>
          <p:cNvSpPr txBox="1"/>
          <p:nvPr>
            <p:ph idx="1" type="body"/>
          </p:nvPr>
        </p:nvSpPr>
        <p:spPr>
          <a:xfrm>
            <a:off x="3183467" y="558800"/>
            <a:ext cx="5503200" cy="3699300"/>
          </a:xfrm>
          <a:prstGeom prst="rect">
            <a:avLst/>
          </a:prstGeom>
          <a:noFill/>
          <a:ln>
            <a:noFill/>
          </a:ln>
        </p:spPr>
        <p:txBody>
          <a:bodyPr anchorCtr="0" anchor="t" bIns="91425" lIns="91425" spcFirstLastPara="1" rIns="91425" wrap="square" tIns="91425">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1pPr>
            <a:lvl2pPr indent="-381000" lvl="1" marL="914400" marR="0" rtl="0" algn="l">
              <a:spcBef>
                <a:spcPts val="120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2pPr>
            <a:lvl3pPr indent="-381000" lvl="2" marL="1371600" marR="0" rtl="0" algn="l">
              <a:spcBef>
                <a:spcPts val="120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3pPr>
            <a:lvl4pPr indent="-381000" lvl="3" marL="1828800" marR="0" rtl="0" algn="l">
              <a:spcBef>
                <a:spcPts val="120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4pPr>
            <a:lvl5pPr indent="-381000" lvl="4" marL="2286000" marR="0" rtl="0" algn="l">
              <a:spcBef>
                <a:spcPts val="120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200"/>
              </a:spcBef>
              <a:spcAft>
                <a:spcPts val="12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type="title"/>
          </p:nvPr>
        </p:nvSpPr>
        <p:spPr>
          <a:xfrm>
            <a:off x="254005" y="558802"/>
            <a:ext cx="2404500" cy="3835200"/>
          </a:xfrm>
          <a:prstGeom prst="rect">
            <a:avLst/>
          </a:prstGeom>
          <a:noFill/>
          <a:ln>
            <a:noFill/>
          </a:ln>
        </p:spPr>
        <p:txBody>
          <a:bodyPr anchorCtr="0" anchor="t" bIns="91425" lIns="91425" spcFirstLastPara="1" rIns="91425" wrap="square" tIns="91425">
            <a:normAutofit/>
          </a:bodyPr>
          <a:lstStyle>
            <a:lvl1pPr indent="0" lvl="0" marL="0" marR="0" rtl="0" algn="l">
              <a:spcBef>
                <a:spcPts val="0"/>
              </a:spcBef>
              <a:spcAft>
                <a:spcPts val="0"/>
              </a:spcAft>
              <a:buClr>
                <a:srgbClr val="FFFFFF"/>
              </a:buClr>
              <a:buSzPts val="2800"/>
              <a:buFont typeface="Helvetica Neue Light"/>
              <a:buNone/>
              <a:defRPr b="0" i="0" sz="2800" u="none" cap="none" strike="noStrike">
                <a:solidFill>
                  <a:srgbClr val="FFFFFF"/>
                </a:solidFill>
                <a:latin typeface="Helvetica Neue Light"/>
                <a:ea typeface="Helvetica Neue Light"/>
                <a:cs typeface="Helvetica Neue Light"/>
                <a:sym typeface="Helvetica Neue Light"/>
              </a:defRPr>
            </a:lvl1pPr>
            <a:lvl2pPr indent="0" lvl="1" rtl="0">
              <a:spcBef>
                <a:spcPts val="0"/>
              </a:spcBef>
              <a:spcAft>
                <a:spcPts val="0"/>
              </a:spcAft>
              <a:buSzPts val="2800"/>
              <a:buNone/>
              <a:defRPr sz="1800"/>
            </a:lvl2pPr>
            <a:lvl3pPr indent="0" lvl="2" rtl="0">
              <a:spcBef>
                <a:spcPts val="0"/>
              </a:spcBef>
              <a:spcAft>
                <a:spcPts val="0"/>
              </a:spcAft>
              <a:buSzPts val="2800"/>
              <a:buNone/>
              <a:defRPr sz="1800"/>
            </a:lvl3pPr>
            <a:lvl4pPr indent="0" lvl="3" rtl="0">
              <a:spcBef>
                <a:spcPts val="0"/>
              </a:spcBef>
              <a:spcAft>
                <a:spcPts val="0"/>
              </a:spcAft>
              <a:buSzPts val="2800"/>
              <a:buNone/>
              <a:defRPr sz="1800"/>
            </a:lvl4pPr>
            <a:lvl5pPr indent="0" lvl="4" rtl="0">
              <a:spcBef>
                <a:spcPts val="0"/>
              </a:spcBef>
              <a:spcAft>
                <a:spcPts val="0"/>
              </a:spcAft>
              <a:buSzPts val="2800"/>
              <a:buNone/>
              <a:defRPr sz="1800"/>
            </a:lvl5pPr>
            <a:lvl6pPr indent="0" lvl="5" rtl="0">
              <a:spcBef>
                <a:spcPts val="0"/>
              </a:spcBef>
              <a:spcAft>
                <a:spcPts val="0"/>
              </a:spcAft>
              <a:buSzPts val="2800"/>
              <a:buNone/>
              <a:defRPr sz="1800"/>
            </a:lvl6pPr>
            <a:lvl7pPr indent="0" lvl="6" rtl="0">
              <a:spcBef>
                <a:spcPts val="0"/>
              </a:spcBef>
              <a:spcAft>
                <a:spcPts val="0"/>
              </a:spcAft>
              <a:buSzPts val="2800"/>
              <a:buNone/>
              <a:defRPr sz="1800"/>
            </a:lvl7pPr>
            <a:lvl8pPr indent="0" lvl="7" rtl="0">
              <a:spcBef>
                <a:spcPts val="0"/>
              </a:spcBef>
              <a:spcAft>
                <a:spcPts val="0"/>
              </a:spcAft>
              <a:buSzPts val="2800"/>
              <a:buNone/>
              <a:defRPr sz="1800"/>
            </a:lvl8pPr>
            <a:lvl9pPr indent="0" lvl="8" rtl="0">
              <a:spcBef>
                <a:spcPts val="0"/>
              </a:spcBef>
              <a:spcAft>
                <a:spcPts val="0"/>
              </a:spcAft>
              <a:buSzPts val="2800"/>
              <a:buNone/>
              <a:defRPr sz="1800"/>
            </a:lvl9pPr>
          </a:lstStyle>
          <a:p/>
        </p:txBody>
      </p:sp>
      <p:sp>
        <p:nvSpPr>
          <p:cNvPr id="54" name="Google Shape;54;p13"/>
          <p:cNvSpPr txBox="1"/>
          <p:nvPr>
            <p:ph idx="12" type="sldNum"/>
          </p:nvPr>
        </p:nvSpPr>
        <p:spPr>
          <a:xfrm>
            <a:off x="8754534" y="4952989"/>
            <a:ext cx="296400" cy="207600"/>
          </a:xfrm>
          <a:prstGeom prst="rect">
            <a:avLst/>
          </a:prstGeom>
          <a:noFill/>
          <a:ln>
            <a:noFill/>
          </a:ln>
        </p:spPr>
        <p:txBody>
          <a:bodyPr anchorCtr="1" anchor="t" bIns="45700" lIns="91425" spcFirstLastPara="1" rIns="91425" wrap="square" tIns="45700">
            <a:normAutofit lnSpcReduction="10000"/>
          </a:bodyPr>
          <a:lstStyle>
            <a:lvl1pPr indent="0" lvl="0" marL="0" marR="0" rtl="0" algn="l">
              <a:spcBef>
                <a:spcPts val="0"/>
              </a:spcBef>
              <a:buNone/>
              <a:defRPr b="0" i="0" sz="800">
                <a:solidFill>
                  <a:srgbClr val="BFBFBF"/>
                </a:solidFill>
                <a:latin typeface="Helvetica Neue Light"/>
                <a:ea typeface="Helvetica Neue Light"/>
                <a:cs typeface="Helvetica Neue Light"/>
                <a:sym typeface="Helvetica Neue Light"/>
              </a:defRPr>
            </a:lvl1pPr>
            <a:lvl2pPr indent="0" lvl="1" marL="0" marR="0" rtl="0" algn="l">
              <a:spcBef>
                <a:spcPts val="0"/>
              </a:spcBef>
              <a:buNone/>
              <a:defRPr b="0" i="0" sz="800">
                <a:solidFill>
                  <a:srgbClr val="BFBFBF"/>
                </a:solidFill>
                <a:latin typeface="Helvetica Neue Light"/>
                <a:ea typeface="Helvetica Neue Light"/>
                <a:cs typeface="Helvetica Neue Light"/>
                <a:sym typeface="Helvetica Neue Light"/>
              </a:defRPr>
            </a:lvl2pPr>
            <a:lvl3pPr indent="0" lvl="2" marL="0" marR="0" rtl="0" algn="l">
              <a:spcBef>
                <a:spcPts val="0"/>
              </a:spcBef>
              <a:buNone/>
              <a:defRPr b="0" i="0" sz="800">
                <a:solidFill>
                  <a:srgbClr val="BFBFBF"/>
                </a:solidFill>
                <a:latin typeface="Helvetica Neue Light"/>
                <a:ea typeface="Helvetica Neue Light"/>
                <a:cs typeface="Helvetica Neue Light"/>
                <a:sym typeface="Helvetica Neue Light"/>
              </a:defRPr>
            </a:lvl3pPr>
            <a:lvl4pPr indent="0" lvl="3" marL="0" marR="0" rtl="0" algn="l">
              <a:spcBef>
                <a:spcPts val="0"/>
              </a:spcBef>
              <a:buNone/>
              <a:defRPr b="0" i="0" sz="800">
                <a:solidFill>
                  <a:srgbClr val="BFBFBF"/>
                </a:solidFill>
                <a:latin typeface="Helvetica Neue Light"/>
                <a:ea typeface="Helvetica Neue Light"/>
                <a:cs typeface="Helvetica Neue Light"/>
                <a:sym typeface="Helvetica Neue Light"/>
              </a:defRPr>
            </a:lvl4pPr>
            <a:lvl5pPr indent="0" lvl="4" marL="0" marR="0" rtl="0" algn="l">
              <a:spcBef>
                <a:spcPts val="0"/>
              </a:spcBef>
              <a:buNone/>
              <a:defRPr b="0" i="0" sz="800">
                <a:solidFill>
                  <a:srgbClr val="BFBFBF"/>
                </a:solidFill>
                <a:latin typeface="Helvetica Neue Light"/>
                <a:ea typeface="Helvetica Neue Light"/>
                <a:cs typeface="Helvetica Neue Light"/>
                <a:sym typeface="Helvetica Neue Light"/>
              </a:defRPr>
            </a:lvl5pPr>
            <a:lvl6pPr indent="0" lvl="5" marL="0" marR="0" rtl="0" algn="l">
              <a:spcBef>
                <a:spcPts val="0"/>
              </a:spcBef>
              <a:buNone/>
              <a:defRPr b="0" i="0" sz="800">
                <a:solidFill>
                  <a:srgbClr val="BFBFBF"/>
                </a:solidFill>
                <a:latin typeface="Helvetica Neue Light"/>
                <a:ea typeface="Helvetica Neue Light"/>
                <a:cs typeface="Helvetica Neue Light"/>
                <a:sym typeface="Helvetica Neue Light"/>
              </a:defRPr>
            </a:lvl6pPr>
            <a:lvl7pPr indent="0" lvl="6" marL="0" marR="0" rtl="0" algn="l">
              <a:spcBef>
                <a:spcPts val="0"/>
              </a:spcBef>
              <a:buNone/>
              <a:defRPr b="0" i="0" sz="800">
                <a:solidFill>
                  <a:srgbClr val="BFBFBF"/>
                </a:solidFill>
                <a:latin typeface="Helvetica Neue Light"/>
                <a:ea typeface="Helvetica Neue Light"/>
                <a:cs typeface="Helvetica Neue Light"/>
                <a:sym typeface="Helvetica Neue Light"/>
              </a:defRPr>
            </a:lvl7pPr>
            <a:lvl8pPr indent="0" lvl="7" marL="0" marR="0" rtl="0" algn="l">
              <a:spcBef>
                <a:spcPts val="0"/>
              </a:spcBef>
              <a:buNone/>
              <a:defRPr b="0" i="0" sz="800">
                <a:solidFill>
                  <a:srgbClr val="BFBFBF"/>
                </a:solidFill>
                <a:latin typeface="Helvetica Neue Light"/>
                <a:ea typeface="Helvetica Neue Light"/>
                <a:cs typeface="Helvetica Neue Light"/>
                <a:sym typeface="Helvetica Neue Light"/>
              </a:defRPr>
            </a:lvl8pPr>
            <a:lvl9pPr indent="0" lvl="8" marL="0" marR="0" rtl="0" algn="l">
              <a:spcBef>
                <a:spcPts val="0"/>
              </a:spcBef>
              <a:buNone/>
              <a:defRPr b="0" i="0" sz="800">
                <a:solidFill>
                  <a:srgbClr val="BFBFBF"/>
                </a:solidFill>
                <a:latin typeface="Helvetica Neue Light"/>
                <a:ea typeface="Helvetica Neue Light"/>
                <a:cs typeface="Helvetica Neue Light"/>
                <a:sym typeface="Helvetica Neue 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rmAutofit/>
          </a:bodyPr>
          <a:lstStyle>
            <a:lvl1pPr indent="0" lvl="0" marL="0" marR="0" rtl="0" algn="l">
              <a:spcBef>
                <a:spcPts val="0"/>
              </a:spcBef>
              <a:spcAft>
                <a:spcPts val="0"/>
              </a:spcAft>
              <a:buClr>
                <a:schemeClr val="dk1"/>
              </a:buClr>
              <a:buSzPts val="28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2800"/>
              <a:buNone/>
              <a:defRPr sz="1800"/>
            </a:lvl2pPr>
            <a:lvl3pPr indent="0" lvl="2" rtl="0">
              <a:spcBef>
                <a:spcPts val="0"/>
              </a:spcBef>
              <a:spcAft>
                <a:spcPts val="0"/>
              </a:spcAft>
              <a:buSzPts val="2800"/>
              <a:buNone/>
              <a:defRPr sz="1800"/>
            </a:lvl3pPr>
            <a:lvl4pPr indent="0" lvl="3" rtl="0">
              <a:spcBef>
                <a:spcPts val="0"/>
              </a:spcBef>
              <a:spcAft>
                <a:spcPts val="0"/>
              </a:spcAft>
              <a:buSzPts val="2800"/>
              <a:buNone/>
              <a:defRPr sz="1800"/>
            </a:lvl4pPr>
            <a:lvl5pPr indent="0" lvl="4" rtl="0">
              <a:spcBef>
                <a:spcPts val="0"/>
              </a:spcBef>
              <a:spcAft>
                <a:spcPts val="0"/>
              </a:spcAft>
              <a:buSzPts val="2800"/>
              <a:buNone/>
              <a:defRPr sz="1800"/>
            </a:lvl5pPr>
            <a:lvl6pPr indent="0" lvl="5" rtl="0">
              <a:spcBef>
                <a:spcPts val="0"/>
              </a:spcBef>
              <a:spcAft>
                <a:spcPts val="0"/>
              </a:spcAft>
              <a:buSzPts val="2800"/>
              <a:buNone/>
              <a:defRPr sz="1800"/>
            </a:lvl6pPr>
            <a:lvl7pPr indent="0" lvl="6" rtl="0">
              <a:spcBef>
                <a:spcPts val="0"/>
              </a:spcBef>
              <a:spcAft>
                <a:spcPts val="0"/>
              </a:spcAft>
              <a:buSzPts val="2800"/>
              <a:buNone/>
              <a:defRPr sz="1800"/>
            </a:lvl7pPr>
            <a:lvl8pPr indent="0" lvl="7" rtl="0">
              <a:spcBef>
                <a:spcPts val="0"/>
              </a:spcBef>
              <a:spcAft>
                <a:spcPts val="0"/>
              </a:spcAft>
              <a:buSzPts val="2800"/>
              <a:buNone/>
              <a:defRPr sz="1800"/>
            </a:lvl8pPr>
            <a:lvl9pPr indent="0" lvl="8" rtl="0">
              <a:spcBef>
                <a:spcPts val="0"/>
              </a:spcBef>
              <a:spcAft>
                <a:spcPts val="0"/>
              </a:spcAft>
              <a:buSzPts val="2800"/>
              <a:buNone/>
              <a:defRPr sz="1800"/>
            </a:lvl9pPr>
          </a:lstStyle>
          <a:p/>
        </p:txBody>
      </p:sp>
      <p:sp>
        <p:nvSpPr>
          <p:cNvPr id="57" name="Google Shape;57;p14"/>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200"/>
              </a:spcBef>
              <a:spcAft>
                <a:spcPts val="12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Google Shape;58;p14"/>
          <p:cNvSpPr txBox="1"/>
          <p:nvPr>
            <p:ph idx="12" type="sldNum"/>
          </p:nvPr>
        </p:nvSpPr>
        <p:spPr>
          <a:xfrm>
            <a:off x="457200" y="4753883"/>
            <a:ext cx="2133600" cy="273900"/>
          </a:xfrm>
          <a:prstGeom prst="rect">
            <a:avLst/>
          </a:prstGeom>
          <a:noFill/>
          <a:ln>
            <a:noFill/>
          </a:ln>
        </p:spPr>
        <p:txBody>
          <a:bodyPr anchorCtr="0" anchor="ctr" bIns="45700" lIns="91425" spcFirstLastPara="1" rIns="91425" wrap="square" tIns="45700">
            <a:normAutofit lnSpcReduction="10000"/>
          </a:bodyPr>
          <a:lstStyle>
            <a:lvl1pPr indent="0" lvl="0" marL="0" marR="0" rtl="0" algn="l">
              <a:spcBef>
                <a:spcPts val="0"/>
              </a:spcBef>
              <a:buNone/>
              <a:defRPr sz="1200">
                <a:solidFill>
                  <a:srgbClr val="888888"/>
                </a:solidFill>
                <a:latin typeface="Calibri"/>
                <a:ea typeface="Calibri"/>
                <a:cs typeface="Calibri"/>
                <a:sym typeface="Calibri"/>
              </a:defRPr>
            </a:lvl1pPr>
            <a:lvl2pPr indent="0" lvl="1" marL="0" marR="0" rtl="0" algn="l">
              <a:spcBef>
                <a:spcPts val="0"/>
              </a:spcBef>
              <a:buNone/>
              <a:defRPr sz="1200">
                <a:solidFill>
                  <a:srgbClr val="888888"/>
                </a:solidFill>
                <a:latin typeface="Calibri"/>
                <a:ea typeface="Calibri"/>
                <a:cs typeface="Calibri"/>
                <a:sym typeface="Calibri"/>
              </a:defRPr>
            </a:lvl2pPr>
            <a:lvl3pPr indent="0" lvl="2" marL="0" marR="0" rtl="0" algn="l">
              <a:spcBef>
                <a:spcPts val="0"/>
              </a:spcBef>
              <a:buNone/>
              <a:defRPr sz="1200">
                <a:solidFill>
                  <a:srgbClr val="888888"/>
                </a:solidFill>
                <a:latin typeface="Calibri"/>
                <a:ea typeface="Calibri"/>
                <a:cs typeface="Calibri"/>
                <a:sym typeface="Calibri"/>
              </a:defRPr>
            </a:lvl3pPr>
            <a:lvl4pPr indent="0" lvl="3" marL="0" marR="0" rtl="0" algn="l">
              <a:spcBef>
                <a:spcPts val="0"/>
              </a:spcBef>
              <a:buNone/>
              <a:defRPr sz="1200">
                <a:solidFill>
                  <a:srgbClr val="888888"/>
                </a:solidFill>
                <a:latin typeface="Calibri"/>
                <a:ea typeface="Calibri"/>
                <a:cs typeface="Calibri"/>
                <a:sym typeface="Calibri"/>
              </a:defRPr>
            </a:lvl4pPr>
            <a:lvl5pPr indent="0" lvl="4" marL="0" marR="0" rtl="0" algn="l">
              <a:spcBef>
                <a:spcPts val="0"/>
              </a:spcBef>
              <a:buNone/>
              <a:defRPr sz="1200">
                <a:solidFill>
                  <a:srgbClr val="888888"/>
                </a:solidFill>
                <a:latin typeface="Calibri"/>
                <a:ea typeface="Calibri"/>
                <a:cs typeface="Calibri"/>
                <a:sym typeface="Calibri"/>
              </a:defRPr>
            </a:lvl5pPr>
            <a:lvl6pPr indent="0" lvl="5" marL="0" marR="0" rtl="0" algn="l">
              <a:spcBef>
                <a:spcPts val="0"/>
              </a:spcBef>
              <a:buNone/>
              <a:defRPr sz="1200">
                <a:solidFill>
                  <a:srgbClr val="888888"/>
                </a:solidFill>
                <a:latin typeface="Calibri"/>
                <a:ea typeface="Calibri"/>
                <a:cs typeface="Calibri"/>
                <a:sym typeface="Calibri"/>
              </a:defRPr>
            </a:lvl6pPr>
            <a:lvl7pPr indent="0" lvl="6" marL="0" marR="0" rtl="0" algn="l">
              <a:spcBef>
                <a:spcPts val="0"/>
              </a:spcBef>
              <a:buNone/>
              <a:defRPr sz="1200">
                <a:solidFill>
                  <a:srgbClr val="888888"/>
                </a:solidFill>
                <a:latin typeface="Calibri"/>
                <a:ea typeface="Calibri"/>
                <a:cs typeface="Calibri"/>
                <a:sym typeface="Calibri"/>
              </a:defRPr>
            </a:lvl7pPr>
            <a:lvl8pPr indent="0" lvl="7" marL="0" marR="0" rtl="0" algn="l">
              <a:spcBef>
                <a:spcPts val="0"/>
              </a:spcBef>
              <a:buNone/>
              <a:defRPr sz="1200">
                <a:solidFill>
                  <a:srgbClr val="888888"/>
                </a:solidFill>
                <a:latin typeface="Calibri"/>
                <a:ea typeface="Calibri"/>
                <a:cs typeface="Calibri"/>
                <a:sym typeface="Calibri"/>
              </a:defRPr>
            </a:lvl8pPr>
            <a:lvl9pPr indent="0" lvl="8" marL="0" marR="0" rtl="0" algn="l">
              <a:spcBef>
                <a:spcPts val="0"/>
              </a:spcBef>
              <a:buNone/>
              <a:defRPr sz="1200">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OptiSync</a:t>
            </a:r>
            <a:r>
              <a:rPr lang="en"/>
              <a:t> Therapy</a:t>
            </a:r>
            <a:endParaRPr/>
          </a:p>
        </p:txBody>
      </p:sp>
      <p:sp>
        <p:nvSpPr>
          <p:cNvPr id="64" name="Google Shape;64;p15"/>
          <p:cNvSpPr txBox="1"/>
          <p:nvPr>
            <p:ph idx="1" type="subTitle"/>
          </p:nvPr>
        </p:nvSpPr>
        <p:spPr>
          <a:xfrm>
            <a:off x="311700" y="2834125"/>
            <a:ext cx="8520600" cy="1208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666666"/>
                </a:solidFill>
              </a:rPr>
              <a:t>Synchronizing Light, Improving Your Life</a:t>
            </a:r>
            <a:endParaRPr>
              <a:solidFill>
                <a:srgbClr val="666666"/>
              </a:solidFill>
            </a:endParaRPr>
          </a:p>
          <a:p>
            <a:pPr indent="0" lvl="0" marL="0" rtl="0" algn="ctr">
              <a:spcBef>
                <a:spcPts val="0"/>
              </a:spcBef>
              <a:spcAft>
                <a:spcPts val="0"/>
              </a:spcAft>
              <a:buNone/>
            </a:pPr>
            <a:r>
              <a:rPr lang="en">
                <a:solidFill>
                  <a:srgbClr val="666666"/>
                </a:solidFill>
              </a:rPr>
              <a:t>An AlzLife Technology</a:t>
            </a:r>
            <a:endParaRPr>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254005" y="558802"/>
            <a:ext cx="2404500" cy="38355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FFFFFF"/>
              </a:buClr>
              <a:buFont typeface="Helvetica Neue Light"/>
              <a:buNone/>
            </a:pPr>
            <a:r>
              <a:rPr b="0" i="0" lang="en" sz="3200" u="none" cap="none" strike="noStrike">
                <a:solidFill>
                  <a:srgbClr val="FFFFFF"/>
                </a:solidFill>
                <a:latin typeface="Helvetica Neue Light"/>
                <a:ea typeface="Helvetica Neue Light"/>
                <a:cs typeface="Helvetica Neue Light"/>
                <a:sym typeface="Helvetica Neue Light"/>
              </a:rPr>
              <a:t>Value Proposition</a:t>
            </a:r>
            <a:endParaRPr b="0" i="0" sz="1600" u="none" cap="none" strike="noStrike">
              <a:solidFill>
                <a:srgbClr val="FFFFFF"/>
              </a:solidFill>
              <a:latin typeface="Helvetica Neue Light"/>
              <a:ea typeface="Helvetica Neue Light"/>
              <a:cs typeface="Helvetica Neue Light"/>
              <a:sym typeface="Helvetica Neue Light"/>
            </a:endParaRPr>
          </a:p>
        </p:txBody>
      </p:sp>
      <p:sp>
        <p:nvSpPr>
          <p:cNvPr id="71" name="Google Shape;71;p16"/>
          <p:cNvSpPr txBox="1"/>
          <p:nvPr>
            <p:ph idx="12" type="sldNum"/>
          </p:nvPr>
        </p:nvSpPr>
        <p:spPr>
          <a:xfrm>
            <a:off x="8754534" y="4952989"/>
            <a:ext cx="296400" cy="207600"/>
          </a:xfrm>
          <a:prstGeom prst="rect">
            <a:avLst/>
          </a:prstGeom>
          <a:noFill/>
          <a:ln>
            <a:noFill/>
          </a:ln>
        </p:spPr>
        <p:txBody>
          <a:bodyPr anchorCtr="1" anchor="t" bIns="45700" lIns="91425" spcFirstLastPara="1" rIns="91425" wrap="square" tIns="45700">
            <a:normAutofit lnSpcReduction="10000"/>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72" name="Google Shape;72;p16"/>
          <p:cNvSpPr txBox="1"/>
          <p:nvPr>
            <p:ph idx="1" type="body"/>
          </p:nvPr>
        </p:nvSpPr>
        <p:spPr>
          <a:xfrm>
            <a:off x="2973925" y="558800"/>
            <a:ext cx="5712900" cy="4500000"/>
          </a:xfrm>
          <a:prstGeom prst="rect">
            <a:avLst/>
          </a:prstGeom>
          <a:noFill/>
          <a:ln>
            <a:noFill/>
          </a:ln>
        </p:spPr>
        <p:txBody>
          <a:bodyPr anchorCtr="0" anchor="t" bIns="45700" lIns="91425" spcFirstLastPara="1" rIns="91425" wrap="square" tIns="45700">
            <a:normAutofit/>
          </a:bodyPr>
          <a:lstStyle/>
          <a:p>
            <a:pPr indent="-361950" lvl="0" marL="457200" marR="0" rtl="0" algn="l">
              <a:lnSpc>
                <a:spcPct val="100000"/>
              </a:lnSpc>
              <a:spcBef>
                <a:spcPts val="1000"/>
              </a:spcBef>
              <a:spcAft>
                <a:spcPts val="0"/>
              </a:spcAft>
              <a:buSzPts val="2100"/>
              <a:buChar char="•"/>
            </a:pPr>
            <a:r>
              <a:rPr i="0" lang="en" sz="2100" u="none" cap="none" strike="noStrike">
                <a:solidFill>
                  <a:srgbClr val="141313"/>
                </a:solidFill>
              </a:rPr>
              <a:t>For </a:t>
            </a:r>
            <a:r>
              <a:rPr lang="en" sz="2100">
                <a:solidFill>
                  <a:srgbClr val="141313"/>
                </a:solidFill>
              </a:rPr>
              <a:t>participants in Alzheimer’s clinical study</a:t>
            </a:r>
            <a:r>
              <a:rPr lang="en" sz="2100"/>
              <a:t>, </a:t>
            </a:r>
            <a:r>
              <a:rPr lang="en" sz="2100">
                <a:solidFill>
                  <a:srgbClr val="141313"/>
                </a:solidFill>
              </a:rPr>
              <a:t>seeking</a:t>
            </a:r>
            <a:r>
              <a:rPr i="0" lang="en" sz="2100" u="none" cap="none" strike="noStrike">
                <a:solidFill>
                  <a:srgbClr val="141313"/>
                </a:solidFill>
              </a:rPr>
              <a:t> </a:t>
            </a:r>
            <a:r>
              <a:rPr lang="en" sz="2100">
                <a:solidFill>
                  <a:srgbClr val="141313"/>
                </a:solidFill>
              </a:rPr>
              <a:t>to improve their cognition and sleep</a:t>
            </a:r>
            <a:endParaRPr sz="2100"/>
          </a:p>
          <a:p>
            <a:pPr indent="-361950" lvl="0" marL="457200" marR="0" rtl="0" algn="l">
              <a:lnSpc>
                <a:spcPct val="100000"/>
              </a:lnSpc>
              <a:spcBef>
                <a:spcPts val="1000"/>
              </a:spcBef>
              <a:spcAft>
                <a:spcPts val="0"/>
              </a:spcAft>
              <a:buSzPts val="2100"/>
              <a:buChar char="•"/>
            </a:pPr>
            <a:r>
              <a:rPr lang="en" sz="2100">
                <a:solidFill>
                  <a:srgbClr val="141313"/>
                </a:solidFill>
              </a:rPr>
              <a:t>Our solution is a light frame to provide 40Hz therapy to attach to any phone</a:t>
            </a:r>
            <a:endParaRPr sz="2100">
              <a:solidFill>
                <a:srgbClr val="141313"/>
              </a:solidFill>
            </a:endParaRPr>
          </a:p>
          <a:p>
            <a:pPr indent="-361950" lvl="0" marL="457200" marR="0" rtl="0" algn="l">
              <a:lnSpc>
                <a:spcPct val="100000"/>
              </a:lnSpc>
              <a:spcBef>
                <a:spcPts val="1000"/>
              </a:spcBef>
              <a:spcAft>
                <a:spcPts val="0"/>
              </a:spcAft>
              <a:buSzPts val="2100"/>
              <a:buChar char="•"/>
            </a:pPr>
            <a:r>
              <a:rPr lang="en" sz="2100">
                <a:solidFill>
                  <a:srgbClr val="141313"/>
                </a:solidFill>
              </a:rPr>
              <a:t>Current 40Hz light therapy means require time set aside for the therapy: ours does not</a:t>
            </a:r>
            <a:endParaRPr sz="2100"/>
          </a:p>
          <a:p>
            <a:pPr indent="0" lvl="0" marL="0" marR="0" rtl="0" algn="l">
              <a:lnSpc>
                <a:spcPct val="100000"/>
              </a:lnSpc>
              <a:spcBef>
                <a:spcPts val="1000"/>
              </a:spcBef>
              <a:spcAft>
                <a:spcPts val="0"/>
              </a:spcAft>
              <a:buNone/>
            </a:pPr>
            <a:r>
              <a:t/>
            </a:r>
            <a:endParaRPr b="1" i="1" sz="2100">
              <a:solidFill>
                <a:srgbClr val="141313"/>
              </a:solidFill>
              <a:latin typeface="Helvetica Neue"/>
              <a:ea typeface="Helvetica Neue"/>
              <a:cs typeface="Helvetica Neue"/>
              <a:sym typeface="Helvetica Neue"/>
            </a:endParaRPr>
          </a:p>
          <a:p>
            <a:pPr indent="0" lvl="0" marL="457200" marR="0" rtl="0" algn="l">
              <a:lnSpc>
                <a:spcPct val="100000"/>
              </a:lnSpc>
              <a:spcBef>
                <a:spcPts val="1000"/>
              </a:spcBef>
              <a:spcAft>
                <a:spcPts val="1000"/>
              </a:spcAft>
              <a:buNone/>
            </a:pPr>
            <a:r>
              <a:rPr b="1" i="1" lang="en" sz="2100" u="none" cap="none" strike="noStrike">
                <a:solidFill>
                  <a:srgbClr val="141313"/>
                </a:solidFill>
                <a:latin typeface="Helvetica Neue"/>
                <a:ea typeface="Helvetica Neue"/>
                <a:cs typeface="Helvetica Neue"/>
                <a:sym typeface="Helvetica Neue"/>
              </a:rPr>
              <a:t>Our product</a:t>
            </a:r>
            <a:r>
              <a:rPr b="1" i="1" lang="en" sz="2100">
                <a:solidFill>
                  <a:srgbClr val="141313"/>
                </a:solidFill>
                <a:latin typeface="Helvetica Neue"/>
                <a:ea typeface="Helvetica Neue"/>
                <a:cs typeface="Helvetica Neue"/>
                <a:sym typeface="Helvetica Neue"/>
              </a:rPr>
              <a:t> will meaningfully improve the therapy experience for patients of Alzheimer’s and dementia</a:t>
            </a:r>
            <a:endParaRPr b="1" i="1" sz="2500">
              <a:latin typeface="Helvetica Neue"/>
              <a:ea typeface="Helvetica Neue"/>
              <a:cs typeface="Helvetica Neue"/>
              <a:sym typeface="Helvetica Neue"/>
            </a:endParaRPr>
          </a:p>
        </p:txBody>
      </p:sp>
      <p:pic>
        <p:nvPicPr>
          <p:cNvPr id="73" name="Google Shape;73;p16"/>
          <p:cNvPicPr preferRelativeResize="0"/>
          <p:nvPr/>
        </p:nvPicPr>
        <p:blipFill>
          <a:blip r:embed="rId3">
            <a:alphaModFix/>
          </a:blip>
          <a:stretch>
            <a:fillRect/>
          </a:stretch>
        </p:blipFill>
        <p:spPr>
          <a:xfrm>
            <a:off x="503750" y="2489300"/>
            <a:ext cx="1905000" cy="190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4294967295" type="title"/>
          </p:nvPr>
        </p:nvSpPr>
        <p:spPr>
          <a:xfrm>
            <a:off x="457200" y="4642200"/>
            <a:ext cx="8229600" cy="5013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Font typeface="Calibri"/>
              <a:buNone/>
            </a:pPr>
            <a:r>
              <a:rPr lang="en" sz="2400">
                <a:latin typeface="Calibri"/>
                <a:ea typeface="Calibri"/>
                <a:cs typeface="Calibri"/>
                <a:sym typeface="Calibri"/>
              </a:rPr>
              <a:t>Possible implementation: a visualization</a:t>
            </a:r>
            <a:endParaRPr b="0" i="0" sz="2400" u="none" cap="none" strike="noStrike">
              <a:solidFill>
                <a:schemeClr val="dk1"/>
              </a:solidFill>
              <a:latin typeface="Calibri"/>
              <a:ea typeface="Calibri"/>
              <a:cs typeface="Calibri"/>
              <a:sym typeface="Calibri"/>
            </a:endParaRPr>
          </a:p>
        </p:txBody>
      </p:sp>
      <p:pic>
        <p:nvPicPr>
          <p:cNvPr id="79" name="Google Shape;79;p17"/>
          <p:cNvPicPr preferRelativeResize="0"/>
          <p:nvPr/>
        </p:nvPicPr>
        <p:blipFill>
          <a:blip r:embed="rId3">
            <a:alphaModFix/>
          </a:blip>
          <a:stretch>
            <a:fillRect/>
          </a:stretch>
        </p:blipFill>
        <p:spPr>
          <a:xfrm>
            <a:off x="3125990" y="1261725"/>
            <a:ext cx="2892009" cy="2806300"/>
          </a:xfrm>
          <a:prstGeom prst="rect">
            <a:avLst/>
          </a:prstGeom>
          <a:noFill/>
          <a:ln>
            <a:noFill/>
          </a:ln>
        </p:spPr>
      </p:pic>
      <p:pic>
        <p:nvPicPr>
          <p:cNvPr id="80" name="Google Shape;80;p17"/>
          <p:cNvPicPr preferRelativeResize="0"/>
          <p:nvPr/>
        </p:nvPicPr>
        <p:blipFill rotWithShape="1">
          <a:blip r:embed="rId4">
            <a:alphaModFix/>
          </a:blip>
          <a:srcRect b="7733" l="8931" r="14405" t="25600"/>
          <a:stretch/>
        </p:blipFill>
        <p:spPr>
          <a:xfrm>
            <a:off x="1173263" y="950375"/>
            <a:ext cx="6797474" cy="342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83467" y="558800"/>
            <a:ext cx="5503200" cy="3699300"/>
          </a:xfrm>
          <a:prstGeom prst="rect">
            <a:avLst/>
          </a:prstGeom>
        </p:spPr>
        <p:txBody>
          <a:bodyPr anchorCtr="0" anchor="ctr" bIns="91425" lIns="91425" spcFirstLastPara="1" rIns="91425" wrap="square" tIns="91425">
            <a:normAutofit/>
          </a:bodyPr>
          <a:lstStyle/>
          <a:p>
            <a:pPr indent="0" lvl="0" marL="0" rtl="0" algn="l">
              <a:spcBef>
                <a:spcPts val="480"/>
              </a:spcBef>
              <a:spcAft>
                <a:spcPts val="0"/>
              </a:spcAft>
              <a:buNone/>
            </a:pPr>
            <a:r>
              <a:rPr lang="en"/>
              <a:t>We need a light that flashes at 40 Hz at a consistent and comfortable intensity</a:t>
            </a:r>
            <a:endParaRPr/>
          </a:p>
          <a:p>
            <a:pPr indent="0" lvl="0" marL="0" rtl="0" algn="l">
              <a:spcBef>
                <a:spcPts val="1200"/>
              </a:spcBef>
              <a:spcAft>
                <a:spcPts val="1200"/>
              </a:spcAft>
              <a:buNone/>
            </a:pPr>
            <a:r>
              <a:rPr lang="en"/>
              <a:t>It must attach to any phone case</a:t>
            </a:r>
            <a:endParaRPr/>
          </a:p>
        </p:txBody>
      </p:sp>
      <p:sp>
        <p:nvSpPr>
          <p:cNvPr id="87" name="Google Shape;87;p18"/>
          <p:cNvSpPr txBox="1"/>
          <p:nvPr>
            <p:ph type="title"/>
          </p:nvPr>
        </p:nvSpPr>
        <p:spPr>
          <a:xfrm>
            <a:off x="254005" y="558802"/>
            <a:ext cx="2404500" cy="38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Minimum </a:t>
            </a:r>
            <a:endParaRPr/>
          </a:p>
          <a:p>
            <a:pPr indent="0" lvl="0" marL="0" rtl="0" algn="l">
              <a:spcBef>
                <a:spcPts val="0"/>
              </a:spcBef>
              <a:spcAft>
                <a:spcPts val="0"/>
              </a:spcAft>
              <a:buNone/>
            </a:pPr>
            <a:r>
              <a:rPr lang="en"/>
              <a:t>Viable </a:t>
            </a:r>
            <a:endParaRPr/>
          </a:p>
          <a:p>
            <a:pPr indent="0" lvl="0" marL="0" rtl="0" algn="l">
              <a:spcBef>
                <a:spcPts val="0"/>
              </a:spcBef>
              <a:spcAft>
                <a:spcPts val="0"/>
              </a:spcAft>
              <a:buNone/>
            </a:pPr>
            <a:r>
              <a:rPr lang="en"/>
              <a:t>Product</a:t>
            </a:r>
            <a:endParaRPr/>
          </a:p>
        </p:txBody>
      </p:sp>
      <p:pic>
        <p:nvPicPr>
          <p:cNvPr id="88" name="Google Shape;88;p18"/>
          <p:cNvPicPr preferRelativeResize="0"/>
          <p:nvPr/>
        </p:nvPicPr>
        <p:blipFill>
          <a:blip r:embed="rId3">
            <a:alphaModFix/>
          </a:blip>
          <a:stretch>
            <a:fillRect/>
          </a:stretch>
        </p:blipFill>
        <p:spPr>
          <a:xfrm>
            <a:off x="406400" y="2358985"/>
            <a:ext cx="2242849" cy="23273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83467" y="635000"/>
            <a:ext cx="5503200" cy="3699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Font typeface="Arial"/>
              <a:buNone/>
            </a:pPr>
            <a:r>
              <a:rPr lang="en" sz="2200">
                <a:latin typeface="Helvetica Neue"/>
                <a:ea typeface="Helvetica Neue"/>
                <a:cs typeface="Helvetica Neue"/>
                <a:sym typeface="Helvetica Neue"/>
              </a:rPr>
              <a:t>Point 1</a:t>
            </a:r>
            <a:r>
              <a:rPr lang="en" sz="2200"/>
              <a:t>: Advanced LED technology delivering consistent 40Hz frequency, maximizing therapeutic effects.</a:t>
            </a:r>
            <a:endParaRPr sz="2200"/>
          </a:p>
          <a:p>
            <a:pPr indent="0" lvl="0" marL="0" rtl="0" algn="l">
              <a:lnSpc>
                <a:spcPct val="100000"/>
              </a:lnSpc>
              <a:spcBef>
                <a:spcPts val="0"/>
              </a:spcBef>
              <a:spcAft>
                <a:spcPts val="0"/>
              </a:spcAft>
              <a:buClr>
                <a:schemeClr val="dk1"/>
              </a:buClr>
              <a:buFont typeface="Arial"/>
              <a:buNone/>
            </a:pPr>
            <a:r>
              <a:t/>
            </a:r>
            <a:endParaRPr sz="2200"/>
          </a:p>
          <a:p>
            <a:pPr indent="0" lvl="0" marL="0" rtl="0" algn="l">
              <a:lnSpc>
                <a:spcPct val="100000"/>
              </a:lnSpc>
              <a:spcBef>
                <a:spcPts val="0"/>
              </a:spcBef>
              <a:spcAft>
                <a:spcPts val="0"/>
              </a:spcAft>
              <a:buClr>
                <a:schemeClr val="dk1"/>
              </a:buClr>
              <a:buFont typeface="Arial"/>
              <a:buNone/>
            </a:pPr>
            <a:r>
              <a:rPr lang="en" sz="2200">
                <a:latin typeface="Helvetica Neue"/>
                <a:ea typeface="Helvetica Neue"/>
                <a:cs typeface="Helvetica Neue"/>
                <a:sym typeface="Helvetica Neue"/>
              </a:rPr>
              <a:t>Point 2</a:t>
            </a:r>
            <a:r>
              <a:rPr lang="en" sz="2200"/>
              <a:t>: Energy-efficient design ensuring extended use with minimal power consumption</a:t>
            </a:r>
            <a:endParaRPr sz="2200"/>
          </a:p>
          <a:p>
            <a:pPr indent="0" lvl="0" marL="0" rtl="0" algn="l">
              <a:lnSpc>
                <a:spcPct val="100000"/>
              </a:lnSpc>
              <a:spcBef>
                <a:spcPts val="0"/>
              </a:spcBef>
              <a:spcAft>
                <a:spcPts val="0"/>
              </a:spcAft>
              <a:buClr>
                <a:schemeClr val="dk1"/>
              </a:buClr>
              <a:buFont typeface="Arial"/>
              <a:buNone/>
            </a:pPr>
            <a:r>
              <a:t/>
            </a:r>
            <a:endParaRPr sz="2200"/>
          </a:p>
          <a:p>
            <a:pPr indent="0" lvl="0" marL="0" rtl="0" algn="l">
              <a:lnSpc>
                <a:spcPct val="100000"/>
              </a:lnSpc>
              <a:spcBef>
                <a:spcPts val="0"/>
              </a:spcBef>
              <a:spcAft>
                <a:spcPts val="0"/>
              </a:spcAft>
              <a:buClr>
                <a:schemeClr val="dk1"/>
              </a:buClr>
              <a:buFont typeface="Arial"/>
              <a:buNone/>
            </a:pPr>
            <a:r>
              <a:rPr lang="en" sz="2200">
                <a:latin typeface="Helvetica Neue"/>
                <a:ea typeface="Helvetica Neue"/>
                <a:cs typeface="Helvetica Neue"/>
                <a:sym typeface="Helvetica Neue"/>
              </a:rPr>
              <a:t>Future step</a:t>
            </a:r>
            <a:r>
              <a:rPr lang="en" sz="2200"/>
              <a:t>: Smart integration with an app allowing for tracking, reminders, and real-time feedback on therapy progress.</a:t>
            </a:r>
            <a:endParaRPr sz="2800"/>
          </a:p>
        </p:txBody>
      </p:sp>
      <p:sp>
        <p:nvSpPr>
          <p:cNvPr id="95" name="Google Shape;95;p19"/>
          <p:cNvSpPr txBox="1"/>
          <p:nvPr>
            <p:ph type="title"/>
          </p:nvPr>
        </p:nvSpPr>
        <p:spPr>
          <a:xfrm>
            <a:off x="254005" y="558802"/>
            <a:ext cx="2404500" cy="38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a:t>
            </a:r>
            <a:endParaRPr/>
          </a:p>
          <a:p>
            <a:pPr indent="0" lvl="0" marL="0" rtl="0" algn="l">
              <a:spcBef>
                <a:spcPts val="0"/>
              </a:spcBef>
              <a:spcAft>
                <a:spcPts val="0"/>
              </a:spcAft>
              <a:buNone/>
            </a:pPr>
            <a:r>
              <a:rPr lang="en"/>
              <a:t>Solution</a:t>
            </a:r>
            <a:endParaRPr/>
          </a:p>
        </p:txBody>
      </p:sp>
      <p:pic>
        <p:nvPicPr>
          <p:cNvPr id="96" name="Google Shape;96;p19"/>
          <p:cNvPicPr preferRelativeResize="0"/>
          <p:nvPr/>
        </p:nvPicPr>
        <p:blipFill>
          <a:blip r:embed="rId3">
            <a:alphaModFix/>
          </a:blip>
          <a:stretch>
            <a:fillRect/>
          </a:stretch>
        </p:blipFill>
        <p:spPr>
          <a:xfrm>
            <a:off x="464050" y="2343150"/>
            <a:ext cx="2133600" cy="213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