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13716000" cx="24377650"/>
  <p:notesSz cx="6858000" cy="9144000"/>
  <p:embeddedFontLst>
    <p:embeddedFont>
      <p:font typeface="Poppins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oppinsLight-bold.fntdata"/><Relationship Id="rId27" Type="http://schemas.openxmlformats.org/officeDocument/2006/relationships/font" Target="fonts/Poppins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oppins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Light"/>
                <a:ea typeface="Poppins Light"/>
                <a:cs typeface="Poppins Light"/>
                <a:sym typeface="Poppins Light"/>
              </a:defRPr>
            </a:lvl1pPr>
            <a:lvl2pPr indent="-228600" lvl="1" marL="914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Light"/>
                <a:ea typeface="Poppins Light"/>
                <a:cs typeface="Poppins Light"/>
                <a:sym typeface="Poppins Light"/>
              </a:defRPr>
            </a:lvl2pPr>
            <a:lvl3pPr indent="-228600" lvl="2" marL="1371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Light"/>
                <a:ea typeface="Poppins Light"/>
                <a:cs typeface="Poppins Light"/>
                <a:sym typeface="Poppins Light"/>
              </a:defRPr>
            </a:lvl3pPr>
            <a:lvl4pPr indent="-228600" lvl="3" marL="1828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Light"/>
                <a:ea typeface="Poppins Light"/>
                <a:cs typeface="Poppins Light"/>
                <a:sym typeface="Poppins Light"/>
              </a:defRPr>
            </a:lvl4pPr>
            <a:lvl5pPr indent="-228600" lvl="4" marL="22860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Light"/>
                <a:ea typeface="Poppins Light"/>
                <a:cs typeface="Poppins Light"/>
                <a:sym typeface="Poppins Light"/>
              </a:defRPr>
            </a:lvl5pPr>
            <a:lvl6pPr indent="-228600" lvl="5" marL="2743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oppins Light"/>
                <a:ea typeface="Poppins Light"/>
                <a:cs typeface="Poppins Light"/>
                <a:sym typeface="Poppins Light"/>
              </a:rPr>
              <a:t>‹#›</a:t>
            </a:fld>
            <a:endParaRPr b="0" i="0" sz="1200" u="none" cap="none" strike="noStrike">
              <a:solidFill>
                <a:schemeClr val="dk1"/>
              </a:solidFill>
              <a:latin typeface="Poppins Light"/>
              <a:ea typeface="Poppins Light"/>
              <a:cs typeface="Poppins Light"/>
              <a:sym typeface="Poppins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28" name="Google Shape;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205" name="Google Shape;2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275" name="Google Shape;2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290" name="Google Shape;2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02" name="Google Shape;3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161891e81_5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14" name="Google Shape;314;g24161891e81_5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2d995f69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29" name="Google Shape;329;g222d995f69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2d995f69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41" name="Google Shape;341;g222d995f690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4161891e81_5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44" name="Google Shape;44;g24161891e81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2d995f690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53" name="Google Shape;353;g222d995f69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65" name="Google Shape;3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380" name="Google Shape;38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2400" u="none" cap="none" strike="noStrike">
              <a:solidFill>
                <a:schemeClr val="dk1"/>
              </a:solidFill>
              <a:latin typeface="Poppins Light"/>
              <a:ea typeface="Poppins Light"/>
              <a:cs typeface="Poppins Light"/>
              <a:sym typeface="Poppins Light"/>
            </a:endParaRPr>
          </a:p>
        </p:txBody>
      </p:sp>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15" name="Shape 15"/>
        <p:cNvGrpSpPr/>
        <p:nvPr/>
      </p:nvGrpSpPr>
      <p:grpSpPr>
        <a:xfrm>
          <a:off x="0" y="0"/>
          <a:ext cx="0" cy="0"/>
          <a:chOff x="0" y="0"/>
          <a:chExt cx="0" cy="0"/>
        </a:xfrm>
      </p:grpSpPr>
      <p:sp>
        <p:nvSpPr>
          <p:cNvPr id="16" name="Google Shape;16;p2"/>
          <p:cNvSpPr/>
          <p:nvPr>
            <p:ph idx="2" type="pic"/>
          </p:nvPr>
        </p:nvSpPr>
        <p:spPr>
          <a:xfrm>
            <a:off x="12612698" y="2387809"/>
            <a:ext cx="10604990" cy="1056619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Left">
  <p:cSld name="Break Left">
    <p:spTree>
      <p:nvGrpSpPr>
        <p:cNvPr id="17" name="Shape 17"/>
        <p:cNvGrpSpPr/>
        <p:nvPr/>
      </p:nvGrpSpPr>
      <p:grpSpPr>
        <a:xfrm>
          <a:off x="0" y="0"/>
          <a:ext cx="0" cy="0"/>
          <a:chOff x="0" y="0"/>
          <a:chExt cx="0" cy="0"/>
        </a:xfrm>
      </p:grpSpPr>
      <p:sp>
        <p:nvSpPr>
          <p:cNvPr id="18" name="Google Shape;18;p3"/>
          <p:cNvSpPr/>
          <p:nvPr>
            <p:ph idx="2" type="pic"/>
          </p:nvPr>
        </p:nvSpPr>
        <p:spPr>
          <a:xfrm>
            <a:off x="15262292" y="812150"/>
            <a:ext cx="12940426" cy="12940426"/>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Image Left + Text Right">
    <p:spTree>
      <p:nvGrpSpPr>
        <p:cNvPr id="19" name="Shape 19"/>
        <p:cNvGrpSpPr/>
        <p:nvPr/>
      </p:nvGrpSpPr>
      <p:grpSpPr>
        <a:xfrm>
          <a:off x="0" y="0"/>
          <a:ext cx="0" cy="0"/>
          <a:chOff x="0" y="0"/>
          <a:chExt cx="0" cy="0"/>
        </a:xfrm>
      </p:grpSpPr>
      <p:sp>
        <p:nvSpPr>
          <p:cNvPr id="20" name="Google Shape;20;p4"/>
          <p:cNvSpPr/>
          <p:nvPr>
            <p:ph idx="2" type="pic"/>
          </p:nvPr>
        </p:nvSpPr>
        <p:spPr>
          <a:xfrm>
            <a:off x="821578" y="1524000"/>
            <a:ext cx="10668000" cy="1066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Image Right + Text Left">
    <p:spTree>
      <p:nvGrpSpPr>
        <p:cNvPr id="21" name="Shape 21"/>
        <p:cNvGrpSpPr/>
        <p:nvPr/>
      </p:nvGrpSpPr>
      <p:grpSpPr>
        <a:xfrm>
          <a:off x="0" y="0"/>
          <a:ext cx="0" cy="0"/>
          <a:chOff x="0" y="0"/>
          <a:chExt cx="0" cy="0"/>
        </a:xfrm>
      </p:grpSpPr>
      <p:sp>
        <p:nvSpPr>
          <p:cNvPr id="22" name="Google Shape;22;p5"/>
          <p:cNvSpPr/>
          <p:nvPr>
            <p:ph idx="2" type="pic"/>
          </p:nvPr>
        </p:nvSpPr>
        <p:spPr>
          <a:xfrm>
            <a:off x="13660007" y="2783050"/>
            <a:ext cx="8229592" cy="82296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Device Mockup">
  <p:cSld name="Desktop Device Mockup">
    <p:spTree>
      <p:nvGrpSpPr>
        <p:cNvPr id="24" name="Shape 24"/>
        <p:cNvGrpSpPr/>
        <p:nvPr/>
      </p:nvGrpSpPr>
      <p:grpSpPr>
        <a:xfrm>
          <a:off x="0" y="0"/>
          <a:ext cx="0" cy="0"/>
          <a:chOff x="0" y="0"/>
          <a:chExt cx="0" cy="0"/>
        </a:xfrm>
      </p:grpSpPr>
      <p:sp>
        <p:nvSpPr>
          <p:cNvPr id="25" name="Google Shape;25;p7"/>
          <p:cNvSpPr/>
          <p:nvPr>
            <p:ph idx="2" type="pic"/>
          </p:nvPr>
        </p:nvSpPr>
        <p:spPr>
          <a:xfrm>
            <a:off x="14684498" y="4938694"/>
            <a:ext cx="10661408" cy="5971174"/>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1"/>
            <a:ext cx="21025723"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798"/>
              <a:buFont typeface="Poppins Light"/>
              <a:buNone/>
              <a:defRPr b="0" i="0" sz="88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675964" y="3651250"/>
            <a:ext cx="21025723" cy="8702676"/>
          </a:xfrm>
          <a:prstGeom prst="rect">
            <a:avLst/>
          </a:prstGeom>
          <a:noFill/>
          <a:ln>
            <a:noFill/>
          </a:ln>
        </p:spPr>
        <p:txBody>
          <a:bodyPr anchorCtr="0" anchor="t" bIns="45700" lIns="91425" spcFirstLastPara="1" rIns="91425" wrap="square" tIns="45700">
            <a:normAutofit/>
          </a:bodyPr>
          <a:lstStyle>
            <a:lvl1pPr indent="-584136" lvl="0" marL="457200" marR="0" rtl="0" algn="l">
              <a:lnSpc>
                <a:spcPct val="90000"/>
              </a:lnSpc>
              <a:spcBef>
                <a:spcPts val="2000"/>
              </a:spcBef>
              <a:spcAft>
                <a:spcPts val="0"/>
              </a:spcAft>
              <a:buClr>
                <a:schemeClr val="dk1"/>
              </a:buClr>
              <a:buSzPts val="5599"/>
              <a:buFont typeface="Arial"/>
              <a:buChar char="•"/>
              <a:defRPr b="0" i="0" sz="5600" u="none" cap="none" strike="noStrike">
                <a:solidFill>
                  <a:schemeClr val="dk1"/>
                </a:solidFill>
                <a:latin typeface="Poppins Light"/>
                <a:ea typeface="Poppins Light"/>
                <a:cs typeface="Poppins Light"/>
                <a:sym typeface="Poppins Light"/>
              </a:defRPr>
            </a:lvl1pPr>
            <a:lvl2pPr indent="-533336" lvl="1" marL="914400" marR="0" rtl="0" algn="l">
              <a:lnSpc>
                <a:spcPct val="90000"/>
              </a:lnSpc>
              <a:spcBef>
                <a:spcPts val="1000"/>
              </a:spcBef>
              <a:spcAft>
                <a:spcPts val="0"/>
              </a:spcAft>
              <a:buClr>
                <a:schemeClr val="dk1"/>
              </a:buClr>
              <a:buSzPts val="4799"/>
              <a:buFont typeface="Arial"/>
              <a:buChar char="•"/>
              <a:defRPr b="0" i="0" sz="4800" u="none" cap="none" strike="noStrike">
                <a:solidFill>
                  <a:schemeClr val="dk1"/>
                </a:solidFill>
                <a:latin typeface="Poppins Light"/>
                <a:ea typeface="Poppins Light"/>
                <a:cs typeface="Poppins Light"/>
                <a:sym typeface="Poppins Light"/>
              </a:defRPr>
            </a:lvl2pPr>
            <a:lvl3pPr indent="-482536" lvl="2" marL="1371600" marR="0" rtl="0" algn="l">
              <a:lnSpc>
                <a:spcPct val="90000"/>
              </a:lnSpc>
              <a:spcBef>
                <a:spcPts val="1000"/>
              </a:spcBef>
              <a:spcAft>
                <a:spcPts val="0"/>
              </a:spcAft>
              <a:buClr>
                <a:schemeClr val="dk1"/>
              </a:buClr>
              <a:buSzPts val="3999"/>
              <a:buFont typeface="Arial"/>
              <a:buChar char="•"/>
              <a:defRPr b="0" i="0" sz="4000" u="none" cap="none" strike="noStrike">
                <a:solidFill>
                  <a:schemeClr val="dk1"/>
                </a:solidFill>
                <a:latin typeface="Poppins Light"/>
                <a:ea typeface="Poppins Light"/>
                <a:cs typeface="Poppins Light"/>
                <a:sym typeface="Poppins Light"/>
              </a:defRPr>
            </a:lvl3pPr>
            <a:lvl4pPr indent="-457136" lvl="3" marL="18288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Poppins Light"/>
                <a:ea typeface="Poppins Light"/>
                <a:cs typeface="Poppins Light"/>
                <a:sym typeface="Poppins Light"/>
              </a:defRPr>
            </a:lvl4pPr>
            <a:lvl5pPr indent="-457136" lvl="4" marL="22860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Poppins Light"/>
                <a:ea typeface="Poppins Light"/>
                <a:cs typeface="Poppins Light"/>
                <a:sym typeface="Poppins Light"/>
              </a:defRPr>
            </a:lvl5pPr>
            <a:lvl6pPr indent="-457136" lvl="5" marL="27432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Calibri"/>
                <a:ea typeface="Calibri"/>
                <a:cs typeface="Calibri"/>
                <a:sym typeface="Calibri"/>
              </a:defRPr>
            </a:lvl6pPr>
            <a:lvl7pPr indent="-457136" lvl="6" marL="32004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Calibri"/>
                <a:ea typeface="Calibri"/>
                <a:cs typeface="Calibri"/>
                <a:sym typeface="Calibri"/>
              </a:defRPr>
            </a:lvl7pPr>
            <a:lvl8pPr indent="-457136" lvl="7" marL="36576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Calibri"/>
                <a:ea typeface="Calibri"/>
                <a:cs typeface="Calibri"/>
                <a:sym typeface="Calibri"/>
              </a:defRPr>
            </a:lvl8pPr>
            <a:lvl9pPr indent="-457136" lvl="8" marL="4114800" marR="0" rtl="0" algn="l">
              <a:lnSpc>
                <a:spcPct val="90000"/>
              </a:lnSpc>
              <a:spcBef>
                <a:spcPts val="1000"/>
              </a:spcBef>
              <a:spcAft>
                <a:spcPts val="0"/>
              </a:spcAft>
              <a:buClr>
                <a:schemeClr val="dk1"/>
              </a:buClr>
              <a:buSzPts val="3599"/>
              <a:buFont typeface="Arial"/>
              <a:buChar char="•"/>
              <a:defRPr b="0" i="0" sz="36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675964" y="12712701"/>
            <a:ext cx="5484971" cy="730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B5B5B5"/>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8075097" y="12712701"/>
            <a:ext cx="8227457" cy="730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B5B5B5"/>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7216715" y="12712701"/>
            <a:ext cx="5484971" cy="730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1pPr>
            <a:lvl2pPr indent="0" lvl="1"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2pPr>
            <a:lvl3pPr indent="0" lvl="2"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3pPr>
            <a:lvl4pPr indent="0" lvl="3"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4pPr>
            <a:lvl5pPr indent="0" lvl="4"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5pPr>
            <a:lvl6pPr indent="0" lvl="5"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6pPr>
            <a:lvl7pPr indent="0" lvl="6"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7pPr>
            <a:lvl8pPr indent="0" lvl="7"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8pPr>
            <a:lvl9pPr indent="0" lvl="8" marL="0" marR="0" rtl="0" algn="r">
              <a:lnSpc>
                <a:spcPct val="100000"/>
              </a:lnSpc>
              <a:spcBef>
                <a:spcPts val="0"/>
              </a:spcBef>
              <a:spcAft>
                <a:spcPts val="0"/>
              </a:spcAft>
              <a:buClr>
                <a:srgbClr val="000000"/>
              </a:buClr>
              <a:buSzPts val="2399"/>
              <a:buFont typeface="Arial"/>
              <a:buNone/>
              <a:defRPr b="0" i="0" sz="2400" u="none" cap="none" strike="noStrike">
                <a:solidFill>
                  <a:srgbClr val="B5B5B5"/>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8"/>
          <p:cNvSpPr/>
          <p:nvPr/>
        </p:nvSpPr>
        <p:spPr>
          <a:xfrm>
            <a:off x="13488670" y="2621207"/>
            <a:ext cx="10017493" cy="10033601"/>
          </a:xfrm>
          <a:custGeom>
            <a:rect b="b" l="l" r="r" t="t"/>
            <a:pathLst>
              <a:path extrusionOk="0" h="2746" w="2745">
                <a:moveTo>
                  <a:pt x="1372" y="0"/>
                </a:moveTo>
                <a:lnTo>
                  <a:pt x="1372" y="0"/>
                </a:lnTo>
                <a:cubicBezTo>
                  <a:pt x="614" y="0"/>
                  <a:pt x="0" y="614"/>
                  <a:pt x="0" y="1372"/>
                </a:cubicBezTo>
                <a:lnTo>
                  <a:pt x="0" y="1372"/>
                </a:lnTo>
                <a:cubicBezTo>
                  <a:pt x="0" y="2130"/>
                  <a:pt x="614" y="2745"/>
                  <a:pt x="1372" y="2745"/>
                </a:cubicBezTo>
                <a:lnTo>
                  <a:pt x="1372" y="2745"/>
                </a:lnTo>
                <a:cubicBezTo>
                  <a:pt x="2130" y="2745"/>
                  <a:pt x="2744" y="2130"/>
                  <a:pt x="2744" y="1372"/>
                </a:cubicBezTo>
                <a:lnTo>
                  <a:pt x="2744" y="1372"/>
                </a:lnTo>
                <a:cubicBezTo>
                  <a:pt x="2744" y="614"/>
                  <a:pt x="2130" y="0"/>
                  <a:pt x="1372" y="0"/>
                </a:cubicBezTo>
              </a:path>
            </a:pathLst>
          </a:custGeom>
          <a:solidFill>
            <a:schemeClr val="accent6">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1" name="Google Shape;31;p8"/>
          <p:cNvSpPr/>
          <p:nvPr/>
        </p:nvSpPr>
        <p:spPr>
          <a:xfrm>
            <a:off x="-4668312" y="-379459"/>
            <a:ext cx="15469597" cy="14474918"/>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2" name="Google Shape;32;p8"/>
          <p:cNvSpPr/>
          <p:nvPr/>
        </p:nvSpPr>
        <p:spPr>
          <a:xfrm rot="-900000">
            <a:off x="1502054" y="1271720"/>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3" name="Google Shape;33;p8"/>
          <p:cNvSpPr/>
          <p:nvPr/>
        </p:nvSpPr>
        <p:spPr>
          <a:xfrm rot="-900000">
            <a:off x="905267" y="11025228"/>
            <a:ext cx="3250547" cy="2695502"/>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4" name="Google Shape;34;p8"/>
          <p:cNvSpPr/>
          <p:nvPr/>
        </p:nvSpPr>
        <p:spPr>
          <a:xfrm rot="10800000">
            <a:off x="1167839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5" name="Google Shape;35;p8"/>
          <p:cNvSpPr/>
          <p:nvPr/>
        </p:nvSpPr>
        <p:spPr>
          <a:xfrm>
            <a:off x="21659865" y="12092357"/>
            <a:ext cx="3251721" cy="3529651"/>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6" name="Google Shape;36;p8"/>
          <p:cNvSpPr/>
          <p:nvPr/>
        </p:nvSpPr>
        <p:spPr>
          <a:xfrm>
            <a:off x="9378062" y="11792362"/>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635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7" name="Google Shape;37;p8"/>
          <p:cNvSpPr/>
          <p:nvPr/>
        </p:nvSpPr>
        <p:spPr>
          <a:xfrm rot="-6300000">
            <a:off x="22157001" y="1429389"/>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8" name="Google Shape;38;p8"/>
          <p:cNvSpPr/>
          <p:nvPr/>
        </p:nvSpPr>
        <p:spPr>
          <a:xfrm>
            <a:off x="5930184" y="10556574"/>
            <a:ext cx="166487" cy="291238"/>
          </a:xfrm>
          <a:custGeom>
            <a:rect b="b" l="l" r="r" t="t"/>
            <a:pathLst>
              <a:path extrusionOk="0" h="291238" w="166487">
                <a:moveTo>
                  <a:pt x="20868" y="0"/>
                </a:moveTo>
                <a:cubicBezTo>
                  <a:pt x="26208" y="0"/>
                  <a:pt x="31549" y="2038"/>
                  <a:pt x="35623" y="6112"/>
                </a:cubicBezTo>
                <a:lnTo>
                  <a:pt x="160375" y="130864"/>
                </a:lnTo>
                <a:lnTo>
                  <a:pt x="160375" y="130864"/>
                </a:lnTo>
                <a:lnTo>
                  <a:pt x="164959" y="137767"/>
                </a:lnTo>
                <a:cubicBezTo>
                  <a:pt x="168015" y="145303"/>
                  <a:pt x="166487" y="154263"/>
                  <a:pt x="160375" y="160375"/>
                </a:cubicBezTo>
                <a:lnTo>
                  <a:pt x="35623" y="285127"/>
                </a:lnTo>
                <a:cubicBezTo>
                  <a:pt x="27474" y="293276"/>
                  <a:pt x="14261" y="293276"/>
                  <a:pt x="6112" y="285127"/>
                </a:cubicBezTo>
                <a:cubicBezTo>
                  <a:pt x="-2038" y="276978"/>
                  <a:pt x="-2038" y="263765"/>
                  <a:pt x="6112" y="255616"/>
                </a:cubicBezTo>
                <a:lnTo>
                  <a:pt x="116108" y="145620"/>
                </a:lnTo>
                <a:lnTo>
                  <a:pt x="6111" y="35623"/>
                </a:lnTo>
                <a:cubicBezTo>
                  <a:pt x="-2038" y="27474"/>
                  <a:pt x="-2038" y="14261"/>
                  <a:pt x="6111" y="6112"/>
                </a:cubicBezTo>
                <a:lnTo>
                  <a:pt x="6112" y="6112"/>
                </a:lnTo>
                <a:cubicBezTo>
                  <a:pt x="10187" y="2038"/>
                  <a:pt x="15527" y="0"/>
                  <a:pt x="2086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9" name="Google Shape;39;p8"/>
          <p:cNvSpPr txBox="1"/>
          <p:nvPr/>
        </p:nvSpPr>
        <p:spPr>
          <a:xfrm>
            <a:off x="2097098" y="10419817"/>
            <a:ext cx="3578338" cy="61555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0" i="0" lang="en-US" sz="3400" u="none" cap="none" strike="noStrike">
                <a:solidFill>
                  <a:schemeClr val="lt1"/>
                </a:solidFill>
                <a:latin typeface="Poppins Light"/>
                <a:ea typeface="Poppins Light"/>
                <a:cs typeface="Poppins Light"/>
                <a:sym typeface="Poppins Light"/>
              </a:rPr>
              <a:t>Get Started</a:t>
            </a:r>
            <a:endParaRPr b="0" i="0" sz="1400" u="none" cap="none" strike="noStrike">
              <a:solidFill>
                <a:srgbClr val="000000"/>
              </a:solidFill>
              <a:latin typeface="Arial"/>
              <a:ea typeface="Arial"/>
              <a:cs typeface="Arial"/>
              <a:sym typeface="Arial"/>
            </a:endParaRPr>
          </a:p>
        </p:txBody>
      </p:sp>
      <p:sp>
        <p:nvSpPr>
          <p:cNvPr id="40" name="Google Shape;40;p8"/>
          <p:cNvSpPr txBox="1"/>
          <p:nvPr/>
        </p:nvSpPr>
        <p:spPr>
          <a:xfrm>
            <a:off x="3596204" y="4107339"/>
            <a:ext cx="17185200" cy="201358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0"/>
              <a:buFont typeface="Arial"/>
              <a:buNone/>
            </a:pPr>
            <a:r>
              <a:rPr b="1" i="0" lang="en-US" sz="12500" u="none" cap="none" strike="noStrike">
                <a:solidFill>
                  <a:schemeClr val="dk2"/>
                </a:solidFill>
                <a:latin typeface="Times New Roman"/>
                <a:ea typeface="Times New Roman"/>
                <a:cs typeface="Times New Roman"/>
                <a:sym typeface="Times New Roman"/>
              </a:rPr>
              <a:t>ĐỀ TÀI GIỮA KỲ</a:t>
            </a:r>
            <a:endParaRPr b="1" i="0" sz="12500" u="none" cap="none" strike="noStrike">
              <a:solidFill>
                <a:schemeClr val="dk2"/>
              </a:solidFill>
              <a:latin typeface="Times New Roman"/>
              <a:ea typeface="Times New Roman"/>
              <a:cs typeface="Times New Roman"/>
              <a:sym typeface="Times New Roman"/>
            </a:endParaRPr>
          </a:p>
        </p:txBody>
      </p:sp>
      <p:sp>
        <p:nvSpPr>
          <p:cNvPr id="41" name="Google Shape;41;p8"/>
          <p:cNvSpPr txBox="1"/>
          <p:nvPr/>
        </p:nvSpPr>
        <p:spPr>
          <a:xfrm>
            <a:off x="1428257" y="6770985"/>
            <a:ext cx="21521100" cy="201358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0"/>
              <a:buFont typeface="Arial"/>
              <a:buNone/>
            </a:pPr>
            <a:r>
              <a:rPr b="0" i="0" lang="en-US" sz="12500" u="none" cap="none" strike="noStrike">
                <a:solidFill>
                  <a:schemeClr val="dk2"/>
                </a:solidFill>
                <a:latin typeface="Times New Roman"/>
                <a:ea typeface="Times New Roman"/>
                <a:cs typeface="Times New Roman"/>
                <a:sym typeface="Times New Roman"/>
              </a:rPr>
              <a:t>Tìm hiểu về thuật toán 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61" name="Google Shape;161;p17"/>
          <p:cNvSpPr/>
          <p:nvPr/>
        </p:nvSpPr>
        <p:spPr>
          <a:xfrm>
            <a:off x="4379982" y="4697725"/>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62" name="Google Shape;162;p17"/>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63" name="Google Shape;163;p17"/>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64" name="Google Shape;164;p17"/>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65" name="Google Shape;165;p17"/>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66" name="Google Shape;166;p17"/>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sp>
        <p:nvSpPr>
          <p:cNvPr id="167" name="Google Shape;167;p17"/>
          <p:cNvSpPr/>
          <p:nvPr/>
        </p:nvSpPr>
        <p:spPr>
          <a:xfrm>
            <a:off x="10351770" y="39052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A</a:t>
            </a:r>
            <a:endParaRPr b="1" i="0" sz="6000" u="none" cap="none" strike="noStrike">
              <a:solidFill>
                <a:schemeClr val="dk2"/>
              </a:solidFill>
              <a:latin typeface="Times New Roman"/>
              <a:ea typeface="Times New Roman"/>
              <a:cs typeface="Times New Roman"/>
              <a:sym typeface="Times New Roman"/>
            </a:endParaRPr>
          </a:p>
        </p:txBody>
      </p:sp>
      <p:sp>
        <p:nvSpPr>
          <p:cNvPr id="168" name="Google Shape;168;p17"/>
          <p:cNvSpPr txBox="1"/>
          <p:nvPr/>
        </p:nvSpPr>
        <p:spPr>
          <a:xfrm>
            <a:off x="4050030" y="6641465"/>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5 = 2 + 3 </a:t>
            </a:r>
            <a:endParaRPr b="1" i="0" sz="4400" u="none" cap="none" strike="noStrike">
              <a:solidFill>
                <a:schemeClr val="dk2"/>
              </a:solidFill>
              <a:latin typeface="Times New Roman"/>
              <a:ea typeface="Times New Roman"/>
              <a:cs typeface="Times New Roman"/>
              <a:sym typeface="Times New Roman"/>
            </a:endParaRPr>
          </a:p>
        </p:txBody>
      </p:sp>
      <p:sp>
        <p:nvSpPr>
          <p:cNvPr id="169" name="Google Shape;169;p17"/>
          <p:cNvSpPr/>
          <p:nvPr/>
        </p:nvSpPr>
        <p:spPr>
          <a:xfrm>
            <a:off x="3979545" y="577786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B</a:t>
            </a:r>
            <a:endParaRPr b="0" i="0" sz="6000" u="none" cap="none" strike="noStrike">
              <a:solidFill>
                <a:schemeClr val="dk2"/>
              </a:solidFill>
              <a:latin typeface="Times New Roman"/>
              <a:ea typeface="Times New Roman"/>
              <a:cs typeface="Times New Roman"/>
              <a:sym typeface="Times New Roman"/>
            </a:endParaRPr>
          </a:p>
        </p:txBody>
      </p:sp>
      <p:sp>
        <p:nvSpPr>
          <p:cNvPr id="170" name="Google Shape;170;p17"/>
          <p:cNvSpPr/>
          <p:nvPr/>
        </p:nvSpPr>
        <p:spPr>
          <a:xfrm>
            <a:off x="10351770" y="584962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C</a:t>
            </a:r>
            <a:endParaRPr b="1" i="0" sz="6000" u="none" cap="none" strike="noStrike">
              <a:solidFill>
                <a:schemeClr val="dk2"/>
              </a:solidFill>
              <a:latin typeface="Times New Roman"/>
              <a:ea typeface="Times New Roman"/>
              <a:cs typeface="Times New Roman"/>
              <a:sym typeface="Times New Roman"/>
            </a:endParaRPr>
          </a:p>
        </p:txBody>
      </p:sp>
      <p:sp>
        <p:nvSpPr>
          <p:cNvPr id="171" name="Google Shape;171;p17"/>
          <p:cNvSpPr/>
          <p:nvPr/>
        </p:nvSpPr>
        <p:spPr>
          <a:xfrm>
            <a:off x="16293465" y="570547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D</a:t>
            </a:r>
            <a:endParaRPr b="1" i="0" sz="6000" u="none" cap="none" strike="noStrike">
              <a:solidFill>
                <a:schemeClr val="dk2"/>
              </a:solidFill>
              <a:latin typeface="Times New Roman"/>
              <a:ea typeface="Times New Roman"/>
              <a:cs typeface="Times New Roman"/>
              <a:sym typeface="Times New Roman"/>
            </a:endParaRPr>
          </a:p>
        </p:txBody>
      </p:sp>
      <p:sp>
        <p:nvSpPr>
          <p:cNvPr id="172" name="Google Shape;172;p17"/>
          <p:cNvSpPr txBox="1"/>
          <p:nvPr/>
        </p:nvSpPr>
        <p:spPr>
          <a:xfrm>
            <a:off x="10351770" y="671322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5 = 1 + 4 </a:t>
            </a:r>
            <a:endParaRPr b="1" i="0" sz="4400" u="none" cap="none" strike="noStrike">
              <a:solidFill>
                <a:schemeClr val="dk2"/>
              </a:solidFill>
              <a:latin typeface="Times New Roman"/>
              <a:ea typeface="Times New Roman"/>
              <a:cs typeface="Times New Roman"/>
              <a:sym typeface="Times New Roman"/>
            </a:endParaRPr>
          </a:p>
        </p:txBody>
      </p:sp>
      <p:sp>
        <p:nvSpPr>
          <p:cNvPr id="173" name="Google Shape;173;p17"/>
          <p:cNvSpPr txBox="1"/>
          <p:nvPr/>
        </p:nvSpPr>
        <p:spPr>
          <a:xfrm>
            <a:off x="16436975" y="656971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8 = 3 + 5 </a:t>
            </a:r>
            <a:endParaRPr b="1" i="0" sz="4400" u="none" cap="none" strike="noStrike">
              <a:solidFill>
                <a:schemeClr val="dk2"/>
              </a:solidFill>
              <a:latin typeface="Times New Roman"/>
              <a:ea typeface="Times New Roman"/>
              <a:cs typeface="Times New Roman"/>
              <a:sym typeface="Times New Roman"/>
            </a:endParaRPr>
          </a:p>
        </p:txBody>
      </p:sp>
      <p:cxnSp>
        <p:nvCxnSpPr>
          <p:cNvPr id="174" name="Google Shape;174;p17"/>
          <p:cNvCxnSpPr>
            <a:stCxn id="167" idx="3"/>
            <a:endCxn id="169" idx="7"/>
          </p:cNvCxnSpPr>
          <p:nvPr/>
        </p:nvCxnSpPr>
        <p:spPr>
          <a:xfrm flipH="1">
            <a:off x="6253278" y="4642379"/>
            <a:ext cx="4488600" cy="1262100"/>
          </a:xfrm>
          <a:prstGeom prst="straightConnector1">
            <a:avLst/>
          </a:prstGeom>
          <a:noFill/>
          <a:ln cap="flat" cmpd="sng" w="9525">
            <a:solidFill>
              <a:srgbClr val="28415D"/>
            </a:solidFill>
            <a:prstDash val="solid"/>
            <a:round/>
            <a:headEnd len="sm" w="sm" type="none"/>
            <a:tailEnd len="sm" w="sm" type="none"/>
          </a:ln>
        </p:spPr>
      </p:cxnSp>
      <p:cxnSp>
        <p:nvCxnSpPr>
          <p:cNvPr id="175" name="Google Shape;175;p17"/>
          <p:cNvCxnSpPr>
            <a:stCxn id="167" idx="4"/>
            <a:endCxn id="170" idx="0"/>
          </p:cNvCxnSpPr>
          <p:nvPr/>
        </p:nvCxnSpPr>
        <p:spPr>
          <a:xfrm>
            <a:off x="11683683" y="4768850"/>
            <a:ext cx="0" cy="1080900"/>
          </a:xfrm>
          <a:prstGeom prst="straightConnector1">
            <a:avLst/>
          </a:prstGeom>
          <a:noFill/>
          <a:ln cap="flat" cmpd="sng" w="9525">
            <a:solidFill>
              <a:srgbClr val="28415D"/>
            </a:solidFill>
            <a:prstDash val="solid"/>
            <a:round/>
            <a:headEnd len="sm" w="sm" type="none"/>
            <a:tailEnd len="sm" w="sm" type="none"/>
          </a:ln>
        </p:spPr>
      </p:cxnSp>
      <p:cxnSp>
        <p:nvCxnSpPr>
          <p:cNvPr id="176" name="Google Shape;176;p17"/>
          <p:cNvCxnSpPr>
            <a:stCxn id="167" idx="5"/>
            <a:endCxn id="171" idx="1"/>
          </p:cNvCxnSpPr>
          <p:nvPr/>
        </p:nvCxnSpPr>
        <p:spPr>
          <a:xfrm>
            <a:off x="12625487" y="4642379"/>
            <a:ext cx="4058100" cy="1189500"/>
          </a:xfrm>
          <a:prstGeom prst="straightConnector1">
            <a:avLst/>
          </a:prstGeom>
          <a:noFill/>
          <a:ln cap="flat" cmpd="sng" w="9525">
            <a:solidFill>
              <a:srgbClr val="28415D"/>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82" name="Google Shape;182;p18"/>
          <p:cNvSpPr/>
          <p:nvPr/>
        </p:nvSpPr>
        <p:spPr>
          <a:xfrm>
            <a:off x="4379982" y="4697725"/>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83" name="Google Shape;183;p18"/>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84" name="Google Shape;184;p18"/>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85" name="Google Shape;185;p18"/>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86" name="Google Shape;186;p18"/>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87" name="Google Shape;187;p18"/>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sp>
        <p:nvSpPr>
          <p:cNvPr id="188" name="Google Shape;188;p18"/>
          <p:cNvSpPr/>
          <p:nvPr/>
        </p:nvSpPr>
        <p:spPr>
          <a:xfrm>
            <a:off x="10351770" y="39052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A</a:t>
            </a:r>
            <a:endParaRPr b="1" i="0" sz="6000" u="none" cap="none" strike="noStrike">
              <a:solidFill>
                <a:schemeClr val="dk2"/>
              </a:solidFill>
              <a:latin typeface="Times New Roman"/>
              <a:ea typeface="Times New Roman"/>
              <a:cs typeface="Times New Roman"/>
              <a:sym typeface="Times New Roman"/>
            </a:endParaRPr>
          </a:p>
        </p:txBody>
      </p:sp>
      <p:sp>
        <p:nvSpPr>
          <p:cNvPr id="189" name="Google Shape;189;p18"/>
          <p:cNvSpPr/>
          <p:nvPr/>
        </p:nvSpPr>
        <p:spPr>
          <a:xfrm>
            <a:off x="3979545" y="5777865"/>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B</a:t>
            </a:r>
            <a:endParaRPr b="0" i="0" sz="6000" u="none" cap="none" strike="noStrike">
              <a:solidFill>
                <a:schemeClr val="dk2"/>
              </a:solidFill>
              <a:latin typeface="Times New Roman"/>
              <a:ea typeface="Times New Roman"/>
              <a:cs typeface="Times New Roman"/>
              <a:sym typeface="Times New Roman"/>
            </a:endParaRPr>
          </a:p>
        </p:txBody>
      </p:sp>
      <p:sp>
        <p:nvSpPr>
          <p:cNvPr id="190" name="Google Shape;190;p18"/>
          <p:cNvSpPr/>
          <p:nvPr/>
        </p:nvSpPr>
        <p:spPr>
          <a:xfrm>
            <a:off x="10351770" y="584962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C</a:t>
            </a:r>
            <a:endParaRPr b="1" i="0" sz="6000" u="none" cap="none" strike="noStrike">
              <a:solidFill>
                <a:schemeClr val="dk2"/>
              </a:solidFill>
              <a:latin typeface="Times New Roman"/>
              <a:ea typeface="Times New Roman"/>
              <a:cs typeface="Times New Roman"/>
              <a:sym typeface="Times New Roman"/>
            </a:endParaRPr>
          </a:p>
        </p:txBody>
      </p:sp>
      <p:sp>
        <p:nvSpPr>
          <p:cNvPr id="191" name="Google Shape;191;p18"/>
          <p:cNvSpPr/>
          <p:nvPr/>
        </p:nvSpPr>
        <p:spPr>
          <a:xfrm>
            <a:off x="16293465" y="570547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D</a:t>
            </a:r>
            <a:endParaRPr b="1" i="0" sz="6000" u="none" cap="none" strike="noStrike">
              <a:solidFill>
                <a:schemeClr val="dk2"/>
              </a:solidFill>
              <a:latin typeface="Times New Roman"/>
              <a:ea typeface="Times New Roman"/>
              <a:cs typeface="Times New Roman"/>
              <a:sym typeface="Times New Roman"/>
            </a:endParaRPr>
          </a:p>
        </p:txBody>
      </p:sp>
      <p:sp>
        <p:nvSpPr>
          <p:cNvPr id="192" name="Google Shape;192;p18"/>
          <p:cNvSpPr txBox="1"/>
          <p:nvPr/>
        </p:nvSpPr>
        <p:spPr>
          <a:xfrm>
            <a:off x="10351770" y="671322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5 = 1 + 4 </a:t>
            </a:r>
            <a:endParaRPr b="1" i="0" sz="4400" u="none" cap="none" strike="noStrike">
              <a:solidFill>
                <a:schemeClr val="dk2"/>
              </a:solidFill>
              <a:latin typeface="Times New Roman"/>
              <a:ea typeface="Times New Roman"/>
              <a:cs typeface="Times New Roman"/>
              <a:sym typeface="Times New Roman"/>
            </a:endParaRPr>
          </a:p>
        </p:txBody>
      </p:sp>
      <p:sp>
        <p:nvSpPr>
          <p:cNvPr id="193" name="Google Shape;193;p18"/>
          <p:cNvSpPr txBox="1"/>
          <p:nvPr/>
        </p:nvSpPr>
        <p:spPr>
          <a:xfrm>
            <a:off x="16436975" y="656971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8 = 3 + 5 </a:t>
            </a:r>
            <a:endParaRPr b="1" i="0" sz="4400" u="none" cap="none" strike="noStrike">
              <a:solidFill>
                <a:schemeClr val="dk2"/>
              </a:solidFill>
              <a:latin typeface="Times New Roman"/>
              <a:ea typeface="Times New Roman"/>
              <a:cs typeface="Times New Roman"/>
              <a:sym typeface="Times New Roman"/>
            </a:endParaRPr>
          </a:p>
        </p:txBody>
      </p:sp>
      <p:sp>
        <p:nvSpPr>
          <p:cNvPr id="194" name="Google Shape;194;p18"/>
          <p:cNvSpPr/>
          <p:nvPr/>
        </p:nvSpPr>
        <p:spPr>
          <a:xfrm>
            <a:off x="1171575"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E</a:t>
            </a:r>
            <a:endParaRPr b="0" i="0" sz="6000" u="none" cap="none" strike="noStrike">
              <a:solidFill>
                <a:schemeClr val="dk2"/>
              </a:solidFill>
              <a:latin typeface="Times New Roman"/>
              <a:ea typeface="Times New Roman"/>
              <a:cs typeface="Times New Roman"/>
              <a:sym typeface="Times New Roman"/>
            </a:endParaRPr>
          </a:p>
        </p:txBody>
      </p:sp>
      <p:sp>
        <p:nvSpPr>
          <p:cNvPr id="195" name="Google Shape;195;p18"/>
          <p:cNvSpPr txBox="1"/>
          <p:nvPr/>
        </p:nvSpPr>
        <p:spPr>
          <a:xfrm>
            <a:off x="1171575" y="9244965"/>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10 = 7 + 3</a:t>
            </a:r>
            <a:endParaRPr b="1" i="0" sz="4400" u="none" cap="none" strike="noStrike">
              <a:solidFill>
                <a:schemeClr val="dk2"/>
              </a:solidFill>
              <a:latin typeface="Times New Roman"/>
              <a:ea typeface="Times New Roman"/>
              <a:cs typeface="Times New Roman"/>
              <a:sym typeface="Times New Roman"/>
            </a:endParaRPr>
          </a:p>
        </p:txBody>
      </p:sp>
      <p:sp>
        <p:nvSpPr>
          <p:cNvPr id="196" name="Google Shape;196;p18"/>
          <p:cNvSpPr/>
          <p:nvPr/>
        </p:nvSpPr>
        <p:spPr>
          <a:xfrm>
            <a:off x="6253480"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F</a:t>
            </a:r>
            <a:endParaRPr b="0" i="0" sz="6000" u="none" cap="none" strike="noStrike">
              <a:solidFill>
                <a:schemeClr val="dk2"/>
              </a:solidFill>
              <a:latin typeface="Times New Roman"/>
              <a:ea typeface="Times New Roman"/>
              <a:cs typeface="Times New Roman"/>
              <a:sym typeface="Times New Roman"/>
            </a:endParaRPr>
          </a:p>
        </p:txBody>
      </p:sp>
      <p:sp>
        <p:nvSpPr>
          <p:cNvPr id="197" name="Google Shape;197;p18"/>
          <p:cNvSpPr txBox="1"/>
          <p:nvPr/>
        </p:nvSpPr>
        <p:spPr>
          <a:xfrm>
            <a:off x="6102985" y="9224010"/>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7 = 6 + 1</a:t>
            </a:r>
            <a:endParaRPr b="1" i="0" sz="4400" u="none" cap="none" strike="noStrike">
              <a:solidFill>
                <a:schemeClr val="dk2"/>
              </a:solidFill>
              <a:latin typeface="Times New Roman"/>
              <a:ea typeface="Times New Roman"/>
              <a:cs typeface="Times New Roman"/>
              <a:sym typeface="Times New Roman"/>
            </a:endParaRPr>
          </a:p>
        </p:txBody>
      </p:sp>
      <p:cxnSp>
        <p:nvCxnSpPr>
          <p:cNvPr id="198" name="Google Shape;198;p18"/>
          <p:cNvCxnSpPr>
            <a:stCxn id="188" idx="3"/>
            <a:endCxn id="189" idx="7"/>
          </p:cNvCxnSpPr>
          <p:nvPr/>
        </p:nvCxnSpPr>
        <p:spPr>
          <a:xfrm flipH="1">
            <a:off x="6253278" y="4642379"/>
            <a:ext cx="4488600" cy="1262100"/>
          </a:xfrm>
          <a:prstGeom prst="straightConnector1">
            <a:avLst/>
          </a:prstGeom>
          <a:noFill/>
          <a:ln cap="flat" cmpd="sng" w="9525">
            <a:solidFill>
              <a:srgbClr val="28415D"/>
            </a:solidFill>
            <a:prstDash val="solid"/>
            <a:round/>
            <a:headEnd len="sm" w="sm" type="none"/>
            <a:tailEnd len="sm" w="sm" type="none"/>
          </a:ln>
        </p:spPr>
      </p:cxnSp>
      <p:cxnSp>
        <p:nvCxnSpPr>
          <p:cNvPr id="199" name="Google Shape;199;p18"/>
          <p:cNvCxnSpPr>
            <a:stCxn id="188" idx="5"/>
            <a:endCxn id="191" idx="1"/>
          </p:cNvCxnSpPr>
          <p:nvPr/>
        </p:nvCxnSpPr>
        <p:spPr>
          <a:xfrm>
            <a:off x="12625487" y="4642379"/>
            <a:ext cx="4058100" cy="1189500"/>
          </a:xfrm>
          <a:prstGeom prst="straightConnector1">
            <a:avLst/>
          </a:prstGeom>
          <a:noFill/>
          <a:ln cap="flat" cmpd="sng" w="9525">
            <a:solidFill>
              <a:srgbClr val="28415D"/>
            </a:solidFill>
            <a:prstDash val="solid"/>
            <a:round/>
            <a:headEnd len="sm" w="sm" type="none"/>
            <a:tailEnd len="sm" w="sm" type="none"/>
          </a:ln>
        </p:spPr>
      </p:cxnSp>
      <p:cxnSp>
        <p:nvCxnSpPr>
          <p:cNvPr id="200" name="Google Shape;200;p18"/>
          <p:cNvCxnSpPr>
            <a:stCxn id="188" idx="4"/>
            <a:endCxn id="190" idx="0"/>
          </p:cNvCxnSpPr>
          <p:nvPr/>
        </p:nvCxnSpPr>
        <p:spPr>
          <a:xfrm>
            <a:off x="11683683" y="4768850"/>
            <a:ext cx="0" cy="1080900"/>
          </a:xfrm>
          <a:prstGeom prst="straightConnector1">
            <a:avLst/>
          </a:prstGeom>
          <a:noFill/>
          <a:ln cap="flat" cmpd="sng" w="9525">
            <a:solidFill>
              <a:srgbClr val="28415D"/>
            </a:solidFill>
            <a:prstDash val="solid"/>
            <a:round/>
            <a:headEnd len="sm" w="sm" type="none"/>
            <a:tailEnd len="sm" w="sm" type="none"/>
          </a:ln>
        </p:spPr>
      </p:cxnSp>
      <p:cxnSp>
        <p:nvCxnSpPr>
          <p:cNvPr id="201" name="Google Shape;201;p18"/>
          <p:cNvCxnSpPr>
            <a:stCxn id="189" idx="3"/>
            <a:endCxn id="194" idx="0"/>
          </p:cNvCxnSpPr>
          <p:nvPr/>
        </p:nvCxnSpPr>
        <p:spPr>
          <a:xfrm flipH="1">
            <a:off x="2503353" y="6514994"/>
            <a:ext cx="1866300" cy="1783200"/>
          </a:xfrm>
          <a:prstGeom prst="straightConnector1">
            <a:avLst/>
          </a:prstGeom>
          <a:noFill/>
          <a:ln cap="flat" cmpd="sng" w="9525">
            <a:solidFill>
              <a:srgbClr val="28415D"/>
            </a:solidFill>
            <a:prstDash val="solid"/>
            <a:round/>
            <a:headEnd len="sm" w="sm" type="none"/>
            <a:tailEnd len="sm" w="sm" type="none"/>
          </a:ln>
        </p:spPr>
      </p:cxnSp>
      <p:cxnSp>
        <p:nvCxnSpPr>
          <p:cNvPr id="202" name="Google Shape;202;p18"/>
          <p:cNvCxnSpPr>
            <a:stCxn id="189" idx="5"/>
            <a:endCxn id="196" idx="0"/>
          </p:cNvCxnSpPr>
          <p:nvPr/>
        </p:nvCxnSpPr>
        <p:spPr>
          <a:xfrm>
            <a:off x="6253262" y="6514994"/>
            <a:ext cx="1332000" cy="1783200"/>
          </a:xfrm>
          <a:prstGeom prst="straightConnector1">
            <a:avLst/>
          </a:prstGeom>
          <a:noFill/>
          <a:ln cap="flat" cmpd="sng" w="9525">
            <a:solidFill>
              <a:srgbClr val="28415D"/>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08" name="Google Shape;208;p19"/>
          <p:cNvSpPr/>
          <p:nvPr/>
        </p:nvSpPr>
        <p:spPr>
          <a:xfrm>
            <a:off x="4379982" y="4697725"/>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209" name="Google Shape;209;p19"/>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10" name="Google Shape;210;p19"/>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11" name="Google Shape;211;p19"/>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12" name="Google Shape;212;p19"/>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13" name="Google Shape;213;p19"/>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sp>
        <p:nvSpPr>
          <p:cNvPr id="214" name="Google Shape;214;p19"/>
          <p:cNvSpPr/>
          <p:nvPr/>
        </p:nvSpPr>
        <p:spPr>
          <a:xfrm>
            <a:off x="9596120" y="819531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G</a:t>
            </a:r>
            <a:endParaRPr b="1" i="0" sz="6000" u="none" cap="none" strike="noStrike">
              <a:solidFill>
                <a:schemeClr val="dk2"/>
              </a:solidFill>
              <a:latin typeface="Times New Roman"/>
              <a:ea typeface="Times New Roman"/>
              <a:cs typeface="Times New Roman"/>
              <a:sym typeface="Times New Roman"/>
            </a:endParaRPr>
          </a:p>
        </p:txBody>
      </p:sp>
      <p:sp>
        <p:nvSpPr>
          <p:cNvPr id="215" name="Google Shape;215;p19"/>
          <p:cNvSpPr txBox="1"/>
          <p:nvPr/>
        </p:nvSpPr>
        <p:spPr>
          <a:xfrm>
            <a:off x="9631680" y="9090025"/>
            <a:ext cx="294576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13 = 7 + 6 </a:t>
            </a:r>
            <a:endParaRPr b="1" i="0" sz="4400" u="none" cap="none" strike="noStrike">
              <a:solidFill>
                <a:schemeClr val="dk2"/>
              </a:solidFill>
              <a:latin typeface="Times New Roman"/>
              <a:ea typeface="Times New Roman"/>
              <a:cs typeface="Times New Roman"/>
              <a:sym typeface="Times New Roman"/>
            </a:endParaRPr>
          </a:p>
        </p:txBody>
      </p:sp>
      <p:sp>
        <p:nvSpPr>
          <p:cNvPr id="216" name="Google Shape;216;p19"/>
          <p:cNvSpPr txBox="1"/>
          <p:nvPr/>
        </p:nvSpPr>
        <p:spPr>
          <a:xfrm>
            <a:off x="14023340" y="9244965"/>
            <a:ext cx="245046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6 = 4 + 2 </a:t>
            </a:r>
            <a:endParaRPr b="1" i="0" sz="4400" u="none" cap="none" strike="noStrike">
              <a:solidFill>
                <a:schemeClr val="dk2"/>
              </a:solidFill>
              <a:latin typeface="Times New Roman"/>
              <a:ea typeface="Times New Roman"/>
              <a:cs typeface="Times New Roman"/>
              <a:sym typeface="Times New Roman"/>
            </a:endParaRPr>
          </a:p>
        </p:txBody>
      </p:sp>
      <p:sp>
        <p:nvSpPr>
          <p:cNvPr id="217" name="Google Shape;217;p19"/>
          <p:cNvSpPr/>
          <p:nvPr/>
        </p:nvSpPr>
        <p:spPr>
          <a:xfrm>
            <a:off x="13844905" y="822579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H</a:t>
            </a:r>
            <a:endParaRPr b="1" i="0" sz="6000" u="none" cap="none" strike="noStrike">
              <a:solidFill>
                <a:schemeClr val="dk2"/>
              </a:solidFill>
              <a:latin typeface="Times New Roman"/>
              <a:ea typeface="Times New Roman"/>
              <a:cs typeface="Times New Roman"/>
              <a:sym typeface="Times New Roman"/>
            </a:endParaRPr>
          </a:p>
        </p:txBody>
      </p:sp>
      <p:sp>
        <p:nvSpPr>
          <p:cNvPr id="218" name="Google Shape;218;p19"/>
          <p:cNvSpPr/>
          <p:nvPr/>
        </p:nvSpPr>
        <p:spPr>
          <a:xfrm>
            <a:off x="2410425" y="6427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19" name="Google Shape;219;p19"/>
          <p:cNvSpPr/>
          <p:nvPr/>
        </p:nvSpPr>
        <p:spPr>
          <a:xfrm>
            <a:off x="10351770" y="39052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A</a:t>
            </a:r>
            <a:endParaRPr b="1" i="0" sz="6000" u="none" cap="none" strike="noStrike">
              <a:solidFill>
                <a:schemeClr val="dk2"/>
              </a:solidFill>
              <a:latin typeface="Times New Roman"/>
              <a:ea typeface="Times New Roman"/>
              <a:cs typeface="Times New Roman"/>
              <a:sym typeface="Times New Roman"/>
            </a:endParaRPr>
          </a:p>
        </p:txBody>
      </p:sp>
      <p:sp>
        <p:nvSpPr>
          <p:cNvPr id="220" name="Google Shape;220;p19"/>
          <p:cNvSpPr/>
          <p:nvPr/>
        </p:nvSpPr>
        <p:spPr>
          <a:xfrm>
            <a:off x="3979545" y="5777865"/>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B</a:t>
            </a:r>
            <a:endParaRPr b="0" i="0" sz="6000" u="none" cap="none" strike="noStrike">
              <a:solidFill>
                <a:schemeClr val="dk2"/>
              </a:solidFill>
              <a:latin typeface="Times New Roman"/>
              <a:ea typeface="Times New Roman"/>
              <a:cs typeface="Times New Roman"/>
              <a:sym typeface="Times New Roman"/>
            </a:endParaRPr>
          </a:p>
        </p:txBody>
      </p:sp>
      <p:sp>
        <p:nvSpPr>
          <p:cNvPr id="221" name="Google Shape;221;p19"/>
          <p:cNvSpPr/>
          <p:nvPr/>
        </p:nvSpPr>
        <p:spPr>
          <a:xfrm>
            <a:off x="10388600" y="59118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C</a:t>
            </a:r>
            <a:endParaRPr b="1" i="0" sz="6000" u="none" cap="none" strike="noStrike">
              <a:solidFill>
                <a:schemeClr val="dk2"/>
              </a:solidFill>
              <a:latin typeface="Times New Roman"/>
              <a:ea typeface="Times New Roman"/>
              <a:cs typeface="Times New Roman"/>
              <a:sym typeface="Times New Roman"/>
            </a:endParaRPr>
          </a:p>
        </p:txBody>
      </p:sp>
      <p:sp>
        <p:nvSpPr>
          <p:cNvPr id="222" name="Google Shape;222;p19"/>
          <p:cNvSpPr/>
          <p:nvPr/>
        </p:nvSpPr>
        <p:spPr>
          <a:xfrm>
            <a:off x="16293465" y="570547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D</a:t>
            </a:r>
            <a:endParaRPr b="1" i="0" sz="6000" u="none" cap="none" strike="noStrike">
              <a:solidFill>
                <a:schemeClr val="dk2"/>
              </a:solidFill>
              <a:latin typeface="Times New Roman"/>
              <a:ea typeface="Times New Roman"/>
              <a:cs typeface="Times New Roman"/>
              <a:sym typeface="Times New Roman"/>
            </a:endParaRPr>
          </a:p>
        </p:txBody>
      </p:sp>
      <p:sp>
        <p:nvSpPr>
          <p:cNvPr id="223" name="Google Shape;223;p19"/>
          <p:cNvSpPr txBox="1"/>
          <p:nvPr/>
        </p:nvSpPr>
        <p:spPr>
          <a:xfrm>
            <a:off x="16436975" y="656971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8 = 3 + 5 </a:t>
            </a:r>
            <a:endParaRPr b="1" i="0" sz="4400" u="none" cap="none" strike="noStrike">
              <a:solidFill>
                <a:schemeClr val="dk2"/>
              </a:solidFill>
              <a:latin typeface="Times New Roman"/>
              <a:ea typeface="Times New Roman"/>
              <a:cs typeface="Times New Roman"/>
              <a:sym typeface="Times New Roman"/>
            </a:endParaRPr>
          </a:p>
        </p:txBody>
      </p:sp>
      <p:sp>
        <p:nvSpPr>
          <p:cNvPr id="224" name="Google Shape;224;p19"/>
          <p:cNvSpPr/>
          <p:nvPr/>
        </p:nvSpPr>
        <p:spPr>
          <a:xfrm>
            <a:off x="6253480"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F</a:t>
            </a:r>
            <a:endParaRPr b="0" i="0" sz="6000" u="none" cap="none" strike="noStrike">
              <a:solidFill>
                <a:schemeClr val="dk2"/>
              </a:solidFill>
              <a:latin typeface="Times New Roman"/>
              <a:ea typeface="Times New Roman"/>
              <a:cs typeface="Times New Roman"/>
              <a:sym typeface="Times New Roman"/>
            </a:endParaRPr>
          </a:p>
        </p:txBody>
      </p:sp>
      <p:sp>
        <p:nvSpPr>
          <p:cNvPr id="225" name="Google Shape;225;p19"/>
          <p:cNvSpPr txBox="1"/>
          <p:nvPr/>
        </p:nvSpPr>
        <p:spPr>
          <a:xfrm>
            <a:off x="6102985" y="9224010"/>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7 = 6 + 1</a:t>
            </a:r>
            <a:endParaRPr b="1" i="0" sz="4400" u="none" cap="none" strike="noStrike">
              <a:solidFill>
                <a:schemeClr val="dk2"/>
              </a:solidFill>
              <a:latin typeface="Times New Roman"/>
              <a:ea typeface="Times New Roman"/>
              <a:cs typeface="Times New Roman"/>
              <a:sym typeface="Times New Roman"/>
            </a:endParaRPr>
          </a:p>
        </p:txBody>
      </p:sp>
      <p:cxnSp>
        <p:nvCxnSpPr>
          <p:cNvPr id="226" name="Google Shape;226;p19"/>
          <p:cNvCxnSpPr>
            <a:stCxn id="219" idx="3"/>
            <a:endCxn id="220" idx="7"/>
          </p:cNvCxnSpPr>
          <p:nvPr/>
        </p:nvCxnSpPr>
        <p:spPr>
          <a:xfrm flipH="1">
            <a:off x="6253278" y="4642379"/>
            <a:ext cx="4488600" cy="1262100"/>
          </a:xfrm>
          <a:prstGeom prst="straightConnector1">
            <a:avLst/>
          </a:prstGeom>
          <a:noFill/>
          <a:ln cap="flat" cmpd="sng" w="9525">
            <a:solidFill>
              <a:srgbClr val="28415D"/>
            </a:solidFill>
            <a:prstDash val="solid"/>
            <a:round/>
            <a:headEnd len="sm" w="sm" type="none"/>
            <a:tailEnd len="sm" w="sm" type="none"/>
          </a:ln>
        </p:spPr>
      </p:cxnSp>
      <p:cxnSp>
        <p:nvCxnSpPr>
          <p:cNvPr id="227" name="Google Shape;227;p19"/>
          <p:cNvCxnSpPr>
            <a:stCxn id="219" idx="5"/>
            <a:endCxn id="222" idx="1"/>
          </p:cNvCxnSpPr>
          <p:nvPr/>
        </p:nvCxnSpPr>
        <p:spPr>
          <a:xfrm>
            <a:off x="12625487" y="4642379"/>
            <a:ext cx="4058100" cy="1189500"/>
          </a:xfrm>
          <a:prstGeom prst="straightConnector1">
            <a:avLst/>
          </a:prstGeom>
          <a:noFill/>
          <a:ln cap="flat" cmpd="sng" w="9525">
            <a:solidFill>
              <a:srgbClr val="28415D"/>
            </a:solidFill>
            <a:prstDash val="solid"/>
            <a:round/>
            <a:headEnd len="sm" w="sm" type="none"/>
            <a:tailEnd len="sm" w="sm" type="none"/>
          </a:ln>
        </p:spPr>
      </p:cxnSp>
      <p:cxnSp>
        <p:nvCxnSpPr>
          <p:cNvPr id="228" name="Google Shape;228;p19"/>
          <p:cNvCxnSpPr>
            <a:stCxn id="219" idx="4"/>
            <a:endCxn id="221" idx="0"/>
          </p:cNvCxnSpPr>
          <p:nvPr/>
        </p:nvCxnSpPr>
        <p:spPr>
          <a:xfrm>
            <a:off x="11683683" y="4768850"/>
            <a:ext cx="36900" cy="1143000"/>
          </a:xfrm>
          <a:prstGeom prst="straightConnector1">
            <a:avLst/>
          </a:prstGeom>
          <a:noFill/>
          <a:ln cap="flat" cmpd="sng" w="9525">
            <a:solidFill>
              <a:srgbClr val="28415D"/>
            </a:solidFill>
            <a:prstDash val="solid"/>
            <a:round/>
            <a:headEnd len="sm" w="sm" type="none"/>
            <a:tailEnd len="sm" w="sm" type="none"/>
          </a:ln>
        </p:spPr>
      </p:cxnSp>
      <p:cxnSp>
        <p:nvCxnSpPr>
          <p:cNvPr id="229" name="Google Shape;229;p19"/>
          <p:cNvCxnSpPr>
            <a:stCxn id="220" idx="3"/>
          </p:cNvCxnSpPr>
          <p:nvPr/>
        </p:nvCxnSpPr>
        <p:spPr>
          <a:xfrm flipH="1">
            <a:off x="2503953" y="6514994"/>
            <a:ext cx="1865700" cy="1783200"/>
          </a:xfrm>
          <a:prstGeom prst="straightConnector1">
            <a:avLst/>
          </a:prstGeom>
          <a:noFill/>
          <a:ln cap="flat" cmpd="sng" w="9525">
            <a:solidFill>
              <a:srgbClr val="28415D"/>
            </a:solidFill>
            <a:prstDash val="solid"/>
            <a:round/>
            <a:headEnd len="sm" w="sm" type="none"/>
            <a:tailEnd len="sm" w="sm" type="none"/>
          </a:ln>
        </p:spPr>
      </p:cxnSp>
      <p:cxnSp>
        <p:nvCxnSpPr>
          <p:cNvPr id="230" name="Google Shape;230;p19"/>
          <p:cNvCxnSpPr>
            <a:stCxn id="220" idx="5"/>
            <a:endCxn id="224" idx="0"/>
          </p:cNvCxnSpPr>
          <p:nvPr/>
        </p:nvCxnSpPr>
        <p:spPr>
          <a:xfrm>
            <a:off x="6253262" y="6514994"/>
            <a:ext cx="1332000" cy="1783200"/>
          </a:xfrm>
          <a:prstGeom prst="straightConnector1">
            <a:avLst/>
          </a:prstGeom>
          <a:noFill/>
          <a:ln cap="flat" cmpd="sng" w="9525">
            <a:solidFill>
              <a:srgbClr val="28415D"/>
            </a:solidFill>
            <a:prstDash val="solid"/>
            <a:round/>
            <a:headEnd len="sm" w="sm" type="none"/>
            <a:tailEnd len="sm" w="sm" type="none"/>
          </a:ln>
        </p:spPr>
      </p:cxnSp>
      <p:sp>
        <p:nvSpPr>
          <p:cNvPr id="231" name="Google Shape;231;p19"/>
          <p:cNvSpPr/>
          <p:nvPr/>
        </p:nvSpPr>
        <p:spPr>
          <a:xfrm>
            <a:off x="1171575"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E</a:t>
            </a:r>
            <a:endParaRPr b="0" i="0" sz="6000" u="none" cap="none" strike="noStrike">
              <a:solidFill>
                <a:schemeClr val="dk2"/>
              </a:solidFill>
              <a:latin typeface="Times New Roman"/>
              <a:ea typeface="Times New Roman"/>
              <a:cs typeface="Times New Roman"/>
              <a:sym typeface="Times New Roman"/>
            </a:endParaRPr>
          </a:p>
        </p:txBody>
      </p:sp>
      <p:sp>
        <p:nvSpPr>
          <p:cNvPr id="232" name="Google Shape;232;p19"/>
          <p:cNvSpPr txBox="1"/>
          <p:nvPr/>
        </p:nvSpPr>
        <p:spPr>
          <a:xfrm>
            <a:off x="1171575" y="9244965"/>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10 = 7 + 3</a:t>
            </a:r>
            <a:endParaRPr b="1" i="0" sz="4400" u="none" cap="none" strike="noStrike">
              <a:solidFill>
                <a:schemeClr val="dk2"/>
              </a:solidFill>
              <a:latin typeface="Times New Roman"/>
              <a:ea typeface="Times New Roman"/>
              <a:cs typeface="Times New Roman"/>
              <a:sym typeface="Times New Roman"/>
            </a:endParaRPr>
          </a:p>
        </p:txBody>
      </p:sp>
      <p:cxnSp>
        <p:nvCxnSpPr>
          <p:cNvPr id="233" name="Google Shape;233;p19"/>
          <p:cNvCxnSpPr>
            <a:endCxn id="214" idx="0"/>
          </p:cNvCxnSpPr>
          <p:nvPr/>
        </p:nvCxnSpPr>
        <p:spPr>
          <a:xfrm flipH="1">
            <a:off x="10928033" y="6713910"/>
            <a:ext cx="396300" cy="1481400"/>
          </a:xfrm>
          <a:prstGeom prst="straightConnector1">
            <a:avLst/>
          </a:prstGeom>
          <a:noFill/>
          <a:ln cap="flat" cmpd="sng" w="9525">
            <a:solidFill>
              <a:srgbClr val="28415D"/>
            </a:solidFill>
            <a:prstDash val="solid"/>
            <a:round/>
            <a:headEnd len="sm" w="sm" type="none"/>
            <a:tailEnd len="sm" w="sm" type="none"/>
          </a:ln>
        </p:spPr>
      </p:cxnSp>
      <p:cxnSp>
        <p:nvCxnSpPr>
          <p:cNvPr id="234" name="Google Shape;234;p19"/>
          <p:cNvCxnSpPr>
            <a:stCxn id="221" idx="5"/>
            <a:endCxn id="217" idx="0"/>
          </p:cNvCxnSpPr>
          <p:nvPr/>
        </p:nvCxnSpPr>
        <p:spPr>
          <a:xfrm>
            <a:off x="12662317" y="6648979"/>
            <a:ext cx="2514600" cy="1576800"/>
          </a:xfrm>
          <a:prstGeom prst="straightConnector1">
            <a:avLst/>
          </a:prstGeom>
          <a:noFill/>
          <a:ln cap="flat" cmpd="sng" w="9525">
            <a:solidFill>
              <a:srgbClr val="28415D"/>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40" name="Google Shape;240;p20"/>
          <p:cNvSpPr/>
          <p:nvPr/>
        </p:nvSpPr>
        <p:spPr>
          <a:xfrm>
            <a:off x="4379982" y="4697725"/>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241" name="Google Shape;241;p20"/>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42" name="Google Shape;242;p20"/>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43" name="Google Shape;243;p20"/>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44" name="Google Shape;244;p20"/>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45" name="Google Shape;245;p20"/>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sp>
        <p:nvSpPr>
          <p:cNvPr id="246" name="Google Shape;246;p20"/>
          <p:cNvSpPr/>
          <p:nvPr/>
        </p:nvSpPr>
        <p:spPr>
          <a:xfrm>
            <a:off x="9596120" y="819531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G</a:t>
            </a:r>
            <a:endParaRPr b="1" i="0" sz="6000" u="none" cap="none" strike="noStrike">
              <a:solidFill>
                <a:schemeClr val="dk2"/>
              </a:solidFill>
              <a:latin typeface="Times New Roman"/>
              <a:ea typeface="Times New Roman"/>
              <a:cs typeface="Times New Roman"/>
              <a:sym typeface="Times New Roman"/>
            </a:endParaRPr>
          </a:p>
        </p:txBody>
      </p:sp>
      <p:sp>
        <p:nvSpPr>
          <p:cNvPr id="247" name="Google Shape;247;p20"/>
          <p:cNvSpPr txBox="1"/>
          <p:nvPr/>
        </p:nvSpPr>
        <p:spPr>
          <a:xfrm>
            <a:off x="9631680" y="9090025"/>
            <a:ext cx="294576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13 = 7 + 6 </a:t>
            </a:r>
            <a:endParaRPr b="1" i="0" sz="4400" u="none" cap="none" strike="noStrike">
              <a:solidFill>
                <a:schemeClr val="dk2"/>
              </a:solidFill>
              <a:latin typeface="Times New Roman"/>
              <a:ea typeface="Times New Roman"/>
              <a:cs typeface="Times New Roman"/>
              <a:sym typeface="Times New Roman"/>
            </a:endParaRPr>
          </a:p>
        </p:txBody>
      </p:sp>
      <p:sp>
        <p:nvSpPr>
          <p:cNvPr id="248" name="Google Shape;248;p20"/>
          <p:cNvSpPr/>
          <p:nvPr/>
        </p:nvSpPr>
        <p:spPr>
          <a:xfrm>
            <a:off x="13844905" y="822579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H</a:t>
            </a:r>
            <a:endParaRPr b="1" i="0" sz="6000" u="none" cap="none" strike="noStrike">
              <a:solidFill>
                <a:schemeClr val="dk2"/>
              </a:solidFill>
              <a:latin typeface="Times New Roman"/>
              <a:ea typeface="Times New Roman"/>
              <a:cs typeface="Times New Roman"/>
              <a:sym typeface="Times New Roman"/>
            </a:endParaRPr>
          </a:p>
        </p:txBody>
      </p:sp>
      <p:sp>
        <p:nvSpPr>
          <p:cNvPr id="249" name="Google Shape;249;p20"/>
          <p:cNvSpPr/>
          <p:nvPr/>
        </p:nvSpPr>
        <p:spPr>
          <a:xfrm>
            <a:off x="12044680" y="10970895"/>
            <a:ext cx="2663825" cy="863600"/>
          </a:xfrm>
          <a:prstGeom prst="ellipse">
            <a:avLst/>
          </a:prstGeom>
          <a:solidFill>
            <a:schemeClr val="accent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N</a:t>
            </a:r>
            <a:endParaRPr b="1" i="0" sz="6000" u="none" cap="none" strike="noStrike">
              <a:solidFill>
                <a:schemeClr val="dk2"/>
              </a:solidFill>
              <a:latin typeface="Times New Roman"/>
              <a:ea typeface="Times New Roman"/>
              <a:cs typeface="Times New Roman"/>
              <a:sym typeface="Times New Roman"/>
            </a:endParaRPr>
          </a:p>
        </p:txBody>
      </p:sp>
      <p:sp>
        <p:nvSpPr>
          <p:cNvPr id="250" name="Google Shape;250;p20"/>
          <p:cNvSpPr/>
          <p:nvPr/>
        </p:nvSpPr>
        <p:spPr>
          <a:xfrm>
            <a:off x="16076930" y="1089088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O</a:t>
            </a:r>
            <a:endParaRPr b="1" i="0" sz="6000" u="none" cap="none" strike="noStrike">
              <a:solidFill>
                <a:schemeClr val="dk2"/>
              </a:solidFill>
              <a:latin typeface="Times New Roman"/>
              <a:ea typeface="Times New Roman"/>
              <a:cs typeface="Times New Roman"/>
              <a:sym typeface="Times New Roman"/>
            </a:endParaRPr>
          </a:p>
        </p:txBody>
      </p:sp>
      <p:sp>
        <p:nvSpPr>
          <p:cNvPr id="251" name="Google Shape;251;p20"/>
          <p:cNvSpPr txBox="1"/>
          <p:nvPr/>
        </p:nvSpPr>
        <p:spPr>
          <a:xfrm>
            <a:off x="12151360" y="11897995"/>
            <a:ext cx="245046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6 = 6 + 0 </a:t>
            </a:r>
            <a:endParaRPr b="1" i="0" sz="4400" u="none" cap="none" strike="noStrike">
              <a:solidFill>
                <a:schemeClr val="dk2"/>
              </a:solidFill>
              <a:latin typeface="Times New Roman"/>
              <a:ea typeface="Times New Roman"/>
              <a:cs typeface="Times New Roman"/>
              <a:sym typeface="Times New Roman"/>
            </a:endParaRPr>
          </a:p>
        </p:txBody>
      </p:sp>
      <p:sp>
        <p:nvSpPr>
          <p:cNvPr id="252" name="Google Shape;252;p20"/>
          <p:cNvSpPr txBox="1"/>
          <p:nvPr/>
        </p:nvSpPr>
        <p:spPr>
          <a:xfrm>
            <a:off x="16149320" y="11805920"/>
            <a:ext cx="275971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12 = 8 + 4 </a:t>
            </a:r>
            <a:endParaRPr b="1" i="0" sz="4400" u="none" cap="none" strike="noStrike">
              <a:solidFill>
                <a:schemeClr val="dk2"/>
              </a:solidFill>
              <a:latin typeface="Times New Roman"/>
              <a:ea typeface="Times New Roman"/>
              <a:cs typeface="Times New Roman"/>
              <a:sym typeface="Times New Roman"/>
            </a:endParaRPr>
          </a:p>
        </p:txBody>
      </p:sp>
      <p:sp>
        <p:nvSpPr>
          <p:cNvPr id="253" name="Google Shape;253;p20"/>
          <p:cNvSpPr/>
          <p:nvPr/>
        </p:nvSpPr>
        <p:spPr>
          <a:xfrm>
            <a:off x="2410425" y="6427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54" name="Google Shape;254;p20"/>
          <p:cNvSpPr/>
          <p:nvPr/>
        </p:nvSpPr>
        <p:spPr>
          <a:xfrm>
            <a:off x="10351770" y="39052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A</a:t>
            </a:r>
            <a:endParaRPr b="1" i="0" sz="6000" u="none" cap="none" strike="noStrike">
              <a:solidFill>
                <a:schemeClr val="dk2"/>
              </a:solidFill>
              <a:latin typeface="Times New Roman"/>
              <a:ea typeface="Times New Roman"/>
              <a:cs typeface="Times New Roman"/>
              <a:sym typeface="Times New Roman"/>
            </a:endParaRPr>
          </a:p>
        </p:txBody>
      </p:sp>
      <p:sp>
        <p:nvSpPr>
          <p:cNvPr id="255" name="Google Shape;255;p20"/>
          <p:cNvSpPr/>
          <p:nvPr/>
        </p:nvSpPr>
        <p:spPr>
          <a:xfrm>
            <a:off x="3979545" y="5777865"/>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B</a:t>
            </a:r>
            <a:endParaRPr b="0" i="0" sz="6000" u="none" cap="none" strike="noStrike">
              <a:solidFill>
                <a:schemeClr val="dk2"/>
              </a:solidFill>
              <a:latin typeface="Times New Roman"/>
              <a:ea typeface="Times New Roman"/>
              <a:cs typeface="Times New Roman"/>
              <a:sym typeface="Times New Roman"/>
            </a:endParaRPr>
          </a:p>
        </p:txBody>
      </p:sp>
      <p:sp>
        <p:nvSpPr>
          <p:cNvPr id="256" name="Google Shape;256;p20"/>
          <p:cNvSpPr/>
          <p:nvPr/>
        </p:nvSpPr>
        <p:spPr>
          <a:xfrm>
            <a:off x="10388600" y="5911850"/>
            <a:ext cx="2663825" cy="863600"/>
          </a:xfrm>
          <a:prstGeom prst="ellipse">
            <a:avLst/>
          </a:prstGeom>
          <a:solidFill>
            <a:schemeClr val="dk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C</a:t>
            </a:r>
            <a:endParaRPr b="1" i="0" sz="6000" u="none" cap="none" strike="noStrike">
              <a:solidFill>
                <a:schemeClr val="dk2"/>
              </a:solidFill>
              <a:latin typeface="Times New Roman"/>
              <a:ea typeface="Times New Roman"/>
              <a:cs typeface="Times New Roman"/>
              <a:sym typeface="Times New Roman"/>
            </a:endParaRPr>
          </a:p>
        </p:txBody>
      </p:sp>
      <p:sp>
        <p:nvSpPr>
          <p:cNvPr id="257" name="Google Shape;257;p20"/>
          <p:cNvSpPr/>
          <p:nvPr/>
        </p:nvSpPr>
        <p:spPr>
          <a:xfrm>
            <a:off x="16293465" y="570547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D</a:t>
            </a:r>
            <a:endParaRPr b="1" i="0" sz="6000" u="none" cap="none" strike="noStrike">
              <a:solidFill>
                <a:schemeClr val="dk2"/>
              </a:solidFill>
              <a:latin typeface="Times New Roman"/>
              <a:ea typeface="Times New Roman"/>
              <a:cs typeface="Times New Roman"/>
              <a:sym typeface="Times New Roman"/>
            </a:endParaRPr>
          </a:p>
        </p:txBody>
      </p:sp>
      <p:sp>
        <p:nvSpPr>
          <p:cNvPr id="258" name="Google Shape;258;p20"/>
          <p:cNvSpPr txBox="1"/>
          <p:nvPr/>
        </p:nvSpPr>
        <p:spPr>
          <a:xfrm>
            <a:off x="16436975" y="6569710"/>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8 = 3 + 5 </a:t>
            </a:r>
            <a:endParaRPr b="1" i="0" sz="4400" u="none" cap="none" strike="noStrike">
              <a:solidFill>
                <a:schemeClr val="dk2"/>
              </a:solidFill>
              <a:latin typeface="Times New Roman"/>
              <a:ea typeface="Times New Roman"/>
              <a:cs typeface="Times New Roman"/>
              <a:sym typeface="Times New Roman"/>
            </a:endParaRPr>
          </a:p>
        </p:txBody>
      </p:sp>
      <p:sp>
        <p:nvSpPr>
          <p:cNvPr id="259" name="Google Shape;259;p20"/>
          <p:cNvSpPr/>
          <p:nvPr/>
        </p:nvSpPr>
        <p:spPr>
          <a:xfrm>
            <a:off x="6253480"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F</a:t>
            </a:r>
            <a:endParaRPr b="0" i="0" sz="6000" u="none" cap="none" strike="noStrike">
              <a:solidFill>
                <a:schemeClr val="dk2"/>
              </a:solidFill>
              <a:latin typeface="Times New Roman"/>
              <a:ea typeface="Times New Roman"/>
              <a:cs typeface="Times New Roman"/>
              <a:sym typeface="Times New Roman"/>
            </a:endParaRPr>
          </a:p>
        </p:txBody>
      </p:sp>
      <p:sp>
        <p:nvSpPr>
          <p:cNvPr id="260" name="Google Shape;260;p20"/>
          <p:cNvSpPr txBox="1"/>
          <p:nvPr/>
        </p:nvSpPr>
        <p:spPr>
          <a:xfrm>
            <a:off x="6102985" y="9224010"/>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7 = 6 + 1</a:t>
            </a:r>
            <a:endParaRPr b="1" i="0" sz="4400" u="none" cap="none" strike="noStrike">
              <a:solidFill>
                <a:schemeClr val="dk2"/>
              </a:solidFill>
              <a:latin typeface="Times New Roman"/>
              <a:ea typeface="Times New Roman"/>
              <a:cs typeface="Times New Roman"/>
              <a:sym typeface="Times New Roman"/>
            </a:endParaRPr>
          </a:p>
        </p:txBody>
      </p:sp>
      <p:cxnSp>
        <p:nvCxnSpPr>
          <p:cNvPr id="261" name="Google Shape;261;p20"/>
          <p:cNvCxnSpPr>
            <a:stCxn id="254" idx="3"/>
            <a:endCxn id="255" idx="7"/>
          </p:cNvCxnSpPr>
          <p:nvPr/>
        </p:nvCxnSpPr>
        <p:spPr>
          <a:xfrm flipH="1">
            <a:off x="6253278" y="4642379"/>
            <a:ext cx="4488600" cy="1262100"/>
          </a:xfrm>
          <a:prstGeom prst="straightConnector1">
            <a:avLst/>
          </a:prstGeom>
          <a:noFill/>
          <a:ln cap="flat" cmpd="sng" w="9525">
            <a:solidFill>
              <a:srgbClr val="28415D"/>
            </a:solidFill>
            <a:prstDash val="solid"/>
            <a:round/>
            <a:headEnd len="sm" w="sm" type="none"/>
            <a:tailEnd len="sm" w="sm" type="none"/>
          </a:ln>
        </p:spPr>
      </p:cxnSp>
      <p:cxnSp>
        <p:nvCxnSpPr>
          <p:cNvPr id="262" name="Google Shape;262;p20"/>
          <p:cNvCxnSpPr>
            <a:stCxn id="254" idx="5"/>
            <a:endCxn id="257" idx="1"/>
          </p:cNvCxnSpPr>
          <p:nvPr/>
        </p:nvCxnSpPr>
        <p:spPr>
          <a:xfrm>
            <a:off x="12625487" y="4642379"/>
            <a:ext cx="4058100" cy="1189500"/>
          </a:xfrm>
          <a:prstGeom prst="straightConnector1">
            <a:avLst/>
          </a:prstGeom>
          <a:noFill/>
          <a:ln cap="flat" cmpd="sng" w="9525">
            <a:solidFill>
              <a:srgbClr val="28415D"/>
            </a:solidFill>
            <a:prstDash val="solid"/>
            <a:round/>
            <a:headEnd len="sm" w="sm" type="none"/>
            <a:tailEnd len="sm" w="sm" type="none"/>
          </a:ln>
        </p:spPr>
      </p:cxnSp>
      <p:cxnSp>
        <p:nvCxnSpPr>
          <p:cNvPr id="263" name="Google Shape;263;p20"/>
          <p:cNvCxnSpPr>
            <a:stCxn id="254" idx="4"/>
            <a:endCxn id="256" idx="0"/>
          </p:cNvCxnSpPr>
          <p:nvPr/>
        </p:nvCxnSpPr>
        <p:spPr>
          <a:xfrm>
            <a:off x="11683683" y="4768850"/>
            <a:ext cx="36900" cy="1143000"/>
          </a:xfrm>
          <a:prstGeom prst="straightConnector1">
            <a:avLst/>
          </a:prstGeom>
          <a:noFill/>
          <a:ln cap="flat" cmpd="sng" w="9525">
            <a:solidFill>
              <a:srgbClr val="28415D"/>
            </a:solidFill>
            <a:prstDash val="solid"/>
            <a:round/>
            <a:headEnd len="sm" w="sm" type="none"/>
            <a:tailEnd len="sm" w="sm" type="none"/>
          </a:ln>
        </p:spPr>
      </p:cxnSp>
      <p:cxnSp>
        <p:nvCxnSpPr>
          <p:cNvPr id="264" name="Google Shape;264;p20"/>
          <p:cNvCxnSpPr>
            <a:stCxn id="255" idx="3"/>
          </p:cNvCxnSpPr>
          <p:nvPr/>
        </p:nvCxnSpPr>
        <p:spPr>
          <a:xfrm flipH="1">
            <a:off x="2503953" y="6514994"/>
            <a:ext cx="1865700" cy="1783200"/>
          </a:xfrm>
          <a:prstGeom prst="straightConnector1">
            <a:avLst/>
          </a:prstGeom>
          <a:noFill/>
          <a:ln cap="flat" cmpd="sng" w="9525">
            <a:solidFill>
              <a:srgbClr val="28415D"/>
            </a:solidFill>
            <a:prstDash val="solid"/>
            <a:round/>
            <a:headEnd len="sm" w="sm" type="none"/>
            <a:tailEnd len="sm" w="sm" type="none"/>
          </a:ln>
        </p:spPr>
      </p:cxnSp>
      <p:cxnSp>
        <p:nvCxnSpPr>
          <p:cNvPr id="265" name="Google Shape;265;p20"/>
          <p:cNvCxnSpPr>
            <a:stCxn id="255" idx="5"/>
            <a:endCxn id="259" idx="0"/>
          </p:cNvCxnSpPr>
          <p:nvPr/>
        </p:nvCxnSpPr>
        <p:spPr>
          <a:xfrm>
            <a:off x="6253262" y="6514994"/>
            <a:ext cx="1332000" cy="1783200"/>
          </a:xfrm>
          <a:prstGeom prst="straightConnector1">
            <a:avLst/>
          </a:prstGeom>
          <a:noFill/>
          <a:ln cap="flat" cmpd="sng" w="9525">
            <a:solidFill>
              <a:srgbClr val="28415D"/>
            </a:solidFill>
            <a:prstDash val="solid"/>
            <a:round/>
            <a:headEnd len="sm" w="sm" type="none"/>
            <a:tailEnd len="sm" w="sm" type="none"/>
          </a:ln>
        </p:spPr>
      </p:cxnSp>
      <p:sp>
        <p:nvSpPr>
          <p:cNvPr id="266" name="Google Shape;266;p20"/>
          <p:cNvSpPr/>
          <p:nvPr/>
        </p:nvSpPr>
        <p:spPr>
          <a:xfrm>
            <a:off x="1171575" y="8298180"/>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chemeClr val="dk2"/>
                </a:solidFill>
                <a:latin typeface="Times New Roman"/>
                <a:ea typeface="Times New Roman"/>
                <a:cs typeface="Times New Roman"/>
                <a:sym typeface="Times New Roman"/>
              </a:rPr>
              <a:t>E</a:t>
            </a:r>
            <a:endParaRPr b="0" i="0" sz="6000" u="none" cap="none" strike="noStrike">
              <a:solidFill>
                <a:schemeClr val="dk2"/>
              </a:solidFill>
              <a:latin typeface="Times New Roman"/>
              <a:ea typeface="Times New Roman"/>
              <a:cs typeface="Times New Roman"/>
              <a:sym typeface="Times New Roman"/>
            </a:endParaRPr>
          </a:p>
        </p:txBody>
      </p:sp>
      <p:sp>
        <p:nvSpPr>
          <p:cNvPr id="267" name="Google Shape;267;p20"/>
          <p:cNvSpPr txBox="1"/>
          <p:nvPr/>
        </p:nvSpPr>
        <p:spPr>
          <a:xfrm>
            <a:off x="1171575" y="9244965"/>
            <a:ext cx="2964815"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10 = 7 + 3</a:t>
            </a:r>
            <a:endParaRPr b="1" i="0" sz="4400" u="none" cap="none" strike="noStrike">
              <a:solidFill>
                <a:schemeClr val="dk2"/>
              </a:solidFill>
              <a:latin typeface="Times New Roman"/>
              <a:ea typeface="Times New Roman"/>
              <a:cs typeface="Times New Roman"/>
              <a:sym typeface="Times New Roman"/>
            </a:endParaRPr>
          </a:p>
        </p:txBody>
      </p:sp>
      <p:cxnSp>
        <p:nvCxnSpPr>
          <p:cNvPr id="268" name="Google Shape;268;p20"/>
          <p:cNvCxnSpPr>
            <a:endCxn id="246" idx="0"/>
          </p:cNvCxnSpPr>
          <p:nvPr/>
        </p:nvCxnSpPr>
        <p:spPr>
          <a:xfrm flipH="1">
            <a:off x="10928033" y="6713910"/>
            <a:ext cx="396300" cy="1481400"/>
          </a:xfrm>
          <a:prstGeom prst="straightConnector1">
            <a:avLst/>
          </a:prstGeom>
          <a:noFill/>
          <a:ln cap="flat" cmpd="sng" w="9525">
            <a:solidFill>
              <a:srgbClr val="28415D"/>
            </a:solidFill>
            <a:prstDash val="solid"/>
            <a:round/>
            <a:headEnd len="sm" w="sm" type="none"/>
            <a:tailEnd len="sm" w="sm" type="none"/>
          </a:ln>
        </p:spPr>
      </p:cxnSp>
      <p:cxnSp>
        <p:nvCxnSpPr>
          <p:cNvPr id="269" name="Google Shape;269;p20"/>
          <p:cNvCxnSpPr>
            <a:stCxn id="256" idx="5"/>
            <a:endCxn id="248" idx="0"/>
          </p:cNvCxnSpPr>
          <p:nvPr/>
        </p:nvCxnSpPr>
        <p:spPr>
          <a:xfrm>
            <a:off x="12662317" y="6648979"/>
            <a:ext cx="2514600" cy="1576800"/>
          </a:xfrm>
          <a:prstGeom prst="straightConnector1">
            <a:avLst/>
          </a:prstGeom>
          <a:noFill/>
          <a:ln cap="flat" cmpd="sng" w="9525">
            <a:solidFill>
              <a:srgbClr val="28415D"/>
            </a:solidFill>
            <a:prstDash val="solid"/>
            <a:round/>
            <a:headEnd len="sm" w="sm" type="none"/>
            <a:tailEnd len="sm" w="sm" type="none"/>
          </a:ln>
        </p:spPr>
      </p:cxnSp>
      <p:cxnSp>
        <p:nvCxnSpPr>
          <p:cNvPr id="270" name="Google Shape;270;p20"/>
          <p:cNvCxnSpPr/>
          <p:nvPr/>
        </p:nvCxnSpPr>
        <p:spPr>
          <a:xfrm>
            <a:off x="13836015" y="10359390"/>
            <a:ext cx="8890" cy="26670"/>
          </a:xfrm>
          <a:prstGeom prst="straightConnector1">
            <a:avLst/>
          </a:prstGeom>
          <a:noFill/>
          <a:ln cap="flat" cmpd="sng" w="9525">
            <a:solidFill>
              <a:srgbClr val="28415D"/>
            </a:solidFill>
            <a:prstDash val="solid"/>
            <a:round/>
            <a:headEnd len="sm" w="sm" type="none"/>
            <a:tailEnd len="sm" w="sm" type="none"/>
          </a:ln>
        </p:spPr>
      </p:cxnSp>
      <p:cxnSp>
        <p:nvCxnSpPr>
          <p:cNvPr id="271" name="Google Shape;271;p20"/>
          <p:cNvCxnSpPr>
            <a:stCxn id="248" idx="3"/>
            <a:endCxn id="249" idx="0"/>
          </p:cNvCxnSpPr>
          <p:nvPr/>
        </p:nvCxnSpPr>
        <p:spPr>
          <a:xfrm flipH="1">
            <a:off x="13376713" y="8962919"/>
            <a:ext cx="858300" cy="2007900"/>
          </a:xfrm>
          <a:prstGeom prst="straightConnector1">
            <a:avLst/>
          </a:prstGeom>
          <a:noFill/>
          <a:ln cap="flat" cmpd="sng" w="9525">
            <a:solidFill>
              <a:srgbClr val="28415D"/>
            </a:solidFill>
            <a:prstDash val="solid"/>
            <a:round/>
            <a:headEnd len="sm" w="sm" type="none"/>
            <a:tailEnd len="sm" w="sm" type="none"/>
          </a:ln>
        </p:spPr>
      </p:cxnSp>
      <p:cxnSp>
        <p:nvCxnSpPr>
          <p:cNvPr id="272" name="Google Shape;272;p20"/>
          <p:cNvCxnSpPr>
            <a:stCxn id="248" idx="5"/>
            <a:endCxn id="250" idx="0"/>
          </p:cNvCxnSpPr>
          <p:nvPr/>
        </p:nvCxnSpPr>
        <p:spPr>
          <a:xfrm>
            <a:off x="16118622" y="8962919"/>
            <a:ext cx="1290300" cy="1928100"/>
          </a:xfrm>
          <a:prstGeom prst="straightConnector1">
            <a:avLst/>
          </a:prstGeom>
          <a:noFill/>
          <a:ln cap="flat" cmpd="sng" w="9525">
            <a:solidFill>
              <a:srgbClr val="28415D"/>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p:nvPr/>
        </p:nvSpPr>
        <p:spPr>
          <a:xfrm rot="1800000">
            <a:off x="14781090" y="600603"/>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78" name="Google Shape;278;p21"/>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79" name="Google Shape;279;p21"/>
          <p:cNvSpPr/>
          <p:nvPr/>
        </p:nvSpPr>
        <p:spPr>
          <a:xfrm rot="-4500000">
            <a:off x="14781089" y="665849"/>
            <a:ext cx="12940424"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80" name="Google Shape;280;p21"/>
          <p:cNvSpPr/>
          <p:nvPr/>
        </p:nvSpPr>
        <p:spPr>
          <a:xfrm>
            <a:off x="-4668312" y="1040916"/>
            <a:ext cx="15469597" cy="14474918"/>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81" name="Google Shape;281;p21"/>
          <p:cNvSpPr/>
          <p:nvPr/>
        </p:nvSpPr>
        <p:spPr>
          <a:xfrm rot="-900000">
            <a:off x="17043966" y="9702537"/>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82" name="Google Shape;282;p21"/>
          <p:cNvSpPr/>
          <p:nvPr/>
        </p:nvSpPr>
        <p:spPr>
          <a:xfrm rot="-900000">
            <a:off x="-1306637" y="10917302"/>
            <a:ext cx="3250547" cy="2695502"/>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83" name="Google Shape;283;p21"/>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84" name="Google Shape;284;p21"/>
          <p:cNvSpPr/>
          <p:nvPr/>
        </p:nvSpPr>
        <p:spPr>
          <a:xfrm rot="10800000">
            <a:off x="795152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85" name="Google Shape;285;p21"/>
          <p:cNvSpPr/>
          <p:nvPr/>
        </p:nvSpPr>
        <p:spPr>
          <a:xfrm rot="4500000">
            <a:off x="19268710" y="2044350"/>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286" name="Google Shape;286;p21"/>
          <p:cNvSpPr/>
          <p:nvPr/>
        </p:nvSpPr>
        <p:spPr>
          <a:xfrm rot="4500000">
            <a:off x="-1657715" y="5407"/>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287" name="Google Shape;287;p21"/>
          <p:cNvSpPr txBox="1"/>
          <p:nvPr/>
        </p:nvSpPr>
        <p:spPr>
          <a:xfrm>
            <a:off x="1457672" y="6029255"/>
            <a:ext cx="15343522" cy="2213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800"/>
              <a:buFont typeface="Arial"/>
              <a:buNone/>
            </a:pPr>
            <a:r>
              <a:rPr b="1" i="0" lang="en-US" sz="13800" u="none" cap="none" strike="noStrike">
                <a:solidFill>
                  <a:schemeClr val="accent1"/>
                </a:solidFill>
                <a:latin typeface="Times New Roman"/>
                <a:ea typeface="Times New Roman"/>
                <a:cs typeface="Times New Roman"/>
                <a:sym typeface="Times New Roman"/>
              </a:rPr>
              <a:t>Các đặc điểm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293" name="Google Shape;293;p22"/>
          <p:cNvSpPr/>
          <p:nvPr/>
        </p:nvSpPr>
        <p:spPr>
          <a:xfrm>
            <a:off x="4413637" y="504634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294" name="Google Shape;294;p22"/>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95" name="Google Shape;295;p22"/>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96" name="Google Shape;296;p22"/>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297" name="Google Shape;297;p22"/>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298" name="Google Shape;298;p22"/>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CÁC ĐẶC ĐIỂM THUẬT TOÁN A*</a:t>
            </a:r>
            <a:endParaRPr b="1" i="0" sz="8000" u="none" cap="none" strike="noStrike">
              <a:solidFill>
                <a:schemeClr val="dk2"/>
              </a:solidFill>
              <a:latin typeface="Times New Roman"/>
              <a:ea typeface="Times New Roman"/>
              <a:cs typeface="Times New Roman"/>
              <a:sym typeface="Times New Roman"/>
            </a:endParaRPr>
          </a:p>
        </p:txBody>
      </p:sp>
      <p:sp>
        <p:nvSpPr>
          <p:cNvPr id="299" name="Google Shape;299;p22"/>
          <p:cNvSpPr txBox="1"/>
          <p:nvPr/>
        </p:nvSpPr>
        <p:spPr>
          <a:xfrm>
            <a:off x="1387475" y="4257040"/>
            <a:ext cx="20323810" cy="717931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000000"/>
                </a:solidFill>
                <a:latin typeface="Times New Roman"/>
                <a:ea typeface="Times New Roman"/>
                <a:cs typeface="Times New Roman"/>
                <a:sym typeface="Times New Roman"/>
              </a:rPr>
              <a:t>Nếu không gian các trạng thái là hữu hạn và có giải pháp để tránh việc xét (lặp) lại các trạng thái, thì giải thuật A* là hoàn chỉnh – nhưng không đảm bảo là tối ưu</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000000"/>
                </a:solidFill>
                <a:latin typeface="Times New Roman"/>
                <a:ea typeface="Times New Roman"/>
                <a:cs typeface="Times New Roman"/>
                <a:sym typeface="Times New Roman"/>
              </a:rPr>
              <a:t>Nếu không gian các trạng thái là hữu hạn và không có giải pháp để tránh việc xét (lặp) lại các trạng thái, thì giải thuật A* là không hoàn chỉnh</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000000"/>
                </a:solidFill>
                <a:latin typeface="Times New Roman"/>
                <a:ea typeface="Times New Roman"/>
                <a:cs typeface="Times New Roman"/>
                <a:sym typeface="Times New Roman"/>
              </a:rPr>
              <a:t>Nếu không gian các trạng thái là vô hạn, thì giải thuật A* là không hoàn chỉnh</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t/>
            </a:r>
            <a:endParaRPr b="0" i="0" sz="4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05" name="Google Shape;305;p23"/>
          <p:cNvSpPr/>
          <p:nvPr/>
        </p:nvSpPr>
        <p:spPr>
          <a:xfrm>
            <a:off x="4411732" y="505777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06" name="Google Shape;306;p23"/>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07" name="Google Shape;307;p23"/>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08" name="Google Shape;308;p23"/>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09" name="Google Shape;309;p23"/>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10" name="Google Shape;310;p23"/>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CÁC ĐẶC ĐIỂM THUẬT TOÁN A*</a:t>
            </a:r>
            <a:endParaRPr b="1" i="0" sz="8000" u="none" cap="none" strike="noStrike">
              <a:solidFill>
                <a:schemeClr val="dk2"/>
              </a:solidFill>
              <a:latin typeface="Times New Roman"/>
              <a:ea typeface="Times New Roman"/>
              <a:cs typeface="Times New Roman"/>
              <a:sym typeface="Times New Roman"/>
            </a:endParaRPr>
          </a:p>
        </p:txBody>
      </p:sp>
      <p:sp>
        <p:nvSpPr>
          <p:cNvPr id="311" name="Google Shape;311;p23"/>
          <p:cNvSpPr txBox="1"/>
          <p:nvPr/>
        </p:nvSpPr>
        <p:spPr>
          <a:xfrm>
            <a:off x="1387475" y="4257040"/>
            <a:ext cx="20323810" cy="717931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000000"/>
                </a:solidFill>
                <a:latin typeface="Times New Roman"/>
                <a:ea typeface="Times New Roman"/>
                <a:cs typeface="Times New Roman"/>
                <a:sym typeface="Times New Roman"/>
              </a:rPr>
              <a:t>Để đảm bảo tính tối ưu của giải thuật:</a:t>
            </a:r>
            <a:endParaRPr b="0" i="0" sz="4800" u="none" cap="none" strike="noStrike">
              <a:solidFill>
                <a:srgbClr val="000000"/>
              </a:solidFill>
              <a:latin typeface="Times New Roman"/>
              <a:ea typeface="Times New Roman"/>
              <a:cs typeface="Times New Roman"/>
              <a:sym typeface="Times New Roman"/>
            </a:endParaRPr>
          </a:p>
          <a:p>
            <a:pPr indent="-685800" lvl="0" marL="685800" marR="0" rtl="0" algn="l">
              <a:lnSpc>
                <a:spcPct val="120000"/>
              </a:lnSpc>
              <a:spcBef>
                <a:spcPts val="0"/>
              </a:spcBef>
              <a:spcAft>
                <a:spcPts val="0"/>
              </a:spcAft>
              <a:buClr>
                <a:srgbClr val="000000"/>
              </a:buClr>
              <a:buSzPts val="4000"/>
              <a:buFont typeface="Arial"/>
              <a:buChar char="•"/>
            </a:pPr>
            <a:r>
              <a:rPr b="0" i="0" lang="en-US" sz="4800" u="none" cap="none" strike="noStrike">
                <a:solidFill>
                  <a:srgbClr val="000000"/>
                </a:solidFill>
                <a:latin typeface="Times New Roman"/>
                <a:ea typeface="Times New Roman"/>
                <a:cs typeface="Times New Roman"/>
                <a:sym typeface="Times New Roman"/>
              </a:rPr>
              <a:t>Hàm heuristic phải chính xác và tối ưu</a:t>
            </a:r>
            <a:endParaRPr b="0" i="0" sz="4800" u="none" cap="none" strike="noStrike">
              <a:solidFill>
                <a:srgbClr val="000000"/>
              </a:solidFill>
              <a:latin typeface="Times New Roman"/>
              <a:ea typeface="Times New Roman"/>
              <a:cs typeface="Times New Roman"/>
              <a:sym typeface="Times New Roman"/>
            </a:endParaRPr>
          </a:p>
          <a:p>
            <a:pPr indent="-431800" lvl="0" marL="685800" marR="0" rtl="0" algn="l">
              <a:lnSpc>
                <a:spcPct val="120000"/>
              </a:lnSpc>
              <a:spcBef>
                <a:spcPts val="0"/>
              </a:spcBef>
              <a:spcAft>
                <a:spcPts val="0"/>
              </a:spcAft>
              <a:buClr>
                <a:srgbClr val="000000"/>
              </a:buClr>
              <a:buSzPts val="4000"/>
              <a:buFont typeface="Arial"/>
              <a:buNone/>
            </a:pPr>
            <a:r>
              <a:t/>
            </a:r>
            <a:endParaRPr b="0" i="0" sz="4800" u="none" cap="none" strike="noStrike">
              <a:solidFill>
                <a:srgbClr val="000000"/>
              </a:solidFill>
              <a:latin typeface="Times New Roman"/>
              <a:ea typeface="Times New Roman"/>
              <a:cs typeface="Times New Roman"/>
              <a:sym typeface="Times New Roman"/>
            </a:endParaRPr>
          </a:p>
          <a:p>
            <a:pPr indent="-685800" lvl="0" marL="685800" marR="0" rtl="0" algn="l">
              <a:lnSpc>
                <a:spcPct val="120000"/>
              </a:lnSpc>
              <a:spcBef>
                <a:spcPts val="0"/>
              </a:spcBef>
              <a:spcAft>
                <a:spcPts val="0"/>
              </a:spcAft>
              <a:buClr>
                <a:srgbClr val="000000"/>
              </a:buClr>
              <a:buSzPts val="4000"/>
              <a:buFont typeface="Arial"/>
              <a:buChar char="•"/>
            </a:pPr>
            <a:r>
              <a:rPr b="0" i="0" lang="en-US" sz="4800" u="none" cap="none" strike="noStrike">
                <a:solidFill>
                  <a:srgbClr val="000000"/>
                </a:solidFill>
                <a:latin typeface="Times New Roman"/>
                <a:ea typeface="Times New Roman"/>
                <a:cs typeface="Times New Roman"/>
                <a:sym typeface="Times New Roman"/>
              </a:rPr>
              <a:t>Giá trị hàm heuristic phải đảm bảo tính chất: </a:t>
            </a:r>
            <a:endParaRPr b="0" i="0" sz="4800" u="none" cap="none" strike="noStrike">
              <a:solidFill>
                <a:srgbClr val="000000"/>
              </a:solidFill>
              <a:latin typeface="Times New Roman"/>
              <a:ea typeface="Times New Roman"/>
              <a:cs typeface="Times New Roman"/>
              <a:sym typeface="Times New Roman"/>
            </a:endParaRPr>
          </a:p>
          <a:p>
            <a:pPr indent="-685800" lvl="1" marL="1143000" marR="0" rtl="0" algn="l">
              <a:lnSpc>
                <a:spcPct val="120000"/>
              </a:lnSpc>
              <a:spcBef>
                <a:spcPts val="0"/>
              </a:spcBef>
              <a:spcAft>
                <a:spcPts val="0"/>
              </a:spcAft>
              <a:buClr>
                <a:srgbClr val="000000"/>
              </a:buClr>
              <a:buSzPts val="4000"/>
              <a:buFont typeface="Noto Sans Symbols"/>
              <a:buChar char="⮚"/>
            </a:pPr>
            <a:r>
              <a:rPr b="0" i="0" lang="en-US" sz="4800" u="none" cap="none" strike="noStrike">
                <a:solidFill>
                  <a:srgbClr val="000000"/>
                </a:solidFill>
                <a:latin typeface="Times New Roman"/>
                <a:ea typeface="Times New Roman"/>
                <a:cs typeface="Times New Roman"/>
                <a:sym typeface="Times New Roman"/>
              </a:rPr>
              <a:t>giá trị ước tính của nó không vượt quá chi phí thực sự để đến được đích; </a:t>
            </a:r>
            <a:endParaRPr b="0" i="0" sz="4800" u="none" cap="none" strike="noStrike">
              <a:solidFill>
                <a:srgbClr val="000000"/>
              </a:solidFill>
              <a:latin typeface="Times New Roman"/>
              <a:ea typeface="Times New Roman"/>
              <a:cs typeface="Times New Roman"/>
              <a:sym typeface="Times New Roman"/>
            </a:endParaRPr>
          </a:p>
          <a:p>
            <a:pPr indent="-685800" lvl="1" marL="1143000" marR="0" rtl="0" algn="l">
              <a:lnSpc>
                <a:spcPct val="120000"/>
              </a:lnSpc>
              <a:spcBef>
                <a:spcPts val="0"/>
              </a:spcBef>
              <a:spcAft>
                <a:spcPts val="0"/>
              </a:spcAft>
              <a:buClr>
                <a:srgbClr val="000000"/>
              </a:buClr>
              <a:buSzPts val="4000"/>
              <a:buFont typeface="Noto Sans Symbols"/>
              <a:buChar char="⮚"/>
            </a:pPr>
            <a:r>
              <a:rPr b="0" i="0" lang="en-US" sz="4800" u="none" cap="none" strike="noStrike">
                <a:solidFill>
                  <a:srgbClr val="000000"/>
                </a:solidFill>
                <a:latin typeface="Times New Roman"/>
                <a:ea typeface="Times New Roman"/>
                <a:cs typeface="Times New Roman"/>
                <a:sym typeface="Times New Roman"/>
              </a:rPr>
              <a:t>giá trị hàm heuristic phải đảm bảo tính chất monotonic, nghĩa là khi đi từ trạng thái bất kỳ đến một trạng thái kế tiếp, giá trị hàm heuristic tăng không vượt quá chi phí di chuyển giữa hai trạng thái đó.</a:t>
            </a:r>
            <a:endParaRPr b="0" i="0" sz="4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4"/>
          <p:cNvSpPr/>
          <p:nvPr/>
        </p:nvSpPr>
        <p:spPr>
          <a:xfrm rot="1800000">
            <a:off x="14781090" y="600603"/>
            <a:ext cx="12940424" cy="12940424"/>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17" name="Google Shape;317;p24"/>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18" name="Google Shape;318;p24"/>
          <p:cNvSpPr/>
          <p:nvPr/>
        </p:nvSpPr>
        <p:spPr>
          <a:xfrm rot="-4499999">
            <a:off x="14781091" y="665848"/>
            <a:ext cx="12940427" cy="12940427"/>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19" name="Google Shape;319;p24"/>
          <p:cNvSpPr/>
          <p:nvPr/>
        </p:nvSpPr>
        <p:spPr>
          <a:xfrm>
            <a:off x="-4668312" y="1040916"/>
            <a:ext cx="15469677" cy="14474993"/>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20" name="Google Shape;320;p24"/>
          <p:cNvSpPr/>
          <p:nvPr/>
        </p:nvSpPr>
        <p:spPr>
          <a:xfrm rot="-900006">
            <a:off x="17043966" y="9702536"/>
            <a:ext cx="1190087" cy="1190090"/>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21" name="Google Shape;321;p24"/>
          <p:cNvSpPr/>
          <p:nvPr/>
        </p:nvSpPr>
        <p:spPr>
          <a:xfrm rot="-904748">
            <a:off x="-1305595" y="10914927"/>
            <a:ext cx="3248637" cy="2693918"/>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22" name="Google Shape;322;p24"/>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23" name="Google Shape;323;p24"/>
          <p:cNvSpPr/>
          <p:nvPr/>
        </p:nvSpPr>
        <p:spPr>
          <a:xfrm rot="10800000">
            <a:off x="7951518" y="-328114"/>
            <a:ext cx="3253156" cy="1829900"/>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24" name="Google Shape;324;p24"/>
          <p:cNvSpPr/>
          <p:nvPr/>
        </p:nvSpPr>
        <p:spPr>
          <a:xfrm rot="4495252">
            <a:off x="19270309" y="2044426"/>
            <a:ext cx="1382742" cy="810017"/>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25" name="Google Shape;325;p24"/>
          <p:cNvSpPr/>
          <p:nvPr/>
        </p:nvSpPr>
        <p:spPr>
          <a:xfrm rot="4495252">
            <a:off x="-1652485" y="3946"/>
            <a:ext cx="5317990" cy="1132455"/>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26" name="Google Shape;326;p24"/>
          <p:cNvSpPr txBox="1"/>
          <p:nvPr/>
        </p:nvSpPr>
        <p:spPr>
          <a:xfrm>
            <a:off x="1457672" y="6029255"/>
            <a:ext cx="15343500" cy="2216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800"/>
              <a:buFont typeface="Arial"/>
              <a:buNone/>
            </a:pPr>
            <a:r>
              <a:rPr b="1" lang="en-US" sz="13800">
                <a:solidFill>
                  <a:schemeClr val="accent1"/>
                </a:solidFill>
                <a:latin typeface="Times New Roman"/>
                <a:ea typeface="Times New Roman"/>
                <a:cs typeface="Times New Roman"/>
                <a:sym typeface="Times New Roman"/>
              </a:rPr>
              <a:t>Ưu nhược điểm</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p:nvPr/>
        </p:nvSpPr>
        <p:spPr>
          <a:xfrm>
            <a:off x="2283425" y="6300988"/>
            <a:ext cx="823200" cy="1193700"/>
          </a:xfrm>
          <a:prstGeom prst="ellipse">
            <a:avLst/>
          </a:prstGeom>
          <a:solidFill>
            <a:schemeClr val="accent6">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32" name="Google Shape;332;p25"/>
          <p:cNvSpPr/>
          <p:nvPr/>
        </p:nvSpPr>
        <p:spPr>
          <a:xfrm>
            <a:off x="4411732" y="5057770"/>
            <a:ext cx="11689937" cy="12689095"/>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33" name="Google Shape;333;p25"/>
          <p:cNvSpPr/>
          <p:nvPr/>
        </p:nvSpPr>
        <p:spPr>
          <a:xfrm>
            <a:off x="2488049" y="1334425"/>
            <a:ext cx="3101974" cy="3101974"/>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34" name="Google Shape;334;p25"/>
          <p:cNvSpPr/>
          <p:nvPr/>
        </p:nvSpPr>
        <p:spPr>
          <a:xfrm rot="5400000">
            <a:off x="-1531824" y="7875727"/>
            <a:ext cx="3253156" cy="1829900"/>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35" name="Google Shape;335;p25"/>
          <p:cNvSpPr/>
          <p:nvPr/>
        </p:nvSpPr>
        <p:spPr>
          <a:xfrm rot="2700000">
            <a:off x="12665175" y="-142697"/>
            <a:ext cx="1190084" cy="1190089"/>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36" name="Google Shape;336;p25"/>
          <p:cNvSpPr/>
          <p:nvPr/>
        </p:nvSpPr>
        <p:spPr>
          <a:xfrm rot="-5400000">
            <a:off x="20125634" y="12123458"/>
            <a:ext cx="3253156" cy="3253156"/>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37" name="Google Shape;337;p25"/>
          <p:cNvSpPr txBox="1"/>
          <p:nvPr/>
        </p:nvSpPr>
        <p:spPr>
          <a:xfrm>
            <a:off x="2044926" y="2154020"/>
            <a:ext cx="20193300" cy="13236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lang="en-US" sz="8000">
                <a:solidFill>
                  <a:schemeClr val="dk2"/>
                </a:solidFill>
                <a:latin typeface="Times New Roman"/>
                <a:ea typeface="Times New Roman"/>
                <a:cs typeface="Times New Roman"/>
                <a:sym typeface="Times New Roman"/>
              </a:rPr>
              <a:t>Ưu điểm</a:t>
            </a:r>
            <a:endParaRPr b="1" i="0" sz="8000" u="none" cap="none" strike="noStrike">
              <a:solidFill>
                <a:schemeClr val="dk2"/>
              </a:solidFill>
              <a:latin typeface="Times New Roman"/>
              <a:ea typeface="Times New Roman"/>
              <a:cs typeface="Times New Roman"/>
              <a:sym typeface="Times New Roman"/>
            </a:endParaRPr>
          </a:p>
        </p:txBody>
      </p:sp>
      <p:sp>
        <p:nvSpPr>
          <p:cNvPr id="338" name="Google Shape;338;p25"/>
          <p:cNvSpPr txBox="1"/>
          <p:nvPr/>
        </p:nvSpPr>
        <p:spPr>
          <a:xfrm>
            <a:off x="1387475" y="4257040"/>
            <a:ext cx="20323800" cy="6778800"/>
          </a:xfrm>
          <a:prstGeom prst="rect">
            <a:avLst/>
          </a:prstGeom>
          <a:noFill/>
          <a:ln>
            <a:noFill/>
          </a:ln>
        </p:spPr>
        <p:txBody>
          <a:bodyPr anchorCtr="0" anchor="t" bIns="45700" lIns="91425" spcFirstLastPara="1" rIns="91425" wrap="square" tIns="45700">
            <a:spAutoFit/>
          </a:bodyPr>
          <a:lstStyle/>
          <a:p>
            <a:pPr indent="-533400" lvl="1" marL="914400" rtl="0" algn="l">
              <a:lnSpc>
                <a:spcPct val="115000"/>
              </a:lnSpc>
              <a:spcBef>
                <a:spcPts val="1500"/>
              </a:spcBef>
              <a:spcAft>
                <a:spcPts val="0"/>
              </a:spcAft>
              <a:buClr>
                <a:srgbClr val="374151"/>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Hiệu quả: A* là một trong những thuật toán tìm kiếm đường đi ngắn nhất hiệu quả nhất và thường cho kết quả nhanh chóng.</a:t>
            </a:r>
            <a:endParaRPr sz="4800">
              <a:solidFill>
                <a:srgbClr val="374151"/>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rgbClr val="374151"/>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Độ chính xác: A* tìm đường đi chính xác nhất có thể bằng cách sử dụng hàm đánh giá heuristic để ước lượng chi phí từ điểm hiện tại đến đích.</a:t>
            </a:r>
            <a:endParaRPr sz="4800">
              <a:solidFill>
                <a:srgbClr val="374151"/>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rgbClr val="374151"/>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Đa dạng ứng dụng: A* được sử dụng rộng rãi trong các bài toán thực tế như định tuyến, lập kế hoạch di chuyển robot, tìm đường đi trên bản đồ, và nhiều ứng dụng khác.</a:t>
            </a:r>
            <a:endParaRPr sz="4800">
              <a:solidFill>
                <a:srgbClr val="374151"/>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rgbClr val="374151"/>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Tính toán đơn giản: A* dễ hiểu và dễ cài đặt</a:t>
            </a:r>
            <a:endParaRPr sz="4800">
              <a:highlight>
                <a:schemeClr val="lt1"/>
              </a:highlight>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p:nvPr/>
        </p:nvSpPr>
        <p:spPr>
          <a:xfrm>
            <a:off x="2283425" y="6300988"/>
            <a:ext cx="823200" cy="1193700"/>
          </a:xfrm>
          <a:prstGeom prst="ellipse">
            <a:avLst/>
          </a:prstGeom>
          <a:solidFill>
            <a:schemeClr val="accent6">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44" name="Google Shape;344;p26"/>
          <p:cNvSpPr/>
          <p:nvPr/>
        </p:nvSpPr>
        <p:spPr>
          <a:xfrm>
            <a:off x="4411732" y="5057770"/>
            <a:ext cx="11689937" cy="12689095"/>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45" name="Google Shape;345;p26"/>
          <p:cNvSpPr/>
          <p:nvPr/>
        </p:nvSpPr>
        <p:spPr>
          <a:xfrm>
            <a:off x="2488049" y="1334425"/>
            <a:ext cx="3101974" cy="3101974"/>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46" name="Google Shape;346;p26"/>
          <p:cNvSpPr/>
          <p:nvPr/>
        </p:nvSpPr>
        <p:spPr>
          <a:xfrm rot="5400000">
            <a:off x="-1531824" y="7875727"/>
            <a:ext cx="3253156" cy="1829900"/>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47" name="Google Shape;347;p26"/>
          <p:cNvSpPr/>
          <p:nvPr/>
        </p:nvSpPr>
        <p:spPr>
          <a:xfrm rot="2700000">
            <a:off x="12665175" y="-142697"/>
            <a:ext cx="1190084" cy="1190089"/>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48" name="Google Shape;348;p26"/>
          <p:cNvSpPr/>
          <p:nvPr/>
        </p:nvSpPr>
        <p:spPr>
          <a:xfrm rot="-5400000">
            <a:off x="20125634" y="12123458"/>
            <a:ext cx="3253156" cy="3253156"/>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49" name="Google Shape;349;p26"/>
          <p:cNvSpPr txBox="1"/>
          <p:nvPr/>
        </p:nvSpPr>
        <p:spPr>
          <a:xfrm>
            <a:off x="2044926" y="2154020"/>
            <a:ext cx="20193300" cy="13236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lang="en-US" sz="8000">
                <a:solidFill>
                  <a:schemeClr val="dk2"/>
                </a:solidFill>
                <a:latin typeface="Times New Roman"/>
                <a:ea typeface="Times New Roman"/>
                <a:cs typeface="Times New Roman"/>
                <a:sym typeface="Times New Roman"/>
              </a:rPr>
              <a:t>Nhược</a:t>
            </a:r>
            <a:r>
              <a:rPr b="1" lang="en-US" sz="8000">
                <a:solidFill>
                  <a:schemeClr val="dk2"/>
                </a:solidFill>
                <a:latin typeface="Times New Roman"/>
                <a:ea typeface="Times New Roman"/>
                <a:cs typeface="Times New Roman"/>
                <a:sym typeface="Times New Roman"/>
              </a:rPr>
              <a:t> điểm</a:t>
            </a:r>
            <a:endParaRPr b="1" i="0" sz="8000" u="none" cap="none" strike="noStrike">
              <a:solidFill>
                <a:schemeClr val="dk2"/>
              </a:solidFill>
              <a:latin typeface="Times New Roman"/>
              <a:ea typeface="Times New Roman"/>
              <a:cs typeface="Times New Roman"/>
              <a:sym typeface="Times New Roman"/>
            </a:endParaRPr>
          </a:p>
        </p:txBody>
      </p:sp>
      <p:sp>
        <p:nvSpPr>
          <p:cNvPr id="350" name="Google Shape;350;p26"/>
          <p:cNvSpPr txBox="1"/>
          <p:nvPr/>
        </p:nvSpPr>
        <p:spPr>
          <a:xfrm>
            <a:off x="1387475" y="4257040"/>
            <a:ext cx="20323800" cy="2530500"/>
          </a:xfrm>
          <a:prstGeom prst="rect">
            <a:avLst/>
          </a:prstGeom>
          <a:noFill/>
          <a:ln>
            <a:noFill/>
          </a:ln>
        </p:spPr>
        <p:txBody>
          <a:bodyPr anchorCtr="0" anchor="t" bIns="45700" lIns="91425" spcFirstLastPara="1" rIns="91425" wrap="square" tIns="45700">
            <a:spAutoFit/>
          </a:bodyPr>
          <a:lstStyle/>
          <a:p>
            <a:pPr indent="-533400" lvl="1" marL="914400" rtl="0" algn="l">
              <a:lnSpc>
                <a:spcPct val="115000"/>
              </a:lnSpc>
              <a:spcBef>
                <a:spcPts val="1500"/>
              </a:spcBef>
              <a:spcAft>
                <a:spcPts val="0"/>
              </a:spcAft>
              <a:buClr>
                <a:schemeClr val="dk2"/>
              </a:buClr>
              <a:buSzPts val="4800"/>
              <a:buFont typeface="Times New Roman"/>
              <a:buChar char="⮚"/>
            </a:pPr>
            <a:r>
              <a:rPr lang="en-US" sz="4800">
                <a:solidFill>
                  <a:schemeClr val="dk2"/>
                </a:solidFill>
                <a:highlight>
                  <a:schemeClr val="lt1"/>
                </a:highlight>
                <a:latin typeface="Times New Roman"/>
                <a:ea typeface="Times New Roman"/>
                <a:cs typeface="Times New Roman"/>
                <a:sym typeface="Times New Roman"/>
              </a:rPr>
              <a:t>A* chỉ áp dụng được cho đồ thị có hướng</a:t>
            </a:r>
            <a:endParaRPr sz="4800">
              <a:solidFill>
                <a:schemeClr val="dk2"/>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chemeClr val="dk2"/>
              </a:buClr>
              <a:buSzPts val="4800"/>
              <a:buFont typeface="Times New Roman"/>
              <a:buChar char="⮚"/>
            </a:pPr>
            <a:r>
              <a:rPr lang="en-US" sz="4800">
                <a:solidFill>
                  <a:schemeClr val="dk2"/>
                </a:solidFill>
                <a:highlight>
                  <a:schemeClr val="lt1"/>
                </a:highlight>
                <a:latin typeface="Times New Roman"/>
                <a:ea typeface="Times New Roman"/>
                <a:cs typeface="Times New Roman"/>
                <a:sym typeface="Times New Roman"/>
              </a:rPr>
              <a:t>Giống như chiến lược tìm kiếm chiều rộng - đó là tốn khá nhiều bộ nhớ để lưu lại những trạng thái đã đi qua</a:t>
            </a:r>
            <a:endParaRPr sz="48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p:nvPr/>
        </p:nvSpPr>
        <p:spPr>
          <a:xfrm rot="1800000">
            <a:off x="14781090" y="600603"/>
            <a:ext cx="12940424" cy="12940424"/>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47" name="Google Shape;47;p9"/>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48" name="Google Shape;48;p9"/>
          <p:cNvSpPr/>
          <p:nvPr/>
        </p:nvSpPr>
        <p:spPr>
          <a:xfrm rot="-4499999">
            <a:off x="14781091" y="665848"/>
            <a:ext cx="12940427" cy="12940427"/>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49" name="Google Shape;49;p9"/>
          <p:cNvSpPr/>
          <p:nvPr/>
        </p:nvSpPr>
        <p:spPr>
          <a:xfrm>
            <a:off x="-4668312" y="1040916"/>
            <a:ext cx="15469677" cy="14474993"/>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50" name="Google Shape;50;p9"/>
          <p:cNvSpPr/>
          <p:nvPr/>
        </p:nvSpPr>
        <p:spPr>
          <a:xfrm rot="-900006">
            <a:off x="17043966" y="9702536"/>
            <a:ext cx="1190087" cy="1190090"/>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51" name="Google Shape;51;p9"/>
          <p:cNvSpPr/>
          <p:nvPr/>
        </p:nvSpPr>
        <p:spPr>
          <a:xfrm rot="-904748">
            <a:off x="-1305595" y="10914927"/>
            <a:ext cx="3248637" cy="2693918"/>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52" name="Google Shape;52;p9"/>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53" name="Google Shape;53;p9"/>
          <p:cNvSpPr/>
          <p:nvPr/>
        </p:nvSpPr>
        <p:spPr>
          <a:xfrm rot="10800000">
            <a:off x="7951518" y="-328114"/>
            <a:ext cx="3253156" cy="1829900"/>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54" name="Google Shape;54;p9"/>
          <p:cNvSpPr/>
          <p:nvPr/>
        </p:nvSpPr>
        <p:spPr>
          <a:xfrm rot="4495252">
            <a:off x="19270309" y="2044426"/>
            <a:ext cx="1382742" cy="810017"/>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55" name="Google Shape;55;p9"/>
          <p:cNvSpPr/>
          <p:nvPr/>
        </p:nvSpPr>
        <p:spPr>
          <a:xfrm rot="4495252">
            <a:off x="-1652485" y="3946"/>
            <a:ext cx="5317990" cy="1132455"/>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56" name="Google Shape;56;p9"/>
          <p:cNvSpPr txBox="1"/>
          <p:nvPr/>
        </p:nvSpPr>
        <p:spPr>
          <a:xfrm>
            <a:off x="1669440" y="3028170"/>
            <a:ext cx="21038700" cy="22164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800"/>
              <a:buFont typeface="Arial"/>
              <a:buNone/>
            </a:pPr>
            <a:r>
              <a:rPr b="1" lang="en-US" sz="13800">
                <a:solidFill>
                  <a:schemeClr val="accent1"/>
                </a:solidFill>
                <a:latin typeface="Times New Roman"/>
                <a:ea typeface="Times New Roman"/>
                <a:cs typeface="Times New Roman"/>
                <a:sym typeface="Times New Roman"/>
              </a:rPr>
              <a:t>Nhóm 2</a:t>
            </a:r>
            <a:endParaRPr b="0" i="0" sz="1400" u="none" cap="none" strike="noStrike">
              <a:solidFill>
                <a:srgbClr val="000000"/>
              </a:solidFill>
              <a:latin typeface="Arial"/>
              <a:ea typeface="Arial"/>
              <a:cs typeface="Arial"/>
              <a:sym typeface="Arial"/>
            </a:endParaRPr>
          </a:p>
        </p:txBody>
      </p:sp>
      <p:sp>
        <p:nvSpPr>
          <p:cNvPr id="57" name="Google Shape;57;p9"/>
          <p:cNvSpPr txBox="1"/>
          <p:nvPr/>
        </p:nvSpPr>
        <p:spPr>
          <a:xfrm>
            <a:off x="3529182" y="6770985"/>
            <a:ext cx="21521100" cy="37866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0"/>
              <a:buFont typeface="Arial"/>
              <a:buNone/>
            </a:pPr>
            <a:r>
              <a:rPr lang="en-US" sz="8000">
                <a:solidFill>
                  <a:schemeClr val="dk2"/>
                </a:solidFill>
                <a:latin typeface="Times New Roman"/>
                <a:ea typeface="Times New Roman"/>
                <a:cs typeface="Times New Roman"/>
                <a:sym typeface="Times New Roman"/>
              </a:rPr>
              <a:t>Lê Hoài Nhân - N19DCCN126</a:t>
            </a:r>
            <a:endParaRPr sz="80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500"/>
              <a:buFont typeface="Arial"/>
              <a:buNone/>
            </a:pPr>
            <a:r>
              <a:rPr lang="en-US" sz="8000">
                <a:solidFill>
                  <a:schemeClr val="dk2"/>
                </a:solidFill>
                <a:latin typeface="Times New Roman"/>
                <a:ea typeface="Times New Roman"/>
                <a:cs typeface="Times New Roman"/>
                <a:sym typeface="Times New Roman"/>
              </a:rPr>
              <a:t>Tạ Quang Linh - N19DCCN099</a:t>
            </a:r>
            <a:endParaRPr sz="80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500"/>
              <a:buFont typeface="Arial"/>
              <a:buNone/>
            </a:pPr>
            <a:r>
              <a:rPr lang="en-US" sz="8000">
                <a:solidFill>
                  <a:schemeClr val="dk2"/>
                </a:solidFill>
                <a:latin typeface="Times New Roman"/>
                <a:ea typeface="Times New Roman"/>
                <a:cs typeface="Times New Roman"/>
                <a:sym typeface="Times New Roman"/>
              </a:rPr>
              <a:t>Phạm Khánh Băng - N20DCCN007</a:t>
            </a:r>
            <a:endParaRPr sz="8000">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p:nvPr/>
        </p:nvSpPr>
        <p:spPr>
          <a:xfrm>
            <a:off x="2283425" y="6300988"/>
            <a:ext cx="823200" cy="1193700"/>
          </a:xfrm>
          <a:prstGeom prst="ellipse">
            <a:avLst/>
          </a:prstGeom>
          <a:solidFill>
            <a:schemeClr val="accent6">
              <a:alpha val="4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56" name="Google Shape;356;p27"/>
          <p:cNvSpPr/>
          <p:nvPr/>
        </p:nvSpPr>
        <p:spPr>
          <a:xfrm>
            <a:off x="4411732" y="5057770"/>
            <a:ext cx="11689937" cy="12689095"/>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57" name="Google Shape;357;p27"/>
          <p:cNvSpPr/>
          <p:nvPr/>
        </p:nvSpPr>
        <p:spPr>
          <a:xfrm>
            <a:off x="2488049" y="1334425"/>
            <a:ext cx="3101974" cy="3101974"/>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58" name="Google Shape;358;p27"/>
          <p:cNvSpPr/>
          <p:nvPr/>
        </p:nvSpPr>
        <p:spPr>
          <a:xfrm rot="5400000">
            <a:off x="-1531824" y="7875727"/>
            <a:ext cx="3253156" cy="1829900"/>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59" name="Google Shape;359;p27"/>
          <p:cNvSpPr/>
          <p:nvPr/>
        </p:nvSpPr>
        <p:spPr>
          <a:xfrm rot="2700000">
            <a:off x="12665175" y="-142697"/>
            <a:ext cx="1190084" cy="1190089"/>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2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60" name="Google Shape;360;p27"/>
          <p:cNvSpPr/>
          <p:nvPr/>
        </p:nvSpPr>
        <p:spPr>
          <a:xfrm rot="-5400000">
            <a:off x="20125634" y="12123458"/>
            <a:ext cx="3253156" cy="3253156"/>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61" name="Google Shape;361;p27"/>
          <p:cNvSpPr txBox="1"/>
          <p:nvPr/>
        </p:nvSpPr>
        <p:spPr>
          <a:xfrm>
            <a:off x="2044926" y="2154020"/>
            <a:ext cx="20193300" cy="13236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lang="en-US" sz="8000">
                <a:solidFill>
                  <a:schemeClr val="dk2"/>
                </a:solidFill>
                <a:latin typeface="Times New Roman"/>
                <a:ea typeface="Times New Roman"/>
                <a:cs typeface="Times New Roman"/>
                <a:sym typeface="Times New Roman"/>
              </a:rPr>
              <a:t>Nên dùng thuật toán A* khi nào?</a:t>
            </a:r>
            <a:endParaRPr b="1" i="0" sz="8000" u="none" cap="none" strike="noStrike">
              <a:solidFill>
                <a:schemeClr val="dk2"/>
              </a:solidFill>
              <a:latin typeface="Times New Roman"/>
              <a:ea typeface="Times New Roman"/>
              <a:cs typeface="Times New Roman"/>
              <a:sym typeface="Times New Roman"/>
            </a:endParaRPr>
          </a:p>
        </p:txBody>
      </p:sp>
      <p:sp>
        <p:nvSpPr>
          <p:cNvPr id="362" name="Google Shape;362;p27"/>
          <p:cNvSpPr txBox="1"/>
          <p:nvPr/>
        </p:nvSpPr>
        <p:spPr>
          <a:xfrm>
            <a:off x="1387475" y="4257040"/>
            <a:ext cx="20323800" cy="3380100"/>
          </a:xfrm>
          <a:prstGeom prst="rect">
            <a:avLst/>
          </a:prstGeom>
          <a:noFill/>
          <a:ln>
            <a:noFill/>
          </a:ln>
        </p:spPr>
        <p:txBody>
          <a:bodyPr anchorCtr="0" anchor="t" bIns="45700" lIns="91425" spcFirstLastPara="1" rIns="91425" wrap="square" tIns="45700">
            <a:spAutoFit/>
          </a:bodyPr>
          <a:lstStyle/>
          <a:p>
            <a:pPr indent="-533400" lvl="1" marL="914400" rtl="0" algn="l">
              <a:lnSpc>
                <a:spcPct val="115000"/>
              </a:lnSpc>
              <a:spcBef>
                <a:spcPts val="1500"/>
              </a:spcBef>
              <a:spcAft>
                <a:spcPts val="0"/>
              </a:spcAft>
              <a:buClr>
                <a:schemeClr val="dk2"/>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A* trong các bài toán tìm kiếm đường đi ngắn nhất trong đồ thị có trọng số không âm</a:t>
            </a:r>
            <a:endParaRPr sz="4800">
              <a:solidFill>
                <a:srgbClr val="374151"/>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chemeClr val="dk2"/>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Có đích đến cụ thể</a:t>
            </a:r>
            <a:endParaRPr sz="4800">
              <a:solidFill>
                <a:srgbClr val="374151"/>
              </a:solidFill>
              <a:highlight>
                <a:schemeClr val="lt1"/>
              </a:highlight>
              <a:latin typeface="Times New Roman"/>
              <a:ea typeface="Times New Roman"/>
              <a:cs typeface="Times New Roman"/>
              <a:sym typeface="Times New Roman"/>
            </a:endParaRPr>
          </a:p>
          <a:p>
            <a:pPr indent="-533400" lvl="1" marL="914400" rtl="0" algn="l">
              <a:lnSpc>
                <a:spcPct val="115000"/>
              </a:lnSpc>
              <a:spcBef>
                <a:spcPts val="0"/>
              </a:spcBef>
              <a:spcAft>
                <a:spcPts val="0"/>
              </a:spcAft>
              <a:buClr>
                <a:schemeClr val="dk2"/>
              </a:buClr>
              <a:buSzPts val="4800"/>
              <a:buFont typeface="Times New Roman"/>
              <a:buChar char="⮚"/>
            </a:pPr>
            <a:r>
              <a:rPr lang="en-US" sz="4800">
                <a:solidFill>
                  <a:srgbClr val="374151"/>
                </a:solidFill>
                <a:highlight>
                  <a:schemeClr val="lt1"/>
                </a:highlight>
                <a:latin typeface="Times New Roman"/>
                <a:ea typeface="Times New Roman"/>
                <a:cs typeface="Times New Roman"/>
                <a:sym typeface="Times New Roman"/>
              </a:rPr>
              <a:t>Cần lựa chọn hàm heuristic phù hợp để đạt được hiệu quả tốt nhất.</a:t>
            </a:r>
            <a:endParaRPr sz="48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p:nvPr/>
        </p:nvSpPr>
        <p:spPr>
          <a:xfrm rot="1800000">
            <a:off x="14781090" y="600603"/>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68" name="Google Shape;368;p28"/>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69" name="Google Shape;369;p28"/>
          <p:cNvSpPr/>
          <p:nvPr/>
        </p:nvSpPr>
        <p:spPr>
          <a:xfrm rot="-4500000">
            <a:off x="14781089" y="665849"/>
            <a:ext cx="12940424"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70" name="Google Shape;370;p28"/>
          <p:cNvSpPr/>
          <p:nvPr/>
        </p:nvSpPr>
        <p:spPr>
          <a:xfrm>
            <a:off x="-4668312" y="1040916"/>
            <a:ext cx="15469597" cy="14474918"/>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71" name="Google Shape;371;p28"/>
          <p:cNvSpPr/>
          <p:nvPr/>
        </p:nvSpPr>
        <p:spPr>
          <a:xfrm rot="-900000">
            <a:off x="17043966" y="9702537"/>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72" name="Google Shape;372;p28"/>
          <p:cNvSpPr/>
          <p:nvPr/>
        </p:nvSpPr>
        <p:spPr>
          <a:xfrm rot="-900000">
            <a:off x="-1306637" y="10917302"/>
            <a:ext cx="3250547" cy="2695502"/>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73" name="Google Shape;373;p28"/>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74" name="Google Shape;374;p28"/>
          <p:cNvSpPr/>
          <p:nvPr/>
        </p:nvSpPr>
        <p:spPr>
          <a:xfrm rot="10800000">
            <a:off x="795152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75" name="Google Shape;375;p28"/>
          <p:cNvSpPr/>
          <p:nvPr/>
        </p:nvSpPr>
        <p:spPr>
          <a:xfrm rot="4500000">
            <a:off x="19268710" y="2044350"/>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76" name="Google Shape;376;p28"/>
          <p:cNvSpPr/>
          <p:nvPr/>
        </p:nvSpPr>
        <p:spPr>
          <a:xfrm rot="4500000">
            <a:off x="-1657715" y="5407"/>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77" name="Google Shape;377;p28"/>
          <p:cNvSpPr txBox="1"/>
          <p:nvPr/>
        </p:nvSpPr>
        <p:spPr>
          <a:xfrm>
            <a:off x="1457960" y="4967605"/>
            <a:ext cx="19897725" cy="43370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800"/>
              <a:buFont typeface="Arial"/>
              <a:buNone/>
            </a:pPr>
            <a:r>
              <a:rPr b="1" i="0" lang="en-US" sz="13800" u="none" cap="none" strike="noStrike">
                <a:solidFill>
                  <a:schemeClr val="accent1"/>
                </a:solidFill>
                <a:latin typeface="Times New Roman"/>
                <a:ea typeface="Times New Roman"/>
                <a:cs typeface="Times New Roman"/>
                <a:sym typeface="Times New Roman"/>
              </a:rPr>
              <a:t>VÍ DỤ VỚI BÀI TOÁN </a:t>
            </a:r>
            <a:endParaRPr b="1" i="0" sz="138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800"/>
              <a:buFont typeface="Arial"/>
              <a:buNone/>
            </a:pPr>
            <a:r>
              <a:rPr b="1" i="0" lang="en-US" sz="13800" u="none" cap="none" strike="noStrike">
                <a:solidFill>
                  <a:schemeClr val="accent1"/>
                </a:solidFill>
                <a:latin typeface="Times New Roman"/>
                <a:ea typeface="Times New Roman"/>
                <a:cs typeface="Times New Roman"/>
                <a:sym typeface="Times New Roman"/>
              </a:rPr>
              <a:t>8 Ô SỐ</a:t>
            </a:r>
            <a:endParaRPr b="0" i="0" sz="138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383" name="Google Shape;383;p29"/>
          <p:cNvSpPr/>
          <p:nvPr/>
        </p:nvSpPr>
        <p:spPr>
          <a:xfrm>
            <a:off x="4411732" y="505777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384" name="Google Shape;384;p29"/>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85" name="Google Shape;385;p29"/>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86" name="Google Shape;386;p29"/>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387" name="Google Shape;387;p29"/>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388" name="Google Shape;388;p29"/>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CÁC ĐẶC ĐIỂM THUẬT TOÁN A*</a:t>
            </a:r>
            <a:endParaRPr b="1" i="0" sz="8000" u="none" cap="none" strike="noStrike">
              <a:solidFill>
                <a:schemeClr val="dk2"/>
              </a:solidFill>
              <a:latin typeface="Times New Roman"/>
              <a:ea typeface="Times New Roman"/>
              <a:cs typeface="Times New Roman"/>
              <a:sym typeface="Times New Roman"/>
            </a:endParaRPr>
          </a:p>
        </p:txBody>
      </p:sp>
      <p:sp>
        <p:nvSpPr>
          <p:cNvPr id="389" name="Google Shape;389;p29"/>
          <p:cNvSpPr txBox="1"/>
          <p:nvPr/>
        </p:nvSpPr>
        <p:spPr>
          <a:xfrm>
            <a:off x="1387475" y="4257040"/>
            <a:ext cx="20323800" cy="3491100"/>
          </a:xfrm>
          <a:prstGeom prst="rect">
            <a:avLst/>
          </a:prstGeom>
          <a:noFill/>
          <a:ln>
            <a:noFill/>
          </a:ln>
        </p:spPr>
        <p:txBody>
          <a:bodyPr anchorCtr="0" anchor="t" bIns="45700" lIns="91425" spcFirstLastPara="1" rIns="91425" wrap="square" tIns="45700">
            <a:spAutoFit/>
          </a:bodyPr>
          <a:lstStyle/>
          <a:p>
            <a:pPr indent="-685800" lvl="0" marL="685800" marR="0" rtl="0" algn="l">
              <a:lnSpc>
                <a:spcPct val="120000"/>
              </a:lnSpc>
              <a:spcBef>
                <a:spcPts val="0"/>
              </a:spcBef>
              <a:spcAft>
                <a:spcPts val="0"/>
              </a:spcAft>
              <a:buClr>
                <a:srgbClr val="000000"/>
              </a:buClr>
              <a:buSzPts val="4000"/>
              <a:buFont typeface="Arial"/>
              <a:buChar char="•"/>
            </a:pPr>
            <a:r>
              <a:rPr lang="en-US" sz="4800">
                <a:latin typeface="Times New Roman"/>
                <a:ea typeface="Times New Roman"/>
                <a:cs typeface="Times New Roman"/>
                <a:sym typeface="Times New Roman"/>
              </a:rPr>
              <a:t>g</a:t>
            </a:r>
            <a:r>
              <a:rPr b="0" i="0" lang="en-US" sz="4800" u="none" cap="none" strike="noStrike">
                <a:solidFill>
                  <a:srgbClr val="000000"/>
                </a:solidFill>
                <a:latin typeface="Times New Roman"/>
                <a:ea typeface="Times New Roman"/>
                <a:cs typeface="Times New Roman"/>
                <a:sym typeface="Times New Roman"/>
              </a:rPr>
              <a:t>(n) = </a:t>
            </a:r>
            <a:r>
              <a:rPr lang="en-US" sz="4800">
                <a:latin typeface="Times New Roman"/>
                <a:ea typeface="Times New Roman"/>
                <a:cs typeface="Times New Roman"/>
                <a:sym typeface="Times New Roman"/>
              </a:rPr>
              <a:t>số bước đi đã được thực hiện</a:t>
            </a:r>
            <a:endParaRPr b="0" i="0" sz="4800" u="none" cap="none" strike="noStrike">
              <a:solidFill>
                <a:srgbClr val="000000"/>
              </a:solidFill>
              <a:latin typeface="Times New Roman"/>
              <a:ea typeface="Times New Roman"/>
              <a:cs typeface="Times New Roman"/>
              <a:sym typeface="Times New Roman"/>
            </a:endParaRPr>
          </a:p>
          <a:p>
            <a:pPr indent="-685800" lvl="0" marL="685800" marR="0" rtl="0" algn="l">
              <a:lnSpc>
                <a:spcPct val="120000"/>
              </a:lnSpc>
              <a:spcBef>
                <a:spcPts val="0"/>
              </a:spcBef>
              <a:spcAft>
                <a:spcPts val="0"/>
              </a:spcAft>
              <a:buClr>
                <a:srgbClr val="000000"/>
              </a:buClr>
              <a:buSzPts val="4000"/>
              <a:buFont typeface="Arial"/>
              <a:buChar char="•"/>
            </a:pPr>
            <a:r>
              <a:rPr b="0" i="0" lang="en-US" sz="4800" u="none" cap="none" strike="noStrike">
                <a:solidFill>
                  <a:srgbClr val="000000"/>
                </a:solidFill>
                <a:latin typeface="Times New Roman"/>
                <a:ea typeface="Times New Roman"/>
                <a:cs typeface="Times New Roman"/>
                <a:sym typeface="Times New Roman"/>
              </a:rPr>
              <a:t>h</a:t>
            </a:r>
            <a:r>
              <a:rPr b="0" i="0" lang="en-US" sz="4800" u="none" cap="none" strike="noStrike">
                <a:solidFill>
                  <a:srgbClr val="000000"/>
                </a:solidFill>
                <a:latin typeface="Times New Roman"/>
                <a:ea typeface="Times New Roman"/>
                <a:cs typeface="Times New Roman"/>
                <a:sym typeface="Times New Roman"/>
              </a:rPr>
              <a:t>(n) = </a:t>
            </a:r>
            <a:r>
              <a:rPr lang="en-US" sz="4800">
                <a:latin typeface="Times New Roman"/>
                <a:ea typeface="Times New Roman"/>
                <a:cs typeface="Times New Roman"/>
                <a:sym typeface="Times New Roman"/>
              </a:rPr>
              <a:t>số các ô chữ nằm ở sai vị trí (so với vị trí của ô chữ đấy ở trạng thái đích)</a:t>
            </a:r>
            <a:endParaRPr sz="4800">
              <a:latin typeface="Times New Roman"/>
              <a:ea typeface="Times New Roman"/>
              <a:cs typeface="Times New Roman"/>
              <a:sym typeface="Times New Roman"/>
            </a:endParaRPr>
          </a:p>
          <a:p>
            <a:pPr indent="-736600" lvl="0" marL="685800" marR="0" rtl="0" algn="l">
              <a:lnSpc>
                <a:spcPct val="120000"/>
              </a:lnSpc>
              <a:spcBef>
                <a:spcPts val="0"/>
              </a:spcBef>
              <a:spcAft>
                <a:spcPts val="0"/>
              </a:spcAft>
              <a:buSzPts val="4800"/>
              <a:buFont typeface="Times New Roman"/>
              <a:buChar char="•"/>
            </a:pPr>
            <a:r>
              <a:t/>
            </a:r>
            <a:endParaRPr sz="4800">
              <a:latin typeface="Times New Roman"/>
              <a:ea typeface="Times New Roman"/>
              <a:cs typeface="Times New Roman"/>
              <a:sym typeface="Times New Roman"/>
            </a:endParaRPr>
          </a:p>
        </p:txBody>
      </p:sp>
      <p:pic>
        <p:nvPicPr>
          <p:cNvPr id="390" name="Google Shape;390;p29"/>
          <p:cNvPicPr preferRelativeResize="0"/>
          <p:nvPr>
            <p:ph idx="2" type="pic"/>
          </p:nvPr>
        </p:nvPicPr>
        <p:blipFill rotWithShape="1">
          <a:blip r:embed="rId3">
            <a:alphaModFix/>
          </a:blip>
          <a:srcRect b="0" l="0" r="0" t="0"/>
          <a:stretch/>
        </p:blipFill>
        <p:spPr>
          <a:xfrm>
            <a:off x="10604500" y="8100695"/>
            <a:ext cx="10680065" cy="5041265"/>
          </a:xfrm>
          <a:prstGeom prst="rect">
            <a:avLst/>
          </a:prstGeom>
          <a:solidFill>
            <a:srgbClr val="F2F2F2"/>
          </a:solidFill>
          <a:ln>
            <a:noFill/>
          </a:ln>
        </p:spPr>
      </p:pic>
      <p:sp>
        <p:nvSpPr>
          <p:cNvPr id="391" name="Google Shape;391;p29"/>
          <p:cNvSpPr txBox="1"/>
          <p:nvPr/>
        </p:nvSpPr>
        <p:spPr>
          <a:xfrm>
            <a:off x="1383665" y="8874125"/>
            <a:ext cx="9220800" cy="2604300"/>
          </a:xfrm>
          <a:prstGeom prst="rect">
            <a:avLst/>
          </a:prstGeom>
          <a:noFill/>
          <a:ln>
            <a:noFill/>
          </a:ln>
        </p:spPr>
        <p:txBody>
          <a:bodyPr anchorCtr="0" anchor="t" bIns="45700" lIns="91425" spcFirstLastPara="1" rIns="91425" wrap="square" tIns="45700">
            <a:spAutoFit/>
          </a:bodyPr>
          <a:lstStyle/>
          <a:p>
            <a:pPr indent="-685800" lvl="0" marL="685800" marR="0" rtl="0" algn="l">
              <a:lnSpc>
                <a:spcPct val="120000"/>
              </a:lnSpc>
              <a:spcBef>
                <a:spcPts val="0"/>
              </a:spcBef>
              <a:spcAft>
                <a:spcPts val="0"/>
              </a:spcAft>
              <a:buClr>
                <a:srgbClr val="000000"/>
              </a:buClr>
              <a:buSzPts val="4000"/>
              <a:buFont typeface="Arial"/>
              <a:buChar char="•"/>
            </a:pPr>
            <a:r>
              <a:rPr lang="en-US" sz="4800">
                <a:latin typeface="Times New Roman"/>
                <a:ea typeface="Times New Roman"/>
                <a:cs typeface="Times New Roman"/>
                <a:sym typeface="Times New Roman"/>
              </a:rPr>
              <a:t>g</a:t>
            </a:r>
            <a:r>
              <a:rPr b="0" i="0" lang="en-US" sz="4800" u="none" cap="none" strike="noStrike">
                <a:solidFill>
                  <a:srgbClr val="000000"/>
                </a:solidFill>
                <a:latin typeface="Times New Roman"/>
                <a:ea typeface="Times New Roman"/>
                <a:cs typeface="Times New Roman"/>
                <a:sym typeface="Times New Roman"/>
              </a:rPr>
              <a:t>(Start) = </a:t>
            </a:r>
            <a:r>
              <a:rPr lang="en-US" sz="4800">
                <a:latin typeface="Times New Roman"/>
                <a:ea typeface="Times New Roman"/>
                <a:cs typeface="Times New Roman"/>
                <a:sym typeface="Times New Roman"/>
              </a:rPr>
              <a:t>0</a:t>
            </a:r>
            <a:endParaRPr b="0" i="0" sz="4800" u="none" cap="none" strike="noStrike">
              <a:solidFill>
                <a:srgbClr val="000000"/>
              </a:solidFill>
              <a:latin typeface="Times New Roman"/>
              <a:ea typeface="Times New Roman"/>
              <a:cs typeface="Times New Roman"/>
              <a:sym typeface="Times New Roman"/>
            </a:endParaRPr>
          </a:p>
          <a:p>
            <a:pPr indent="-685800" lvl="0" marL="685800" marR="0" rtl="0" algn="l">
              <a:lnSpc>
                <a:spcPct val="120000"/>
              </a:lnSpc>
              <a:spcBef>
                <a:spcPts val="0"/>
              </a:spcBef>
              <a:spcAft>
                <a:spcPts val="0"/>
              </a:spcAft>
              <a:buClr>
                <a:srgbClr val="000000"/>
              </a:buClr>
              <a:buSzPts val="4000"/>
              <a:buFont typeface="Arial"/>
              <a:buChar char="•"/>
            </a:pPr>
            <a:r>
              <a:rPr b="0" i="0" lang="en-US" sz="4800" u="none" cap="none" strike="noStrike">
                <a:solidFill>
                  <a:srgbClr val="000000"/>
                </a:solidFill>
                <a:latin typeface="Times New Roman"/>
                <a:ea typeface="Times New Roman"/>
                <a:cs typeface="Times New Roman"/>
                <a:sym typeface="Times New Roman"/>
              </a:rPr>
              <a:t>h(</a:t>
            </a:r>
            <a:r>
              <a:rPr lang="en-US" sz="4800">
                <a:latin typeface="Times New Roman"/>
                <a:ea typeface="Times New Roman"/>
                <a:cs typeface="Times New Roman"/>
                <a:sym typeface="Times New Roman"/>
              </a:rPr>
              <a:t>Start</a:t>
            </a:r>
            <a:r>
              <a:rPr b="0" i="0" lang="en-US" sz="4800" u="none" cap="none" strike="noStrike">
                <a:solidFill>
                  <a:srgbClr val="000000"/>
                </a:solidFill>
                <a:latin typeface="Times New Roman"/>
                <a:ea typeface="Times New Roman"/>
                <a:cs typeface="Times New Roman"/>
                <a:sym typeface="Times New Roman"/>
              </a:rPr>
              <a:t>) = 3+1+2+2+ 2+3+3+2 = 18</a:t>
            </a:r>
            <a:endParaRPr b="0" i="0" sz="4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p:nvPr/>
        </p:nvSpPr>
        <p:spPr>
          <a:xfrm rot="1800000">
            <a:off x="14781090" y="600603"/>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63" name="Google Shape;63;p10"/>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64" name="Google Shape;64;p10"/>
          <p:cNvSpPr/>
          <p:nvPr/>
        </p:nvSpPr>
        <p:spPr>
          <a:xfrm rot="-4500000">
            <a:off x="14781089" y="665849"/>
            <a:ext cx="12940424"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65" name="Google Shape;65;p10"/>
          <p:cNvSpPr/>
          <p:nvPr/>
        </p:nvSpPr>
        <p:spPr>
          <a:xfrm>
            <a:off x="-4668312" y="1040916"/>
            <a:ext cx="15469597" cy="14474918"/>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66" name="Google Shape;66;p10"/>
          <p:cNvSpPr/>
          <p:nvPr/>
        </p:nvSpPr>
        <p:spPr>
          <a:xfrm rot="-900000">
            <a:off x="17043966" y="9702537"/>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67" name="Google Shape;67;p10"/>
          <p:cNvSpPr/>
          <p:nvPr/>
        </p:nvSpPr>
        <p:spPr>
          <a:xfrm rot="-900000">
            <a:off x="-1306637" y="10917302"/>
            <a:ext cx="3250547" cy="2695502"/>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68" name="Google Shape;68;p10"/>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69" name="Google Shape;69;p10"/>
          <p:cNvSpPr/>
          <p:nvPr/>
        </p:nvSpPr>
        <p:spPr>
          <a:xfrm rot="10800000">
            <a:off x="795152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70" name="Google Shape;70;p10"/>
          <p:cNvSpPr/>
          <p:nvPr/>
        </p:nvSpPr>
        <p:spPr>
          <a:xfrm rot="4500000">
            <a:off x="19268710" y="2044350"/>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71" name="Google Shape;71;p10"/>
          <p:cNvSpPr/>
          <p:nvPr/>
        </p:nvSpPr>
        <p:spPr>
          <a:xfrm rot="4500000">
            <a:off x="-1657715" y="5407"/>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72" name="Google Shape;72;p10"/>
          <p:cNvSpPr txBox="1"/>
          <p:nvPr/>
        </p:nvSpPr>
        <p:spPr>
          <a:xfrm>
            <a:off x="1675765" y="5417820"/>
            <a:ext cx="21038820" cy="22136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800"/>
              <a:buFont typeface="Arial"/>
              <a:buNone/>
            </a:pPr>
            <a:r>
              <a:rPr b="1" i="0" lang="en-US" sz="13800" u="none" cap="none" strike="noStrike">
                <a:solidFill>
                  <a:schemeClr val="accent1"/>
                </a:solidFill>
                <a:latin typeface="Times New Roman"/>
                <a:ea typeface="Times New Roman"/>
                <a:cs typeface="Times New Roman"/>
                <a:sym typeface="Times New Roman"/>
              </a:rPr>
              <a:t>Ý TƯỞNG TRỰC QUAN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p:nvPr/>
        </p:nvSpPr>
        <p:spPr>
          <a:xfrm>
            <a:off x="21302379" y="11719063"/>
            <a:ext cx="1193181" cy="1193181"/>
          </a:xfrm>
          <a:prstGeom prst="ellipse">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78" name="Google Shape;78;p11"/>
          <p:cNvSpPr/>
          <p:nvPr/>
        </p:nvSpPr>
        <p:spPr>
          <a:xfrm rot="10800000">
            <a:off x="795152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4">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79" name="Google Shape;79;p11"/>
          <p:cNvSpPr/>
          <p:nvPr/>
        </p:nvSpPr>
        <p:spPr>
          <a:xfrm>
            <a:off x="-1112457" y="11684864"/>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80" name="Google Shape;80;p11"/>
          <p:cNvSpPr/>
          <p:nvPr/>
        </p:nvSpPr>
        <p:spPr>
          <a:xfrm>
            <a:off x="20011745" y="1351025"/>
            <a:ext cx="823094" cy="1193723"/>
          </a:xfrm>
          <a:prstGeom prst="ellipse">
            <a:avLst/>
          </a:prstGeom>
          <a:solidFill>
            <a:schemeClr val="accent4">
              <a:alpha val="2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81" name="Google Shape;81;p11"/>
          <p:cNvSpPr/>
          <p:nvPr/>
        </p:nvSpPr>
        <p:spPr>
          <a:xfrm rot="5827543">
            <a:off x="-1581549" y="3893697"/>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6">
                <a:alpha val="4901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82" name="Google Shape;82;p11"/>
          <p:cNvSpPr/>
          <p:nvPr/>
        </p:nvSpPr>
        <p:spPr>
          <a:xfrm>
            <a:off x="21594565" y="12155949"/>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635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83" name="Google Shape;83;p11"/>
          <p:cNvSpPr txBox="1"/>
          <p:nvPr/>
        </p:nvSpPr>
        <p:spPr>
          <a:xfrm>
            <a:off x="2044926" y="1138605"/>
            <a:ext cx="20241416"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Ý tưởng thuật toán A*.</a:t>
            </a:r>
            <a:endParaRPr b="0" i="0" sz="1400" u="none" cap="none" strike="noStrike">
              <a:solidFill>
                <a:srgbClr val="000000"/>
              </a:solidFill>
              <a:latin typeface="Arial"/>
              <a:ea typeface="Arial"/>
              <a:cs typeface="Arial"/>
              <a:sym typeface="Arial"/>
            </a:endParaRPr>
          </a:p>
        </p:txBody>
      </p:sp>
      <p:sp>
        <p:nvSpPr>
          <p:cNvPr id="84" name="Google Shape;84;p11"/>
          <p:cNvSpPr txBox="1"/>
          <p:nvPr/>
        </p:nvSpPr>
        <p:spPr>
          <a:xfrm>
            <a:off x="1461996" y="5777939"/>
            <a:ext cx="20241300" cy="1717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494949"/>
                </a:solidFill>
                <a:latin typeface="Times New Roman"/>
                <a:ea typeface="Times New Roman"/>
                <a:cs typeface="Times New Roman"/>
                <a:sym typeface="Times New Roman"/>
              </a:rPr>
              <a:t>Thuật toán A* kết hợp giữa “Uniform cost search” và “Best first search” nhằm tăng hiệu quả tìm kiếm.</a:t>
            </a:r>
            <a:endParaRPr b="0" i="0" sz="4800" u="none" cap="none" strike="noStrike">
              <a:solidFill>
                <a:srgbClr val="494949"/>
              </a:solidFill>
              <a:latin typeface="Times New Roman"/>
              <a:ea typeface="Times New Roman"/>
              <a:cs typeface="Times New Roman"/>
              <a:sym typeface="Times New Roman"/>
            </a:endParaRPr>
          </a:p>
        </p:txBody>
      </p:sp>
      <p:sp>
        <p:nvSpPr>
          <p:cNvPr id="85" name="Google Shape;85;p11"/>
          <p:cNvSpPr/>
          <p:nvPr/>
        </p:nvSpPr>
        <p:spPr>
          <a:xfrm rot="5827543">
            <a:off x="20518003" y="5803840"/>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6">
                <a:alpha val="4901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86" name="Google Shape;86;p11"/>
          <p:cNvSpPr txBox="1"/>
          <p:nvPr/>
        </p:nvSpPr>
        <p:spPr>
          <a:xfrm>
            <a:off x="1460726" y="3617669"/>
            <a:ext cx="20241300" cy="1717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800" u="none" cap="none" strike="noStrike">
                <a:solidFill>
                  <a:srgbClr val="494949"/>
                </a:solidFill>
                <a:latin typeface="Times New Roman"/>
                <a:ea typeface="Times New Roman"/>
                <a:cs typeface="Times New Roman"/>
                <a:sym typeface="Times New Roman"/>
              </a:rPr>
              <a:t>Thuật toán A* là một giải thuật tìm kiếm của chiến lược tìm kiếm với tri thức bổ xung (informed search strategies)</a:t>
            </a:r>
            <a:endParaRPr b="0" i="0" sz="4800" u="none" cap="none" strike="noStrike">
              <a:solidFill>
                <a:srgbClr val="494949"/>
              </a:solidFill>
              <a:latin typeface="Times New Roman"/>
              <a:ea typeface="Times New Roman"/>
              <a:cs typeface="Times New Roman"/>
              <a:sym typeface="Times New Roman"/>
            </a:endParaRPr>
          </a:p>
        </p:txBody>
      </p:sp>
      <p:sp>
        <p:nvSpPr>
          <p:cNvPr id="87" name="Google Shape;87;p11"/>
          <p:cNvSpPr txBox="1"/>
          <p:nvPr/>
        </p:nvSpPr>
        <p:spPr>
          <a:xfrm>
            <a:off x="1461361" y="7905189"/>
            <a:ext cx="20241300" cy="42882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700" u="none" cap="none" strike="noStrike">
                <a:solidFill>
                  <a:srgbClr val="494949"/>
                </a:solidFill>
                <a:latin typeface="Times New Roman"/>
                <a:ea typeface="Times New Roman"/>
                <a:cs typeface="Times New Roman"/>
                <a:sym typeface="Times New Roman"/>
              </a:rPr>
              <a:t>** Xét bài toán tìm đường - bài toán mà A* thường được dùng để giải. </a:t>
            </a:r>
            <a:endParaRPr b="0" i="0" sz="47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4700" u="none" cap="none" strike="noStrike">
                <a:solidFill>
                  <a:srgbClr val="494949"/>
                </a:solidFill>
                <a:latin typeface="Times New Roman"/>
                <a:ea typeface="Times New Roman"/>
                <a:cs typeface="Times New Roman"/>
                <a:sym typeface="Times New Roman"/>
              </a:rPr>
              <a:t>- A* xây dựng tăng dần tất cả các tuyến đường từ điểm xuất phát cho tới khi nó tìm thấy một đường đi chạm tới đích.</a:t>
            </a:r>
            <a:endParaRPr b="0" i="0" sz="47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4700" u="none" cap="none" strike="noStrike">
                <a:solidFill>
                  <a:srgbClr val="494949"/>
                </a:solidFill>
                <a:latin typeface="Times New Roman"/>
                <a:ea typeface="Times New Roman"/>
                <a:cs typeface="Times New Roman"/>
                <a:sym typeface="Times New Roman"/>
              </a:rPr>
              <a:t>- Để biết những tuyến đường nào có khả năng sẽ dẫn tới đích, A* sử dụng một "đánh giá heuristic" về khoảng cách từ điểm bất kỳ cho trước tới đích.</a:t>
            </a:r>
            <a:endParaRPr b="0" i="0" sz="4700" u="none" cap="none" strike="noStrike">
              <a:solidFill>
                <a:srgbClr val="494949"/>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p:nvPr/>
        </p:nvSpPr>
        <p:spPr>
          <a:xfrm rot="1800000">
            <a:off x="14781090" y="600603"/>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93" name="Google Shape;93;p12"/>
          <p:cNvSpPr/>
          <p:nvPr/>
        </p:nvSpPr>
        <p:spPr>
          <a:xfrm rot="-2700000">
            <a:off x="14781091" y="665850"/>
            <a:ext cx="12940423"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94" name="Google Shape;94;p12"/>
          <p:cNvSpPr/>
          <p:nvPr/>
        </p:nvSpPr>
        <p:spPr>
          <a:xfrm rot="-4500000">
            <a:off x="14781089" y="665849"/>
            <a:ext cx="12940424" cy="12940423"/>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3">
              <a:alpha val="4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95" name="Google Shape;95;p12"/>
          <p:cNvSpPr/>
          <p:nvPr/>
        </p:nvSpPr>
        <p:spPr>
          <a:xfrm>
            <a:off x="-4668312" y="1040916"/>
            <a:ext cx="15469597" cy="14474918"/>
          </a:xfrm>
          <a:custGeom>
            <a:rect b="b" l="l" r="r" t="t"/>
            <a:pathLst>
              <a:path extrusionOk="0" h="3042563" w="3251640">
                <a:moveTo>
                  <a:pt x="1582900" y="1045"/>
                </a:moveTo>
                <a:cubicBezTo>
                  <a:pt x="1725860" y="-5909"/>
                  <a:pt x="1872533" y="21724"/>
                  <a:pt x="2010440" y="88275"/>
                </a:cubicBezTo>
                <a:cubicBezTo>
                  <a:pt x="2452992" y="299995"/>
                  <a:pt x="2638738" y="829294"/>
                  <a:pt x="2425566" y="1271415"/>
                </a:cubicBezTo>
                <a:cubicBezTo>
                  <a:pt x="2699823" y="1290096"/>
                  <a:pt x="2951640" y="1435809"/>
                  <a:pt x="3102482" y="1663719"/>
                </a:cubicBezTo>
                <a:cubicBezTo>
                  <a:pt x="3374246" y="2072213"/>
                  <a:pt x="3264542" y="2621439"/>
                  <a:pt x="2855650" y="2892938"/>
                </a:cubicBezTo>
                <a:cubicBezTo>
                  <a:pt x="2446758" y="3165683"/>
                  <a:pt x="1895751" y="3054841"/>
                  <a:pt x="1625234" y="2647592"/>
                </a:cubicBezTo>
                <a:cubicBezTo>
                  <a:pt x="1473146" y="2876748"/>
                  <a:pt x="1222575" y="3021215"/>
                  <a:pt x="948318" y="3039896"/>
                </a:cubicBezTo>
                <a:cubicBezTo>
                  <a:pt x="459642" y="3073522"/>
                  <a:pt x="34544" y="2704881"/>
                  <a:pt x="2132" y="2216680"/>
                </a:cubicBezTo>
                <a:cubicBezTo>
                  <a:pt x="-31527" y="1728480"/>
                  <a:pt x="337473" y="1305041"/>
                  <a:pt x="826149" y="1271415"/>
                </a:cubicBezTo>
                <a:cubicBezTo>
                  <a:pt x="708967" y="1028560"/>
                  <a:pt x="708967" y="745852"/>
                  <a:pt x="826149" y="502997"/>
                </a:cubicBezTo>
                <a:cubicBezTo>
                  <a:pt x="971848" y="199039"/>
                  <a:pt x="1268388" y="16343"/>
                  <a:pt x="1582900" y="1045"/>
                </a:cubicBezTo>
                <a:close/>
              </a:path>
            </a:pathLst>
          </a:custGeom>
          <a:solidFill>
            <a:schemeClr val="accent3">
              <a:alpha val="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96" name="Google Shape;96;p12"/>
          <p:cNvSpPr/>
          <p:nvPr/>
        </p:nvSpPr>
        <p:spPr>
          <a:xfrm rot="-900000">
            <a:off x="17043966" y="9702537"/>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97" name="Google Shape;97;p12"/>
          <p:cNvSpPr/>
          <p:nvPr/>
        </p:nvSpPr>
        <p:spPr>
          <a:xfrm rot="-900000">
            <a:off x="-1306637" y="10917302"/>
            <a:ext cx="3250547" cy="2695502"/>
          </a:xfrm>
          <a:custGeom>
            <a:rect b="b" l="l" r="r" t="t"/>
            <a:pathLst>
              <a:path extrusionOk="0" h="2695502" w="3250547">
                <a:moveTo>
                  <a:pt x="1633727" y="156"/>
                </a:moveTo>
                <a:cubicBezTo>
                  <a:pt x="1724853" y="3173"/>
                  <a:pt x="1812877" y="49981"/>
                  <a:pt x="1865847" y="133281"/>
                </a:cubicBezTo>
                <a:lnTo>
                  <a:pt x="3206925" y="2258292"/>
                </a:lnTo>
                <a:cubicBezTo>
                  <a:pt x="3235591" y="2304380"/>
                  <a:pt x="3250547" y="2355450"/>
                  <a:pt x="3250547" y="2411502"/>
                </a:cubicBezTo>
                <a:cubicBezTo>
                  <a:pt x="3250547" y="2568449"/>
                  <a:pt x="3124665" y="2695502"/>
                  <a:pt x="2966379" y="2695502"/>
                </a:cubicBezTo>
                <a:lnTo>
                  <a:pt x="284225" y="2695502"/>
                </a:lnTo>
                <a:cubicBezTo>
                  <a:pt x="230631" y="2695502"/>
                  <a:pt x="178285" y="2679308"/>
                  <a:pt x="132169" y="2650660"/>
                </a:cubicBezTo>
                <a:cubicBezTo>
                  <a:pt x="55" y="2567204"/>
                  <a:pt x="-39827" y="2391572"/>
                  <a:pt x="43677" y="2258292"/>
                </a:cubicBezTo>
                <a:lnTo>
                  <a:pt x="1383509" y="133281"/>
                </a:lnTo>
                <a:cubicBezTo>
                  <a:pt x="1405943" y="97158"/>
                  <a:pt x="1437101" y="67263"/>
                  <a:pt x="1473247" y="43597"/>
                </a:cubicBezTo>
                <a:cubicBezTo>
                  <a:pt x="1523257" y="12301"/>
                  <a:pt x="1579051" y="-1654"/>
                  <a:pt x="1633727" y="156"/>
                </a:cubicBezTo>
                <a:close/>
              </a:path>
            </a:pathLst>
          </a:custGeom>
          <a:solidFill>
            <a:schemeClr val="accent3">
              <a:alpha val="6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98" name="Google Shape;98;p12"/>
          <p:cNvSpPr/>
          <p:nvPr/>
        </p:nvSpPr>
        <p:spPr>
          <a:xfrm>
            <a:off x="12860928" y="11826140"/>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99" name="Google Shape;99;p12"/>
          <p:cNvSpPr/>
          <p:nvPr/>
        </p:nvSpPr>
        <p:spPr>
          <a:xfrm rot="10800000">
            <a:off x="7951520" y="-32811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3">
              <a:alpha val="3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00" name="Google Shape;100;p12"/>
          <p:cNvSpPr/>
          <p:nvPr/>
        </p:nvSpPr>
        <p:spPr>
          <a:xfrm rot="4500000">
            <a:off x="19268710" y="2044350"/>
            <a:ext cx="1383555" cy="810493"/>
          </a:xfrm>
          <a:custGeom>
            <a:rect b="b" l="l" r="r" t="t"/>
            <a:pathLst>
              <a:path extrusionOk="0" h="810493" w="1383555">
                <a:moveTo>
                  <a:pt x="0" y="810493"/>
                </a:moveTo>
                <a:cubicBezTo>
                  <a:pt x="133743" y="446333"/>
                  <a:pt x="423727" y="34418"/>
                  <a:pt x="654319" y="1526"/>
                </a:cubicBezTo>
                <a:cubicBezTo>
                  <a:pt x="884912" y="-31365"/>
                  <a:pt x="1185246" y="476874"/>
                  <a:pt x="1383556" y="613141"/>
                </a:cubicBezTo>
              </a:path>
            </a:pathLst>
          </a:custGeom>
          <a:noFill/>
          <a:ln cap="rnd" cmpd="sng" w="1270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01" name="Google Shape;101;p12"/>
          <p:cNvSpPr/>
          <p:nvPr/>
        </p:nvSpPr>
        <p:spPr>
          <a:xfrm rot="4500000">
            <a:off x="-1657715" y="5407"/>
            <a:ext cx="5321117" cy="1133121"/>
          </a:xfrm>
          <a:custGeom>
            <a:rect b="b" l="l" r="r" t="t"/>
            <a:pathLst>
              <a:path extrusionOk="0" h="1133121" w="5321117">
                <a:moveTo>
                  <a:pt x="5321118" y="218604"/>
                </a:moveTo>
                <a:cubicBezTo>
                  <a:pt x="5286270" y="312358"/>
                  <a:pt x="5243303" y="420683"/>
                  <a:pt x="5174958" y="494735"/>
                </a:cubicBezTo>
                <a:cubicBezTo>
                  <a:pt x="5121523" y="552636"/>
                  <a:pt x="5039714" y="591010"/>
                  <a:pt x="4963516" y="571210"/>
                </a:cubicBezTo>
                <a:cubicBezTo>
                  <a:pt x="4851948" y="542214"/>
                  <a:pt x="4782747" y="405321"/>
                  <a:pt x="4714574" y="321632"/>
                </a:cubicBezTo>
                <a:cubicBezTo>
                  <a:pt x="4611068" y="194576"/>
                  <a:pt x="4477831" y="-13288"/>
                  <a:pt x="4289332" y="668"/>
                </a:cubicBezTo>
                <a:cubicBezTo>
                  <a:pt x="4195040" y="7649"/>
                  <a:pt x="4113089" y="73527"/>
                  <a:pt x="4062382" y="153474"/>
                </a:cubicBezTo>
                <a:cubicBezTo>
                  <a:pt x="3999799" y="252157"/>
                  <a:pt x="3969934" y="376451"/>
                  <a:pt x="3934621" y="487123"/>
                </a:cubicBezTo>
                <a:cubicBezTo>
                  <a:pt x="3908968" y="567516"/>
                  <a:pt x="3875300" y="648805"/>
                  <a:pt x="3813221" y="705866"/>
                </a:cubicBezTo>
                <a:cubicBezTo>
                  <a:pt x="3537580" y="959225"/>
                  <a:pt x="3267169" y="321663"/>
                  <a:pt x="3068696" y="211644"/>
                </a:cubicBezTo>
                <a:cubicBezTo>
                  <a:pt x="3040114" y="195801"/>
                  <a:pt x="3008823" y="183616"/>
                  <a:pt x="2976210" y="181830"/>
                </a:cubicBezTo>
                <a:cubicBezTo>
                  <a:pt x="2916708" y="178573"/>
                  <a:pt x="2859650" y="210704"/>
                  <a:pt x="2818926" y="254290"/>
                </a:cubicBezTo>
                <a:cubicBezTo>
                  <a:pt x="2725109" y="354699"/>
                  <a:pt x="2679157" y="497682"/>
                  <a:pt x="2631730" y="623915"/>
                </a:cubicBezTo>
                <a:cubicBezTo>
                  <a:pt x="2590817" y="732786"/>
                  <a:pt x="2539149" y="844144"/>
                  <a:pt x="2445389" y="912773"/>
                </a:cubicBezTo>
                <a:cubicBezTo>
                  <a:pt x="2110285" y="1158059"/>
                  <a:pt x="1927814" y="562813"/>
                  <a:pt x="1741159" y="403886"/>
                </a:cubicBezTo>
                <a:cubicBezTo>
                  <a:pt x="1692031" y="362099"/>
                  <a:pt x="1621271" y="332799"/>
                  <a:pt x="1559687" y="366345"/>
                </a:cubicBezTo>
                <a:cubicBezTo>
                  <a:pt x="1525429" y="385007"/>
                  <a:pt x="1499814" y="416068"/>
                  <a:pt x="1476434" y="447330"/>
                </a:cubicBezTo>
                <a:cubicBezTo>
                  <a:pt x="1393104" y="558724"/>
                  <a:pt x="1335086" y="679169"/>
                  <a:pt x="1282306" y="807212"/>
                </a:cubicBezTo>
                <a:cubicBezTo>
                  <a:pt x="1222205" y="953024"/>
                  <a:pt x="1114392" y="1218171"/>
                  <a:pt x="916964" y="1106310"/>
                </a:cubicBezTo>
                <a:cubicBezTo>
                  <a:pt x="696747" y="981523"/>
                  <a:pt x="582006" y="639855"/>
                  <a:pt x="337984" y="568248"/>
                </a:cubicBezTo>
                <a:cubicBezTo>
                  <a:pt x="153515" y="514117"/>
                  <a:pt x="48210" y="791167"/>
                  <a:pt x="0" y="920866"/>
                </a:cubicBezTo>
              </a:path>
            </a:pathLst>
          </a:custGeom>
          <a:noFill/>
          <a:ln cap="rnd" cmpd="sng" w="63500">
            <a:solidFill>
              <a:schemeClr val="accent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02" name="Google Shape;102;p12"/>
          <p:cNvSpPr txBox="1"/>
          <p:nvPr/>
        </p:nvSpPr>
        <p:spPr>
          <a:xfrm>
            <a:off x="1457672" y="4967535"/>
            <a:ext cx="15343522" cy="43370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800"/>
              <a:buFont typeface="Arial"/>
              <a:buNone/>
            </a:pPr>
            <a:r>
              <a:rPr b="1" i="0" lang="en-US" sz="13800" u="none" cap="none" strike="noStrike">
                <a:solidFill>
                  <a:schemeClr val="accent1"/>
                </a:solidFill>
                <a:latin typeface="Times New Roman"/>
                <a:ea typeface="Times New Roman"/>
                <a:cs typeface="Times New Roman"/>
                <a:sym typeface="Times New Roman"/>
              </a:rPr>
              <a:t>MÔ TẢ THUẬT TOÁN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08" name="Google Shape;108;p13"/>
          <p:cNvSpPr/>
          <p:nvPr/>
        </p:nvSpPr>
        <p:spPr>
          <a:xfrm>
            <a:off x="4413637" y="504634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09" name="Google Shape;109;p13"/>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10" name="Google Shape;110;p13"/>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11" name="Google Shape;111;p13"/>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12" name="Google Shape;112;p13"/>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13" name="Google Shape;113;p13"/>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MÔ TẢ THUẬT TOÁN A*</a:t>
            </a:r>
            <a:endParaRPr b="1" i="0" sz="8000" u="none" cap="none" strike="noStrike">
              <a:solidFill>
                <a:schemeClr val="dk2"/>
              </a:solidFill>
              <a:latin typeface="Times New Roman"/>
              <a:ea typeface="Times New Roman"/>
              <a:cs typeface="Times New Roman"/>
              <a:sym typeface="Times New Roman"/>
            </a:endParaRPr>
          </a:p>
        </p:txBody>
      </p:sp>
      <p:sp>
        <p:nvSpPr>
          <p:cNvPr id="114" name="Google Shape;114;p13"/>
          <p:cNvSpPr txBox="1"/>
          <p:nvPr/>
        </p:nvSpPr>
        <p:spPr>
          <a:xfrm>
            <a:off x="1315720" y="7505700"/>
            <a:ext cx="11627485" cy="526097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000" u="none" cap="none" strike="noStrike">
                <a:solidFill>
                  <a:srgbClr val="494949"/>
                </a:solidFill>
                <a:latin typeface="Times New Roman"/>
                <a:ea typeface="Times New Roman"/>
                <a:cs typeface="Times New Roman"/>
                <a:sym typeface="Times New Roman"/>
              </a:rPr>
              <a:t>-Sử dụng hàm đánh giá: f(n) = g(n) + h(n), trong đó:</a:t>
            </a:r>
            <a:endParaRPr b="0" i="0" sz="4000" u="none" cap="none" strike="noStrike">
              <a:solidFill>
                <a:srgbClr val="494949"/>
              </a:solidFill>
              <a:latin typeface="Times New Roman"/>
              <a:ea typeface="Times New Roman"/>
              <a:cs typeface="Times New Roman"/>
              <a:sym typeface="Times New Roman"/>
            </a:endParaRPr>
          </a:p>
          <a:p>
            <a:pPr indent="-571500" lvl="1" marL="1028700" marR="0" rtl="0" algn="l">
              <a:lnSpc>
                <a:spcPct val="120000"/>
              </a:lnSpc>
              <a:spcBef>
                <a:spcPts val="0"/>
              </a:spcBef>
              <a:spcAft>
                <a:spcPts val="0"/>
              </a:spcAft>
              <a:buClr>
                <a:srgbClr val="000000"/>
              </a:buClr>
              <a:buSzPts val="4000"/>
              <a:buFont typeface="Arial"/>
              <a:buChar char="•"/>
            </a:pPr>
            <a:r>
              <a:rPr b="0" i="0" lang="en-US" sz="4000" u="none" cap="none" strike="noStrike">
                <a:solidFill>
                  <a:srgbClr val="494949"/>
                </a:solidFill>
                <a:latin typeface="Times New Roman"/>
                <a:ea typeface="Times New Roman"/>
                <a:cs typeface="Times New Roman"/>
                <a:sym typeface="Times New Roman"/>
              </a:rPr>
              <a:t>g(n) là chi phí từ đỉnh xuất phát (nút gốc) đến nút đang xét n.</a:t>
            </a:r>
            <a:endParaRPr b="0" i="0" sz="4000" u="none" cap="none" strike="noStrike">
              <a:solidFill>
                <a:srgbClr val="494949"/>
              </a:solidFill>
              <a:latin typeface="Times New Roman"/>
              <a:ea typeface="Times New Roman"/>
              <a:cs typeface="Times New Roman"/>
              <a:sym typeface="Times New Roman"/>
            </a:endParaRPr>
          </a:p>
          <a:p>
            <a:pPr indent="-571500" lvl="1" marL="1028700" marR="0" rtl="0" algn="l">
              <a:lnSpc>
                <a:spcPct val="120000"/>
              </a:lnSpc>
              <a:spcBef>
                <a:spcPts val="0"/>
              </a:spcBef>
              <a:spcAft>
                <a:spcPts val="0"/>
              </a:spcAft>
              <a:buClr>
                <a:srgbClr val="000000"/>
              </a:buClr>
              <a:buSzPts val="4000"/>
              <a:buFont typeface="Arial"/>
              <a:buChar char="•"/>
            </a:pPr>
            <a:r>
              <a:rPr b="0" i="0" lang="en-US" sz="4000" u="none" cap="none" strike="noStrike">
                <a:solidFill>
                  <a:srgbClr val="494949"/>
                </a:solidFill>
                <a:latin typeface="Times New Roman"/>
                <a:ea typeface="Times New Roman"/>
                <a:cs typeface="Times New Roman"/>
                <a:sym typeface="Times New Roman"/>
              </a:rPr>
              <a:t>h(n) là chi phí ước lượng từ nút đang xét n đến đích.</a:t>
            </a:r>
            <a:endParaRPr b="0" i="0" sz="4000" u="none" cap="none" strike="noStrike">
              <a:solidFill>
                <a:srgbClr val="494949"/>
              </a:solidFill>
              <a:latin typeface="Times New Roman"/>
              <a:ea typeface="Times New Roman"/>
              <a:cs typeface="Times New Roman"/>
              <a:sym typeface="Times New Roman"/>
            </a:endParaRPr>
          </a:p>
          <a:p>
            <a:pPr indent="-571500" lvl="1" marL="1028700" marR="0" rtl="0" algn="l">
              <a:lnSpc>
                <a:spcPct val="120000"/>
              </a:lnSpc>
              <a:spcBef>
                <a:spcPts val="0"/>
              </a:spcBef>
              <a:spcAft>
                <a:spcPts val="0"/>
              </a:spcAft>
              <a:buClr>
                <a:srgbClr val="000000"/>
              </a:buClr>
              <a:buSzPts val="4000"/>
              <a:buFont typeface="Arial"/>
              <a:buChar char="•"/>
            </a:pPr>
            <a:r>
              <a:rPr b="0" i="0" lang="en-US" sz="4000" u="none" cap="none" strike="noStrike">
                <a:solidFill>
                  <a:srgbClr val="494949"/>
                </a:solidFill>
                <a:latin typeface="Times New Roman"/>
                <a:ea typeface="Times New Roman"/>
                <a:cs typeface="Times New Roman"/>
                <a:sym typeface="Times New Roman"/>
              </a:rPr>
              <a:t>f(n) là chi phí tổng thể ước lượng của đường đi qua nút hiện tại n đến đích.</a:t>
            </a:r>
            <a:endParaRPr b="0" i="0" sz="4000" u="none" cap="none" strike="noStrike">
              <a:solidFill>
                <a:srgbClr val="494949"/>
              </a:solidFill>
              <a:latin typeface="Times New Roman"/>
              <a:ea typeface="Times New Roman"/>
              <a:cs typeface="Times New Roman"/>
              <a:sym typeface="Times New Roman"/>
            </a:endParaRPr>
          </a:p>
        </p:txBody>
      </p:sp>
      <p:pic>
        <p:nvPicPr>
          <p:cNvPr id="115" name="Google Shape;115;p13"/>
          <p:cNvPicPr preferRelativeResize="0"/>
          <p:nvPr>
            <p:ph idx="2" type="pic"/>
          </p:nvPr>
        </p:nvPicPr>
        <p:blipFill rotWithShape="1">
          <a:blip r:embed="rId3">
            <a:alphaModFix/>
          </a:blip>
          <a:srcRect b="0" l="0" r="0" t="0"/>
          <a:stretch/>
        </p:blipFill>
        <p:spPr>
          <a:xfrm>
            <a:off x="12943205" y="6929755"/>
            <a:ext cx="10002520" cy="6344285"/>
          </a:xfrm>
          <a:prstGeom prst="rect">
            <a:avLst/>
          </a:prstGeom>
          <a:solidFill>
            <a:srgbClr val="F2F2F2"/>
          </a:solidFill>
          <a:ln>
            <a:noFill/>
          </a:ln>
        </p:spPr>
      </p:pic>
      <p:sp>
        <p:nvSpPr>
          <p:cNvPr id="116" name="Google Shape;116;p13"/>
          <p:cNvSpPr txBox="1"/>
          <p:nvPr/>
        </p:nvSpPr>
        <p:spPr>
          <a:xfrm>
            <a:off x="1387701" y="4257114"/>
            <a:ext cx="20241416" cy="82867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000" u="none" cap="none" strike="noStrike">
                <a:solidFill>
                  <a:srgbClr val="494949"/>
                </a:solidFill>
                <a:latin typeface="Times New Roman"/>
                <a:ea typeface="Times New Roman"/>
                <a:cs typeface="Times New Roman"/>
                <a:sym typeface="Times New Roman"/>
              </a:rPr>
              <a:t>A* lưu giữ một tập các lời giải chưa hoàn chỉnh vào hàng đợi ưu tiên (priority queue).</a:t>
            </a:r>
            <a:endParaRPr b="0" i="0" sz="4000" u="none" cap="none" strike="noStrike">
              <a:solidFill>
                <a:srgbClr val="494949"/>
              </a:solidFill>
              <a:latin typeface="Times New Roman"/>
              <a:ea typeface="Times New Roman"/>
              <a:cs typeface="Times New Roman"/>
              <a:sym typeface="Times New Roman"/>
            </a:endParaRPr>
          </a:p>
        </p:txBody>
      </p:sp>
      <p:sp>
        <p:nvSpPr>
          <p:cNvPr id="117" name="Google Shape;117;p13"/>
          <p:cNvSpPr txBox="1"/>
          <p:nvPr/>
        </p:nvSpPr>
        <p:spPr>
          <a:xfrm>
            <a:off x="1388336" y="5777939"/>
            <a:ext cx="20241416" cy="82867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4000" u="none" cap="none" strike="noStrike">
                <a:solidFill>
                  <a:srgbClr val="494949"/>
                </a:solidFill>
                <a:latin typeface="Times New Roman"/>
                <a:ea typeface="Times New Roman"/>
                <a:cs typeface="Times New Roman"/>
                <a:sym typeface="Times New Roman"/>
              </a:rPr>
              <a:t>Hàm f(n) có giá trị càng thấp thì độ ưu tiên càng cao.</a:t>
            </a:r>
            <a:endParaRPr b="0" i="0" sz="4000" u="none" cap="none" strike="noStrike">
              <a:solidFill>
                <a:srgbClr val="494949"/>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23" name="Google Shape;123;p14"/>
          <p:cNvSpPr/>
          <p:nvPr/>
        </p:nvSpPr>
        <p:spPr>
          <a:xfrm>
            <a:off x="4413637" y="504634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24" name="Google Shape;124;p14"/>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25" name="Google Shape;125;p14"/>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26" name="Google Shape;126;p14"/>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27" name="Google Shape;127;p14"/>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28" name="Google Shape;128;p14"/>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MÔ TẢ THUẬT TOÁN A*</a:t>
            </a:r>
            <a:endParaRPr b="1" i="0" sz="8000" u="none" cap="none" strike="noStrike">
              <a:solidFill>
                <a:schemeClr val="dk2"/>
              </a:solidFill>
              <a:latin typeface="Times New Roman"/>
              <a:ea typeface="Times New Roman"/>
              <a:cs typeface="Times New Roman"/>
              <a:sym typeface="Times New Roman"/>
            </a:endParaRPr>
          </a:p>
        </p:txBody>
      </p:sp>
      <p:pic>
        <p:nvPicPr>
          <p:cNvPr id="129" name="Google Shape;129;p14"/>
          <p:cNvPicPr preferRelativeResize="0"/>
          <p:nvPr>
            <p:ph idx="2" type="pic"/>
          </p:nvPr>
        </p:nvPicPr>
        <p:blipFill rotWithShape="1">
          <a:blip r:embed="rId3">
            <a:alphaModFix/>
          </a:blip>
          <a:srcRect b="0" l="0" r="0" t="0"/>
          <a:stretch/>
        </p:blipFill>
        <p:spPr>
          <a:xfrm>
            <a:off x="14203680" y="4697730"/>
            <a:ext cx="9355455" cy="6344285"/>
          </a:xfrm>
          <a:prstGeom prst="rect">
            <a:avLst/>
          </a:prstGeom>
          <a:solidFill>
            <a:srgbClr val="F2F2F2"/>
          </a:solidFill>
          <a:ln>
            <a:noFill/>
          </a:ln>
        </p:spPr>
      </p:pic>
      <p:sp>
        <p:nvSpPr>
          <p:cNvPr id="130" name="Google Shape;130;p14"/>
          <p:cNvSpPr txBox="1"/>
          <p:nvPr/>
        </p:nvSpPr>
        <p:spPr>
          <a:xfrm>
            <a:off x="1387475" y="4257040"/>
            <a:ext cx="12776835" cy="913892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0070C0"/>
                </a:solidFill>
                <a:latin typeface="Times New Roman"/>
                <a:ea typeface="Times New Roman"/>
                <a:cs typeface="Times New Roman"/>
                <a:sym typeface="Times New Roman"/>
              </a:rPr>
              <a:t>function </a:t>
            </a:r>
            <a:r>
              <a:rPr b="0" i="0" lang="en-US" sz="3500" u="none" cap="none" strike="noStrike">
                <a:solidFill>
                  <a:srgbClr val="FF0000"/>
                </a:solidFill>
                <a:latin typeface="Times New Roman"/>
                <a:ea typeface="Times New Roman"/>
                <a:cs typeface="Times New Roman"/>
                <a:sym typeface="Times New Roman"/>
              </a:rPr>
              <a:t>A*</a:t>
            </a:r>
            <a:r>
              <a:rPr b="0" i="0" lang="en-US" sz="3500" u="none" cap="none" strike="noStrike">
                <a:solidFill>
                  <a:srgbClr val="494949"/>
                </a:solidFill>
                <a:latin typeface="Times New Roman"/>
                <a:ea typeface="Times New Roman"/>
                <a:cs typeface="Times New Roman"/>
                <a:sym typeface="Times New Roman"/>
              </a:rPr>
              <a:t>(điểm_xuất_phát,đích)</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var</a:t>
            </a:r>
            <a:r>
              <a:rPr b="0" i="0" lang="en-US" sz="3500" u="none" cap="none" strike="noStrike">
                <a:solidFill>
                  <a:srgbClr val="494949"/>
                </a:solidFill>
                <a:latin typeface="Times New Roman"/>
                <a:ea typeface="Times New Roman"/>
                <a:cs typeface="Times New Roman"/>
                <a:sym typeface="Times New Roman"/>
              </a:rPr>
              <a:t> đóng:= tập rỗng</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var</a:t>
            </a:r>
            <a:r>
              <a:rPr b="0" i="0" lang="en-US" sz="3500" u="none" cap="none" strike="noStrike">
                <a:solidFill>
                  <a:srgbClr val="494949"/>
                </a:solidFill>
                <a:latin typeface="Times New Roman"/>
                <a:ea typeface="Times New Roman"/>
                <a:cs typeface="Times New Roman"/>
                <a:sym typeface="Times New Roman"/>
              </a:rPr>
              <a:t> q:= tạo_hàng_đợi(tạo_đường_đi(điểm_xuất_phát))</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while</a:t>
            </a:r>
            <a:r>
              <a:rPr b="0" i="0" lang="en-US" sz="3500" u="none" cap="none" strike="noStrike">
                <a:solidFill>
                  <a:srgbClr val="494949"/>
                </a:solidFill>
                <a:latin typeface="Times New Roman"/>
                <a:ea typeface="Times New Roman"/>
                <a:cs typeface="Times New Roman"/>
                <a:sym typeface="Times New Roman"/>
              </a:rPr>
              <a:t> q không phải tập rỗng</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var</a:t>
            </a:r>
            <a:r>
              <a:rPr b="0" i="0" lang="en-US" sz="3500" u="none" cap="none" strike="noStrike">
                <a:solidFill>
                  <a:srgbClr val="494949"/>
                </a:solidFill>
                <a:latin typeface="Times New Roman"/>
                <a:ea typeface="Times New Roman"/>
                <a:cs typeface="Times New Roman"/>
                <a:sym typeface="Times New Roman"/>
              </a:rPr>
              <a:t> p:= lấy_phần_tử_đầu_tiên(q)</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var</a:t>
            </a:r>
            <a:r>
              <a:rPr b="0" i="0" lang="en-US" sz="3500" u="none" cap="none" strike="noStrike">
                <a:solidFill>
                  <a:srgbClr val="494949"/>
                </a:solidFill>
                <a:latin typeface="Times New Roman"/>
                <a:ea typeface="Times New Roman"/>
                <a:cs typeface="Times New Roman"/>
                <a:sym typeface="Times New Roman"/>
              </a:rPr>
              <a:t> x:= nút cuối cùng của p</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if</a:t>
            </a:r>
            <a:r>
              <a:rPr b="0" i="0" lang="en-US" sz="3500" u="none" cap="none" strike="noStrike">
                <a:solidFill>
                  <a:srgbClr val="494949"/>
                </a:solidFill>
                <a:latin typeface="Times New Roman"/>
                <a:ea typeface="Times New Roman"/>
                <a:cs typeface="Times New Roman"/>
                <a:sym typeface="Times New Roman"/>
              </a:rPr>
              <a:t> x </a:t>
            </a:r>
            <a:r>
              <a:rPr b="0" i="0" lang="en-US" sz="3500" u="none" cap="none" strike="noStrike">
                <a:solidFill>
                  <a:srgbClr val="0070C0"/>
                </a:solidFill>
                <a:latin typeface="Times New Roman"/>
                <a:ea typeface="Times New Roman"/>
                <a:cs typeface="Times New Roman"/>
                <a:sym typeface="Times New Roman"/>
              </a:rPr>
              <a:t>in</a:t>
            </a:r>
            <a:r>
              <a:rPr b="0" i="0" lang="en-US" sz="3500" u="none" cap="none" strike="noStrike">
                <a:solidFill>
                  <a:srgbClr val="494949"/>
                </a:solidFill>
                <a:latin typeface="Times New Roman"/>
                <a:ea typeface="Times New Roman"/>
                <a:cs typeface="Times New Roman"/>
                <a:sym typeface="Times New Roman"/>
              </a:rPr>
              <a:t> đóng</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 continue</a:t>
            </a:r>
            <a:endParaRPr b="0" i="0" sz="3500" u="none" cap="none" strike="noStrike">
              <a:solidFill>
                <a:srgbClr val="0070C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if</a:t>
            </a:r>
            <a:r>
              <a:rPr b="0" i="0" lang="en-US" sz="3500" u="none" cap="none" strike="noStrike">
                <a:solidFill>
                  <a:srgbClr val="494949"/>
                </a:solidFill>
                <a:latin typeface="Times New Roman"/>
                <a:ea typeface="Times New Roman"/>
                <a:cs typeface="Times New Roman"/>
                <a:sym typeface="Times New Roman"/>
              </a:rPr>
              <a:t> x = đích</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return</a:t>
            </a:r>
            <a:r>
              <a:rPr b="0" i="0" lang="en-US" sz="3500" u="none" cap="none" strike="noStrike">
                <a:solidFill>
                  <a:srgbClr val="494949"/>
                </a:solidFill>
                <a:latin typeface="Times New Roman"/>
                <a:ea typeface="Times New Roman"/>
                <a:cs typeface="Times New Roman"/>
                <a:sym typeface="Times New Roman"/>
              </a:rPr>
              <a:t> p</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bổ sung x vào tập đóng</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foreach</a:t>
            </a:r>
            <a:r>
              <a:rPr b="0" i="0" lang="en-US" sz="3500" u="none" cap="none" strike="noStrike">
                <a:solidFill>
                  <a:srgbClr val="494949"/>
                </a:solidFill>
                <a:latin typeface="Times New Roman"/>
                <a:ea typeface="Times New Roman"/>
                <a:cs typeface="Times New Roman"/>
                <a:sym typeface="Times New Roman"/>
              </a:rPr>
              <a:t> y </a:t>
            </a:r>
            <a:r>
              <a:rPr b="0" i="0" lang="en-US" sz="3500" u="none" cap="none" strike="noStrike">
                <a:solidFill>
                  <a:srgbClr val="0070C0"/>
                </a:solidFill>
                <a:latin typeface="Times New Roman"/>
                <a:ea typeface="Times New Roman"/>
                <a:cs typeface="Times New Roman"/>
                <a:sym typeface="Times New Roman"/>
              </a:rPr>
              <a:t>in</a:t>
            </a:r>
            <a:r>
              <a:rPr b="0" i="0" lang="en-US" sz="3500" u="none" cap="none" strike="noStrike">
                <a:solidFill>
                  <a:srgbClr val="494949"/>
                </a:solidFill>
                <a:latin typeface="Times New Roman"/>
                <a:ea typeface="Times New Roman"/>
                <a:cs typeface="Times New Roman"/>
                <a:sym typeface="Times New Roman"/>
              </a:rPr>
              <a:t> các_đường_đi_tiếp_theo(p)</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đưa_vào_hàng_đợi(q, y)</a:t>
            </a:r>
            <a:endParaRPr b="0" i="0" sz="3500" u="none" cap="none" strike="noStrike">
              <a:solidFill>
                <a:srgbClr val="494949"/>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4000"/>
              <a:buFont typeface="Arial"/>
              <a:buNone/>
            </a:pP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0070C0"/>
                </a:solidFill>
                <a:latin typeface="Times New Roman"/>
                <a:ea typeface="Times New Roman"/>
                <a:cs typeface="Times New Roman"/>
                <a:sym typeface="Times New Roman"/>
              </a:rPr>
              <a:t>return</a:t>
            </a:r>
            <a:r>
              <a:rPr b="0" i="0" lang="en-US" sz="3500" u="none" cap="none" strike="noStrike">
                <a:solidFill>
                  <a:srgbClr val="494949"/>
                </a:solidFill>
                <a:latin typeface="Times New Roman"/>
                <a:ea typeface="Times New Roman"/>
                <a:cs typeface="Times New Roman"/>
                <a:sym typeface="Times New Roman"/>
              </a:rPr>
              <a:t> </a:t>
            </a:r>
            <a:r>
              <a:rPr b="0" i="0" lang="en-US" sz="3500" u="none" cap="none" strike="noStrike">
                <a:solidFill>
                  <a:srgbClr val="FF0000"/>
                </a:solidFill>
                <a:latin typeface="Times New Roman"/>
                <a:ea typeface="Times New Roman"/>
                <a:cs typeface="Times New Roman"/>
                <a:sym typeface="Times New Roman"/>
              </a:rPr>
              <a:t>failure</a:t>
            </a:r>
            <a:endParaRPr b="0" i="0" sz="3500" u="none" cap="none" strike="noStrike">
              <a:solidFill>
                <a:srgbClr val="FF0000"/>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36" name="Google Shape;136;p15"/>
          <p:cNvSpPr/>
          <p:nvPr/>
        </p:nvSpPr>
        <p:spPr>
          <a:xfrm>
            <a:off x="4413637" y="504634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37" name="Google Shape;137;p15"/>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38" name="Google Shape;138;p15"/>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39" name="Google Shape;139;p15"/>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40" name="Google Shape;140;p15"/>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41" name="Google Shape;141;p15"/>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pic>
        <p:nvPicPr>
          <p:cNvPr id="142" name="Google Shape;142;p15"/>
          <p:cNvPicPr preferRelativeResize="0"/>
          <p:nvPr>
            <p:ph idx="2" type="pic"/>
          </p:nvPr>
        </p:nvPicPr>
        <p:blipFill rotWithShape="1">
          <a:blip r:embed="rId3">
            <a:alphaModFix/>
          </a:blip>
          <a:srcRect b="0" l="0" r="0" t="0"/>
          <a:stretch/>
        </p:blipFill>
        <p:spPr>
          <a:xfrm>
            <a:off x="3465830" y="4625340"/>
            <a:ext cx="17383125" cy="7725410"/>
          </a:xfrm>
          <a:prstGeom prst="rect">
            <a:avLst/>
          </a:prstGeom>
          <a:solidFill>
            <a:srgbClr val="F2F2F2"/>
          </a:solid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p:nvPr/>
        </p:nvSpPr>
        <p:spPr>
          <a:xfrm>
            <a:off x="2283425" y="6300988"/>
            <a:ext cx="823094" cy="1193723"/>
          </a:xfrm>
          <a:prstGeom prst="ellipse">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Light"/>
              <a:ea typeface="Poppins Light"/>
              <a:cs typeface="Poppins Light"/>
              <a:sym typeface="Poppins Light"/>
            </a:endParaRPr>
          </a:p>
        </p:txBody>
      </p:sp>
      <p:sp>
        <p:nvSpPr>
          <p:cNvPr id="148" name="Google Shape;148;p16"/>
          <p:cNvSpPr/>
          <p:nvPr/>
        </p:nvSpPr>
        <p:spPr>
          <a:xfrm>
            <a:off x="4413637" y="5046340"/>
            <a:ext cx="11689415" cy="12688529"/>
          </a:xfrm>
          <a:custGeom>
            <a:rect b="b" l="l" r="r" t="t"/>
            <a:pathLst>
              <a:path extrusionOk="0" h="3529651" w="3251721">
                <a:moveTo>
                  <a:pt x="1790298" y="3529651"/>
                </a:moveTo>
                <a:lnTo>
                  <a:pt x="1790298" y="3372916"/>
                </a:lnTo>
                <a:cubicBezTo>
                  <a:pt x="1790298" y="3372916"/>
                  <a:pt x="2891427" y="3260431"/>
                  <a:pt x="3251721" y="2818964"/>
                </a:cubicBezTo>
                <a:cubicBezTo>
                  <a:pt x="3251721" y="2818964"/>
                  <a:pt x="2784766" y="2640055"/>
                  <a:pt x="2591595" y="2351518"/>
                </a:cubicBezTo>
                <a:cubicBezTo>
                  <a:pt x="2591595" y="2351518"/>
                  <a:pt x="2773262" y="2299558"/>
                  <a:pt x="2839523" y="2184123"/>
                </a:cubicBezTo>
                <a:cubicBezTo>
                  <a:pt x="2839523" y="2184123"/>
                  <a:pt x="2421524" y="2060028"/>
                  <a:pt x="2312010" y="1814789"/>
                </a:cubicBezTo>
                <a:cubicBezTo>
                  <a:pt x="2312010" y="1814789"/>
                  <a:pt x="2554139" y="1713819"/>
                  <a:pt x="2637795" y="1604191"/>
                </a:cubicBezTo>
                <a:cubicBezTo>
                  <a:pt x="2637795" y="1604191"/>
                  <a:pt x="2314957" y="1450785"/>
                  <a:pt x="2182343" y="1191367"/>
                </a:cubicBezTo>
                <a:cubicBezTo>
                  <a:pt x="2269421" y="1176236"/>
                  <a:pt x="2348230" y="1130177"/>
                  <a:pt x="2404318" y="1061659"/>
                </a:cubicBezTo>
                <a:cubicBezTo>
                  <a:pt x="2404318" y="1061659"/>
                  <a:pt x="1733829" y="360296"/>
                  <a:pt x="1644468" y="13517"/>
                </a:cubicBezTo>
                <a:cubicBezTo>
                  <a:pt x="1642948" y="7713"/>
                  <a:pt x="1638860" y="3050"/>
                  <a:pt x="1633347" y="765"/>
                </a:cubicBezTo>
                <a:cubicBezTo>
                  <a:pt x="1630897" y="-255"/>
                  <a:pt x="1620825" y="-255"/>
                  <a:pt x="1618375" y="765"/>
                </a:cubicBezTo>
                <a:cubicBezTo>
                  <a:pt x="1612862" y="3050"/>
                  <a:pt x="1608774" y="7713"/>
                  <a:pt x="1607253" y="13517"/>
                </a:cubicBezTo>
                <a:cubicBezTo>
                  <a:pt x="1517893" y="360296"/>
                  <a:pt x="847404" y="1061659"/>
                  <a:pt x="847404" y="1061659"/>
                </a:cubicBezTo>
                <a:cubicBezTo>
                  <a:pt x="903492" y="1130177"/>
                  <a:pt x="982301" y="1176236"/>
                  <a:pt x="1069379" y="1191367"/>
                </a:cubicBezTo>
                <a:cubicBezTo>
                  <a:pt x="936765" y="1450785"/>
                  <a:pt x="613926" y="1604191"/>
                  <a:pt x="613926" y="1604191"/>
                </a:cubicBezTo>
                <a:cubicBezTo>
                  <a:pt x="697582" y="1713819"/>
                  <a:pt x="939712" y="1814789"/>
                  <a:pt x="939712" y="1814789"/>
                </a:cubicBezTo>
                <a:cubicBezTo>
                  <a:pt x="830198" y="2060028"/>
                  <a:pt x="412199" y="2184123"/>
                  <a:pt x="412199" y="2184123"/>
                </a:cubicBezTo>
                <a:cubicBezTo>
                  <a:pt x="478460" y="2299558"/>
                  <a:pt x="660127" y="2351518"/>
                  <a:pt x="660127" y="2351518"/>
                </a:cubicBezTo>
                <a:cubicBezTo>
                  <a:pt x="466956" y="2640055"/>
                  <a:pt x="0" y="2818964"/>
                  <a:pt x="0" y="2818964"/>
                </a:cubicBezTo>
                <a:cubicBezTo>
                  <a:pt x="360294" y="3260431"/>
                  <a:pt x="1461424" y="3372916"/>
                  <a:pt x="1461424" y="3372916"/>
                </a:cubicBezTo>
                <a:lnTo>
                  <a:pt x="1461424" y="3529651"/>
                </a:lnTo>
                <a:lnTo>
                  <a:pt x="1790298" y="3529651"/>
                </a:lnTo>
                <a:close/>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Light"/>
              <a:ea typeface="Poppins Light"/>
              <a:cs typeface="Poppins Light"/>
              <a:sym typeface="Poppins Light"/>
            </a:endParaRPr>
          </a:p>
        </p:txBody>
      </p:sp>
      <p:sp>
        <p:nvSpPr>
          <p:cNvPr id="149" name="Google Shape;149;p16"/>
          <p:cNvSpPr/>
          <p:nvPr/>
        </p:nvSpPr>
        <p:spPr>
          <a:xfrm>
            <a:off x="2488049" y="1334425"/>
            <a:ext cx="3101975" cy="3101975"/>
          </a:xfrm>
          <a:custGeom>
            <a:rect b="b" l="l" r="r" t="t"/>
            <a:pathLst>
              <a:path extrusionOk="0" h="2964" w="2964">
                <a:moveTo>
                  <a:pt x="2905" y="1369"/>
                </a:moveTo>
                <a:lnTo>
                  <a:pt x="1594" y="58"/>
                </a:lnTo>
                <a:lnTo>
                  <a:pt x="1594" y="58"/>
                </a:lnTo>
                <a:cubicBezTo>
                  <a:pt x="1536" y="0"/>
                  <a:pt x="1442" y="0"/>
                  <a:pt x="1384" y="58"/>
                </a:cubicBezTo>
                <a:lnTo>
                  <a:pt x="58" y="1383"/>
                </a:lnTo>
                <a:lnTo>
                  <a:pt x="58" y="1383"/>
                </a:lnTo>
                <a:cubicBezTo>
                  <a:pt x="0" y="1442"/>
                  <a:pt x="0" y="1536"/>
                  <a:pt x="58" y="1594"/>
                </a:cubicBezTo>
                <a:lnTo>
                  <a:pt x="1369" y="2905"/>
                </a:lnTo>
                <a:lnTo>
                  <a:pt x="1369" y="2905"/>
                </a:lnTo>
                <a:cubicBezTo>
                  <a:pt x="1427" y="2963"/>
                  <a:pt x="1521" y="2963"/>
                  <a:pt x="1579" y="2905"/>
                </a:cubicBezTo>
                <a:lnTo>
                  <a:pt x="2905" y="1580"/>
                </a:lnTo>
                <a:lnTo>
                  <a:pt x="2905" y="1580"/>
                </a:lnTo>
                <a:cubicBezTo>
                  <a:pt x="2963" y="1521"/>
                  <a:pt x="2963" y="1427"/>
                  <a:pt x="2905" y="1369"/>
                </a:cubicBezTo>
              </a:path>
            </a:pathLst>
          </a:custGeom>
          <a:solidFill>
            <a:schemeClr val="accent6">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50" name="Google Shape;150;p16"/>
          <p:cNvSpPr/>
          <p:nvPr/>
        </p:nvSpPr>
        <p:spPr>
          <a:xfrm rot="5400000">
            <a:off x="-1531823" y="7875725"/>
            <a:ext cx="3253154" cy="1829901"/>
          </a:xfrm>
          <a:custGeom>
            <a:rect b="b" l="l" r="r" t="t"/>
            <a:pathLst>
              <a:path extrusionOk="0" h="1470" w="2610">
                <a:moveTo>
                  <a:pt x="1305" y="0"/>
                </a:moveTo>
                <a:lnTo>
                  <a:pt x="1305" y="0"/>
                </a:lnTo>
                <a:lnTo>
                  <a:pt x="1305" y="0"/>
                </a:lnTo>
                <a:cubicBezTo>
                  <a:pt x="584" y="0"/>
                  <a:pt x="0" y="584"/>
                  <a:pt x="0" y="1305"/>
                </a:cubicBezTo>
                <a:lnTo>
                  <a:pt x="0" y="1469"/>
                </a:lnTo>
                <a:lnTo>
                  <a:pt x="2609" y="1469"/>
                </a:lnTo>
                <a:lnTo>
                  <a:pt x="2609" y="1305"/>
                </a:lnTo>
                <a:lnTo>
                  <a:pt x="2609" y="1305"/>
                </a:lnTo>
                <a:cubicBezTo>
                  <a:pt x="2609" y="584"/>
                  <a:pt x="2025" y="0"/>
                  <a:pt x="1305" y="0"/>
                </a:cubicBezTo>
              </a:path>
            </a:pathLst>
          </a:custGeom>
          <a:solidFill>
            <a:schemeClr val="accent5">
              <a:alpha val="8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51" name="Google Shape;151;p16"/>
          <p:cNvSpPr/>
          <p:nvPr/>
        </p:nvSpPr>
        <p:spPr>
          <a:xfrm rot="2700000">
            <a:off x="12665175" y="-142696"/>
            <a:ext cx="1190087" cy="1190087"/>
          </a:xfrm>
          <a:custGeom>
            <a:rect b="b" l="l" r="r" t="t"/>
            <a:pathLst>
              <a:path extrusionOk="0" h="2609" w="2610">
                <a:moveTo>
                  <a:pt x="346" y="0"/>
                </a:moveTo>
                <a:lnTo>
                  <a:pt x="2263" y="0"/>
                </a:lnTo>
                <a:lnTo>
                  <a:pt x="2263" y="0"/>
                </a:lnTo>
                <a:cubicBezTo>
                  <a:pt x="2454" y="0"/>
                  <a:pt x="2609" y="155"/>
                  <a:pt x="2609" y="346"/>
                </a:cubicBezTo>
                <a:lnTo>
                  <a:pt x="2609" y="2263"/>
                </a:lnTo>
                <a:lnTo>
                  <a:pt x="2609" y="2263"/>
                </a:lnTo>
                <a:cubicBezTo>
                  <a:pt x="2609" y="2453"/>
                  <a:pt x="2454" y="2608"/>
                  <a:pt x="2263" y="2608"/>
                </a:cubicBezTo>
                <a:lnTo>
                  <a:pt x="346" y="2608"/>
                </a:lnTo>
                <a:lnTo>
                  <a:pt x="346" y="2608"/>
                </a:lnTo>
                <a:cubicBezTo>
                  <a:pt x="154" y="2608"/>
                  <a:pt x="0" y="2453"/>
                  <a:pt x="0" y="2263"/>
                </a:cubicBezTo>
                <a:lnTo>
                  <a:pt x="0" y="346"/>
                </a:lnTo>
                <a:lnTo>
                  <a:pt x="0" y="346"/>
                </a:lnTo>
                <a:cubicBezTo>
                  <a:pt x="0" y="155"/>
                  <a:pt x="154" y="0"/>
                  <a:pt x="346" y="0"/>
                </a:cubicBezTo>
              </a:path>
            </a:pathLst>
          </a:custGeom>
          <a:solidFill>
            <a:schemeClr val="accent3">
              <a:alpha val="6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rgbClr val="A8D5C8"/>
              </a:solidFill>
              <a:latin typeface="Poppins Light"/>
              <a:ea typeface="Poppins Light"/>
              <a:cs typeface="Poppins Light"/>
              <a:sym typeface="Poppins Light"/>
            </a:endParaRPr>
          </a:p>
        </p:txBody>
      </p:sp>
      <p:sp>
        <p:nvSpPr>
          <p:cNvPr id="152" name="Google Shape;152;p16"/>
          <p:cNvSpPr/>
          <p:nvPr/>
        </p:nvSpPr>
        <p:spPr>
          <a:xfrm rot="-5400000">
            <a:off x="20125634" y="12123460"/>
            <a:ext cx="3253154" cy="3253153"/>
          </a:xfrm>
          <a:custGeom>
            <a:rect b="b" l="l" r="r" t="t"/>
            <a:pathLst>
              <a:path extrusionOk="0" h="2611" w="2611">
                <a:moveTo>
                  <a:pt x="2610" y="2610"/>
                </a:moveTo>
                <a:lnTo>
                  <a:pt x="0" y="2610"/>
                </a:lnTo>
                <a:lnTo>
                  <a:pt x="0" y="0"/>
                </a:lnTo>
                <a:lnTo>
                  <a:pt x="13" y="0"/>
                </a:lnTo>
                <a:lnTo>
                  <a:pt x="13" y="0"/>
                </a:lnTo>
                <a:cubicBezTo>
                  <a:pt x="1448" y="0"/>
                  <a:pt x="2610" y="1162"/>
                  <a:pt x="2610" y="2596"/>
                </a:cubicBezTo>
                <a:lnTo>
                  <a:pt x="2610" y="2610"/>
                </a:lnTo>
              </a:path>
            </a:pathLst>
          </a:custGeom>
          <a:solidFill>
            <a:schemeClr val="accent4">
              <a:alpha val="5882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532"/>
              <a:buFont typeface="Arial"/>
              <a:buNone/>
            </a:pPr>
            <a:r>
              <a:t/>
            </a:r>
            <a:endParaRPr b="0" i="0" sz="6530" u="none" cap="none" strike="noStrike">
              <a:solidFill>
                <a:schemeClr val="dk1"/>
              </a:solidFill>
              <a:latin typeface="Poppins Light"/>
              <a:ea typeface="Poppins Light"/>
              <a:cs typeface="Poppins Light"/>
              <a:sym typeface="Poppins Light"/>
            </a:endParaRPr>
          </a:p>
        </p:txBody>
      </p:sp>
      <p:sp>
        <p:nvSpPr>
          <p:cNvPr id="153" name="Google Shape;153;p16"/>
          <p:cNvSpPr txBox="1"/>
          <p:nvPr/>
        </p:nvSpPr>
        <p:spPr>
          <a:xfrm>
            <a:off x="2044926" y="2154020"/>
            <a:ext cx="20193252" cy="1320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chemeClr val="dk2"/>
                </a:solidFill>
                <a:latin typeface="Times New Roman"/>
                <a:ea typeface="Times New Roman"/>
                <a:cs typeface="Times New Roman"/>
                <a:sym typeface="Times New Roman"/>
              </a:rPr>
              <a:t> VÍ DỤ MINH HỌA</a:t>
            </a:r>
            <a:endParaRPr b="1" i="0" sz="8000" u="none" cap="none" strike="noStrike">
              <a:solidFill>
                <a:schemeClr val="dk2"/>
              </a:solidFill>
              <a:latin typeface="Times New Roman"/>
              <a:ea typeface="Times New Roman"/>
              <a:cs typeface="Times New Roman"/>
              <a:sym typeface="Times New Roman"/>
            </a:endParaRPr>
          </a:p>
        </p:txBody>
      </p:sp>
      <p:sp>
        <p:nvSpPr>
          <p:cNvPr id="154" name="Google Shape;154;p16"/>
          <p:cNvSpPr/>
          <p:nvPr/>
        </p:nvSpPr>
        <p:spPr>
          <a:xfrm>
            <a:off x="10316210" y="5046345"/>
            <a:ext cx="2663825" cy="8636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6000" u="none" cap="none" strike="noStrike">
                <a:solidFill>
                  <a:schemeClr val="dk2"/>
                </a:solidFill>
                <a:latin typeface="Times New Roman"/>
                <a:ea typeface="Times New Roman"/>
                <a:cs typeface="Times New Roman"/>
                <a:sym typeface="Times New Roman"/>
              </a:rPr>
              <a:t>A</a:t>
            </a:r>
            <a:endParaRPr b="1" i="0" sz="6000" u="none" cap="none" strike="noStrike">
              <a:solidFill>
                <a:schemeClr val="dk2"/>
              </a:solidFill>
              <a:latin typeface="Times New Roman"/>
              <a:ea typeface="Times New Roman"/>
              <a:cs typeface="Times New Roman"/>
              <a:sym typeface="Times New Roman"/>
            </a:endParaRPr>
          </a:p>
        </p:txBody>
      </p:sp>
      <p:sp>
        <p:nvSpPr>
          <p:cNvPr id="155" name="Google Shape;155;p16"/>
          <p:cNvSpPr txBox="1"/>
          <p:nvPr/>
        </p:nvSpPr>
        <p:spPr>
          <a:xfrm>
            <a:off x="10351770" y="5993765"/>
            <a:ext cx="2593340" cy="76708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4400" u="none" cap="none" strike="noStrike">
                <a:solidFill>
                  <a:schemeClr val="dk2"/>
                </a:solidFill>
                <a:latin typeface="Times New Roman"/>
                <a:ea typeface="Times New Roman"/>
                <a:cs typeface="Times New Roman"/>
                <a:sym typeface="Times New Roman"/>
              </a:rPr>
              <a:t> 6 = 0 + 6 </a:t>
            </a:r>
            <a:endParaRPr b="1" i="0" sz="4400" u="none" cap="none" strike="noStrike">
              <a:solidFill>
                <a:schemeClr val="dk2"/>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AI - Travel Presentation Template 07">
      <a:dk1>
        <a:srgbClr val="929292"/>
      </a:dk1>
      <a:lt1>
        <a:srgbClr val="FFFFFF"/>
      </a:lt1>
      <a:dk2>
        <a:srgbClr val="3B3C3E"/>
      </a:dk2>
      <a:lt2>
        <a:srgbClr val="FFFFFF"/>
      </a:lt2>
      <a:accent1>
        <a:srgbClr val="2C445F"/>
      </a:accent1>
      <a:accent2>
        <a:srgbClr val="E3572C"/>
      </a:accent2>
      <a:accent3>
        <a:srgbClr val="F3C05D"/>
      </a:accent3>
      <a:accent4>
        <a:srgbClr val="4F7698"/>
      </a:accent4>
      <a:accent5>
        <a:srgbClr val="EC7F3C"/>
      </a:accent5>
      <a:accent6>
        <a:srgbClr val="DFE2E9"/>
      </a:accent6>
      <a:hlink>
        <a:srgbClr val="AAAAAA"/>
      </a:hlink>
      <a:folHlink>
        <a:srgbClr val="3B3C3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