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3716000" cx="24377650"/>
  <p:notesSz cx="6858000" cy="9144000"/>
  <p:embeddedFontLst>
    <p:embeddedFont>
      <p:font typeface="Poppi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oppinsLight-bold.fntdata"/><Relationship Id="rId10" Type="http://schemas.openxmlformats.org/officeDocument/2006/relationships/slide" Target="slides/slide6.xml"/><Relationship Id="rId21" Type="http://schemas.openxmlformats.org/officeDocument/2006/relationships/font" Target="fonts/PoppinsLight-regular.fntdata"/><Relationship Id="rId13" Type="http://schemas.openxmlformats.org/officeDocument/2006/relationships/slide" Target="slides/slide9.xml"/><Relationship Id="rId24" Type="http://schemas.openxmlformats.org/officeDocument/2006/relationships/font" Target="fonts/Poppins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Poppi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2e07ae6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9" name="Google Shape;189;g222e07ae6d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2e07ae6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4" name="Google Shape;204;g222e07ae6d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2e07ae6d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6" name="Google Shape;216;g222e07ae6d4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2e07ae6d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1" name="Google Shape;231;g222e07ae6d4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2e07ae6d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5" name="Google Shape;245;g222e07ae6d4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22e162a1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" name="Google Shape;44;g222e162a115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2e07ae6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0" name="Google Shape;60;g222e07ae6d4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2e07ae6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" name="Google Shape;75;g222e07ae6d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e07ae6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9" name="Google Shape;89;g222e07ae6d4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2e07ae6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3" name="Google Shape;103;g222e07ae6d4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e07ae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7" name="Google Shape;117;g222e07ae6d4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12612698" y="2387809"/>
            <a:ext cx="10604990" cy="105661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Left">
  <p:cSld name="Break Lef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15262292" y="812150"/>
            <a:ext cx="12940426" cy="129404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+ Text Right">
  <p:cSld name="Image Left + Text Righ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821578" y="1524000"/>
            <a:ext cx="10668000" cy="1066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+ Text Left">
  <p:cSld name="Image Right + Text Lef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3660007" y="2783050"/>
            <a:ext cx="8229592" cy="822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Device Mockup">
  <p:cSld name="Desktop Device Mockup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>
            <p:ph idx="2" type="pic"/>
          </p:nvPr>
        </p:nvSpPr>
        <p:spPr>
          <a:xfrm>
            <a:off x="14684498" y="4938694"/>
            <a:ext cx="10661408" cy="59711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Poppins Light"/>
              <a:buNone/>
              <a:defRPr b="0" i="0" sz="8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136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533336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482536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457136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457136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b="0" i="0" sz="2400" u="none" cap="none" strike="noStrike">
                <a:solidFill>
                  <a:srgbClr val="B5B5B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13488670" y="2621207"/>
            <a:ext cx="10017493" cy="10033601"/>
          </a:xfrm>
          <a:custGeom>
            <a:rect b="b" l="l" r="r" t="t"/>
            <a:pathLst>
              <a:path extrusionOk="0" h="2746" w="2745">
                <a:moveTo>
                  <a:pt x="1372" y="0"/>
                </a:moveTo>
                <a:lnTo>
                  <a:pt x="1372" y="0"/>
                </a:lnTo>
                <a:cubicBezTo>
                  <a:pt x="614" y="0"/>
                  <a:pt x="0" y="614"/>
                  <a:pt x="0" y="1372"/>
                </a:cubicBezTo>
                <a:lnTo>
                  <a:pt x="0" y="1372"/>
                </a:lnTo>
                <a:cubicBezTo>
                  <a:pt x="0" y="2130"/>
                  <a:pt x="614" y="2745"/>
                  <a:pt x="1372" y="2745"/>
                </a:cubicBezTo>
                <a:lnTo>
                  <a:pt x="1372" y="2745"/>
                </a:lnTo>
                <a:cubicBezTo>
                  <a:pt x="2130" y="2745"/>
                  <a:pt x="2744" y="2130"/>
                  <a:pt x="2744" y="1372"/>
                </a:cubicBezTo>
                <a:lnTo>
                  <a:pt x="2744" y="1372"/>
                </a:lnTo>
                <a:cubicBezTo>
                  <a:pt x="2744" y="614"/>
                  <a:pt x="2130" y="0"/>
                  <a:pt x="1372" y="0"/>
                </a:cubicBezTo>
              </a:path>
            </a:pathLst>
          </a:custGeom>
          <a:solidFill>
            <a:schemeClr val="accent6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4668312" y="-379459"/>
            <a:ext cx="15469597" cy="14474918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" name="Google Shape;32;p8"/>
          <p:cNvSpPr/>
          <p:nvPr/>
        </p:nvSpPr>
        <p:spPr>
          <a:xfrm rot="-900000">
            <a:off x="1502054" y="1271720"/>
            <a:ext cx="1190087" cy="1190087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" name="Google Shape;33;p8"/>
          <p:cNvSpPr/>
          <p:nvPr/>
        </p:nvSpPr>
        <p:spPr>
          <a:xfrm rot="-900000">
            <a:off x="905267" y="11025228"/>
            <a:ext cx="3250547" cy="2695502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" name="Google Shape;34;p8"/>
          <p:cNvSpPr/>
          <p:nvPr/>
        </p:nvSpPr>
        <p:spPr>
          <a:xfrm rot="10800000">
            <a:off x="11678390" y="-328115"/>
            <a:ext cx="3253154" cy="1829901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21659865" y="12092357"/>
            <a:ext cx="3251721" cy="3529651"/>
          </a:xfrm>
          <a:custGeom>
            <a:rect b="b" l="l" r="r" t="t"/>
            <a:pathLst>
              <a:path extrusionOk="0" h="3529651" w="325172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9378062" y="11792362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" name="Google Shape;37;p8"/>
          <p:cNvSpPr/>
          <p:nvPr/>
        </p:nvSpPr>
        <p:spPr>
          <a:xfrm rot="-6300000">
            <a:off x="22157001" y="142938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930184" y="10556574"/>
            <a:ext cx="166487" cy="291238"/>
          </a:xfrm>
          <a:custGeom>
            <a:rect b="b" l="l" r="r" t="t"/>
            <a:pathLst>
              <a:path extrusionOk="0" h="291238" w="166487">
                <a:moveTo>
                  <a:pt x="20868" y="0"/>
                </a:moveTo>
                <a:cubicBezTo>
                  <a:pt x="26208" y="0"/>
                  <a:pt x="31549" y="2038"/>
                  <a:pt x="35623" y="6112"/>
                </a:cubicBezTo>
                <a:lnTo>
                  <a:pt x="160375" y="130864"/>
                </a:lnTo>
                <a:lnTo>
                  <a:pt x="160375" y="130864"/>
                </a:lnTo>
                <a:lnTo>
                  <a:pt x="164959" y="137767"/>
                </a:lnTo>
                <a:cubicBezTo>
                  <a:pt x="168015" y="145303"/>
                  <a:pt x="166487" y="154263"/>
                  <a:pt x="160375" y="160375"/>
                </a:cubicBezTo>
                <a:lnTo>
                  <a:pt x="35623" y="285127"/>
                </a:lnTo>
                <a:cubicBezTo>
                  <a:pt x="27474" y="293276"/>
                  <a:pt x="14261" y="293276"/>
                  <a:pt x="6112" y="285127"/>
                </a:cubicBezTo>
                <a:cubicBezTo>
                  <a:pt x="-2038" y="276978"/>
                  <a:pt x="-2038" y="263765"/>
                  <a:pt x="6112" y="255616"/>
                </a:cubicBezTo>
                <a:lnTo>
                  <a:pt x="116108" y="145620"/>
                </a:lnTo>
                <a:lnTo>
                  <a:pt x="6111" y="35623"/>
                </a:lnTo>
                <a:cubicBezTo>
                  <a:pt x="-2038" y="27474"/>
                  <a:pt x="-2038" y="14261"/>
                  <a:pt x="6111" y="6112"/>
                </a:cubicBezTo>
                <a:lnTo>
                  <a:pt x="6112" y="6112"/>
                </a:lnTo>
                <a:cubicBezTo>
                  <a:pt x="10187" y="2038"/>
                  <a:pt x="15527" y="0"/>
                  <a:pt x="208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2097098" y="10419817"/>
            <a:ext cx="357833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Started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3596204" y="4107339"/>
            <a:ext cx="17185200" cy="2013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b="1" i="0" lang="en-US" sz="1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TÀI CUỐI KỲ</a:t>
            </a:r>
            <a:endParaRPr b="1" i="0" sz="125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1428257" y="6770985"/>
            <a:ext cx="21521100" cy="2013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b="0" i="0" lang="en-US" sz="1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hiểu về Random Forests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rot="1800000">
            <a:off x="14781090" y="600603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3" name="Google Shape;163;p17"/>
          <p:cNvSpPr/>
          <p:nvPr/>
        </p:nvSpPr>
        <p:spPr>
          <a:xfrm rot="-2700000">
            <a:off x="14781091" y="665850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4" name="Google Shape;164;p17"/>
          <p:cNvSpPr/>
          <p:nvPr/>
        </p:nvSpPr>
        <p:spPr>
          <a:xfrm rot="-4500000">
            <a:off x="14781089" y="665849"/>
            <a:ext cx="12940424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4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-4668312" y="1040916"/>
            <a:ext cx="15469597" cy="14474918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3">
              <a:alpha val="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6" name="Google Shape;166;p17"/>
          <p:cNvSpPr/>
          <p:nvPr/>
        </p:nvSpPr>
        <p:spPr>
          <a:xfrm rot="-900000">
            <a:off x="17043966" y="9702537"/>
            <a:ext cx="1190087" cy="1190087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7" name="Google Shape;167;p17"/>
          <p:cNvSpPr/>
          <p:nvPr/>
        </p:nvSpPr>
        <p:spPr>
          <a:xfrm rot="-900000">
            <a:off x="-1306637" y="10917302"/>
            <a:ext cx="3250547" cy="2695502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3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2860928" y="1182614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7951520" y="-328115"/>
            <a:ext cx="3253154" cy="1829901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3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" name="Google Shape;170;p17"/>
          <p:cNvSpPr/>
          <p:nvPr/>
        </p:nvSpPr>
        <p:spPr>
          <a:xfrm rot="4500000">
            <a:off x="19268710" y="2044350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1" name="Google Shape;171;p17"/>
          <p:cNvSpPr/>
          <p:nvPr/>
        </p:nvSpPr>
        <p:spPr>
          <a:xfrm rot="4500000">
            <a:off x="-1657715" y="5407"/>
            <a:ext cx="5321117" cy="1133121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457960" y="6029325"/>
            <a:ext cx="22417405" cy="221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i="0" lang="en-US" sz="13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THÀNH PHẦN CƠ BẢN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2283425" y="6300988"/>
            <a:ext cx="823094" cy="1193723"/>
          </a:xfrm>
          <a:prstGeom prst="ellipse">
            <a:avLst/>
          </a:prstGeom>
          <a:solidFill>
            <a:schemeClr val="accent6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413637" y="5046340"/>
            <a:ext cx="11689415" cy="12688529"/>
          </a:xfrm>
          <a:custGeom>
            <a:rect b="b" l="l" r="r" t="t"/>
            <a:pathLst>
              <a:path extrusionOk="0" h="3529651" w="325172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488049" y="1334425"/>
            <a:ext cx="3101975" cy="3101975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" name="Google Shape;180;p18"/>
          <p:cNvSpPr/>
          <p:nvPr/>
        </p:nvSpPr>
        <p:spPr>
          <a:xfrm rot="5400000">
            <a:off x="-1531823" y="7875725"/>
            <a:ext cx="3253154" cy="1829901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5">
              <a:alpha val="8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1" name="Google Shape;181;p18"/>
          <p:cNvSpPr/>
          <p:nvPr/>
        </p:nvSpPr>
        <p:spPr>
          <a:xfrm rot="2700000">
            <a:off x="12665175" y="-142696"/>
            <a:ext cx="1190087" cy="1190087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2" name="Google Shape;182;p18"/>
          <p:cNvSpPr/>
          <p:nvPr/>
        </p:nvSpPr>
        <p:spPr>
          <a:xfrm rot="-5400000">
            <a:off x="20125634" y="12123460"/>
            <a:ext cx="3253154" cy="3253153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4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044926" y="2154020"/>
            <a:ext cx="2019325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3 thành phần cơ bản</a:t>
            </a:r>
            <a:endParaRPr b="1" i="0" sz="8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315720" y="7505700"/>
            <a:ext cx="20339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500"/>
              <a:buFont typeface="Times New Roman"/>
              <a:buChar char="●"/>
            </a:pPr>
            <a:r>
              <a:rPr lang="en-US" sz="45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hợp (combination):</a:t>
            </a:r>
            <a:endParaRPr sz="45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Mỗi lớp dự đoán được thực hiện bằng cách lấy giá trị trung bình của tất cả các dự đoán của từng cây riêng lẻ</a:t>
            </a:r>
            <a:endParaRPr b="0" i="0" sz="45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1414126" y="3675639"/>
            <a:ext cx="202413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500"/>
              <a:buFont typeface="Times New Roman"/>
              <a:buChar char="●"/>
            </a:pPr>
            <a:r>
              <a:rPr b="0" i="0" lang="en-US" sz="4500" u="none" cap="none" strike="noStrike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Ngẫu nhiên hóa (randomization) và không cắt tỉa (no pruning):</a:t>
            </a:r>
            <a:endParaRPr b="0" i="0" sz="45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500" u="none" cap="none" strike="noStrike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Trong mỗi cây và tại mỗi đỉnh, chúng ta chọn ngẫu nhiên một tập nhỏ các thuộc tính. Sau đó, phát triển các cây con. </a:t>
            </a:r>
            <a:endParaRPr b="0" i="0" sz="45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500" u="none" cap="none" strike="noStrike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Tất cả cây con được phát triển hết cỡ và không cắt tỉa.</a:t>
            </a:r>
            <a:endParaRPr b="0" i="0" sz="45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315720" y="10504750"/>
            <a:ext cx="20339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500"/>
              <a:buFont typeface="Times New Roman"/>
              <a:buChar char="●"/>
            </a:pPr>
            <a:r>
              <a:rPr lang="en-US" sz="45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 gói (bagging):</a:t>
            </a:r>
            <a:endParaRPr sz="45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Tập huấn luyện cho mỗi cây được tạo bằng cách lấy mẫu (có trùng lặp) từ dữ liệu gốc</a:t>
            </a:r>
            <a:endParaRPr b="0" i="0" sz="45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 rot="1800000">
            <a:off x="14781090" y="600603"/>
            <a:ext cx="12940424" cy="12940424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2" name="Google Shape;192;p19"/>
          <p:cNvSpPr/>
          <p:nvPr/>
        </p:nvSpPr>
        <p:spPr>
          <a:xfrm rot="-2700000">
            <a:off x="14781091" y="665850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3" name="Google Shape;193;p19"/>
          <p:cNvSpPr/>
          <p:nvPr/>
        </p:nvSpPr>
        <p:spPr>
          <a:xfrm rot="-4499999">
            <a:off x="14781091" y="665848"/>
            <a:ext cx="12940427" cy="12940427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4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-4668312" y="1040916"/>
            <a:ext cx="15469677" cy="14474993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5" name="Google Shape;195;p19"/>
          <p:cNvSpPr/>
          <p:nvPr/>
        </p:nvSpPr>
        <p:spPr>
          <a:xfrm rot="-900006">
            <a:off x="17043966" y="9702536"/>
            <a:ext cx="1190087" cy="1190090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" name="Google Shape;196;p19"/>
          <p:cNvSpPr/>
          <p:nvPr/>
        </p:nvSpPr>
        <p:spPr>
          <a:xfrm rot="-904748">
            <a:off x="-1305595" y="10914927"/>
            <a:ext cx="3248637" cy="2693918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3">
              <a:alpha val="694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2860928" y="1182614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8" name="Google Shape;198;p19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384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9" name="Google Shape;199;p19"/>
          <p:cNvSpPr/>
          <p:nvPr/>
        </p:nvSpPr>
        <p:spPr>
          <a:xfrm rot="4495252">
            <a:off x="19270309" y="2044426"/>
            <a:ext cx="1382742" cy="810017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0" name="Google Shape;200;p19"/>
          <p:cNvSpPr/>
          <p:nvPr/>
        </p:nvSpPr>
        <p:spPr>
          <a:xfrm rot="4495252">
            <a:off x="-1652485" y="3946"/>
            <a:ext cx="5317990" cy="1132455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1457960" y="6029325"/>
            <a:ext cx="22417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THUẬT TOÁN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/>
          <p:nvPr/>
        </p:nvSpPr>
        <p:spPr>
          <a:xfrm>
            <a:off x="2283425" y="6300988"/>
            <a:ext cx="823200" cy="1193700"/>
          </a:xfrm>
          <a:prstGeom prst="ellipse">
            <a:avLst/>
          </a:prstGeom>
          <a:solidFill>
            <a:schemeClr val="accent6">
              <a:alpha val="4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413637" y="5046340"/>
            <a:ext cx="11689937" cy="12689095"/>
          </a:xfrm>
          <a:custGeom>
            <a:rect b="b" l="l" r="r" t="t"/>
            <a:pathLst>
              <a:path extrusionOk="0" h="3529651" w="3251721">
                <a:moveTo>
                  <a:pt x="1790298" y="3529651"/>
                </a:moveTo>
                <a:lnTo>
                  <a:pt x="1790298" y="3372916"/>
                </a:lnTo>
                <a:cubicBezTo>
                  <a:pt x="1790298" y="3372916"/>
                  <a:pt x="2891427" y="3260431"/>
                  <a:pt x="3251721" y="2818964"/>
                </a:cubicBezTo>
                <a:cubicBezTo>
                  <a:pt x="3251721" y="2818964"/>
                  <a:pt x="2784766" y="2640055"/>
                  <a:pt x="2591595" y="2351518"/>
                </a:cubicBezTo>
                <a:cubicBezTo>
                  <a:pt x="2591595" y="2351518"/>
                  <a:pt x="2773262" y="2299558"/>
                  <a:pt x="2839523" y="2184123"/>
                </a:cubicBezTo>
                <a:cubicBezTo>
                  <a:pt x="2839523" y="2184123"/>
                  <a:pt x="2421524" y="2060028"/>
                  <a:pt x="2312010" y="1814789"/>
                </a:cubicBezTo>
                <a:cubicBezTo>
                  <a:pt x="2312010" y="1814789"/>
                  <a:pt x="2554139" y="1713819"/>
                  <a:pt x="2637795" y="1604191"/>
                </a:cubicBezTo>
                <a:cubicBezTo>
                  <a:pt x="2637795" y="1604191"/>
                  <a:pt x="2314957" y="1450785"/>
                  <a:pt x="2182343" y="1191367"/>
                </a:cubicBezTo>
                <a:cubicBezTo>
                  <a:pt x="2269421" y="1176236"/>
                  <a:pt x="2348230" y="1130177"/>
                  <a:pt x="2404318" y="1061659"/>
                </a:cubicBezTo>
                <a:cubicBezTo>
                  <a:pt x="2404318" y="1061659"/>
                  <a:pt x="1733829" y="360296"/>
                  <a:pt x="1644468" y="13517"/>
                </a:cubicBezTo>
                <a:cubicBezTo>
                  <a:pt x="1642948" y="7713"/>
                  <a:pt x="1638860" y="3050"/>
                  <a:pt x="1633347" y="765"/>
                </a:cubicBezTo>
                <a:cubicBezTo>
                  <a:pt x="1630897" y="-255"/>
                  <a:pt x="1620825" y="-255"/>
                  <a:pt x="1618375" y="765"/>
                </a:cubicBezTo>
                <a:cubicBezTo>
                  <a:pt x="1612862" y="3050"/>
                  <a:pt x="1608774" y="7713"/>
                  <a:pt x="1607253" y="13517"/>
                </a:cubicBezTo>
                <a:cubicBezTo>
                  <a:pt x="1517893" y="360296"/>
                  <a:pt x="847404" y="1061659"/>
                  <a:pt x="847404" y="1061659"/>
                </a:cubicBezTo>
                <a:cubicBezTo>
                  <a:pt x="903492" y="1130177"/>
                  <a:pt x="982301" y="1176236"/>
                  <a:pt x="1069379" y="1191367"/>
                </a:cubicBezTo>
                <a:cubicBezTo>
                  <a:pt x="936765" y="1450785"/>
                  <a:pt x="613926" y="1604191"/>
                  <a:pt x="613926" y="1604191"/>
                </a:cubicBezTo>
                <a:cubicBezTo>
                  <a:pt x="697582" y="1713819"/>
                  <a:pt x="939712" y="1814789"/>
                  <a:pt x="939712" y="1814789"/>
                </a:cubicBezTo>
                <a:cubicBezTo>
                  <a:pt x="830198" y="2060028"/>
                  <a:pt x="412199" y="2184123"/>
                  <a:pt x="412199" y="2184123"/>
                </a:cubicBezTo>
                <a:cubicBezTo>
                  <a:pt x="478460" y="2299558"/>
                  <a:pt x="660127" y="2351518"/>
                  <a:pt x="660127" y="2351518"/>
                </a:cubicBezTo>
                <a:cubicBezTo>
                  <a:pt x="466956" y="2640055"/>
                  <a:pt x="0" y="2818964"/>
                  <a:pt x="0" y="2818964"/>
                </a:cubicBezTo>
                <a:cubicBezTo>
                  <a:pt x="360294" y="3260431"/>
                  <a:pt x="1461424" y="3372916"/>
                  <a:pt x="1461424" y="3372916"/>
                </a:cubicBezTo>
                <a:lnTo>
                  <a:pt x="1461424" y="3529651"/>
                </a:lnTo>
                <a:lnTo>
                  <a:pt x="1790298" y="3529651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488049" y="1334425"/>
            <a:ext cx="3101974" cy="3101974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9" name="Google Shape;209;p20"/>
          <p:cNvSpPr/>
          <p:nvPr/>
        </p:nvSpPr>
        <p:spPr>
          <a:xfrm rot="5400000">
            <a:off x="-1531824" y="7875727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5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0" name="Google Shape;210;p20"/>
          <p:cNvSpPr/>
          <p:nvPr/>
        </p:nvSpPr>
        <p:spPr>
          <a:xfrm rot="2700000">
            <a:off x="12665175" y="-142697"/>
            <a:ext cx="1190084" cy="1190089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1" name="Google Shape;211;p20"/>
          <p:cNvSpPr/>
          <p:nvPr/>
        </p:nvSpPr>
        <p:spPr>
          <a:xfrm rot="-5400000">
            <a:off x="20125634" y="12123458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4">
              <a:alpha val="588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2044926" y="2154020"/>
            <a:ext cx="20193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</a:t>
            </a:r>
            <a:endParaRPr b="1" i="0" sz="8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414126" y="3675639"/>
            <a:ext cx="20241300" cy="7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9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●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Tập dữ liệu huấn luyện D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●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Learning: </a:t>
            </a: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triển K cây quyết định như sau: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○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tập huấn luyện D</a:t>
            </a:r>
            <a:r>
              <a:rPr baseline="-25000" lang="en-US" sz="60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bằng cách lấy mẫu (có trùng lặp) từ D.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○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triển cây thứ i từ D</a:t>
            </a:r>
            <a:r>
              <a:rPr baseline="-25000" lang="en-US" sz="60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■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Tại mỗi đỉnh: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●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ngẫu nhiên một tập con S các thuộc tính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●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Chia đỉnh thành nhiều nhánh con theo S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9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900"/>
              <a:buFont typeface="Times New Roman"/>
              <a:buChar char="●"/>
            </a:pPr>
            <a:r>
              <a:rPr lang="en-US" sz="49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 Lấy trung bình các phán đoán từ các cây phán đoán riêng lẻ.</a:t>
            </a:r>
            <a:endParaRPr sz="49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/>
        </p:nvSpPr>
        <p:spPr>
          <a:xfrm rot="1800000">
            <a:off x="14781090" y="600603"/>
            <a:ext cx="12940424" cy="12940424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9" name="Google Shape;219;p21"/>
          <p:cNvSpPr/>
          <p:nvPr/>
        </p:nvSpPr>
        <p:spPr>
          <a:xfrm rot="-2700000">
            <a:off x="14781091" y="665850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0" name="Google Shape;220;p21"/>
          <p:cNvSpPr/>
          <p:nvPr/>
        </p:nvSpPr>
        <p:spPr>
          <a:xfrm rot="-4499999">
            <a:off x="14781091" y="665848"/>
            <a:ext cx="12940427" cy="12940427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4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-4668312" y="1040916"/>
            <a:ext cx="15469677" cy="14474993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2" name="Google Shape;222;p21"/>
          <p:cNvSpPr/>
          <p:nvPr/>
        </p:nvSpPr>
        <p:spPr>
          <a:xfrm rot="-900006">
            <a:off x="17043966" y="9702536"/>
            <a:ext cx="1190087" cy="1190090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3" name="Google Shape;223;p21"/>
          <p:cNvSpPr/>
          <p:nvPr/>
        </p:nvSpPr>
        <p:spPr>
          <a:xfrm rot="-904748">
            <a:off x="-1305595" y="10914927"/>
            <a:ext cx="3248637" cy="2693918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3">
              <a:alpha val="694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12860928" y="1182614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5" name="Google Shape;225;p21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384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6" name="Google Shape;226;p21"/>
          <p:cNvSpPr/>
          <p:nvPr/>
        </p:nvSpPr>
        <p:spPr>
          <a:xfrm rot="4495252">
            <a:off x="19270309" y="2044426"/>
            <a:ext cx="1382742" cy="810017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7" name="Google Shape;227;p21"/>
          <p:cNvSpPr/>
          <p:nvPr/>
        </p:nvSpPr>
        <p:spPr>
          <a:xfrm rot="4495252">
            <a:off x="-1652485" y="3946"/>
            <a:ext cx="5317990" cy="1132455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457960" y="6029325"/>
            <a:ext cx="22417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Ưu nhược điểm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21302379" y="11719063"/>
            <a:ext cx="1193100" cy="1193100"/>
          </a:xfrm>
          <a:prstGeom prst="ellipse">
            <a:avLst/>
          </a:prstGeom>
          <a:solidFill>
            <a:schemeClr val="accent6">
              <a:alpha val="2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4" name="Google Shape;234;p22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-1112457" y="11684864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20011745" y="1351025"/>
            <a:ext cx="823200" cy="1193700"/>
          </a:xfrm>
          <a:prstGeom prst="ellipse">
            <a:avLst/>
          </a:prstGeom>
          <a:solidFill>
            <a:schemeClr val="accent4">
              <a:alpha val="286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7" name="Google Shape;237;p22"/>
          <p:cNvSpPr/>
          <p:nvPr/>
        </p:nvSpPr>
        <p:spPr>
          <a:xfrm rot="5830698">
            <a:off x="-1585118" y="3893559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2044926" y="1138605"/>
            <a:ext cx="2024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nhược điểm: 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206650" y="3451500"/>
            <a:ext cx="20241300" cy="8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Ưu điểm của Random Forest: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linh hoạt: Random Forest có thể được sử dụng cho cả các bài toán phân loại lẫn hồi quy.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chính xác cao: Random Forest thường có độ chính xác cao hơn so với các thuật toán khác như Decision Tree hay Logistic Regression.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Chống overfitting: Random Forest có khả năng chống overfitting tốt hơn so với Decision Tree.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Khả năng xử lý dữ liệu lớn: Random Forest có khả năng xử lý tập dữ liệu lớn, có thể đạt hiệu suất tốt với hàng triệu mẫu.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2"/>
          <p:cNvSpPr/>
          <p:nvPr/>
        </p:nvSpPr>
        <p:spPr>
          <a:xfrm rot="5830698">
            <a:off x="20514434" y="5803702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Mỗi nút lá đại diện cho giá trị dự đoán của biến mục tiêu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21302379" y="11719063"/>
            <a:ext cx="1193100" cy="1193100"/>
          </a:xfrm>
          <a:prstGeom prst="ellipse">
            <a:avLst/>
          </a:prstGeom>
          <a:solidFill>
            <a:schemeClr val="accent6">
              <a:alpha val="2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8" name="Google Shape;248;p23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-1112457" y="11684864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20011745" y="1351025"/>
            <a:ext cx="823200" cy="1193700"/>
          </a:xfrm>
          <a:prstGeom prst="ellipse">
            <a:avLst/>
          </a:prstGeom>
          <a:solidFill>
            <a:schemeClr val="accent4">
              <a:alpha val="286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1" name="Google Shape;251;p23"/>
          <p:cNvSpPr/>
          <p:nvPr/>
        </p:nvSpPr>
        <p:spPr>
          <a:xfrm rot="5830698">
            <a:off x="-1585118" y="3893559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044926" y="1138605"/>
            <a:ext cx="2024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nhược điểm: 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1206650" y="3451500"/>
            <a:ext cx="20241300" cy="8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Nhược điểm của Random Forest: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Tốc độ huấn luyện: Random Forest có tốc độ huấn luyện chậm hơn so với một số thuật toán khác như SVM hay Logistic Regression.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Khó để hiểu và giải thích kết quả: Một trong những khó khăn của Random Forest là khó để hiểu và giải thích kết quả, đặc biệt là khi sử dụng nhiều cây trong mô hình.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●"/>
            </a:pPr>
            <a:r>
              <a:rPr lang="en-US" sz="48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Tốn tài nguyên: Vì Random Forest cần sử dụng nhiều cây để đạt hiệu quả tốt, nó có thể tốn tài nguyên tính toán và bộ nhớ hơn so với các thuật toán khác.</a:t>
            </a:r>
            <a:endParaRPr sz="48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3"/>
          <p:cNvSpPr/>
          <p:nvPr/>
        </p:nvSpPr>
        <p:spPr>
          <a:xfrm rot="5830698">
            <a:off x="20514434" y="5803702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Mỗi nút lá đại diện cho giá trị dự đoán của biến mục tiêu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rot="1800000">
            <a:off x="14781090" y="600603"/>
            <a:ext cx="12940424" cy="12940424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" name="Google Shape;47;p9"/>
          <p:cNvSpPr/>
          <p:nvPr/>
        </p:nvSpPr>
        <p:spPr>
          <a:xfrm rot="-2700000">
            <a:off x="14781091" y="665850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8" name="Google Shape;48;p9"/>
          <p:cNvSpPr/>
          <p:nvPr/>
        </p:nvSpPr>
        <p:spPr>
          <a:xfrm rot="-4499999">
            <a:off x="14781091" y="665848"/>
            <a:ext cx="12940427" cy="12940427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4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-4668312" y="1040916"/>
            <a:ext cx="15469677" cy="14474993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" name="Google Shape;50;p9"/>
          <p:cNvSpPr/>
          <p:nvPr/>
        </p:nvSpPr>
        <p:spPr>
          <a:xfrm rot="-900006">
            <a:off x="17043966" y="9702536"/>
            <a:ext cx="1190087" cy="1190090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" name="Google Shape;51;p9"/>
          <p:cNvSpPr/>
          <p:nvPr/>
        </p:nvSpPr>
        <p:spPr>
          <a:xfrm rot="-904748">
            <a:off x="-1305595" y="10914927"/>
            <a:ext cx="3248637" cy="2693918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3">
              <a:alpha val="694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12860928" y="1182614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" name="Google Shape;53;p9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384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" name="Google Shape;54;p9"/>
          <p:cNvSpPr/>
          <p:nvPr/>
        </p:nvSpPr>
        <p:spPr>
          <a:xfrm rot="4495252">
            <a:off x="19270309" y="2044426"/>
            <a:ext cx="1382742" cy="810017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" name="Google Shape;55;p9"/>
          <p:cNvSpPr/>
          <p:nvPr/>
        </p:nvSpPr>
        <p:spPr>
          <a:xfrm rot="4495252">
            <a:off x="-1652485" y="3946"/>
            <a:ext cx="5317990" cy="1132455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1669440" y="3028170"/>
            <a:ext cx="21038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3529182" y="6770985"/>
            <a:ext cx="21521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Hoài Nhân - N19DCCN126</a:t>
            </a:r>
            <a:endParaRPr sz="8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 Quang Linh - N19DCCN099</a:t>
            </a:r>
            <a:endParaRPr sz="8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Arial"/>
              <a:buNone/>
            </a:pPr>
            <a:r>
              <a:rPr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 Khánh Băng - N20DCCN007</a:t>
            </a:r>
            <a:endParaRPr sz="8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rot="1800000">
            <a:off x="14781090" y="600603"/>
            <a:ext cx="12940424" cy="12940424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63;p10"/>
          <p:cNvSpPr/>
          <p:nvPr/>
        </p:nvSpPr>
        <p:spPr>
          <a:xfrm rot="-2700000">
            <a:off x="14781091" y="665850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" name="Google Shape;64;p10"/>
          <p:cNvSpPr/>
          <p:nvPr/>
        </p:nvSpPr>
        <p:spPr>
          <a:xfrm rot="-4499999">
            <a:off x="14781091" y="665848"/>
            <a:ext cx="12940427" cy="12940427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4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-4668312" y="1040916"/>
            <a:ext cx="15469677" cy="14474993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3">
              <a:alpha val="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" name="Google Shape;66;p10"/>
          <p:cNvSpPr/>
          <p:nvPr/>
        </p:nvSpPr>
        <p:spPr>
          <a:xfrm rot="-900006">
            <a:off x="17043966" y="9702536"/>
            <a:ext cx="1190087" cy="1190090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" name="Google Shape;67;p10"/>
          <p:cNvSpPr/>
          <p:nvPr/>
        </p:nvSpPr>
        <p:spPr>
          <a:xfrm rot="-904748">
            <a:off x="-1305595" y="10914927"/>
            <a:ext cx="3248637" cy="2693918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3">
              <a:alpha val="694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2860928" y="1182614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9" name="Google Shape;69;p10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384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" name="Google Shape;70;p10"/>
          <p:cNvSpPr/>
          <p:nvPr/>
        </p:nvSpPr>
        <p:spPr>
          <a:xfrm rot="4495252">
            <a:off x="19270309" y="2044426"/>
            <a:ext cx="1382742" cy="810017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1" name="Google Shape;71;p10"/>
          <p:cNvSpPr/>
          <p:nvPr/>
        </p:nvSpPr>
        <p:spPr>
          <a:xfrm rot="4495252">
            <a:off x="-1652485" y="3946"/>
            <a:ext cx="5317990" cy="1132455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101925" y="5426000"/>
            <a:ext cx="20173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VỀ </a:t>
            </a:r>
            <a:endParaRPr b="1" sz="1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QUYẾT ĐỊNH</a:t>
            </a:r>
            <a:endParaRPr b="1" sz="1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21302379" y="11719063"/>
            <a:ext cx="1193100" cy="1193100"/>
          </a:xfrm>
          <a:prstGeom prst="ellipse">
            <a:avLst/>
          </a:prstGeom>
          <a:solidFill>
            <a:schemeClr val="accent6">
              <a:alpha val="2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1112457" y="11684864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20011745" y="1351025"/>
            <a:ext cx="823200" cy="1193700"/>
          </a:xfrm>
          <a:prstGeom prst="ellipse">
            <a:avLst/>
          </a:prstGeom>
          <a:solidFill>
            <a:schemeClr val="accent4">
              <a:alpha val="286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" name="Google Shape;81;p11"/>
          <p:cNvSpPr/>
          <p:nvPr/>
        </p:nvSpPr>
        <p:spPr>
          <a:xfrm rot="5830698">
            <a:off x="-1585118" y="3893559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2044926" y="1138605"/>
            <a:ext cx="2024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quyết định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1206651" y="3451499"/>
            <a:ext cx="20241300" cy="7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Char char="●"/>
            </a:pPr>
            <a:r>
              <a:rPr lang="en-US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quyết định biểu diễn một hàm bằng cách sử dụng một cây.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Char char="●"/>
            </a:pPr>
            <a:r>
              <a:rPr lang="en-US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cây quyết định được hiểu là tập hợp các quy tắc: IF - THEN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Char char="●"/>
            </a:pPr>
            <a:r>
              <a:rPr lang="en-US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cây quyết định: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Char char="○"/>
            </a:pPr>
            <a:r>
              <a:rPr lang="en-US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nút trong (internal node) tương ứng với một biến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Char char="○"/>
            </a:pPr>
            <a:r>
              <a:rPr lang="en-US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nhánh từ nút trong đó thể hiện một giá trị cụ thể của biến tại đỉnh đó.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Char char="○"/>
            </a:pPr>
            <a:r>
              <a:rPr lang="en-US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nút lá đại diện cho giá trị dự đoán của biến mục tiêu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1"/>
          <p:cNvSpPr/>
          <p:nvPr/>
        </p:nvSpPr>
        <p:spPr>
          <a:xfrm rot="5830698">
            <a:off x="20514434" y="5803702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Mỗi nút lá đại diện cho giá trị dự đoán của biến mục tiêu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1302379" y="11719063"/>
            <a:ext cx="1193100" cy="1193100"/>
          </a:xfrm>
          <a:prstGeom prst="ellipse">
            <a:avLst/>
          </a:prstGeom>
          <a:solidFill>
            <a:schemeClr val="accent6">
              <a:alpha val="2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" name="Google Shape;92;p12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1112457" y="11684864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20011745" y="1351025"/>
            <a:ext cx="823200" cy="1193700"/>
          </a:xfrm>
          <a:prstGeom prst="ellipse">
            <a:avLst/>
          </a:prstGeom>
          <a:solidFill>
            <a:schemeClr val="accent4">
              <a:alpha val="286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5" name="Google Shape;95;p12"/>
          <p:cNvSpPr/>
          <p:nvPr/>
        </p:nvSpPr>
        <p:spPr>
          <a:xfrm rot="5830698">
            <a:off x="-1585118" y="3893559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2044926" y="1138605"/>
            <a:ext cx="2024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 dụ: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quyết định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 rot="5830698">
            <a:off x="20514434" y="5803702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Mỗi nút lá đại diện cho giá trị dự đoán của biến mục tiêu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850" y="2462200"/>
            <a:ext cx="15485075" cy="98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21302379" y="11719063"/>
            <a:ext cx="1193100" cy="1193100"/>
          </a:xfrm>
          <a:prstGeom prst="ellipse">
            <a:avLst/>
          </a:prstGeom>
          <a:solidFill>
            <a:schemeClr val="accent6">
              <a:alpha val="2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6" name="Google Shape;106;p13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-1112457" y="11684864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0011745" y="1351025"/>
            <a:ext cx="823200" cy="1193700"/>
          </a:xfrm>
          <a:prstGeom prst="ellipse">
            <a:avLst/>
          </a:prstGeom>
          <a:solidFill>
            <a:schemeClr val="accent4">
              <a:alpha val="286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9" name="Google Shape;109;p13"/>
          <p:cNvSpPr/>
          <p:nvPr/>
        </p:nvSpPr>
        <p:spPr>
          <a:xfrm rot="5830698">
            <a:off x="-1585118" y="3893559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044926" y="1138605"/>
            <a:ext cx="2024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quyết định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 rot="5830698">
            <a:off x="20514434" y="5803702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Mỗi nút lá đại diện cho giá trị dự đoán của biến mục tiêu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575" y="3659025"/>
            <a:ext cx="13476575" cy="8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>
            <a:off x="21302379" y="11719063"/>
            <a:ext cx="1193100" cy="1193100"/>
          </a:xfrm>
          <a:prstGeom prst="ellipse">
            <a:avLst/>
          </a:prstGeom>
          <a:solidFill>
            <a:schemeClr val="accent6">
              <a:alpha val="2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" name="Google Shape;120;p14"/>
          <p:cNvSpPr/>
          <p:nvPr/>
        </p:nvSpPr>
        <p:spPr>
          <a:xfrm rot="10800000">
            <a:off x="7951518" y="-328114"/>
            <a:ext cx="3253156" cy="1829900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-1112457" y="11684864"/>
            <a:ext cx="3253156" cy="3253156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0011745" y="1351025"/>
            <a:ext cx="823200" cy="1193700"/>
          </a:xfrm>
          <a:prstGeom prst="ellipse">
            <a:avLst/>
          </a:prstGeom>
          <a:solidFill>
            <a:schemeClr val="accent4">
              <a:alpha val="286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3" name="Google Shape;123;p14"/>
          <p:cNvSpPr/>
          <p:nvPr/>
        </p:nvSpPr>
        <p:spPr>
          <a:xfrm rot="5830698">
            <a:off x="-1585118" y="3893559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044926" y="1138605"/>
            <a:ext cx="20241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8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nhược điểm: Cây quyết định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206650" y="3451500"/>
            <a:ext cx="20241300" cy="8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Char char="●"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điểm: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quyết định dễ hiểu, dễ tiếp cận.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 chuẩn bị dữ liệu cho cây quyết định là cơ bản hoặc không cần thiết.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xử lý dữ liệu kiểu số và dữ liệu có giá trị là tên thể loại.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 tốt dữ liệu lớn trong thời gian ngắn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400"/>
              <a:buFont typeface="Times New Roman"/>
              <a:buChar char="●"/>
            </a:pPr>
            <a:r>
              <a:rPr lang="en-US" sz="44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Nhược điểm: </a:t>
            </a:r>
            <a:endParaRPr sz="44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quá khớp (Overfitting)</a:t>
            </a:r>
            <a:endParaRPr sz="44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chất không ổn định</a:t>
            </a:r>
            <a:endParaRPr sz="44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Khả năng chọn lựa đặc trưng không tốt</a:t>
            </a:r>
            <a:endParaRPr sz="44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400"/>
              <a:buFont typeface="Times New Roman"/>
              <a:buChar char="○"/>
            </a:pPr>
            <a:r>
              <a:rPr lang="en-US" sz="44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nhạy cảm với nhiễu (Noise sensitivity)</a:t>
            </a:r>
            <a:endParaRPr sz="4400">
              <a:solidFill>
                <a:srgbClr val="37415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/>
          <p:nvPr/>
        </p:nvSpPr>
        <p:spPr>
          <a:xfrm rot="5830698">
            <a:off x="20514434" y="5803702"/>
            <a:ext cx="5322929" cy="1133507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2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Mỗi nút lá đại diện cho giá trị dự đoán của biến mục tiêu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 rot="1800000">
            <a:off x="14781090" y="600603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" name="Google Shape;134;p15"/>
          <p:cNvSpPr/>
          <p:nvPr/>
        </p:nvSpPr>
        <p:spPr>
          <a:xfrm rot="-2700000">
            <a:off x="14781091" y="665850"/>
            <a:ext cx="12940423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5" name="Google Shape;135;p15"/>
          <p:cNvSpPr/>
          <p:nvPr/>
        </p:nvSpPr>
        <p:spPr>
          <a:xfrm rot="-4500000">
            <a:off x="14781089" y="665849"/>
            <a:ext cx="12940424" cy="12940423"/>
          </a:xfrm>
          <a:custGeom>
            <a:rect b="b" l="l" r="r" t="t"/>
            <a:pathLst>
              <a:path extrusionOk="0" h="2964" w="2964">
                <a:moveTo>
                  <a:pt x="2905" y="1369"/>
                </a:moveTo>
                <a:lnTo>
                  <a:pt x="1594" y="58"/>
                </a:lnTo>
                <a:lnTo>
                  <a:pt x="1594" y="58"/>
                </a:lnTo>
                <a:cubicBezTo>
                  <a:pt x="1536" y="0"/>
                  <a:pt x="1442" y="0"/>
                  <a:pt x="1384" y="58"/>
                </a:cubicBezTo>
                <a:lnTo>
                  <a:pt x="58" y="1383"/>
                </a:lnTo>
                <a:lnTo>
                  <a:pt x="58" y="1383"/>
                </a:lnTo>
                <a:cubicBezTo>
                  <a:pt x="0" y="1442"/>
                  <a:pt x="0" y="1536"/>
                  <a:pt x="58" y="1594"/>
                </a:cubicBezTo>
                <a:lnTo>
                  <a:pt x="1369" y="2905"/>
                </a:lnTo>
                <a:lnTo>
                  <a:pt x="1369" y="2905"/>
                </a:lnTo>
                <a:cubicBezTo>
                  <a:pt x="1427" y="2963"/>
                  <a:pt x="1521" y="2963"/>
                  <a:pt x="1579" y="2905"/>
                </a:cubicBezTo>
                <a:lnTo>
                  <a:pt x="2905" y="1580"/>
                </a:lnTo>
                <a:lnTo>
                  <a:pt x="2905" y="1580"/>
                </a:lnTo>
                <a:cubicBezTo>
                  <a:pt x="2963" y="1521"/>
                  <a:pt x="2963" y="1427"/>
                  <a:pt x="2905" y="1369"/>
                </a:cubicBezTo>
              </a:path>
            </a:pathLst>
          </a:custGeom>
          <a:solidFill>
            <a:schemeClr val="accent3">
              <a:alpha val="4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-4668312" y="1040916"/>
            <a:ext cx="15469597" cy="14474918"/>
          </a:xfrm>
          <a:custGeom>
            <a:rect b="b" l="l" r="r" t="t"/>
            <a:pathLst>
              <a:path extrusionOk="0" h="3042563" w="3251640">
                <a:moveTo>
                  <a:pt x="1582900" y="1045"/>
                </a:moveTo>
                <a:cubicBezTo>
                  <a:pt x="1725860" y="-5909"/>
                  <a:pt x="1872533" y="21724"/>
                  <a:pt x="2010440" y="88275"/>
                </a:cubicBezTo>
                <a:cubicBezTo>
                  <a:pt x="2452992" y="299995"/>
                  <a:pt x="2638738" y="829294"/>
                  <a:pt x="2425566" y="1271415"/>
                </a:cubicBezTo>
                <a:cubicBezTo>
                  <a:pt x="2699823" y="1290096"/>
                  <a:pt x="2951640" y="1435809"/>
                  <a:pt x="3102482" y="1663719"/>
                </a:cubicBezTo>
                <a:cubicBezTo>
                  <a:pt x="3374246" y="2072213"/>
                  <a:pt x="3264542" y="2621439"/>
                  <a:pt x="2855650" y="2892938"/>
                </a:cubicBezTo>
                <a:cubicBezTo>
                  <a:pt x="2446758" y="3165683"/>
                  <a:pt x="1895751" y="3054841"/>
                  <a:pt x="1625234" y="2647592"/>
                </a:cubicBezTo>
                <a:cubicBezTo>
                  <a:pt x="1473146" y="2876748"/>
                  <a:pt x="1222575" y="3021215"/>
                  <a:pt x="948318" y="3039896"/>
                </a:cubicBezTo>
                <a:cubicBezTo>
                  <a:pt x="459642" y="3073522"/>
                  <a:pt x="34544" y="2704881"/>
                  <a:pt x="2132" y="2216680"/>
                </a:cubicBezTo>
                <a:cubicBezTo>
                  <a:pt x="-31527" y="1728480"/>
                  <a:pt x="337473" y="1305041"/>
                  <a:pt x="826149" y="1271415"/>
                </a:cubicBezTo>
                <a:cubicBezTo>
                  <a:pt x="708967" y="1028560"/>
                  <a:pt x="708967" y="745852"/>
                  <a:pt x="826149" y="502997"/>
                </a:cubicBezTo>
                <a:cubicBezTo>
                  <a:pt x="971848" y="199039"/>
                  <a:pt x="1268388" y="16343"/>
                  <a:pt x="1582900" y="1045"/>
                </a:cubicBezTo>
                <a:close/>
              </a:path>
            </a:pathLst>
          </a:custGeom>
          <a:solidFill>
            <a:schemeClr val="accent3">
              <a:alpha val="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" name="Google Shape;137;p15"/>
          <p:cNvSpPr/>
          <p:nvPr/>
        </p:nvSpPr>
        <p:spPr>
          <a:xfrm rot="-900000">
            <a:off x="17043966" y="9702537"/>
            <a:ext cx="1190087" cy="1190087"/>
          </a:xfrm>
          <a:custGeom>
            <a:rect b="b" l="l" r="r" t="t"/>
            <a:pathLst>
              <a:path extrusionOk="0" h="2609" w="2610">
                <a:moveTo>
                  <a:pt x="346" y="0"/>
                </a:moveTo>
                <a:lnTo>
                  <a:pt x="2263" y="0"/>
                </a:lnTo>
                <a:lnTo>
                  <a:pt x="2263" y="0"/>
                </a:lnTo>
                <a:cubicBezTo>
                  <a:pt x="2454" y="0"/>
                  <a:pt x="2609" y="155"/>
                  <a:pt x="2609" y="346"/>
                </a:cubicBezTo>
                <a:lnTo>
                  <a:pt x="2609" y="2263"/>
                </a:lnTo>
                <a:lnTo>
                  <a:pt x="2609" y="2263"/>
                </a:lnTo>
                <a:cubicBezTo>
                  <a:pt x="2609" y="2453"/>
                  <a:pt x="2454" y="2608"/>
                  <a:pt x="2263" y="2608"/>
                </a:cubicBezTo>
                <a:lnTo>
                  <a:pt x="346" y="2608"/>
                </a:lnTo>
                <a:lnTo>
                  <a:pt x="346" y="2608"/>
                </a:lnTo>
                <a:cubicBezTo>
                  <a:pt x="154" y="2608"/>
                  <a:pt x="0" y="2453"/>
                  <a:pt x="0" y="2263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155"/>
                  <a:pt x="154" y="0"/>
                  <a:pt x="3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8" name="Google Shape;138;p15"/>
          <p:cNvSpPr/>
          <p:nvPr/>
        </p:nvSpPr>
        <p:spPr>
          <a:xfrm rot="-900000">
            <a:off x="-1306637" y="10917302"/>
            <a:ext cx="3250547" cy="2695502"/>
          </a:xfrm>
          <a:custGeom>
            <a:rect b="b" l="l" r="r" t="t"/>
            <a:pathLst>
              <a:path extrusionOk="0" h="2695502" w="3250547">
                <a:moveTo>
                  <a:pt x="1633727" y="156"/>
                </a:moveTo>
                <a:cubicBezTo>
                  <a:pt x="1724853" y="3173"/>
                  <a:pt x="1812877" y="49981"/>
                  <a:pt x="1865847" y="133281"/>
                </a:cubicBezTo>
                <a:lnTo>
                  <a:pt x="3206925" y="2258292"/>
                </a:lnTo>
                <a:cubicBezTo>
                  <a:pt x="3235591" y="2304380"/>
                  <a:pt x="3250547" y="2355450"/>
                  <a:pt x="3250547" y="2411502"/>
                </a:cubicBezTo>
                <a:cubicBezTo>
                  <a:pt x="3250547" y="2568449"/>
                  <a:pt x="3124665" y="2695502"/>
                  <a:pt x="2966379" y="2695502"/>
                </a:cubicBezTo>
                <a:lnTo>
                  <a:pt x="284225" y="2695502"/>
                </a:lnTo>
                <a:cubicBezTo>
                  <a:pt x="230631" y="2695502"/>
                  <a:pt x="178285" y="2679308"/>
                  <a:pt x="132169" y="2650660"/>
                </a:cubicBezTo>
                <a:cubicBezTo>
                  <a:pt x="55" y="2567204"/>
                  <a:pt x="-39827" y="2391572"/>
                  <a:pt x="43677" y="2258292"/>
                </a:cubicBezTo>
                <a:lnTo>
                  <a:pt x="1383509" y="133281"/>
                </a:lnTo>
                <a:cubicBezTo>
                  <a:pt x="1405943" y="97158"/>
                  <a:pt x="1437101" y="67263"/>
                  <a:pt x="1473247" y="43597"/>
                </a:cubicBezTo>
                <a:cubicBezTo>
                  <a:pt x="1523257" y="12301"/>
                  <a:pt x="1579051" y="-1654"/>
                  <a:pt x="1633727" y="156"/>
                </a:cubicBezTo>
                <a:close/>
              </a:path>
            </a:pathLst>
          </a:custGeom>
          <a:solidFill>
            <a:schemeClr val="accent3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2860928" y="1182614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0" name="Google Shape;140;p15"/>
          <p:cNvSpPr/>
          <p:nvPr/>
        </p:nvSpPr>
        <p:spPr>
          <a:xfrm rot="10800000">
            <a:off x="7951520" y="-328115"/>
            <a:ext cx="3253154" cy="1829901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3">
              <a:alpha val="3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" name="Google Shape;141;p15"/>
          <p:cNvSpPr/>
          <p:nvPr/>
        </p:nvSpPr>
        <p:spPr>
          <a:xfrm rot="4500000">
            <a:off x="19268710" y="2044350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127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" name="Google Shape;142;p15"/>
          <p:cNvSpPr/>
          <p:nvPr/>
        </p:nvSpPr>
        <p:spPr>
          <a:xfrm rot="4500000">
            <a:off x="-1657715" y="5407"/>
            <a:ext cx="5321117" cy="1133121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1">
                <a:alpha val="8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2101925" y="5426000"/>
            <a:ext cx="20173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</a:t>
            </a:r>
            <a:endParaRPr b="1" sz="1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lang="en-US" sz="1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FORESTS</a:t>
            </a:r>
            <a:endParaRPr b="0" i="0" sz="1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21302379" y="11719063"/>
            <a:ext cx="1193181" cy="1193181"/>
          </a:xfrm>
          <a:prstGeom prst="ellipse">
            <a:avLst/>
          </a:prstGeom>
          <a:solidFill>
            <a:schemeClr val="accent6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9" name="Google Shape;149;p16"/>
          <p:cNvSpPr/>
          <p:nvPr/>
        </p:nvSpPr>
        <p:spPr>
          <a:xfrm rot="10800000">
            <a:off x="7951520" y="-328115"/>
            <a:ext cx="3253154" cy="1829901"/>
          </a:xfrm>
          <a:custGeom>
            <a:rect b="b" l="l" r="r" t="t"/>
            <a:pathLst>
              <a:path extrusionOk="0" h="1470" w="2610">
                <a:moveTo>
                  <a:pt x="1305" y="0"/>
                </a:moveTo>
                <a:lnTo>
                  <a:pt x="1305" y="0"/>
                </a:lnTo>
                <a:lnTo>
                  <a:pt x="1305" y="0"/>
                </a:lnTo>
                <a:cubicBezTo>
                  <a:pt x="584" y="0"/>
                  <a:pt x="0" y="584"/>
                  <a:pt x="0" y="1305"/>
                </a:cubicBezTo>
                <a:lnTo>
                  <a:pt x="0" y="1469"/>
                </a:lnTo>
                <a:lnTo>
                  <a:pt x="2609" y="1469"/>
                </a:lnTo>
                <a:lnTo>
                  <a:pt x="2609" y="1305"/>
                </a:lnTo>
                <a:lnTo>
                  <a:pt x="2609" y="1305"/>
                </a:lnTo>
                <a:cubicBezTo>
                  <a:pt x="2609" y="584"/>
                  <a:pt x="2025" y="0"/>
                  <a:pt x="1305" y="0"/>
                </a:cubicBezTo>
              </a:path>
            </a:pathLst>
          </a:custGeom>
          <a:solidFill>
            <a:schemeClr val="accent4">
              <a:alpha val="8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rgbClr val="A8D5C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-1112457" y="11684864"/>
            <a:ext cx="3253154" cy="3253153"/>
          </a:xfrm>
          <a:custGeom>
            <a:rect b="b" l="l" r="r" t="t"/>
            <a:pathLst>
              <a:path extrusionOk="0" h="2611" w="2611">
                <a:moveTo>
                  <a:pt x="2610" y="2610"/>
                </a:moveTo>
                <a:lnTo>
                  <a:pt x="0" y="261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cubicBezTo>
                  <a:pt x="1448" y="0"/>
                  <a:pt x="2610" y="1162"/>
                  <a:pt x="2610" y="2596"/>
                </a:cubicBezTo>
                <a:lnTo>
                  <a:pt x="2610" y="2610"/>
                </a:lnTo>
              </a:path>
            </a:pathLst>
          </a:custGeom>
          <a:solidFill>
            <a:schemeClr val="accent3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2"/>
              <a:buFont typeface="Arial"/>
              <a:buNone/>
            </a:pPr>
            <a:r>
              <a:t/>
            </a:r>
            <a:endParaRPr b="0" i="0" sz="653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20011745" y="1351025"/>
            <a:ext cx="823094" cy="1193723"/>
          </a:xfrm>
          <a:prstGeom prst="ellipse">
            <a:avLst/>
          </a:prstGeom>
          <a:solidFill>
            <a:schemeClr val="accent4">
              <a:alpha val="2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2" name="Google Shape;152;p16"/>
          <p:cNvSpPr/>
          <p:nvPr/>
        </p:nvSpPr>
        <p:spPr>
          <a:xfrm rot="5827543">
            <a:off x="-1581549" y="3893697"/>
            <a:ext cx="5321117" cy="1133121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21594565" y="12155949"/>
            <a:ext cx="1383555" cy="810493"/>
          </a:xfrm>
          <a:custGeom>
            <a:rect b="b" l="l" r="r" t="t"/>
            <a:pathLst>
              <a:path extrusionOk="0" h="810493" w="1383555">
                <a:moveTo>
                  <a:pt x="0" y="810493"/>
                </a:moveTo>
                <a:cubicBezTo>
                  <a:pt x="133743" y="446333"/>
                  <a:pt x="423727" y="34418"/>
                  <a:pt x="654319" y="1526"/>
                </a:cubicBezTo>
                <a:cubicBezTo>
                  <a:pt x="884912" y="-31365"/>
                  <a:pt x="1185246" y="476874"/>
                  <a:pt x="1383556" y="613141"/>
                </a:cubicBezTo>
              </a:path>
            </a:pathLst>
          </a:custGeom>
          <a:noFill/>
          <a:ln cap="rnd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044926" y="1138605"/>
            <a:ext cx="2024141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tưởng của Random Forest.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172426" y="2866324"/>
            <a:ext cx="2024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TƯỞNG CHÍNH:</a:t>
            </a:r>
            <a:endParaRPr b="0" i="0" sz="5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5000" u="none" cap="none" strike="noStrike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Đưa ra dự đoán dựa trên sự kết hợp của nhiều cây quyết định, bằng cách lấy trung bình của tất cả các dự đoán riêng lẻ</a:t>
            </a:r>
            <a:endParaRPr b="0" i="0" sz="50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5000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cây trong RF là hoàn toàn ngẫu nhiên.</a:t>
            </a:r>
            <a:endParaRPr sz="50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/>
          <p:nvPr/>
        </p:nvSpPr>
        <p:spPr>
          <a:xfrm rot="5827543">
            <a:off x="20518003" y="5803840"/>
            <a:ext cx="5321117" cy="1133121"/>
          </a:xfrm>
          <a:custGeom>
            <a:rect b="b" l="l" r="r" t="t"/>
            <a:pathLst>
              <a:path extrusionOk="0" h="1133121" w="5321117">
                <a:moveTo>
                  <a:pt x="5321118" y="218604"/>
                </a:moveTo>
                <a:cubicBezTo>
                  <a:pt x="5286270" y="312358"/>
                  <a:pt x="5243303" y="420683"/>
                  <a:pt x="5174958" y="494735"/>
                </a:cubicBezTo>
                <a:cubicBezTo>
                  <a:pt x="5121523" y="552636"/>
                  <a:pt x="5039714" y="591010"/>
                  <a:pt x="4963516" y="571210"/>
                </a:cubicBezTo>
                <a:cubicBezTo>
                  <a:pt x="4851948" y="542214"/>
                  <a:pt x="4782747" y="405321"/>
                  <a:pt x="4714574" y="321632"/>
                </a:cubicBezTo>
                <a:cubicBezTo>
                  <a:pt x="4611068" y="194576"/>
                  <a:pt x="4477831" y="-13288"/>
                  <a:pt x="4289332" y="668"/>
                </a:cubicBezTo>
                <a:cubicBezTo>
                  <a:pt x="4195040" y="7649"/>
                  <a:pt x="4113089" y="73527"/>
                  <a:pt x="4062382" y="153474"/>
                </a:cubicBezTo>
                <a:cubicBezTo>
                  <a:pt x="3999799" y="252157"/>
                  <a:pt x="3969934" y="376451"/>
                  <a:pt x="3934621" y="487123"/>
                </a:cubicBezTo>
                <a:cubicBezTo>
                  <a:pt x="3908968" y="567516"/>
                  <a:pt x="3875300" y="648805"/>
                  <a:pt x="3813221" y="705866"/>
                </a:cubicBezTo>
                <a:cubicBezTo>
                  <a:pt x="3537580" y="959225"/>
                  <a:pt x="3267169" y="321663"/>
                  <a:pt x="3068696" y="211644"/>
                </a:cubicBezTo>
                <a:cubicBezTo>
                  <a:pt x="3040114" y="195801"/>
                  <a:pt x="3008823" y="183616"/>
                  <a:pt x="2976210" y="181830"/>
                </a:cubicBezTo>
                <a:cubicBezTo>
                  <a:pt x="2916708" y="178573"/>
                  <a:pt x="2859650" y="210704"/>
                  <a:pt x="2818926" y="254290"/>
                </a:cubicBezTo>
                <a:cubicBezTo>
                  <a:pt x="2725109" y="354699"/>
                  <a:pt x="2679157" y="497682"/>
                  <a:pt x="2631730" y="623915"/>
                </a:cubicBezTo>
                <a:cubicBezTo>
                  <a:pt x="2590817" y="732786"/>
                  <a:pt x="2539149" y="844144"/>
                  <a:pt x="2445389" y="912773"/>
                </a:cubicBezTo>
                <a:cubicBezTo>
                  <a:pt x="2110285" y="1158059"/>
                  <a:pt x="1927814" y="562813"/>
                  <a:pt x="1741159" y="403886"/>
                </a:cubicBezTo>
                <a:cubicBezTo>
                  <a:pt x="1692031" y="362099"/>
                  <a:pt x="1621271" y="332799"/>
                  <a:pt x="1559687" y="366345"/>
                </a:cubicBezTo>
                <a:cubicBezTo>
                  <a:pt x="1525429" y="385007"/>
                  <a:pt x="1499814" y="416068"/>
                  <a:pt x="1476434" y="447330"/>
                </a:cubicBezTo>
                <a:cubicBezTo>
                  <a:pt x="1393104" y="558724"/>
                  <a:pt x="1335086" y="679169"/>
                  <a:pt x="1282306" y="807212"/>
                </a:cubicBezTo>
                <a:cubicBezTo>
                  <a:pt x="1222205" y="953024"/>
                  <a:pt x="1114392" y="1218171"/>
                  <a:pt x="916964" y="1106310"/>
                </a:cubicBezTo>
                <a:cubicBezTo>
                  <a:pt x="696747" y="981523"/>
                  <a:pt x="582006" y="639855"/>
                  <a:pt x="337984" y="568248"/>
                </a:cubicBezTo>
                <a:cubicBezTo>
                  <a:pt x="153515" y="514117"/>
                  <a:pt x="48210" y="791167"/>
                  <a:pt x="0" y="920866"/>
                </a:cubicBezTo>
              </a:path>
            </a:pathLst>
          </a:custGeom>
          <a:noFill/>
          <a:ln cap="rnd" cmpd="sng" w="63500">
            <a:solidFill>
              <a:schemeClr val="accent6">
                <a:alpha val="4901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172426" y="7170544"/>
            <a:ext cx="202413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800" u="none" cap="none" strike="noStrike">
                <a:solidFill>
                  <a:srgbClr val="4949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(RF) là một phương pháp được tạo ra để giải quyết cả 2 vấn đề của Decision Tree:</a:t>
            </a:r>
            <a:endParaRPr b="0" i="0" sz="4800" u="none" cap="none" strike="noStrike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Char char="○"/>
            </a:pPr>
            <a:r>
              <a:rPr lang="en-US" sz="48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quá khớp (Overfitting)</a:t>
            </a:r>
            <a:endParaRPr sz="48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4800"/>
              <a:buFont typeface="Times New Roman"/>
              <a:buChar char="○"/>
            </a:pPr>
            <a:r>
              <a:rPr lang="en-US" sz="480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Tính chất không ổn định</a:t>
            </a:r>
            <a:endParaRPr sz="4800">
              <a:solidFill>
                <a:srgbClr val="4949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I - Travel Presentation Template 07">
      <a:dk1>
        <a:srgbClr val="929292"/>
      </a:dk1>
      <a:lt1>
        <a:srgbClr val="FFFFFF"/>
      </a:lt1>
      <a:dk2>
        <a:srgbClr val="3B3C3E"/>
      </a:dk2>
      <a:lt2>
        <a:srgbClr val="FFFFFF"/>
      </a:lt2>
      <a:accent1>
        <a:srgbClr val="2C445F"/>
      </a:accent1>
      <a:accent2>
        <a:srgbClr val="E3572C"/>
      </a:accent2>
      <a:accent3>
        <a:srgbClr val="F3C05D"/>
      </a:accent3>
      <a:accent4>
        <a:srgbClr val="4F7698"/>
      </a:accent4>
      <a:accent5>
        <a:srgbClr val="EC7F3C"/>
      </a:accent5>
      <a:accent6>
        <a:srgbClr val="DFE2E9"/>
      </a:accent6>
      <a:hlink>
        <a:srgbClr val="AAAAAA"/>
      </a:hlink>
      <a:folHlink>
        <a:srgbClr val="3B3C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