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5" r:id="rId7"/>
    <p:sldId id="276" r:id="rId8"/>
    <p:sldId id="262" r:id="rId9"/>
    <p:sldId id="278" r:id="rId10"/>
    <p:sldId id="270" r:id="rId11"/>
    <p:sldId id="279" r:id="rId12"/>
    <p:sldId id="267" r:id="rId13"/>
    <p:sldId id="280" r:id="rId14"/>
    <p:sldId id="259" r:id="rId15"/>
    <p:sldId id="263" r:id="rId16"/>
    <p:sldId id="264" r:id="rId17"/>
    <p:sldId id="277" r:id="rId18"/>
    <p:sldId id="265" r:id="rId19"/>
    <p:sldId id="266" r:id="rId20"/>
    <p:sldId id="260" r:id="rId21"/>
    <p:sldId id="268" r:id="rId22"/>
    <p:sldId id="269" r:id="rId23"/>
    <p:sldId id="261" r:id="rId24"/>
    <p:sldId id="271" r:id="rId25"/>
    <p:sldId id="272" r:id="rId26"/>
    <p:sldId id="273" r:id="rId27"/>
    <p:sldId id="274"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85" d="100"/>
          <a:sy n="85" d="100"/>
        </p:scale>
        <p:origin x="398" y="77"/>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9Slide.vn - 2019"/>
          <p:cNvSpPr txBox="1"/>
          <p:nvPr userDrawn="1"/>
        </p:nvSpPr>
        <p:spPr>
          <a:xfrm>
            <a:off x="0" y="-1604665"/>
            <a:ext cx="12192000" cy="461665"/>
          </a:xfrm>
          <a:prstGeom prst="rect">
            <a:avLst/>
          </a:prstGeom>
          <a:noFill/>
        </p:spPr>
        <p:txBody>
          <a:bodyPr vert="horz" rtlCol="0">
            <a:spAutoFit/>
          </a:bodyPr>
          <a:lstStyle/>
          <a:p>
            <a:pPr algn="ctr"/>
            <a:r>
              <a:rPr lang="en-US" sz="2400">
                <a:solidFill>
                  <a:srgbClr val="CFCFCF"/>
                </a:solidFill>
              </a:rPr>
              <a:t>www.9slide.vn</a:t>
            </a:r>
            <a:endParaRPr lang="en-US" sz="2400">
              <a:solidFill>
                <a:srgbClr val="CFCFCF"/>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895526" y="2228087"/>
            <a:ext cx="10400948" cy="830997"/>
          </a:xfrm>
          <a:prstGeom prst="rect">
            <a:avLst/>
          </a:prstGeom>
          <a:noFill/>
        </p:spPr>
        <p:txBody>
          <a:bodyPr wrap="square" rtlCol="0">
            <a:spAutoFit/>
          </a:bodyPr>
          <a:lstStyle/>
          <a:p>
            <a:pPr algn="ctr"/>
            <a:r>
              <a:rPr lang="en-US" altLang="zh-CN" sz="4800">
                <a:solidFill>
                  <a:srgbClr val="1C4885"/>
                </a:solidFill>
                <a:latin typeface="Times New Roman" panose="02020603050405020304" pitchFamily="18" charset="0"/>
                <a:ea typeface="#9Slide02 Tieu de dai" panose="02000000000000000000" pitchFamily="2" charset="0"/>
                <a:cs typeface="Times New Roman" panose="02020603050405020304" pitchFamily="18" charset="0"/>
              </a:rPr>
              <a:t>ỨNG DỤNG HỖ TRỢ GIẢI SUDOKU</a:t>
            </a:r>
            <a:endParaRPr lang="en-US" altLang="zh-CN" sz="4800" dirty="0">
              <a:solidFill>
                <a:srgbClr val="1C4885"/>
              </a:solidFill>
              <a:latin typeface="Times New Roman" panose="02020603050405020304" pitchFamily="18" charset="0"/>
              <a:ea typeface="#9Slide02 Tieu de dai" panose="02000000000000000000" pitchFamily="2" charset="0"/>
              <a:cs typeface="Times New Roman" panose="02020603050405020304" pitchFamily="18" charset="0"/>
            </a:endParaRPr>
          </a:p>
        </p:txBody>
      </p:sp>
      <p:sp>
        <p:nvSpPr>
          <p:cNvPr id="17" name="文本框 16"/>
          <p:cNvSpPr txBox="1"/>
          <p:nvPr/>
        </p:nvSpPr>
        <p:spPr>
          <a:xfrm>
            <a:off x="3493339" y="4299388"/>
            <a:ext cx="6112777" cy="1064137"/>
          </a:xfrm>
          <a:prstGeom prst="rect">
            <a:avLst/>
          </a:prstGeom>
          <a:noFill/>
        </p:spPr>
        <p:txBody>
          <a:bodyPr wrap="square" rtlCol="0">
            <a:spAutoFit/>
          </a:bodyPr>
          <a:lstStyle/>
          <a:p>
            <a:pPr>
              <a:lnSpc>
                <a:spcPct val="120000"/>
              </a:lnSpc>
            </a:pPr>
            <a:r>
              <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rPr>
              <a:t>  SV:</a:t>
            </a:r>
            <a:endPar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endParaRPr>
          </a:p>
          <a:p>
            <a:pPr>
              <a:lnSpc>
                <a:spcPct val="120000"/>
              </a:lnSpc>
            </a:pPr>
            <a:r>
              <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rPr>
              <a:t>  1. Nguyễn Khánh Huyền		2. Nguyễn Nhật Minh</a:t>
            </a:r>
            <a:endPar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endParaRPr>
          </a:p>
          <a:p>
            <a:pPr>
              <a:lnSpc>
                <a:spcPct val="120000"/>
              </a:lnSpc>
            </a:pPr>
            <a:r>
              <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rPr>
              <a:t>  3. Đỗ Minh Tâm 		 	4. Hoàng Quốc Ty</a:t>
            </a:r>
            <a:endParaRPr lang="en-US" altLang="zh-CN">
              <a:solidFill>
                <a:schemeClr val="tx1">
                  <a:lumMod val="85000"/>
                  <a:lumOff val="15000"/>
                </a:schemeClr>
              </a:solidFill>
              <a:latin typeface="Times New Roman" panose="02020603050405020304" pitchFamily="18" charset="0"/>
              <a:ea typeface="#9Slide02 Noi dung dai" panose="02000000000000000000" pitchFamily="2" charset="0"/>
              <a:cs typeface="Times New Roman" panose="02020603050405020304" pitchFamily="18" charset="0"/>
            </a:endParaRPr>
          </a:p>
        </p:txBody>
      </p:sp>
      <p:cxnSp>
        <p:nvCxnSpPr>
          <p:cNvPr id="18" name="直接连接符 17"/>
          <p:cNvCxnSpPr/>
          <p:nvPr/>
        </p:nvCxnSpPr>
        <p:spPr>
          <a:xfrm>
            <a:off x="5401597" y="4020328"/>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93339" y="3213541"/>
            <a:ext cx="5205323" cy="646331"/>
          </a:xfrm>
          <a:prstGeom prst="rect">
            <a:avLst/>
          </a:prstGeom>
          <a:noFill/>
        </p:spPr>
        <p:txBody>
          <a:bodyPr wrap="square" rtlCol="0">
            <a:spAutoFit/>
          </a:bodyPr>
          <a:lstStyle/>
          <a:p>
            <a:pPr algn="ctr"/>
            <a:r>
              <a:rPr lang="en-US" altLang="zh-CN">
                <a:solidFill>
                  <a:srgbClr val="1C4885"/>
                </a:solidFill>
                <a:latin typeface="Times New Roman" panose="02020603050405020304" pitchFamily="18" charset="0"/>
                <a:ea typeface="#9Slide02 Noi dung dai" panose="02000000000000000000" pitchFamily="2" charset="0"/>
                <a:cs typeface="Times New Roman" panose="02020603050405020304" pitchFamily="18" charset="0"/>
              </a:rPr>
              <a:t>HP: Thiết kế phần mềm dựa trên mã nguồn mở</a:t>
            </a:r>
            <a:endParaRPr lang="en-US" altLang="zh-CN">
              <a:solidFill>
                <a:srgbClr val="1C4885"/>
              </a:solidFill>
              <a:latin typeface="Times New Roman" panose="02020603050405020304" pitchFamily="18" charset="0"/>
              <a:ea typeface="#9Slide02 Noi dung dai" panose="02000000000000000000" pitchFamily="2" charset="0"/>
              <a:cs typeface="Times New Roman" panose="02020603050405020304" pitchFamily="18" charset="0"/>
            </a:endParaRPr>
          </a:p>
          <a:p>
            <a:pPr algn="ctr"/>
            <a:r>
              <a:rPr lang="en-US" altLang="zh-CN">
                <a:solidFill>
                  <a:srgbClr val="1C4885"/>
                </a:solidFill>
                <a:latin typeface="Times New Roman" panose="02020603050405020304" pitchFamily="18" charset="0"/>
                <a:ea typeface="#9Slide02 Noi dung dai" panose="02000000000000000000" pitchFamily="2" charset="0"/>
                <a:cs typeface="Times New Roman" panose="02020603050405020304" pitchFamily="18" charset="0"/>
              </a:rPr>
              <a:t>GV: Ths. Phạm Thị Quỳnh Trang</a:t>
            </a:r>
            <a:endParaRPr lang="zh-CN" altLang="en-US" dirty="0">
              <a:solidFill>
                <a:srgbClr val="1C4885"/>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06329"/>
            <a:ext cx="3788648" cy="523220"/>
          </a:xfrm>
          <a:prstGeom prst="rect">
            <a:avLst/>
          </a:prstGeom>
          <a:noFill/>
        </p:spPr>
        <p:txBody>
          <a:bodyPr wrap="square" rtlCol="0">
            <a:spAutoFit/>
          </a:bodyPr>
          <a:lstStyle/>
          <a:p>
            <a:r>
              <a:rPr lang="en-US" altLang="zh-CN" sz="2800" b="1">
                <a:latin typeface="Times New Roman" panose="02020603050405020304" pitchFamily="18" charset="0"/>
                <a:ea typeface="FZZhengHeiS-DB-GB" panose="02000000000000000000" pitchFamily="2" charset="0"/>
                <a:cs typeface="Times New Roman" panose="02020603050405020304" pitchFamily="18" charset="0"/>
              </a:rPr>
              <a:t>Ý tưởng 1</a:t>
            </a:r>
            <a:endParaRPr lang="zh-CN" altLang="en-US" sz="2800" b="1" dirty="0">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6"/>
          <p:cNvSpPr txBox="1"/>
          <p:nvPr/>
        </p:nvSpPr>
        <p:spPr>
          <a:xfrm>
            <a:off x="796413" y="1451299"/>
            <a:ext cx="10257069" cy="498663"/>
          </a:xfrm>
          <a:prstGeom prst="rect">
            <a:avLst/>
          </a:prstGeom>
          <a:noFill/>
        </p:spPr>
        <p:txBody>
          <a:bodyPr wrap="square" rtlCol="0">
            <a:spAutoFit/>
          </a:bodyPr>
          <a:lstStyle/>
          <a:p>
            <a:pPr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Thay đổi model nhận dạng số</a:t>
            </a:r>
            <a:endParaRPr lang="vi-VN" sz="2000">
              <a:effectLst/>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06329"/>
            <a:ext cx="3788648" cy="523220"/>
          </a:xfrm>
          <a:prstGeom prst="rect">
            <a:avLst/>
          </a:prstGeom>
          <a:noFill/>
        </p:spPr>
        <p:txBody>
          <a:bodyPr wrap="square" rtlCol="0">
            <a:spAutoFit/>
          </a:bodyPr>
          <a:lstStyle/>
          <a:p>
            <a:r>
              <a:rPr lang="en-US" altLang="zh-CN" sz="2800" b="1">
                <a:latin typeface="Times New Roman" panose="02020603050405020304" pitchFamily="18" charset="0"/>
                <a:ea typeface="FZZhengHeiS-DB-GB" panose="02000000000000000000" pitchFamily="2" charset="0"/>
                <a:cs typeface="Times New Roman" panose="02020603050405020304" pitchFamily="18" charset="0"/>
              </a:rPr>
              <a:t>Ý tưởng 2</a:t>
            </a:r>
            <a:endParaRPr lang="zh-CN" altLang="en-US" sz="2800" b="1" dirty="0">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6"/>
          <p:cNvSpPr txBox="1"/>
          <p:nvPr/>
        </p:nvSpPr>
        <p:spPr>
          <a:xfrm>
            <a:off x="796413" y="1451299"/>
            <a:ext cx="10409469" cy="1421992"/>
          </a:xfrm>
          <a:prstGeom prst="rect">
            <a:avLst/>
          </a:prstGeom>
          <a:noFill/>
        </p:spPr>
        <p:txBody>
          <a:bodyPr wrap="square" rtlCol="0">
            <a:spAutoFit/>
          </a:bodyPr>
          <a:lstStyle/>
          <a:p>
            <a:pPr marL="342900" marR="0" indent="-342900">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Tạo một bài toán sudoku mới</a:t>
            </a:r>
            <a:endParaRPr lang="en-US" sz="2000">
              <a:latin typeface="Times New Roman" panose="02020603050405020304" pitchFamily="18" charset="0"/>
              <a:cs typeface="Times New Roman" panose="02020603050405020304" pitchFamily="18" charset="0"/>
            </a:endParaRPr>
          </a:p>
          <a:p>
            <a:pPr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Thuật toán: Tạo một bảng sudoku trống =&gt; Sử dụng thuật toán Exact-cover để giải =&gt; Xóa 1 số      ô vuông ngẫu nhiên để tạo bài toán</a:t>
            </a:r>
            <a:endParaRPr lang="en-US" sz="2000">
              <a:effectLst/>
              <a:latin typeface="Times New Roman" panose="02020603050405020304" pitchFamily="18" charset="0"/>
              <a:cs typeface="Times New Roman" panose="02020603050405020304" pitchFamily="18" charset="0"/>
            </a:endParaRPr>
          </a:p>
        </p:txBody>
      </p:sp>
      <p:sp>
        <p:nvSpPr>
          <p:cNvPr id="3" name="文本框 3"/>
          <p:cNvSpPr txBox="1"/>
          <p:nvPr/>
        </p:nvSpPr>
        <p:spPr>
          <a:xfrm>
            <a:off x="904648" y="3723100"/>
            <a:ext cx="3788648" cy="523220"/>
          </a:xfrm>
          <a:prstGeom prst="rect">
            <a:avLst/>
          </a:prstGeom>
          <a:noFill/>
        </p:spPr>
        <p:txBody>
          <a:bodyPr wrap="square" rtlCol="0">
            <a:spAutoFit/>
          </a:bodyPr>
          <a:lstStyle/>
          <a:p>
            <a:r>
              <a:rPr lang="en-US" altLang="zh-CN" sz="2800" b="1">
                <a:latin typeface="Times New Roman" panose="02020603050405020304" pitchFamily="18" charset="0"/>
                <a:ea typeface="FZZhengHeiS-DB-GB" panose="02000000000000000000" pitchFamily="2" charset="0"/>
                <a:cs typeface="Times New Roman" panose="02020603050405020304" pitchFamily="18" charset="0"/>
              </a:rPr>
              <a:t>Ý tưởng 3</a:t>
            </a:r>
            <a:endParaRPr lang="zh-CN" altLang="en-US" sz="2800" b="1" dirty="0">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5" name="直接连接符 5"/>
          <p:cNvCxnSpPr/>
          <p:nvPr/>
        </p:nvCxnSpPr>
        <p:spPr>
          <a:xfrm>
            <a:off x="796413" y="3673974"/>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16"/>
          <p:cNvSpPr txBox="1"/>
          <p:nvPr/>
        </p:nvSpPr>
        <p:spPr>
          <a:xfrm>
            <a:off x="796413" y="4668070"/>
            <a:ext cx="10257069" cy="498663"/>
          </a:xfrm>
          <a:prstGeom prst="rect">
            <a:avLst/>
          </a:prstGeom>
          <a:noFill/>
        </p:spPr>
        <p:txBody>
          <a:bodyPr wrap="square" rtlCol="0">
            <a:spAutoFit/>
          </a:bodyPr>
          <a:lstStyle/>
          <a:p>
            <a:pPr marL="342900" marR="0" indent="-342900">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Hướng dẫn người chơi cách chơi sudoku</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2</a:t>
            </a:r>
            <a:endParaRPr lang="en-US" altLang="zh-CN"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Life was like a box of chocolates, you never know what you're go go get.</a:t>
            </a:r>
            <a:endPar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4" name="文本框 7"/>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CÁCH THỨC HOẠT ĐỘNG</a:t>
            </a:r>
            <a:endParaRPr lang="en-US" altLang="zh-CN" sz="28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722" y="511715"/>
            <a:ext cx="1538750" cy="523220"/>
          </a:xfrm>
          <a:prstGeom prst="rect">
            <a:avLst/>
          </a:prstGeom>
          <a:noFill/>
        </p:spPr>
        <p:txBody>
          <a:bodyPr wrap="square" rtlCol="0">
            <a:spAutoFit/>
          </a:bodyPr>
          <a:lstStyle/>
          <a:p>
            <a:r>
              <a:rPr lang="en-US" altLang="zh-CN" sz="2800" b="1">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OpenCV</a:t>
            </a:r>
            <a:endParaRPr lang="zh-CN" altLang="en-US" sz="2800" b="1"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63483" y="1730394"/>
            <a:ext cx="3981331" cy="1289071"/>
          </a:xfrm>
          <a:prstGeom prst="rect">
            <a:avLst/>
          </a:prstGeom>
          <a:noFill/>
        </p:spPr>
        <p:txBody>
          <a:bodyPr wrap="square" rtlCol="0">
            <a:spAutoFit/>
          </a:bodyPr>
          <a:lstStyle/>
          <a:p>
            <a:pPr marL="0" marR="0" algn="just">
              <a:lnSpc>
                <a:spcPct val="150000"/>
              </a:lnSpc>
              <a:spcBef>
                <a:spcPts val="0"/>
              </a:spcBef>
              <a:spcAft>
                <a:spcPts val="0"/>
              </a:spcAft>
            </a:pPr>
            <a:r>
              <a:rPr lang="vi-VN" sz="1800" b="0">
                <a:effectLst/>
                <a:latin typeface="Times New Roman" panose="02020603050405020304" pitchFamily="18" charset="0"/>
              </a:rPr>
              <a:t>OpenCV là một thư viện mã nguồn mở chuyên dùng trong xử lý ảnh và thị giác máy tính</a:t>
            </a:r>
            <a:endParaRPr lang="vi-VN" sz="1800">
              <a:effectLst/>
              <a:latin typeface="Times New Roman" panose="02020603050405020304" pitchFamily="18" charset="0"/>
            </a:endParaRPr>
          </a:p>
        </p:txBody>
      </p:sp>
      <p:sp>
        <p:nvSpPr>
          <p:cNvPr id="19" name="文本框 18"/>
          <p:cNvSpPr txBox="1"/>
          <p:nvPr/>
        </p:nvSpPr>
        <p:spPr>
          <a:xfrm>
            <a:off x="7857893" y="1724431"/>
            <a:ext cx="3452385" cy="1704569"/>
          </a:xfrm>
          <a:prstGeom prst="rect">
            <a:avLst/>
          </a:prstGeom>
          <a:noFill/>
        </p:spPr>
        <p:txBody>
          <a:bodyPr wrap="square" rtlCol="0">
            <a:spAutoFit/>
          </a:bodyPr>
          <a:lstStyle/>
          <a:p>
            <a:pPr marL="0" marR="0" algn="just">
              <a:lnSpc>
                <a:spcPct val="150000"/>
              </a:lnSpc>
              <a:spcBef>
                <a:spcPts val="0"/>
              </a:spcBef>
              <a:spcAft>
                <a:spcPts val="0"/>
              </a:spcAft>
            </a:pPr>
            <a:r>
              <a:rPr lang="vi-VN" sz="1800" b="0">
                <a:effectLst/>
                <a:latin typeface="Times New Roman" panose="02020603050405020304" pitchFamily="18" charset="0"/>
              </a:rPr>
              <a:t>Hệ thống OpenCV cung cấp các thuật toán và công cụ mạnh mẽ được dùng để phát hiện, phân tích hình ảnh</a:t>
            </a:r>
            <a:endParaRPr lang="vi-VN" sz="1800">
              <a:effectLst/>
              <a:latin typeface="Times New Roman" panose="02020603050405020304" pitchFamily="18" charset="0"/>
            </a:endParaRPr>
          </a:p>
        </p:txBody>
      </p:sp>
      <p:sp>
        <p:nvSpPr>
          <p:cNvPr id="21" name="文本框 20"/>
          <p:cNvSpPr txBox="1"/>
          <p:nvPr/>
        </p:nvSpPr>
        <p:spPr>
          <a:xfrm>
            <a:off x="696632" y="3838535"/>
            <a:ext cx="4032721" cy="2120068"/>
          </a:xfrm>
          <a:prstGeom prst="rect">
            <a:avLst/>
          </a:prstGeom>
          <a:noFill/>
        </p:spPr>
        <p:txBody>
          <a:bodyPr wrap="square" rtlCol="0">
            <a:spAutoFit/>
          </a:bodyPr>
          <a:lstStyle/>
          <a:p>
            <a:pPr marL="0" marR="0" algn="just">
              <a:lnSpc>
                <a:spcPct val="150000"/>
              </a:lnSpc>
              <a:spcBef>
                <a:spcPts val="0"/>
              </a:spcBef>
              <a:spcAft>
                <a:spcPts val="0"/>
              </a:spcAft>
            </a:pPr>
            <a:r>
              <a:rPr lang="vi-VN" sz="1800" b="0">
                <a:effectLst/>
                <a:latin typeface="Times New Roman" panose="02020603050405020304" pitchFamily="18" charset="0"/>
              </a:rPr>
              <a:t>OpenCV cung cấp các công cụ và thư viện để phân tích và xử lý ảnh, video từ việc xác định các đối tượng trong ảnh đến việc nhận diện khuôn mặt hoặc theo dõi chuyển động khác</a:t>
            </a:r>
            <a:endParaRPr lang="vi-VN" sz="1800">
              <a:effectLst/>
              <a:latin typeface="Times New Roman" panose="02020603050405020304" pitchFamily="18" charset="0"/>
            </a:endParaRPr>
          </a:p>
        </p:txBody>
      </p:sp>
      <p:sp>
        <p:nvSpPr>
          <p:cNvPr id="23" name="文本框 22"/>
          <p:cNvSpPr txBox="1"/>
          <p:nvPr/>
        </p:nvSpPr>
        <p:spPr>
          <a:xfrm>
            <a:off x="8005073" y="3838535"/>
            <a:ext cx="3158024" cy="1289071"/>
          </a:xfrm>
          <a:prstGeom prst="rect">
            <a:avLst/>
          </a:prstGeom>
          <a:noFill/>
        </p:spPr>
        <p:txBody>
          <a:bodyPr wrap="square" rtlCol="0">
            <a:spAutoFit/>
          </a:bodyPr>
          <a:lstStyle/>
          <a:p>
            <a:pPr marL="0" marR="0" algn="just">
              <a:lnSpc>
                <a:spcPct val="150000"/>
              </a:lnSpc>
              <a:spcBef>
                <a:spcPts val="0"/>
              </a:spcBef>
              <a:spcAft>
                <a:spcPts val="0"/>
              </a:spcAft>
            </a:pPr>
            <a:r>
              <a:rPr lang="en-US">
                <a:latin typeface="Times New Roman" panose="02020603050405020304" pitchFamily="18" charset="0"/>
              </a:rPr>
              <a:t>C</a:t>
            </a:r>
            <a:r>
              <a:rPr lang="vi-VN" sz="1800" b="0">
                <a:effectLst/>
                <a:latin typeface="Times New Roman" panose="02020603050405020304" pitchFamily="18" charset="0"/>
              </a:rPr>
              <a:t>òn được sử dụng lĩnh vực liên quan đến thị giác máy tính, robot và xe tự động</a:t>
            </a:r>
            <a:endParaRPr lang="vi-VN" sz="1800">
              <a:effectLst/>
              <a:latin typeface="Times New Roman" panose="02020603050405020304" pitchFamily="18" charset="0"/>
            </a:endParaRPr>
          </a:p>
        </p:txBody>
      </p:sp>
      <p:sp>
        <p:nvSpPr>
          <p:cNvPr id="24" name="Rounded Rectangle 7"/>
          <p:cNvSpPr/>
          <p:nvPr/>
        </p:nvSpPr>
        <p:spPr>
          <a:xfrm>
            <a:off x="9985221" y="304933"/>
            <a:ext cx="1538750"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tx1"/>
                </a:solidFill>
                <a:latin typeface="Times New Roman" panose="02020603050405020304" pitchFamily="18" charset="0"/>
                <a:cs typeface="Times New Roman" panose="02020603050405020304" pitchFamily="18" charset="0"/>
              </a:rPr>
              <a:t>Nhóm 3</a:t>
            </a:r>
            <a:endParaRPr lang="ko-KR" altLang="en-US"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201958" y="1863154"/>
            <a:ext cx="3304800" cy="3962345"/>
            <a:chOff x="8054552" y="1814820"/>
            <a:chExt cx="2783710" cy="3962345"/>
          </a:xfrm>
        </p:grpSpPr>
        <p:sp>
          <p:nvSpPr>
            <p:cNvPr id="10" name="矩形 9"/>
            <p:cNvSpPr/>
            <p:nvPr/>
          </p:nvSpPr>
          <p:spPr>
            <a:xfrm>
              <a:off x="8054552" y="1814820"/>
              <a:ext cx="944527" cy="18103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54552" y="1995851"/>
              <a:ext cx="2639498" cy="37813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255310" y="3088035"/>
              <a:ext cx="2582952" cy="40011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000">
                  <a:solidFill>
                    <a:srgbClr val="1C4885"/>
                  </a:solidFill>
                  <a:effectLst/>
                  <a:latin typeface="Times New Roman" panose="02020603050405020304" pitchFamily="18" charset="0"/>
                  <a:cs typeface="Times New Roman" panose="02020603050405020304" pitchFamily="18" charset="0"/>
                </a:rPr>
                <a:t>Thị giác máy tính</a:t>
              </a:r>
              <a:endParaRPr lang="zh-CN" altLang="en-US" sz="2000" dirty="0">
                <a:solidFill>
                  <a:srgbClr val="1C4885"/>
                </a:solidFill>
                <a:effectLst/>
                <a:latin typeface="Times New Roman" panose="02020603050405020304" pitchFamily="18" charset="0"/>
                <a:cs typeface="Times New Roman" panose="02020603050405020304" pitchFamily="18" charset="0"/>
              </a:endParaRPr>
            </a:p>
          </p:txBody>
        </p:sp>
        <p:cxnSp>
          <p:nvCxnSpPr>
            <p:cNvPr id="23" name="直接连接符 22"/>
            <p:cNvCxnSpPr/>
            <p:nvPr/>
          </p:nvCxnSpPr>
          <p:spPr>
            <a:xfrm>
              <a:off x="8377282" y="3561942"/>
              <a:ext cx="28955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5021" y="2047741"/>
              <a:ext cx="949268" cy="949268"/>
            </a:xfrm>
            <a:prstGeom prst="rect">
              <a:avLst/>
            </a:prstGeom>
          </p:spPr>
        </p:pic>
      </p:grpSp>
      <p:sp>
        <p:nvSpPr>
          <p:cNvPr id="4" name="文本框 3"/>
          <p:cNvSpPr txBox="1"/>
          <p:nvPr/>
        </p:nvSpPr>
        <p:spPr>
          <a:xfrm>
            <a:off x="935313" y="511715"/>
            <a:ext cx="5004045" cy="523220"/>
          </a:xfrm>
          <a:prstGeom prst="rect">
            <a:avLst/>
          </a:prstGeom>
          <a:noFill/>
        </p:spPr>
        <p:txBody>
          <a:bodyPr wrap="square" rtlCol="0">
            <a:spAutoFit/>
          </a:bodyPr>
          <a:lstStyle/>
          <a:p>
            <a:r>
              <a:rPr lang="en-US" altLang="zh-CN" sz="280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Chức năng</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5792" y="1838800"/>
            <a:ext cx="1011920" cy="18387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99366" y="1824257"/>
            <a:ext cx="1042708" cy="18103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0410" y="2005939"/>
            <a:ext cx="2856578" cy="38953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20720" y="3189580"/>
            <a:ext cx="2795382" cy="40011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000">
                <a:solidFill>
                  <a:srgbClr val="1C4885"/>
                </a:solidFill>
                <a:effectLst/>
                <a:latin typeface="Times New Roman" panose="02020603050405020304" pitchFamily="18" charset="0"/>
                <a:cs typeface="Times New Roman" panose="02020603050405020304" pitchFamily="18" charset="0"/>
              </a:rPr>
              <a:t>Đọc và ghi hình ảnh</a:t>
            </a:r>
            <a:endParaRPr lang="zh-CN" altLang="en-US" sz="2000" dirty="0">
              <a:solidFill>
                <a:srgbClr val="1C4885"/>
              </a:solidFill>
              <a:effectLst/>
              <a:latin typeface="Times New Roman" panose="02020603050405020304" pitchFamily="18" charset="0"/>
              <a:cs typeface="Times New Roman" panose="02020603050405020304" pitchFamily="18" charset="0"/>
            </a:endParaRPr>
          </a:p>
        </p:txBody>
      </p:sp>
      <p:sp>
        <p:nvSpPr>
          <p:cNvPr id="14" name="文本框 13"/>
          <p:cNvSpPr txBox="1"/>
          <p:nvPr/>
        </p:nvSpPr>
        <p:spPr>
          <a:xfrm>
            <a:off x="1160309" y="3886508"/>
            <a:ext cx="2353855" cy="1200329"/>
          </a:xfrm>
          <a:prstGeom prst="rect">
            <a:avLst/>
          </a:prstGeom>
          <a:noFill/>
        </p:spPr>
        <p:txBody>
          <a:bodyPr wrap="square" rtlCol="0">
            <a:spAutoFit/>
          </a:bodyPr>
          <a:lstStyle/>
          <a:p>
            <a:r>
              <a:rPr lang="en-US" altLang="zh-CN">
                <a:latin typeface="Times New Roman" panose="02020603050405020304" pitchFamily="18" charset="0"/>
                <a:ea typeface="FZZhengHeiS-DB-GB" panose="02000000000000000000" pitchFamily="2" charset="0"/>
                <a:cs typeface="Times New Roman" panose="02020603050405020304" pitchFamily="18" charset="0"/>
              </a:rPr>
              <a:t>Cho phép đọc và ghi hình ảnh từ các định dạng khác nhau. VD: </a:t>
            </a:r>
            <a:r>
              <a:rPr lang="en-US" b="0">
                <a:effectLst/>
                <a:latin typeface="Times New Roman" panose="02020603050405020304" pitchFamily="18" charset="0"/>
                <a:cs typeface="Times New Roman" panose="02020603050405020304" pitchFamily="18" charset="0"/>
              </a:rPr>
              <a:t>JPEG, PNG và TIFF…</a:t>
            </a:r>
            <a:endParaRPr lang="en-US">
              <a:effectLst/>
              <a:latin typeface="Times New Roman" panose="02020603050405020304" pitchFamily="18" charset="0"/>
              <a:cs typeface="Times New Roman" panose="02020603050405020304" pitchFamily="18" charset="0"/>
            </a:endParaRPr>
          </a:p>
        </p:txBody>
      </p:sp>
      <p:cxnSp>
        <p:nvCxnSpPr>
          <p:cNvPr id="15" name="直接连接符 14"/>
          <p:cNvCxnSpPr/>
          <p:nvPr/>
        </p:nvCxnSpPr>
        <p:spPr>
          <a:xfrm>
            <a:off x="1238699" y="3634451"/>
            <a:ext cx="29915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99366" y="1968956"/>
            <a:ext cx="2943488" cy="3835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27800" y="3204969"/>
            <a:ext cx="2880430" cy="40011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000">
                <a:solidFill>
                  <a:srgbClr val="1C4885"/>
                </a:solidFill>
                <a:effectLst/>
                <a:latin typeface="Times New Roman" panose="02020603050405020304" pitchFamily="18" charset="0"/>
                <a:cs typeface="Times New Roman" panose="02020603050405020304" pitchFamily="18" charset="0"/>
              </a:rPr>
              <a:t>Xử lý hình ảnh</a:t>
            </a:r>
            <a:endParaRPr lang="zh-CN" altLang="en-US" sz="2000" dirty="0">
              <a:solidFill>
                <a:srgbClr val="1C4885"/>
              </a:solidFill>
              <a:effectLst/>
              <a:latin typeface="Times New Roman" panose="02020603050405020304" pitchFamily="18" charset="0"/>
              <a:cs typeface="Times New Roman" panose="02020603050405020304" pitchFamily="18" charset="0"/>
            </a:endParaRPr>
          </a:p>
        </p:txBody>
      </p:sp>
      <p:sp>
        <p:nvSpPr>
          <p:cNvPr id="18" name="文本框 17"/>
          <p:cNvSpPr txBox="1"/>
          <p:nvPr/>
        </p:nvSpPr>
        <p:spPr>
          <a:xfrm>
            <a:off x="4678085" y="3777189"/>
            <a:ext cx="2269561" cy="1754326"/>
          </a:xfrm>
          <a:prstGeom prst="rect">
            <a:avLst/>
          </a:prstGeom>
          <a:noFill/>
        </p:spPr>
        <p:txBody>
          <a:bodyPr wrap="square" rtlCol="0">
            <a:spAutoFit/>
          </a:bodyPr>
          <a:lstStyle/>
          <a:p>
            <a:pPr marL="0" marR="0" algn="just">
              <a:spcBef>
                <a:spcPts val="0"/>
              </a:spcBef>
              <a:spcAft>
                <a:spcPts val="0"/>
              </a:spcAft>
            </a:pPr>
            <a:r>
              <a:rPr lang="en-US" b="0">
                <a:effectLst/>
                <a:latin typeface="Times New Roman" panose="02020603050405020304" pitchFamily="18" charset="0"/>
              </a:rPr>
              <a:t>Cho </a:t>
            </a:r>
            <a:r>
              <a:rPr lang="vi-VN" b="0">
                <a:effectLst/>
                <a:latin typeface="Times New Roman" panose="02020603050405020304" pitchFamily="18" charset="0"/>
              </a:rPr>
              <a:t>phép biến đổi và xử lý hình ảnh, chẳng hạn như lọc, chỉnh sửa, thay đổi kích thước và nhận dạng đối tượng</a:t>
            </a:r>
            <a:r>
              <a:rPr lang="en-US" b="0">
                <a:effectLst/>
                <a:latin typeface="Times New Roman" panose="02020603050405020304" pitchFamily="18" charset="0"/>
              </a:rPr>
              <a:t>…</a:t>
            </a:r>
            <a:endParaRPr lang="vi-VN">
              <a:effectLst/>
              <a:latin typeface="Times New Roman" panose="02020603050405020304" pitchFamily="18" charset="0"/>
            </a:endParaRPr>
          </a:p>
        </p:txBody>
      </p:sp>
      <p:cxnSp>
        <p:nvCxnSpPr>
          <p:cNvPr id="19" name="直接连接符 18"/>
          <p:cNvCxnSpPr/>
          <p:nvPr/>
        </p:nvCxnSpPr>
        <p:spPr>
          <a:xfrm>
            <a:off x="4750952" y="3634451"/>
            <a:ext cx="30316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440296" y="3780237"/>
            <a:ext cx="2277783" cy="1754326"/>
          </a:xfrm>
          <a:prstGeom prst="rect">
            <a:avLst/>
          </a:prstGeom>
          <a:noFill/>
        </p:spPr>
        <p:txBody>
          <a:bodyPr wrap="square" rtlCol="0">
            <a:spAutoFit/>
          </a:bodyPr>
          <a:lstStyle/>
          <a:p>
            <a:pPr algn="just"/>
            <a:r>
              <a:rPr lang="en-US" altLang="zh-CN">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Cho phép thực hiện các nhiệm vụ thị giác máy tính. VD: theo dõi, nhận dạng khuôn mặt, phân tích chuyển động…</a:t>
            </a:r>
            <a:endPar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0665" y="2152765"/>
            <a:ext cx="986900" cy="986900"/>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971" y="2171083"/>
            <a:ext cx="957760" cy="957760"/>
          </a:xfrm>
          <a:prstGeom prst="rect">
            <a:avLst/>
          </a:prstGeom>
        </p:spPr>
      </p:pic>
      <p:sp>
        <p:nvSpPr>
          <p:cNvPr id="30" name="Rounded Rectangle 7"/>
          <p:cNvSpPr/>
          <p:nvPr/>
        </p:nvSpPr>
        <p:spPr>
          <a:xfrm>
            <a:off x="9879951" y="385452"/>
            <a:ext cx="1515636"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tx1"/>
                </a:solidFill>
                <a:latin typeface="Times New Roman" panose="02020603050405020304" pitchFamily="18" charset="0"/>
                <a:cs typeface="Times New Roman" panose="02020603050405020304" pitchFamily="18" charset="0"/>
              </a:rPr>
              <a:t>Nhóm 3</a:t>
            </a:r>
            <a:endParaRPr lang="ko-KR" altLang="en-US"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06329"/>
            <a:ext cx="3788648" cy="523220"/>
          </a:xfrm>
          <a:prstGeom prst="rect">
            <a:avLst/>
          </a:prstGeom>
          <a:noFill/>
        </p:spPr>
        <p:txBody>
          <a:bodyPr wrap="square" rtlCol="0">
            <a:spAutoFit/>
          </a:bodyPr>
          <a:lstStyle/>
          <a:p>
            <a:r>
              <a:rPr lang="en-US" altLang="zh-CN" sz="2800" b="1">
                <a:latin typeface="Times New Roman" panose="02020603050405020304" pitchFamily="18" charset="0"/>
                <a:ea typeface="FZZhengHeiS-DB-GB" panose="02000000000000000000" pitchFamily="2" charset="0"/>
                <a:cs typeface="Times New Roman" panose="02020603050405020304" pitchFamily="18" charset="0"/>
              </a:rPr>
              <a:t>Numpy</a:t>
            </a:r>
            <a:endParaRPr lang="zh-CN" altLang="en-US" sz="2800" b="1" dirty="0">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6"/>
          <p:cNvSpPr txBox="1"/>
          <p:nvPr/>
        </p:nvSpPr>
        <p:spPr>
          <a:xfrm>
            <a:off x="796413" y="1451299"/>
            <a:ext cx="10257069" cy="1421992"/>
          </a:xfrm>
          <a:prstGeom prst="rect">
            <a:avLst/>
          </a:prstGeom>
          <a:noFill/>
        </p:spPr>
        <p:txBody>
          <a:bodyPr wrap="square" rtlCol="0">
            <a:spAutoFit/>
          </a:bodyPr>
          <a:lstStyle/>
          <a:p>
            <a:pPr marL="0" marR="0" algn="just">
              <a:lnSpc>
                <a:spcPct val="150000"/>
              </a:lnSpc>
              <a:spcBef>
                <a:spcPts val="0"/>
              </a:spcBef>
              <a:spcAft>
                <a:spcPts val="0"/>
              </a:spcAft>
            </a:pPr>
            <a:r>
              <a:rPr lang="vi-VN" sz="2000" b="0">
                <a:effectLst/>
                <a:latin typeface="Times New Roman" panose="02020603050405020304" pitchFamily="18" charset="0"/>
              </a:rPr>
              <a:t>Numpy (Numeric Python): là một thư viện toán học phổ biến và mạnh mẽ của Python. Cho phép làm việc hiệu quả với ma trận và mảng, đặc biệt là dữ liệu ma trận và mảng lớn với tốc độ xử lý nhanh hơn nhiều lần khi chỉ sử dụng “core Python” đơn thuần.</a:t>
            </a:r>
            <a:endParaRPr lang="vi-VN" sz="2000">
              <a:effectLst/>
              <a:latin typeface="Times New Roman" panose="02020603050405020304" pitchFamily="18"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Methodology</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1224545" y="2417720"/>
            <a:ext cx="3907291" cy="461665"/>
          </a:xfrm>
          <a:prstGeom prst="rect">
            <a:avLst/>
          </a:prstGeom>
          <a:noFill/>
        </p:spPr>
        <p:txBody>
          <a:bodyPr wrap="square" rtlCol="0">
            <a:spAutoFit/>
          </a:bodyPr>
          <a:lstStyle/>
          <a:p>
            <a:r>
              <a:rPr lang="zh-CN" altLang="en-US" sz="24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rPr>
              <a:t>One of the methodologies</a:t>
            </a:r>
            <a:endParaRPr lang="zh-CN" altLang="en-US" sz="24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1908215"/>
          </a:xfrm>
          <a:prstGeom prst="rect">
            <a:avLst/>
          </a:prstGeom>
          <a:noFill/>
        </p:spPr>
        <p:txBody>
          <a:bodyPr wrap="square" rtlCol="0">
            <a:spAutoFit/>
          </a:bodyPr>
          <a:lstStyle/>
          <a:p>
            <a:r>
              <a:rPr lang="zh-CN" altLang="en-US" sz="1400" spc="3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spc="3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en-US" altLang="zh-CN" sz="1400" spc="3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a:p>
            <a:r>
              <a:rPr lang="zh-CN" altLang="en-US" sz="1400" spc="3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spc="3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Methodology II</a:t>
            </a:r>
            <a:endParaRPr lang="zh-CN" altLang="en-US" sz="2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908215"/>
          </a:xfrm>
          <a:prstGeom prst="rect">
            <a:avLst/>
          </a:prstGeom>
          <a:noFill/>
        </p:spPr>
        <p:txBody>
          <a:bodyPr wrap="square" rtlCol="0">
            <a:spAutoFit/>
          </a:bodyPr>
          <a:lstStyle/>
          <a:p>
            <a:r>
              <a:rPr lang="zh-CN" altLang="en-US" sz="1400" spc="3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spc="3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en-US" altLang="zh-CN" sz="1400" spc="3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a:p>
            <a:r>
              <a:rPr lang="zh-CN" altLang="en-US" sz="1400" spc="3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spc="3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a:p>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6"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600411"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Research methods</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5" name="文本框 14"/>
          <p:cNvSpPr txBox="1"/>
          <p:nvPr/>
        </p:nvSpPr>
        <p:spPr>
          <a:xfrm>
            <a:off x="1221619" y="4071767"/>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
        <p:nvSpPr>
          <p:cNvPr id="24"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3</a:t>
            </a:r>
            <a:endParaRPr lang="en-US" altLang="zh-CN"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Life was like a box of chocolates, you never know what you're go go get.</a:t>
            </a:r>
            <a:endPar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sp>
        <p:nvSpPr>
          <p:cNvPr id="12" name="文本框 7"/>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Ý TƯỞNG PHÁT TRIỂN</a:t>
            </a:r>
            <a:endParaRPr lang="en-US" altLang="zh-CN" sz="28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4"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392514"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What's in the study</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Times New Roman" panose="02020603050405020304" pitchFamily="18" charset="0"/>
              <a:cs typeface="Times New Roman" panose="02020603050405020304" pitchFamily="18" charset="0"/>
            </a:endParaRPr>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Times New Roman" panose="02020603050405020304" pitchFamily="18" charset="0"/>
              <a:cs typeface="Times New Roman" panose="02020603050405020304" pitchFamily="18" charset="0"/>
            </a:endParaRPr>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cs typeface="Times New Roman" panose="02020603050405020304" pitchFamily="18" charset="0"/>
            </a:endParaRPr>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latin typeface="Times New Roman" panose="02020603050405020304" pitchFamily="18" charset="0"/>
                <a:cs typeface="Times New Roman" panose="02020603050405020304" pitchFamily="18" charset="0"/>
              </a:rPr>
              <a:t>Enter your title</a:t>
            </a:r>
            <a:endParaRPr lang="zh-CN" altLang="en-US" sz="160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Times New Roman" panose="02020603050405020304" pitchFamily="18" charset="0"/>
                <a:cs typeface="Times New Roman" panose="02020603050405020304" pitchFamily="18" charset="0"/>
              </a:rPr>
              <a:t>Enter your title</a:t>
            </a:r>
            <a:endParaRPr lang="zh-CN" altLang="en-US" sz="1600" dirty="0">
              <a:effectLst/>
              <a:latin typeface="Times New Roman" panose="02020603050405020304" pitchFamily="18" charset="0"/>
              <a:cs typeface="Times New Roman" panose="02020603050405020304" pitchFamily="18" charset="0"/>
            </a:endParaRP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51735"/>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Times New Roman" panose="02020603050405020304" pitchFamily="18" charset="0"/>
                <a:cs typeface="Times New Roman" panose="02020603050405020304" pitchFamily="18" charset="0"/>
              </a:rPr>
              <a:t>Enter your title</a:t>
            </a:r>
            <a:endParaRPr lang="zh-CN" altLang="en-US" sz="1600" dirty="0">
              <a:effectLst/>
              <a:latin typeface="Times New Roman" panose="02020603050405020304" pitchFamily="18" charset="0"/>
              <a:cs typeface="Times New Roman" panose="02020603050405020304" pitchFamily="18" charset="0"/>
            </a:endParaRP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bg1"/>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2" name="文本框 21"/>
          <p:cNvSpPr txBox="1"/>
          <p:nvPr/>
        </p:nvSpPr>
        <p:spPr>
          <a:xfrm>
            <a:off x="6469427" y="5007133"/>
            <a:ext cx="4375038"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Times New Roman" panose="02020603050405020304" pitchFamily="18" charset="0"/>
                <a:ea typeface="FZZhengHeiS-DB-GB" panose="02000000000000000000" pitchFamily="2" charset="0"/>
                <a:cs typeface="Times New Roman" panose="02020603050405020304" pitchFamily="18" charset="0"/>
              </a:rPr>
              <a:t>Enter your title here</a:t>
            </a:r>
            <a:endParaRPr lang="zh-CN" altLang="en-US"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Times New Roman" panose="02020603050405020304" pitchFamily="18" charset="0"/>
                <a:ea typeface="FZZhengHeiS-DB-GB" panose="02000000000000000000" pitchFamily="2" charset="0"/>
                <a:cs typeface="Times New Roman" panose="02020603050405020304" pitchFamily="18" charset="0"/>
              </a:rPr>
              <a:t>Enter your title here</a:t>
            </a:r>
            <a:endParaRPr lang="zh-CN" altLang="en-US"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Times New Roman" panose="02020603050405020304" pitchFamily="18" charset="0"/>
                <a:ea typeface="FZZhengHeiS-DB-GB" panose="02000000000000000000" pitchFamily="2" charset="0"/>
                <a:cs typeface="Times New Roman" panose="02020603050405020304" pitchFamily="18" charset="0"/>
              </a:rPr>
              <a:t>Enter your title here</a:t>
            </a:r>
            <a:endParaRPr lang="zh-CN" altLang="en-US"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6"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3016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558390" y="657714"/>
            <a:ext cx="3332311" cy="830997"/>
          </a:xfrm>
          <a:prstGeom prst="rect">
            <a:avLst/>
          </a:prstGeom>
          <a:noFill/>
        </p:spPr>
        <p:txBody>
          <a:bodyPr wrap="square" rtlCol="0">
            <a:spAutoFit/>
          </a:bodyPr>
          <a:lstStyle/>
          <a:p>
            <a:pPr algn="ctr"/>
            <a:r>
              <a:rPr lang="en-US" altLang="zh-CN" sz="4800">
                <a:solidFill>
                  <a:srgbClr val="1C4885"/>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4800" dirty="0">
              <a:solidFill>
                <a:srgbClr val="1C4885"/>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椭圆 8"/>
          <p:cNvSpPr/>
          <p:nvPr/>
        </p:nvSpPr>
        <p:spPr>
          <a:xfrm>
            <a:off x="6539775" y="207804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latin typeface="Times New Roman" panose="02020603050405020304" pitchFamily="18" charset="0"/>
                <a:cs typeface="Times New Roman" panose="02020603050405020304" pitchFamily="18" charset="0"/>
              </a:rPr>
              <a:t>03</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7304271" y="2051044"/>
            <a:ext cx="3701845" cy="1077218"/>
          </a:xfrm>
          <a:prstGeom prst="rect">
            <a:avLst/>
          </a:prstGeom>
          <a:noFill/>
        </p:spPr>
        <p:txBody>
          <a:bodyPr wrap="square" rtlCol="0">
            <a:spAutoFit/>
          </a:bodyPr>
          <a:lstStyle/>
          <a:p>
            <a:r>
              <a:rPr lang="en-US" altLang="zh-CN" sz="3200" b="1">
                <a:latin typeface="Times New Roman" panose="02020603050405020304" pitchFamily="18" charset="0"/>
                <a:ea typeface="#9Slide02 Tieu de dai" panose="02000000000000000000" pitchFamily="2" charset="0"/>
                <a:cs typeface="Times New Roman" panose="02020603050405020304" pitchFamily="18" charset="0"/>
              </a:rPr>
              <a:t>Các thư viện được dùng</a:t>
            </a:r>
            <a:endParaRPr lang="zh-CN" altLang="en-US" sz="3200" b="1"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2" name="椭圆 11"/>
          <p:cNvSpPr/>
          <p:nvPr/>
        </p:nvSpPr>
        <p:spPr>
          <a:xfrm>
            <a:off x="1351035" y="3282066"/>
            <a:ext cx="622780"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cs typeface="Times New Roman" panose="02020603050405020304" pitchFamily="18" charset="0"/>
              </a:rPr>
              <a:t>02</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2175891" y="3144964"/>
            <a:ext cx="3581123" cy="1077218"/>
          </a:xfrm>
          <a:prstGeom prst="rect">
            <a:avLst/>
          </a:prstGeom>
          <a:noFill/>
        </p:spPr>
        <p:txBody>
          <a:bodyPr wrap="square" rtlCol="0">
            <a:spAutoFit/>
          </a:bodyPr>
          <a:lstStyle/>
          <a:p>
            <a:r>
              <a:rPr lang="en-US" altLang="zh-CN" sz="3200" b="1">
                <a:latin typeface="Times New Roman" panose="02020603050405020304" pitchFamily="18" charset="0"/>
                <a:ea typeface="#9Slide02 Tieu de dai" panose="02000000000000000000" pitchFamily="2" charset="0"/>
                <a:cs typeface="Times New Roman" panose="02020603050405020304" pitchFamily="18" charset="0"/>
              </a:rPr>
              <a:t>Cách thức hoạt động</a:t>
            </a:r>
            <a:endParaRPr lang="zh-CN" altLang="en-US" sz="3200" b="1"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5" name="椭圆 14"/>
          <p:cNvSpPr/>
          <p:nvPr/>
        </p:nvSpPr>
        <p:spPr>
          <a:xfrm>
            <a:off x="6569956" y="323534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latin typeface="Times New Roman" panose="02020603050405020304" pitchFamily="18" charset="0"/>
                <a:cs typeface="Times New Roman" panose="02020603050405020304" pitchFamily="18" charset="0"/>
              </a:rPr>
              <a:t>04</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7334452" y="3208341"/>
            <a:ext cx="3701845" cy="584775"/>
          </a:xfrm>
          <a:prstGeom prst="rect">
            <a:avLst/>
          </a:prstGeom>
          <a:noFill/>
        </p:spPr>
        <p:txBody>
          <a:bodyPr wrap="square" rtlCol="0">
            <a:spAutoFit/>
          </a:bodyPr>
          <a:lstStyle/>
          <a:p>
            <a:r>
              <a:rPr lang="en-US" altLang="zh-CN" sz="3200" b="1">
                <a:latin typeface="Times New Roman" panose="02020603050405020304" pitchFamily="18" charset="0"/>
                <a:ea typeface="#9Slide02 Tieu de dai" panose="02000000000000000000" pitchFamily="2" charset="0"/>
                <a:cs typeface="Times New Roman" panose="02020603050405020304" pitchFamily="18" charset="0"/>
              </a:rPr>
              <a:t>Ý tưởng phát triển</a:t>
            </a:r>
            <a:endParaRPr lang="zh-CN" altLang="en-US" sz="3200" b="1"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8" name="椭圆 17"/>
          <p:cNvSpPr/>
          <p:nvPr/>
        </p:nvSpPr>
        <p:spPr>
          <a:xfrm>
            <a:off x="1351035" y="446811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latin typeface="Times New Roman" panose="02020603050405020304" pitchFamily="18" charset="0"/>
                <a:cs typeface="Times New Roman" panose="02020603050405020304" pitchFamily="18" charset="0"/>
              </a:rPr>
              <a:t>05</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2115531" y="4441114"/>
            <a:ext cx="3701845" cy="584775"/>
          </a:xfrm>
          <a:prstGeom prst="rect">
            <a:avLst/>
          </a:prstGeom>
          <a:noFill/>
        </p:spPr>
        <p:txBody>
          <a:bodyPr wrap="square" rtlCol="0">
            <a:spAutoFit/>
          </a:bodyPr>
          <a:lstStyle/>
          <a:p>
            <a:r>
              <a:rPr lang="en-US" altLang="zh-CN" sz="3200" b="1">
                <a:latin typeface="Times New Roman" panose="02020603050405020304" pitchFamily="18" charset="0"/>
                <a:ea typeface="#9Slide02 Tieu de dai" panose="02000000000000000000" pitchFamily="2" charset="0"/>
                <a:cs typeface="Times New Roman" panose="02020603050405020304" pitchFamily="18" charset="0"/>
              </a:rPr>
              <a:t>Demo sản phẩm</a:t>
            </a:r>
            <a:endParaRPr lang="zh-CN" altLang="en-US" sz="3200" b="1"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 name="椭圆 11"/>
          <p:cNvSpPr/>
          <p:nvPr/>
        </p:nvSpPr>
        <p:spPr>
          <a:xfrm>
            <a:off x="1351035" y="207804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latin typeface="Times New Roman" panose="02020603050405020304" pitchFamily="18" charset="0"/>
                <a:cs typeface="Times New Roman" panose="02020603050405020304" pitchFamily="18" charset="0"/>
              </a:rPr>
              <a:t>01</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文本框 12"/>
          <p:cNvSpPr txBox="1"/>
          <p:nvPr/>
        </p:nvSpPr>
        <p:spPr>
          <a:xfrm>
            <a:off x="2115531" y="2051044"/>
            <a:ext cx="3701845" cy="584775"/>
          </a:xfrm>
          <a:prstGeom prst="rect">
            <a:avLst/>
          </a:prstGeom>
          <a:noFill/>
        </p:spPr>
        <p:txBody>
          <a:bodyPr wrap="square" rtlCol="0">
            <a:spAutoFit/>
          </a:bodyPr>
          <a:lstStyle/>
          <a:p>
            <a:r>
              <a:rPr lang="en-US" altLang="zh-CN" sz="3200" b="1">
                <a:latin typeface="Times New Roman" panose="02020603050405020304" pitchFamily="18" charset="0"/>
                <a:ea typeface="#9Slide02 Tieu de dai" panose="02000000000000000000" pitchFamily="2" charset="0"/>
                <a:cs typeface="Times New Roman" panose="02020603050405020304" pitchFamily="18" charset="0"/>
              </a:rPr>
              <a:t>Tổng quan</a:t>
            </a:r>
            <a:endParaRPr lang="zh-CN" altLang="en-US" sz="3200" b="1" dirty="0">
              <a:latin typeface="Times New Roman" panose="02020603050405020304" pitchFamily="18" charset="0"/>
              <a:ea typeface="FZZhengHeiS-DB-GB" panose="02000000000000000000" pitchFamily="2" charset="0"/>
              <a:cs typeface="Times New Roman" panose="02020603050405020304" pitchFamily="18"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881951"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Research assumptions</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1" name="文本框 10"/>
          <p:cNvSpPr txBox="1"/>
          <p:nvPr/>
        </p:nvSpPr>
        <p:spPr>
          <a:xfrm>
            <a:off x="5086718" y="2254752"/>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4" name="文本框 13"/>
          <p:cNvSpPr txBox="1"/>
          <p:nvPr/>
        </p:nvSpPr>
        <p:spPr>
          <a:xfrm>
            <a:off x="8169131" y="2254752"/>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7" name="文本框 16"/>
          <p:cNvSpPr txBox="1"/>
          <p:nvPr/>
        </p:nvSpPr>
        <p:spPr>
          <a:xfrm>
            <a:off x="5086718" y="4211285"/>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0" name="文本框 19"/>
          <p:cNvSpPr txBox="1"/>
          <p:nvPr/>
        </p:nvSpPr>
        <p:spPr>
          <a:xfrm>
            <a:off x="8169131" y="4211285"/>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2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4</a:t>
            </a:r>
            <a:endParaRPr lang="en-US" altLang="zh-CN"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Life was like a box of chocolates, you never know what you're go go get.</a:t>
            </a:r>
            <a:endParaRPr lang="en-US" altLang="zh-CN"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sp>
        <p:nvSpPr>
          <p:cNvPr id="12" name="文本框 7"/>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DEMO SẢN PHẨM</a:t>
            </a:r>
            <a:endParaRPr lang="en-US" altLang="zh-CN" sz="28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3"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Timing</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FZZhengHeiS-DB-GB" panose="02000000000000000000" pitchFamily="2" charset="0"/>
                <a:cs typeface="Times New Roman" panose="02020603050405020304" pitchFamily="18" charset="0"/>
              </a:rPr>
              <a:t>2020</a:t>
            </a:r>
            <a:endParaRPr lang="en-US" altLang="zh-CN"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FZZhengHeiS-DB-GB" panose="02000000000000000000" pitchFamily="2" charset="0"/>
                <a:cs typeface="Times New Roman" panose="02020603050405020304" pitchFamily="18" charset="0"/>
              </a:rPr>
              <a:t>2018</a:t>
            </a:r>
            <a:endParaRPr lang="en-US" altLang="zh-CN"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FZZhengHeiS-DB-GB" panose="02000000000000000000" pitchFamily="2" charset="0"/>
                <a:cs typeface="Times New Roman" panose="02020603050405020304" pitchFamily="18" charset="0"/>
              </a:rPr>
              <a:t>2019</a:t>
            </a:r>
            <a:endParaRPr lang="en-US" altLang="zh-CN" dirty="0">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FZZhengHeiS-DB-GB" panose="02000000000000000000" pitchFamily="2" charset="0"/>
                <a:cs typeface="Times New Roman" panose="02020603050405020304" pitchFamily="18" charset="0"/>
              </a:rPr>
              <a:t>2018</a:t>
            </a:r>
            <a:endParaRPr lang="en-US" altLang="zh-CN" dirty="0">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
        <p:nvSpPr>
          <p:cNvPr id="25"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Timing</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rPr>
              <a:t>01</a:t>
            </a:r>
            <a:endPar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rPr>
              <a:t>02</a:t>
            </a:r>
            <a:endPar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rPr>
              <a:t>03</a:t>
            </a:r>
            <a:endPar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rPr>
              <a:t>04</a:t>
            </a:r>
            <a:endParaRPr lang="en-US" altLang="zh-CN" sz="3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sz="16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200"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4"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Timing</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ENGLISH ENGLISH YOU TITLE</a:t>
            </a:r>
            <a:endParaRPr lang="en-US" altLang="zh-CN" sz="1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3" name="文本框 22"/>
          <p:cNvSpPr txBox="1"/>
          <p:nvPr/>
        </p:nvSpPr>
        <p:spPr>
          <a:xfrm>
            <a:off x="788485" y="4536986"/>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rPr>
              <a:t>Enter your title</a:t>
            </a:r>
            <a:endParaRPr lang="zh-CN" altLang="en-US" dirty="0">
              <a:solidFill>
                <a:schemeClr val="tx1">
                  <a:lumMod val="75000"/>
                  <a:lumOff val="2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rPr>
              <a:t>Enter your title</a:t>
            </a:r>
            <a:endParaRPr lang="zh-CN" alt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rPr>
              <a:t>Please click here to enter your text content, the language to be concise, the theme to be clear.</a:t>
            </a:r>
            <a:endParaRPr lang="zh-CN" altLang="en-US" sz="1400" dirty="0">
              <a:solidFill>
                <a:schemeClr val="tx1">
                  <a:lumMod val="65000"/>
                  <a:lumOff val="3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
        <p:nvSpPr>
          <p:cNvPr id="30"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latin typeface="Times New Roman" panose="02020603050405020304" pitchFamily="18" charset="0"/>
                <a:cs typeface="Times New Roman" panose="02020603050405020304" pitchFamily="18" charset="0"/>
              </a:rPr>
              <a:t>LOGO</a:t>
            </a:r>
            <a:endParaRPr lang="en-US" altLang="zh-CN" sz="2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718927" y="2080651"/>
            <a:ext cx="6754146" cy="1077218"/>
          </a:xfrm>
          <a:prstGeom prst="rect">
            <a:avLst/>
          </a:prstGeom>
          <a:noFill/>
        </p:spPr>
        <p:txBody>
          <a:bodyPr wrap="square" rtlCol="0">
            <a:spAutoFit/>
          </a:bodyPr>
          <a:lstStyle/>
          <a:p>
            <a:pPr algn="ctr"/>
            <a:r>
              <a:rPr lang="en-US" altLang="zh-CN" sz="3200">
                <a:solidFill>
                  <a:srgbClr val="1C4885"/>
                </a:solidFill>
                <a:latin typeface="Times New Roman" panose="02020603050405020304" pitchFamily="18" charset="0"/>
                <a:ea typeface="#9Slide02 Tieu de dai" panose="02000000000000000000" pitchFamily="2" charset="0"/>
                <a:cs typeface="Times New Roman" panose="02020603050405020304" pitchFamily="18" charset="0"/>
              </a:rPr>
              <a:t>Cảm ơn thầy cô đã lắng nghe</a:t>
            </a:r>
            <a:endParaRPr lang="en-US" altLang="zh-CN" sz="3200">
              <a:solidFill>
                <a:srgbClr val="1C4885"/>
              </a:solidFill>
              <a:latin typeface="Times New Roman" panose="02020603050405020304" pitchFamily="18" charset="0"/>
              <a:ea typeface="#9Slide02 Tieu de dai" panose="02000000000000000000" pitchFamily="2" charset="0"/>
              <a:cs typeface="Times New Roman" panose="02020603050405020304" pitchFamily="18" charset="0"/>
            </a:endParaRPr>
          </a:p>
          <a:p>
            <a:pPr algn="ctr"/>
            <a:r>
              <a:rPr lang="en-US" altLang="zh-CN" sz="3200">
                <a:solidFill>
                  <a:srgbClr val="1C4885"/>
                </a:solidFill>
                <a:latin typeface="Times New Roman" panose="02020603050405020304" pitchFamily="18" charset="0"/>
                <a:ea typeface="#9Slide02 Tieu de dai" panose="02000000000000000000" pitchFamily="2" charset="0"/>
                <a:cs typeface="Times New Roman" panose="02020603050405020304" pitchFamily="18" charset="0"/>
              </a:rPr>
              <a:t>bài thuyết trình của nhóm em!</a:t>
            </a:r>
            <a:endParaRPr lang="zh-CN" altLang="en-US" sz="32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14"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endParaRPr lang="en-US" altLang="ko-KR" dirty="0">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endParaRPr>
          </a:p>
        </p:txBody>
      </p:sp>
      <p:pic>
        <p:nvPicPr>
          <p:cNvPr id="1026" name="Picture 2" descr="Kawaii gif. A cute happy corgi wiggles his ears and paws at us, while his tongue hangs out. Text, “Than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60373" y="3443747"/>
            <a:ext cx="2271252" cy="2271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9156"/>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1</a:t>
            </a:r>
            <a:endParaRPr lang="zh-CN" altLang="en-US" sz="13800" b="1" dirty="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4520134" y="2607333"/>
            <a:ext cx="5760360" cy="830997"/>
          </a:xfrm>
          <a:prstGeom prst="rect">
            <a:avLst/>
          </a:prstGeom>
          <a:noFill/>
        </p:spPr>
        <p:txBody>
          <a:bodyPr wrap="square" rtlCol="0">
            <a:spAutoFit/>
          </a:bodyPr>
          <a:lstStyle/>
          <a:p>
            <a:r>
              <a:rPr lang="en-US" altLang="zh-CN" sz="48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TỔNG QUAN</a:t>
            </a:r>
            <a:endParaRPr lang="zh-CN" altLang="en-US" sz="48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20134" y="3582930"/>
            <a:ext cx="6301758" cy="338554"/>
          </a:xfrm>
          <a:prstGeom prst="rect">
            <a:avLst/>
          </a:prstGeom>
          <a:noFill/>
        </p:spPr>
        <p:txBody>
          <a:bodyPr wrap="square" rtlCol="0">
            <a:spAutoFit/>
          </a:bodyPr>
          <a:lstStyle/>
          <a:p>
            <a:r>
              <a:rPr lang="en-US" altLang="zh-CN" sz="160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 Sudoku</a:t>
            </a:r>
            <a:endParaRPr lang="zh-CN" altLang="en-US" sz="16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19215" y="637230"/>
            <a:ext cx="3012761" cy="584775"/>
          </a:xfrm>
          <a:prstGeom prst="rect">
            <a:avLst/>
          </a:prstGeom>
          <a:noFill/>
        </p:spPr>
        <p:txBody>
          <a:bodyPr wrap="square" rtlCol="0">
            <a:spAutoFit/>
          </a:bodyPr>
          <a:lstStyle/>
          <a:p>
            <a:r>
              <a:rPr lang="en-US" altLang="zh-CN" sz="32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TỔNG QUAN</a:t>
            </a:r>
            <a:endParaRPr lang="zh-CN" altLang="en-US" sz="32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9" name="直接连接符 8"/>
          <p:cNvCxnSpPr/>
          <p:nvPr/>
        </p:nvCxnSpPr>
        <p:spPr>
          <a:xfrm>
            <a:off x="2395482" y="1208558"/>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p:cNvSpPr/>
          <p:nvPr/>
        </p:nvSpPr>
        <p:spPr>
          <a:xfrm>
            <a:off x="9984658" y="609313"/>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72060" y="1793333"/>
            <a:ext cx="4781893" cy="2462213"/>
          </a:xfrm>
          <a:prstGeom prst="rect">
            <a:avLst/>
          </a:prstGeom>
          <a:noFill/>
        </p:spPr>
        <p:txBody>
          <a:bodyPr wrap="square" rtlCol="0">
            <a:spAutoFit/>
          </a:bodyPr>
          <a:lstStyle/>
          <a:p>
            <a:pPr algn="just"/>
            <a:r>
              <a:rPr lang="vi-VN" sz="2200">
                <a:latin typeface="+mj-lt"/>
              </a:rPr>
              <a:t>Bài toán Sudoku, với nguồn gốc từ Nhật Bản, đã trở thành một trò chơi logic phổ biến trên khắp thế giới. Tính chất đơn giản nhưng đầy thách thức của Sudoku đã thu hút nhiều người chơi và là một đối tượng thú vị để nghiên cứu và giải quyết bằng các phương pháp máy tính.</a:t>
            </a:r>
            <a:endParaRPr lang="en-US" sz="2200">
              <a:latin typeface="+mj-lt"/>
            </a:endParaRPr>
          </a:p>
        </p:txBody>
      </p:sp>
      <p:sp>
        <p:nvSpPr>
          <p:cNvPr id="11" name="TextBox 10"/>
          <p:cNvSpPr txBox="1"/>
          <p:nvPr/>
        </p:nvSpPr>
        <p:spPr>
          <a:xfrm>
            <a:off x="1111312" y="4550758"/>
            <a:ext cx="10008628" cy="1446550"/>
          </a:xfrm>
          <a:prstGeom prst="rect">
            <a:avLst/>
          </a:prstGeom>
          <a:noFill/>
        </p:spPr>
        <p:txBody>
          <a:bodyPr wrap="square" rtlCol="0">
            <a:spAutoFit/>
          </a:bodyPr>
          <a:lstStyle/>
          <a:p>
            <a:pPr algn="just"/>
            <a:r>
              <a:rPr lang="vi-VN" sz="2200" b="0" i="0">
                <a:effectLst/>
                <a:latin typeface="+mj-lt"/>
              </a:rPr>
              <a:t>Trong bối cảnh này, chúng ta sẽ đề cập đến quá trình thiết kế một ứng dụng giải bài toán Sudoku sử dụng các khái niệm và kỹ thuật của lập trình và toán học. Mục tiêu chính là tạo ra một ứng dụng có khả năng giải mọi bảng Sudoku hợp lệ và cung cấp một giao diện người dùng thân thiện.</a:t>
            </a:r>
            <a:endParaRPr lang="en-US" sz="2200">
              <a:latin typeface="+mj-lt"/>
            </a:endParaRPr>
          </a:p>
        </p:txBody>
      </p:sp>
      <p:pic>
        <p:nvPicPr>
          <p:cNvPr id="1030" name="Picture 6" descr="Sudoku là gì? Hướng dẫn cách chơi Sudoku online đơn giả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64858" y="1468312"/>
            <a:ext cx="4955082" cy="2787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2</a:t>
            </a:r>
            <a:endParaRPr lang="zh-CN" altLang="en-US"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851812" y="3891966"/>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4" name="文本框 7"/>
          <p:cNvSpPr txBox="1"/>
          <p:nvPr/>
        </p:nvSpPr>
        <p:spPr>
          <a:xfrm>
            <a:off x="4635101" y="2469731"/>
            <a:ext cx="5998155" cy="1323439"/>
          </a:xfrm>
          <a:prstGeom prst="rect">
            <a:avLst/>
          </a:prstGeom>
          <a:noFill/>
        </p:spPr>
        <p:txBody>
          <a:bodyPr wrap="square" rtlCol="0">
            <a:spAutoFit/>
          </a:bodyPr>
          <a:lstStyle/>
          <a:p>
            <a:r>
              <a:rPr lang="en-US" altLang="zh-CN" sz="40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CÁC THƯ VIỆN ĐƯỢC DÙNG</a:t>
            </a:r>
            <a:endParaRPr lang="zh-CN" altLang="en-US" sz="40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9036" y="552986"/>
            <a:ext cx="4808099" cy="523220"/>
          </a:xfrm>
          <a:prstGeom prst="rect">
            <a:avLst/>
          </a:prstGeom>
          <a:noFill/>
        </p:spPr>
        <p:txBody>
          <a:bodyPr wrap="square" rtlCol="0">
            <a:spAutoFit/>
          </a:bodyPr>
          <a:lstStyle/>
          <a:p>
            <a:r>
              <a:rPr lang="en-US" altLang="zh-CN" sz="280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Các thư viện chính</a:t>
            </a:r>
            <a:endParaRPr lang="zh-CN" altLang="en-US" sz="2800"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96413" y="3280215"/>
            <a:ext cx="10406075" cy="1254048"/>
            <a:chOff x="6357719" y="1682310"/>
            <a:chExt cx="4962756" cy="1254048"/>
          </a:xfrm>
        </p:grpSpPr>
        <p:grpSp>
          <p:nvGrpSpPr>
            <p:cNvPr id="27" name="组合 26"/>
            <p:cNvGrpSpPr/>
            <p:nvPr/>
          </p:nvGrpSpPr>
          <p:grpSpPr>
            <a:xfrm>
              <a:off x="6357719" y="1682310"/>
              <a:ext cx="572898" cy="988579"/>
              <a:chOff x="6177683" y="1666133"/>
              <a:chExt cx="572898" cy="988579"/>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9"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1" name="矩形 30"/>
            <p:cNvSpPr/>
            <p:nvPr/>
          </p:nvSpPr>
          <p:spPr>
            <a:xfrm>
              <a:off x="6477596" y="178598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0" name="文本框 39"/>
            <p:cNvSpPr txBox="1"/>
            <p:nvPr/>
          </p:nvSpPr>
          <p:spPr>
            <a:xfrm>
              <a:off x="6597475" y="1989197"/>
              <a:ext cx="1032387" cy="707886"/>
            </a:xfrm>
            <a:prstGeom prst="rect">
              <a:avLst/>
            </a:prstGeom>
            <a:noFill/>
          </p:spPr>
          <p:txBody>
            <a:bodyPr wrap="square" rtlCol="0">
              <a:spAutoFit/>
            </a:bodyPr>
            <a:lstStyle/>
            <a:p>
              <a:r>
                <a:rPr lang="en-US" altLang="zh-CN" sz="40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a:t>
              </a:r>
              <a:endParaRPr lang="zh-CN" altLang="en-US" sz="40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3" name="文本框 42"/>
            <p:cNvSpPr txBox="1"/>
            <p:nvPr/>
          </p:nvSpPr>
          <p:spPr>
            <a:xfrm>
              <a:off x="7006785" y="1989197"/>
              <a:ext cx="4058787" cy="707886"/>
            </a:xfrm>
            <a:prstGeom prst="rect">
              <a:avLst/>
            </a:prstGeom>
            <a:noFill/>
          </p:spPr>
          <p:txBody>
            <a:bodyPr wrap="square" rtlCol="0">
              <a:spAutoFit/>
            </a:bodyPr>
            <a:lstStyle/>
            <a:p>
              <a:pPr algn="just"/>
              <a:r>
                <a:rPr lang="en-US" altLang="zh-CN" sz="2000" b="1" i="1">
                  <a:latin typeface="Times New Roman" panose="02020603050405020304" pitchFamily="18" charset="0"/>
                  <a:ea typeface="FZZhengHeiS-DB-GB" panose="02000000000000000000" pitchFamily="2" charset="0"/>
                  <a:cs typeface="Times New Roman" panose="02020603050405020304" pitchFamily="18" charset="0"/>
                </a:rPr>
                <a:t>OpenCV: </a:t>
              </a:r>
              <a:r>
                <a:rPr lang="vi-VN" sz="2000" b="0">
                  <a:effectLst/>
                  <a:latin typeface="Times New Roman" panose="02020603050405020304" pitchFamily="18" charset="0"/>
                </a:rPr>
                <a:t>là một thư viện mã nguồn mở chuyên dùng trong xử lý ảnh và thị giác máy tính</a:t>
              </a:r>
              <a:r>
                <a:rPr lang="en-US" altLang="zh-CN" sz="2000">
                  <a:latin typeface="Times New Roman" panose="02020603050405020304" pitchFamily="18" charset="0"/>
                  <a:ea typeface="FZZhengHeiS-DB-GB" panose="02000000000000000000" pitchFamily="2" charset="0"/>
                  <a:cs typeface="Times New Roman" panose="02020603050405020304" pitchFamily="18" charset="0"/>
                </a:rPr>
                <a:t> </a:t>
              </a:r>
              <a:endParaRPr lang="zh-CN" altLang="en-US" sz="2000" dirty="0">
                <a:latin typeface="Times New Roman" panose="02020603050405020304" pitchFamily="18" charset="0"/>
                <a:ea typeface="FZZhengHeiS-DB-GB" panose="02000000000000000000" pitchFamily="2" charset="0"/>
                <a:cs typeface="Times New Roman" panose="02020603050405020304" pitchFamily="18" charset="0"/>
              </a:endParaRPr>
            </a:p>
          </p:txBody>
        </p:sp>
      </p:grpSp>
      <p:sp>
        <p:nvSpPr>
          <p:cNvPr id="25" name="Rounded Rectangle 7"/>
          <p:cNvSpPr/>
          <p:nvPr/>
        </p:nvSpPr>
        <p:spPr>
          <a:xfrm>
            <a:off x="10070530" y="35976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Times New Roman" panose="02020603050405020304" pitchFamily="18" charset="0"/>
                <a:cs typeface="Times New Roman" panose="02020603050405020304" pitchFamily="18" charset="0"/>
              </a:rPr>
              <a:t>Nhóm 3</a:t>
            </a:r>
            <a:endParaRPr lang="en-US" altLang="zh-CN" sz="2000">
              <a:solidFill>
                <a:schemeClr val="tx1"/>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796413" y="1620999"/>
            <a:ext cx="10406075" cy="1254048"/>
            <a:chOff x="6357719" y="1682310"/>
            <a:chExt cx="4962756" cy="1254048"/>
          </a:xfrm>
        </p:grpSpPr>
        <p:grpSp>
          <p:nvGrpSpPr>
            <p:cNvPr id="7" name="组合 26"/>
            <p:cNvGrpSpPr/>
            <p:nvPr/>
          </p:nvGrpSpPr>
          <p:grpSpPr>
            <a:xfrm>
              <a:off x="6357719" y="1682310"/>
              <a:ext cx="572898" cy="988579"/>
              <a:chOff x="6177683" y="1666133"/>
              <a:chExt cx="572898" cy="988579"/>
            </a:xfrm>
            <a:solidFill>
              <a:srgbClr val="1C4885"/>
            </a:solidFill>
          </p:grpSpPr>
          <p:sp>
            <p:nvSpPr>
              <p:cNvPr id="11"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矩形 30"/>
            <p:cNvSpPr/>
            <p:nvPr/>
          </p:nvSpPr>
          <p:spPr>
            <a:xfrm>
              <a:off x="6477596" y="178598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39"/>
            <p:cNvSpPr txBox="1"/>
            <p:nvPr/>
          </p:nvSpPr>
          <p:spPr>
            <a:xfrm>
              <a:off x="6597475" y="1989197"/>
              <a:ext cx="1032387" cy="707886"/>
            </a:xfrm>
            <a:prstGeom prst="rect">
              <a:avLst/>
            </a:prstGeom>
            <a:noFill/>
          </p:spPr>
          <p:txBody>
            <a:bodyPr wrap="square" rtlCol="0">
              <a:spAutoFit/>
            </a:bodyPr>
            <a:lstStyle/>
            <a:p>
              <a:r>
                <a:rPr lang="en-US" altLang="zh-CN" sz="40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a:t>
              </a:r>
              <a:endParaRPr lang="zh-CN" altLang="en-US" sz="40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文本框 42"/>
            <p:cNvSpPr txBox="1"/>
            <p:nvPr/>
          </p:nvSpPr>
          <p:spPr>
            <a:xfrm>
              <a:off x="7006785" y="1989197"/>
              <a:ext cx="4058787" cy="707886"/>
            </a:xfrm>
            <a:prstGeom prst="rect">
              <a:avLst/>
            </a:prstGeom>
            <a:noFill/>
          </p:spPr>
          <p:txBody>
            <a:bodyPr wrap="square" rtlCol="0">
              <a:spAutoFit/>
            </a:bodyPr>
            <a:lstStyle/>
            <a:p>
              <a:pPr algn="just"/>
              <a:r>
                <a:rPr lang="en-US" altLang="zh-CN" sz="2000" b="1" i="1">
                  <a:latin typeface="Times New Roman" panose="02020603050405020304" pitchFamily="18" charset="0"/>
                  <a:ea typeface="FZZhengHeiS-DB-GB" panose="02000000000000000000" pitchFamily="2" charset="0"/>
                  <a:cs typeface="Times New Roman" panose="02020603050405020304" pitchFamily="18" charset="0"/>
                </a:rPr>
                <a:t>Tensorflow:</a:t>
              </a:r>
              <a:r>
                <a:rPr lang="en-US" altLang="zh-CN" sz="2000">
                  <a:latin typeface="Times New Roman" panose="02020603050405020304" pitchFamily="18" charset="0"/>
                  <a:ea typeface="FZZhengHeiS-DB-GB" panose="02000000000000000000" pitchFamily="2" charset="0"/>
                  <a:cs typeface="Times New Roman" panose="02020603050405020304" pitchFamily="18" charset="0"/>
                </a:rPr>
                <a:t> </a:t>
              </a:r>
              <a:r>
                <a:rPr lang="vi-VN" sz="2000" i="0" spc="0">
                  <a:effectLst/>
                  <a:latin typeface="Times New Roman" panose="02020603050405020304" pitchFamily="18" charset="0"/>
                  <a:ea typeface="Helvetica" panose="020B0604020202020204" pitchFamily="34" charset="0"/>
                  <a:cs typeface="Times New Roman" panose="02020603050405020304" pitchFamily="18" charset="0"/>
                </a:rPr>
                <a:t>là một thư viện mã nguồn mở được sử dụng để xây dựng các mô hình học máy và mạng nơ-ron</a:t>
              </a:r>
              <a:r>
                <a:rPr lang="en-US" altLang="zh-CN" sz="2000">
                  <a:latin typeface="Times New Roman" panose="02020603050405020304" pitchFamily="18" charset="0"/>
                  <a:ea typeface="FZZhengHeiS-DB-GB" panose="02000000000000000000" pitchFamily="2" charset="0"/>
                  <a:cs typeface="Times New Roman" panose="02020603050405020304" pitchFamily="18" charset="0"/>
                </a:rPr>
                <a:t> </a:t>
              </a:r>
              <a:endParaRPr lang="zh-CN" altLang="en-US" sz="2000" dirty="0">
                <a:latin typeface="Times New Roman" panose="02020603050405020304" pitchFamily="18" charset="0"/>
                <a:ea typeface="FZZhengHeiS-DB-GB" panose="02000000000000000000" pitchFamily="2" charset="0"/>
                <a:cs typeface="Times New Roman" panose="02020603050405020304" pitchFamily="18" charset="0"/>
              </a:endParaRPr>
            </a:p>
          </p:txBody>
        </p:sp>
      </p:grpSp>
      <p:grpSp>
        <p:nvGrpSpPr>
          <p:cNvPr id="13" name="Group 12"/>
          <p:cNvGrpSpPr/>
          <p:nvPr/>
        </p:nvGrpSpPr>
        <p:grpSpPr>
          <a:xfrm>
            <a:off x="796413" y="4943544"/>
            <a:ext cx="10406075" cy="1254048"/>
            <a:chOff x="6357719" y="1682310"/>
            <a:chExt cx="4962756" cy="1254048"/>
          </a:xfrm>
        </p:grpSpPr>
        <p:grpSp>
          <p:nvGrpSpPr>
            <p:cNvPr id="14" name="组合 26"/>
            <p:cNvGrpSpPr/>
            <p:nvPr/>
          </p:nvGrpSpPr>
          <p:grpSpPr>
            <a:xfrm>
              <a:off x="6357719" y="1682310"/>
              <a:ext cx="572898" cy="988579"/>
              <a:chOff x="6177683" y="1666133"/>
              <a:chExt cx="572898" cy="988579"/>
            </a:xfrm>
            <a:solidFill>
              <a:srgbClr val="1C4885"/>
            </a:solidFill>
          </p:grpSpPr>
          <p:sp>
            <p:nvSpPr>
              <p:cNvPr id="1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5" name="矩形 30"/>
            <p:cNvSpPr/>
            <p:nvPr/>
          </p:nvSpPr>
          <p:spPr>
            <a:xfrm>
              <a:off x="6477596" y="178598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文本框 39"/>
            <p:cNvSpPr txBox="1"/>
            <p:nvPr/>
          </p:nvSpPr>
          <p:spPr>
            <a:xfrm>
              <a:off x="6597475" y="1989197"/>
              <a:ext cx="1032387" cy="707886"/>
            </a:xfrm>
            <a:prstGeom prst="rect">
              <a:avLst/>
            </a:prstGeom>
            <a:noFill/>
          </p:spPr>
          <p:txBody>
            <a:bodyPr wrap="square" rtlCol="0">
              <a:spAutoFit/>
            </a:bodyPr>
            <a:lstStyle/>
            <a:p>
              <a:r>
                <a:rPr lang="en-US" altLang="zh-CN" sz="40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a:t>
              </a:r>
              <a:endParaRPr lang="zh-CN" altLang="en-US" sz="40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文本框 42"/>
            <p:cNvSpPr txBox="1"/>
            <p:nvPr/>
          </p:nvSpPr>
          <p:spPr>
            <a:xfrm>
              <a:off x="7036713" y="2161115"/>
              <a:ext cx="4058787" cy="400110"/>
            </a:xfrm>
            <a:prstGeom prst="rect">
              <a:avLst/>
            </a:prstGeom>
            <a:noFill/>
          </p:spPr>
          <p:txBody>
            <a:bodyPr wrap="square" rtlCol="0">
              <a:spAutoFit/>
            </a:bodyPr>
            <a:lstStyle/>
            <a:p>
              <a:pPr algn="just"/>
              <a:r>
                <a:rPr lang="en-US" altLang="zh-CN" sz="2000" b="1" i="1">
                  <a:latin typeface="Times New Roman" panose="02020603050405020304" pitchFamily="18" charset="0"/>
                  <a:ea typeface="FZZhengHeiS-DB-GB" panose="02000000000000000000" pitchFamily="2" charset="0"/>
                  <a:cs typeface="Times New Roman" panose="02020603050405020304" pitchFamily="18" charset="0"/>
                </a:rPr>
                <a:t>Numpy: </a:t>
              </a:r>
              <a:r>
                <a:rPr lang="en-US" altLang="zh-CN" sz="2000">
                  <a:latin typeface="Times New Roman" panose="02020603050405020304" pitchFamily="18" charset="0"/>
                  <a:ea typeface="FZZhengHeiS-DB-GB" panose="02000000000000000000" pitchFamily="2" charset="0"/>
                  <a:cs typeface="Times New Roman" panose="02020603050405020304" pitchFamily="18" charset="0"/>
                </a:rPr>
                <a:t>Là thư viện c</a:t>
              </a:r>
              <a:r>
                <a:rPr lang="vi-VN" sz="2000" b="0">
                  <a:effectLst/>
                  <a:latin typeface="Times New Roman" panose="02020603050405020304" pitchFamily="18" charset="0"/>
                </a:rPr>
                <a:t>ho phép làm việc hiệu quả với ma trận và mảng</a:t>
              </a:r>
              <a:endParaRPr lang="zh-CN" altLang="en-US" sz="2000" dirty="0">
                <a:latin typeface="Times New Roman" panose="02020603050405020304" pitchFamily="18" charset="0"/>
                <a:ea typeface="FZZhengHeiS-DB-GB" panose="02000000000000000000" pitchFamily="2" charset="0"/>
                <a:cs typeface="Times New Roman" panose="02020603050405020304" pitchFamily="18" charset="0"/>
              </a:endParaRP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3</a:t>
            </a:r>
            <a:endParaRPr lang="zh-CN" altLang="en-US"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851812" y="3891966"/>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4" name="文本框 7"/>
          <p:cNvSpPr txBox="1"/>
          <p:nvPr/>
        </p:nvSpPr>
        <p:spPr>
          <a:xfrm>
            <a:off x="4635101" y="2469731"/>
            <a:ext cx="5998155" cy="1323439"/>
          </a:xfrm>
          <a:prstGeom prst="rect">
            <a:avLst/>
          </a:prstGeom>
          <a:noFill/>
        </p:spPr>
        <p:txBody>
          <a:bodyPr wrap="square" rtlCol="0">
            <a:spAutoFit/>
          </a:bodyPr>
          <a:lstStyle/>
          <a:p>
            <a:r>
              <a:rPr lang="en-US" altLang="zh-CN" sz="40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CÁCH THỨC HOẠT ĐỘNG</a:t>
            </a:r>
            <a:endParaRPr lang="zh-CN" altLang="en-US" sz="40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7" name="Rounded Rectangle 7"/>
          <p:cNvSpPr/>
          <p:nvPr/>
        </p:nvSpPr>
        <p:spPr>
          <a:xfrm>
            <a:off x="10165625" y="321883"/>
            <a:ext cx="1515386"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a:solidFill>
                  <a:schemeClr val="tx1"/>
                </a:solidFill>
                <a:latin typeface="Times New Roman" panose="02020603050405020304" pitchFamily="18" charset="0"/>
                <a:cs typeface="Times New Roman" panose="02020603050405020304" pitchFamily="18" charset="0"/>
              </a:rPr>
              <a:t>Nhóm 3</a:t>
            </a:r>
            <a:endParaRPr lang="ko-KR" altLang="en-US" sz="2700" dirty="0">
              <a:solidFill>
                <a:schemeClr val="tx1"/>
              </a:solidFill>
              <a:latin typeface="Times New Roman" panose="02020603050405020304" pitchFamily="18" charset="0"/>
              <a:cs typeface="Times New Roman" panose="02020603050405020304" pitchFamily="18" charset="0"/>
            </a:endParaRPr>
          </a:p>
        </p:txBody>
      </p:sp>
      <p:sp>
        <p:nvSpPr>
          <p:cNvPr id="19" name="文本框 3"/>
          <p:cNvSpPr txBox="1"/>
          <p:nvPr/>
        </p:nvSpPr>
        <p:spPr>
          <a:xfrm>
            <a:off x="904647" y="506329"/>
            <a:ext cx="3192224" cy="461665"/>
          </a:xfrm>
          <a:prstGeom prst="rect">
            <a:avLst/>
          </a:prstGeom>
          <a:noFill/>
        </p:spPr>
        <p:txBody>
          <a:bodyPr wrap="square" rtlCol="0">
            <a:spAutoFit/>
          </a:bodyPr>
          <a:lstStyle/>
          <a:p>
            <a:r>
              <a:rPr lang="en-US" altLang="zh-CN" sz="2400" b="1">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Cách thức hoạt động</a:t>
            </a:r>
            <a:endParaRPr lang="zh-CN" altLang="en-US" sz="2400" b="1"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33" name="文本框 16"/>
          <p:cNvSpPr txBox="1"/>
          <p:nvPr/>
        </p:nvSpPr>
        <p:spPr>
          <a:xfrm>
            <a:off x="796413" y="1818852"/>
            <a:ext cx="10257069" cy="4336059"/>
          </a:xfrm>
          <a:prstGeom prst="rect">
            <a:avLst/>
          </a:prstGeom>
          <a:noFill/>
        </p:spPr>
        <p:txBody>
          <a:bodyPr wrap="square" rtlCol="0">
            <a:spAutoFit/>
          </a:bodyPr>
          <a:lstStyle/>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B1: Chuyển ảnh sang ảnh xám, làm mờ, chỉnh ngưỡng, loại bỏ nhiễu, lấy biên</a:t>
            </a:r>
            <a:endParaRPr lang="en-US">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B2: </a:t>
            </a:r>
            <a:r>
              <a:rPr lang="en-US">
                <a:latin typeface="Times New Roman" panose="02020603050405020304" pitchFamily="18" charset="0"/>
                <a:cs typeface="Times New Roman" panose="02020603050405020304" pitchFamily="18" charset="0"/>
              </a:rPr>
              <a:t>Tìm các đường viền, lấy các góc trong ảnh</a:t>
            </a:r>
            <a:endParaRPr lang="en-US">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B3: Đưa ảnh về góc nhìn thẳng, tìm các đường ngang và dọc, chỉ giữ lại phần ảnh chứa sudoku</a:t>
            </a:r>
            <a:endParaRPr lang="en-US">
              <a:effectLst/>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B4: Chia ảnh thành 81 ô vuông nhỏ, mỗi ô vuông chứa 1 số</a:t>
            </a:r>
            <a:endParaRPr lang="en-US">
              <a:effectLst/>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B5: Sử dụng mô hình mạng nơ-ron nhận dạng số để nhận dạng</a:t>
            </a:r>
            <a:endParaRPr lang="en-US">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B6: Sử dụng chương trình giải sudoku để giải </a:t>
            </a:r>
            <a:endParaRPr lang="en-US">
              <a:latin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B7: In kết quả lên ảnh gốc </a:t>
            </a:r>
            <a:endParaRPr lang="en-US">
              <a:effectLst/>
              <a:latin typeface="Times New Roman" panose="02020603050405020304" pitchFamily="18" charset="0"/>
              <a:cs typeface="Times New Roman" panose="02020603050405020304" pitchFamily="18" charset="0"/>
            </a:endParaRPr>
          </a:p>
          <a:p>
            <a:pPr marR="0">
              <a:lnSpc>
                <a:spcPct val="150000"/>
              </a:lnSpc>
              <a:spcBef>
                <a:spcPts val="0"/>
              </a:spcBef>
              <a:spcAft>
                <a:spcPts val="0"/>
              </a:spcAft>
            </a:pPr>
            <a:endParaRPr lang="vi-VN">
              <a:effectLst/>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Times New Roman" panose="02020603050405020304" pitchFamily="18" charset="0"/>
                <a:cs typeface="Times New Roman" panose="02020603050405020304" pitchFamily="18" charset="0"/>
              </a:rPr>
              <a:t>4</a:t>
            </a:r>
            <a:endParaRPr lang="zh-CN" altLang="en-US" sz="13800" b="1" dirty="0">
              <a:solidFill>
                <a:schemeClr val="bg1"/>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4690447" y="3553040"/>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Times New Roman" panose="02020603050405020304" pitchFamily="18" charset="0"/>
                <a:ea typeface="#9Slide02 Noi dung dai" panose="02000000000000000000" pitchFamily="2" charset="0"/>
                <a:cs typeface="Times New Roman" panose="02020603050405020304" pitchFamily="18" charset="0"/>
              </a:rPr>
              <a:t>Nhóm 3</a:t>
            </a:r>
            <a:r>
              <a:rPr lang="en-US" altLang="ko-KR">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4" name="文本框 7"/>
          <p:cNvSpPr txBox="1"/>
          <p:nvPr/>
        </p:nvSpPr>
        <p:spPr>
          <a:xfrm>
            <a:off x="4544323" y="2845154"/>
            <a:ext cx="5998155" cy="707886"/>
          </a:xfrm>
          <a:prstGeom prst="rect">
            <a:avLst/>
          </a:prstGeom>
          <a:noFill/>
        </p:spPr>
        <p:txBody>
          <a:bodyPr wrap="square" rtlCol="0">
            <a:spAutoFit/>
          </a:bodyPr>
          <a:lstStyle/>
          <a:p>
            <a:r>
              <a:rPr lang="en-US" altLang="zh-CN" sz="400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rPr>
              <a:t>Ý TƯỞNG PHÁT TRIỂN</a:t>
            </a:r>
            <a:endParaRPr lang="zh-CN" altLang="en-US" sz="4000" dirty="0">
              <a:solidFill>
                <a:srgbClr val="1C4885"/>
              </a:solidFill>
              <a:latin typeface="Times New Roman" panose="02020603050405020304" pitchFamily="18" charset="0"/>
              <a:ea typeface="FZZhengHeiS-DB-GB" panose="02000000000000000000" pitchFamily="2" charset="0"/>
              <a:cs typeface="Times New Roman" panose="02020603050405020304" pitchFamily="18" charset="0"/>
            </a:endParaRPr>
          </a:p>
        </p:txBody>
      </p:sp>
    </p:spTree>
  </p:cSld>
  <p:clrMapOvr>
    <a:masterClrMapping/>
  </p:clrMapOvr>
  <p:transition>
    <p:fade/>
  </p:transition>
</p:sld>
</file>

<file path=ppt/tags/tag1.xml><?xml version="1.0" encoding="utf-8"?>
<p:tagLst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0</TotalTime>
  <Words>6946</Words>
  <Application>WPS Presentation</Application>
  <PresentationFormat>Widescreen</PresentationFormat>
  <Paragraphs>344</Paragraphs>
  <Slides>25</Slides>
  <Notes>25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25</vt:i4>
      </vt:variant>
    </vt:vector>
  </HeadingPairs>
  <TitlesOfParts>
    <vt:vector size="46" baseType="lpstr">
      <vt:lpstr>Arial</vt:lpstr>
      <vt:lpstr>SimSun</vt:lpstr>
      <vt:lpstr>Wingdings</vt:lpstr>
      <vt:lpstr>#9Slide02 Tieu de dai</vt:lpstr>
      <vt:lpstr>#9Slide03 IcielNovecento sans E</vt:lpstr>
      <vt:lpstr>IDAutomationC39XS</vt:lpstr>
      <vt:lpstr>FZZhengHeiS-DB-GB</vt:lpstr>
      <vt:lpstr>#9Slide02 Noi dung dai</vt:lpstr>
      <vt:lpstr>Microsoft YaHei</vt:lpstr>
      <vt:lpstr>#9Slide01 Noi dung ngan</vt:lpstr>
      <vt:lpstr>Times New Roman</vt:lpstr>
      <vt:lpstr>Wide Latin</vt:lpstr>
      <vt:lpstr>锐字逼格青春粗黑体简2.0</vt:lpstr>
      <vt:lpstr>Helvetica</vt:lpstr>
      <vt:lpstr>等线</vt:lpstr>
      <vt:lpstr>Arial Unicode MS</vt:lpstr>
      <vt:lpstr>等线 Light</vt:lpstr>
      <vt:lpstr>FuturaBookC</vt:lpstr>
      <vt:lpstr>Calibri</vt:lpstr>
      <vt:lpstr>Malgun Gothic</vt:lpstr>
      <vt:lpstr>https://www.freeppt7.com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9Slide.vn</Company>
  <LinksUpToDate>false</LinksUpToDate>
  <SharedDoc>false</SharedDoc>
  <HyperlinksChanged>false</HyperlinksChanged>
  <AppVersion>14.0000</AppVersion>
  <Manager>9Slide.vn</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keywords>https:/www.freeppt7.com</cp:keywords>
  <dc:description>9Slide.vn</dc:description>
  <dc:subject>9Slide.vn</dc:subject>
  <cp:category>9Slide.vn</cp:category>
  <cp:lastModifiedBy>Minh Nguyễn nhật</cp:lastModifiedBy>
  <cp:revision>19</cp:revision>
  <dcterms:created xsi:type="dcterms:W3CDTF">2018-02-27T12:12:00Z</dcterms:created>
  <dcterms:modified xsi:type="dcterms:W3CDTF">2023-12-28T15:52:56Z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BCD3763D910C4C29832A19DB7669F5DF_13</vt:lpwstr>
  </property>
  <property fmtid="{D5CDD505-2E9C-101B-9397-08002B2CF9AE}" pid="3" name="KSOProductBuildVer">
    <vt:lpwstr>1033-12.2.0.13359</vt:lpwstr>
  </property>
</Properties>
</file>