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5" r:id="rId3"/>
    <p:sldId id="257" r:id="rId4"/>
    <p:sldId id="258" r:id="rId5"/>
    <p:sldId id="276" r:id="rId6"/>
    <p:sldId id="259" r:id="rId7"/>
    <p:sldId id="277" r:id="rId8"/>
    <p:sldId id="260" r:id="rId9"/>
    <p:sldId id="264" r:id="rId10"/>
    <p:sldId id="261" r:id="rId11"/>
    <p:sldId id="274" r:id="rId12"/>
    <p:sldId id="262" r:id="rId13"/>
    <p:sldId id="263" r:id="rId14"/>
    <p:sldId id="265" r:id="rId15"/>
    <p:sldId id="266" r:id="rId16"/>
    <p:sldId id="267" r:id="rId17"/>
    <p:sldId id="268" r:id="rId18"/>
    <p:sldId id="269" r:id="rId19"/>
    <p:sldId id="270" r:id="rId20"/>
    <p:sldId id="271" r:id="rId21"/>
    <p:sldId id="272" r:id="rId22"/>
    <p:sldId id="273"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6314" autoAdjust="0"/>
  </p:normalViewPr>
  <p:slideViewPr>
    <p:cSldViewPr snapToGrid="0" showGuides="1">
      <p:cViewPr>
        <p:scale>
          <a:sx n="75" d="100"/>
          <a:sy n="75" d="100"/>
        </p:scale>
        <p:origin x="178" y="187"/>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2023/12/29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3840289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59911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763227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361260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3152649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9Slide.vn - 2019">
            <a:extLst>
              <a:ext uri="{FF2B5EF4-FFF2-40B4-BE49-F238E27FC236}">
                <a16:creationId xmlns:a16="http://schemas.microsoft.com/office/drawing/2014/main" id="{08EC6150-4EF9-4D3D-A28E-A49ED2CE072A}"/>
              </a:ext>
            </a:extLst>
          </p:cNvPr>
          <p:cNvSpPr txBox="1"/>
          <p:nvPr userDrawn="1"/>
        </p:nvSpPr>
        <p:spPr>
          <a:xfrm>
            <a:off x="0" y="-1604665"/>
            <a:ext cx="12192000" cy="461665"/>
          </a:xfrm>
          <a:prstGeom prst="rect">
            <a:avLst/>
          </a:prstGeom>
          <a:noFill/>
        </p:spPr>
        <p:txBody>
          <a:bodyPr vert="horz" rtlCol="0">
            <a:spAutoFit/>
          </a:bodyPr>
          <a:lstStyle/>
          <a:p>
            <a:pPr algn="ctr"/>
            <a:r>
              <a:rPr lang="en-US" sz="2400">
                <a:solidFill>
                  <a:srgbClr val="CFCFCF"/>
                </a:solidFill>
              </a:rPr>
              <a:t>www.9slide.vn</a:t>
            </a: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2023/12/29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9Slide02 Tieu de dai" panose="02000000000000000000" pitchFamily="2" charset="0"/>
            </a:endParaRPr>
          </a:p>
        </p:txBody>
      </p:sp>
      <p:sp>
        <p:nvSpPr>
          <p:cNvPr id="16" name="文本框 15"/>
          <p:cNvSpPr txBox="1"/>
          <p:nvPr/>
        </p:nvSpPr>
        <p:spPr>
          <a:xfrm>
            <a:off x="895526" y="2228087"/>
            <a:ext cx="10400948" cy="830997"/>
          </a:xfrm>
          <a:prstGeom prst="rect">
            <a:avLst/>
          </a:prstGeom>
          <a:noFill/>
        </p:spPr>
        <p:txBody>
          <a:bodyPr wrap="square" rtlCol="0">
            <a:spAutoFit/>
          </a:bodyPr>
          <a:lstStyle/>
          <a:p>
            <a:pPr algn="ctr"/>
            <a:r>
              <a:rPr lang="en-US" altLang="zh-CN" sz="4800">
                <a:solidFill>
                  <a:srgbClr val="1C4885"/>
                </a:solidFill>
                <a:latin typeface="#9Slide03 IcielNovecento sans E" panose="00000900000000000000" pitchFamily="2" charset="0"/>
                <a:ea typeface="#9Slide02 Tieu de dai" panose="02000000000000000000" pitchFamily="2" charset="0"/>
              </a:rPr>
              <a:t>ỨNG DỤNG HỖ TRỢ GIẢI SUDOKU</a:t>
            </a:r>
            <a:endParaRPr lang="zh-CN" altLang="en-US" sz="4800" dirty="0">
              <a:solidFill>
                <a:srgbClr val="1C4885"/>
              </a:solidFill>
              <a:latin typeface="#9Slide03 IcielNovecento sans E" panose="00000900000000000000" pitchFamily="2" charset="0"/>
              <a:ea typeface="FZZhengHeiS-DB-GB" panose="02000000000000000000" pitchFamily="2" charset="0"/>
            </a:endParaRPr>
          </a:p>
        </p:txBody>
      </p:sp>
      <p:sp>
        <p:nvSpPr>
          <p:cNvPr id="17" name="文本框 16"/>
          <p:cNvSpPr txBox="1"/>
          <p:nvPr/>
        </p:nvSpPr>
        <p:spPr>
          <a:xfrm>
            <a:off x="3493339" y="4299388"/>
            <a:ext cx="6112777" cy="1064137"/>
          </a:xfrm>
          <a:prstGeom prst="rect">
            <a:avLst/>
          </a:prstGeom>
          <a:noFill/>
        </p:spPr>
        <p:txBody>
          <a:bodyPr wrap="square" rtlCol="0">
            <a:spAutoFit/>
          </a:bodyPr>
          <a:lstStyle/>
          <a:p>
            <a:pPr>
              <a:lnSpc>
                <a:spcPct val="120000"/>
              </a:lnSpc>
            </a:pPr>
            <a:r>
              <a:rPr lang="en-US" altLang="zh-CN">
                <a:solidFill>
                  <a:schemeClr val="tx1">
                    <a:lumMod val="85000"/>
                    <a:lumOff val="15000"/>
                  </a:schemeClr>
                </a:solidFill>
                <a:latin typeface="#9Slide02 Noi dung dai" panose="02000000000000000000" pitchFamily="2" charset="0"/>
                <a:ea typeface="#9Slide02 Noi dung dai" panose="02000000000000000000" pitchFamily="2" charset="0"/>
              </a:rPr>
              <a:t>  SV:</a:t>
            </a:r>
          </a:p>
          <a:p>
            <a:pPr>
              <a:lnSpc>
                <a:spcPct val="120000"/>
              </a:lnSpc>
            </a:pPr>
            <a:r>
              <a:rPr lang="en-US" altLang="zh-CN">
                <a:solidFill>
                  <a:schemeClr val="tx1">
                    <a:lumMod val="85000"/>
                    <a:lumOff val="15000"/>
                  </a:schemeClr>
                </a:solidFill>
                <a:latin typeface="#9Slide02 Noi dung dai" panose="02000000000000000000" pitchFamily="2" charset="0"/>
                <a:ea typeface="#9Slide02 Noi dung dai" panose="02000000000000000000" pitchFamily="2" charset="0"/>
              </a:rPr>
              <a:t>  1. Nguyễn Khánh Huyền		2. Nguyễn Nhật Minh</a:t>
            </a:r>
          </a:p>
          <a:p>
            <a:pPr>
              <a:lnSpc>
                <a:spcPct val="120000"/>
              </a:lnSpc>
            </a:pPr>
            <a:r>
              <a:rPr lang="en-US" altLang="zh-CN">
                <a:solidFill>
                  <a:schemeClr val="tx1">
                    <a:lumMod val="85000"/>
                    <a:lumOff val="15000"/>
                  </a:schemeClr>
                </a:solidFill>
                <a:latin typeface="#9Slide02 Noi dung dai" panose="02000000000000000000" pitchFamily="2" charset="0"/>
                <a:ea typeface="#9Slide02 Noi dung dai" panose="02000000000000000000" pitchFamily="2" charset="0"/>
              </a:rPr>
              <a:t>  3. Đỗ Minh Tâm 		 	4. Hoàng Quốc Ty</a:t>
            </a:r>
          </a:p>
        </p:txBody>
      </p:sp>
      <p:cxnSp>
        <p:nvCxnSpPr>
          <p:cNvPr id="18" name="直接连接符 17"/>
          <p:cNvCxnSpPr>
            <a:cxnSpLocks/>
          </p:cNvCxnSpPr>
          <p:nvPr/>
        </p:nvCxnSpPr>
        <p:spPr>
          <a:xfrm>
            <a:off x="5401597" y="4020328"/>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493339" y="3213541"/>
            <a:ext cx="5205323" cy="646331"/>
          </a:xfrm>
          <a:prstGeom prst="rect">
            <a:avLst/>
          </a:prstGeom>
          <a:noFill/>
        </p:spPr>
        <p:txBody>
          <a:bodyPr wrap="square" rtlCol="0">
            <a:spAutoFit/>
          </a:bodyPr>
          <a:lstStyle/>
          <a:p>
            <a:pPr algn="ctr"/>
            <a:r>
              <a:rPr lang="en-US" altLang="zh-CN">
                <a:solidFill>
                  <a:srgbClr val="1C4885"/>
                </a:solidFill>
                <a:latin typeface="#9Slide02 Noi dung dai" panose="02000000000000000000" pitchFamily="2" charset="0"/>
                <a:ea typeface="#9Slide02 Noi dung dai" panose="02000000000000000000" pitchFamily="2" charset="0"/>
              </a:rPr>
              <a:t>HP: Thiết kế phần mềm dựa trên mã nguồn mở</a:t>
            </a:r>
          </a:p>
          <a:p>
            <a:pPr algn="ctr"/>
            <a:r>
              <a:rPr lang="en-US" altLang="zh-CN">
                <a:solidFill>
                  <a:srgbClr val="1C4885"/>
                </a:solidFill>
                <a:latin typeface="#9Slide02 Noi dung dai" panose="02000000000000000000" pitchFamily="2" charset="0"/>
                <a:ea typeface="#9Slide02 Noi dung dai" panose="02000000000000000000" pitchFamily="2" charset="0"/>
              </a:rPr>
              <a:t>GV: Ths. Phạm Thị Quỳnh Trang</a:t>
            </a:r>
            <a:endParaRPr lang="zh-CN" altLang="en-US" dirty="0">
              <a:solidFill>
                <a:srgbClr val="1C4885"/>
              </a:solidFill>
              <a:latin typeface="#9Slide02 Noi dung dai" panose="02000000000000000000" pitchFamily="2" charset="0"/>
              <a:ea typeface="微软雅黑" panose="020B0503020204020204" pitchFamily="34" charset="-122"/>
            </a:endParaRPr>
          </a:p>
        </p:txBody>
      </p:sp>
      <p:sp>
        <p:nvSpPr>
          <p:cNvPr id="12" name="Rounded Rectangle 7">
            <a:extLst>
              <a:ext uri="{FF2B5EF4-FFF2-40B4-BE49-F238E27FC236}">
                <a16:creationId xmlns:a16="http://schemas.microsoft.com/office/drawing/2014/main" id="{827A2FA1-4F56-4F5A-A4DC-B9E98B344410}"/>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Tree>
    <p:extLst>
      <p:ext uri="{BB962C8B-B14F-4D97-AF65-F5344CB8AC3E}">
        <p14:creationId xmlns:p14="http://schemas.microsoft.com/office/powerpoint/2010/main" val="344028055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a:spLocks noGrp="1" noRot="1" noMove="1" noResize="1" noEditPoints="1" noAdjustHandles="1" noChangeArrowheads="1" noChangeShapeType="1"/>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a:extLst>
              <a:ext uri="{FF2B5EF4-FFF2-40B4-BE49-F238E27FC236}">
                <a16:creationId xmlns:a16="http://schemas.microsoft.com/office/drawing/2014/main" id="{FB1700A1-C2E6-4B90-9563-A5A7142BD513}"/>
              </a:ext>
            </a:extLst>
          </p:cNvPr>
          <p:cNvSpPr txBox="1"/>
          <p:nvPr/>
        </p:nvSpPr>
        <p:spPr>
          <a:xfrm>
            <a:off x="4544339" y="2744583"/>
            <a:ext cx="5760360" cy="523220"/>
          </a:xfrm>
          <a:prstGeom prst="rect">
            <a:avLst/>
          </a:prstGeom>
          <a:noFill/>
        </p:spPr>
        <p:txBody>
          <a:bodyPr wrap="square" rtlCol="0">
            <a:spAutoFit/>
          </a:bodyPr>
          <a:lstStyle/>
          <a:p>
            <a:r>
              <a:rPr lang="en-US" altLang="zh-CN" sz="2800">
                <a:solidFill>
                  <a:srgbClr val="1C4885"/>
                </a:solidFill>
                <a:latin typeface="#9Slide03 IcielNovecento sans E" panose="00000900000000000000" pitchFamily="2" charset="0"/>
                <a:ea typeface="FZZhengHeiS-DB-GB" panose="02000000000000000000" pitchFamily="2" charset="0"/>
              </a:rPr>
              <a:t>DEMO SẢN PHẨM</a:t>
            </a:r>
            <a:endParaRPr lang="zh-CN" altLang="en-US" sz="2800" dirty="0">
              <a:solidFill>
                <a:srgbClr val="1C4885"/>
              </a:solidFill>
              <a:latin typeface="#9Slide03 IcielNovecento sans E" panose="00000900000000000000" pitchFamily="2" charset="0"/>
              <a:ea typeface="FZZhengHeiS-DB-GB" panose="02000000000000000000" pitchFamily="2" charset="0"/>
            </a:endParaRPr>
          </a:p>
        </p:txBody>
      </p:sp>
      <p:sp>
        <p:nvSpPr>
          <p:cNvPr id="13" name="Rounded Rectangle 7">
            <a:extLst>
              <a:ext uri="{FF2B5EF4-FFF2-40B4-BE49-F238E27FC236}">
                <a16:creationId xmlns:a16="http://schemas.microsoft.com/office/drawing/2014/main" id="{ECC9FE8E-F238-4157-822D-395A652FCFDF}"/>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Tree>
    <p:extLst>
      <p:ext uri="{BB962C8B-B14F-4D97-AF65-F5344CB8AC3E}">
        <p14:creationId xmlns:p14="http://schemas.microsoft.com/office/powerpoint/2010/main" val="2881436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080651"/>
            <a:ext cx="6754146" cy="1077218"/>
          </a:xfrm>
          <a:prstGeom prst="rect">
            <a:avLst/>
          </a:prstGeom>
          <a:noFill/>
        </p:spPr>
        <p:txBody>
          <a:bodyPr wrap="square" rtlCol="0">
            <a:spAutoFit/>
          </a:bodyPr>
          <a:lstStyle/>
          <a:p>
            <a:pPr algn="ctr"/>
            <a:r>
              <a:rPr lang="en-US" altLang="zh-CN" sz="3200">
                <a:solidFill>
                  <a:srgbClr val="1C4885"/>
                </a:solidFill>
                <a:latin typeface="#9Slide02 Tieu de dai" panose="02000000000000000000" pitchFamily="2" charset="0"/>
                <a:ea typeface="#9Slide02 Tieu de dai" panose="02000000000000000000" pitchFamily="2" charset="0"/>
              </a:rPr>
              <a:t>Cảm ơn thầy cô đã lắng nghe</a:t>
            </a:r>
          </a:p>
          <a:p>
            <a:pPr algn="ctr"/>
            <a:r>
              <a:rPr lang="en-US" altLang="zh-CN" sz="3200">
                <a:solidFill>
                  <a:srgbClr val="1C4885"/>
                </a:solidFill>
                <a:latin typeface="#9Slide02 Tieu de dai" panose="02000000000000000000" pitchFamily="2" charset="0"/>
                <a:ea typeface="#9Slide02 Tieu de dai" panose="02000000000000000000" pitchFamily="2" charset="0"/>
              </a:rPr>
              <a:t>bài thuyết trình của nhóm em!</a:t>
            </a:r>
            <a:endParaRPr lang="zh-CN" altLang="en-US" sz="3200" dirty="0">
              <a:solidFill>
                <a:srgbClr val="1C4885"/>
              </a:solidFill>
              <a:latin typeface="#9Slide02 Tieu de dai" panose="02000000000000000000" pitchFamily="2" charset="0"/>
              <a:ea typeface="FZZhengHeiS-DB-GB" panose="02000000000000000000" pitchFamily="2" charset="0"/>
            </a:endParaRPr>
          </a:p>
        </p:txBody>
      </p:sp>
      <p:sp>
        <p:nvSpPr>
          <p:cNvPr id="14" name="Rounded Rectangle 7">
            <a:extLst>
              <a:ext uri="{FF2B5EF4-FFF2-40B4-BE49-F238E27FC236}">
                <a16:creationId xmlns:a16="http://schemas.microsoft.com/office/drawing/2014/main" id="{30A3921E-715F-4BF4-A23C-A35E91A85C11}"/>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endParaRPr lang="ko-KR" altLang="en-US" dirty="0">
              <a:solidFill>
                <a:schemeClr val="tx1"/>
              </a:solidFill>
            </a:endParaRPr>
          </a:p>
        </p:txBody>
      </p:sp>
      <p:pic>
        <p:nvPicPr>
          <p:cNvPr id="1026" name="Picture 2" descr="Kawaii gif. A cute happy corgi wiggles his ears and paws at us, while his tongue hangs out. Text, “Thanks.”">
            <a:extLst>
              <a:ext uri="{FF2B5EF4-FFF2-40B4-BE49-F238E27FC236}">
                <a16:creationId xmlns:a16="http://schemas.microsoft.com/office/drawing/2014/main" id="{3B3652C0-16B3-42E0-A08F-E3C822AD8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373" y="3443747"/>
            <a:ext cx="2271252" cy="227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880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421134"/>
            <a:ext cx="4808099"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Review of Foreign Literature</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297560" y="318272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7560" y="4595640"/>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01</a:t>
            </a:r>
            <a:endParaRPr lang="zh-CN" altLang="en-US" sz="4000" dirty="0">
              <a:solidFill>
                <a:schemeClr val="tx1">
                  <a:lumMod val="85000"/>
                  <a:lumOff val="15000"/>
                </a:schemeClr>
              </a:solidFill>
              <a:latin typeface="FuturaBookC" pitchFamily="2" charset="-52"/>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02</a:t>
            </a:r>
            <a:endParaRPr lang="zh-CN" altLang="en-US" sz="4000" dirty="0">
              <a:solidFill>
                <a:schemeClr val="tx1">
                  <a:lumMod val="85000"/>
                  <a:lumOff val="15000"/>
                </a:schemeClr>
              </a:solidFill>
              <a:latin typeface="FuturaBookC" pitchFamily="2" charset="-52"/>
            </a:endParaRPr>
          </a:p>
        </p:txBody>
      </p:sp>
      <p:sp>
        <p:nvSpPr>
          <p:cNvPr id="42" name="文本框 41"/>
          <p:cNvSpPr txBox="1"/>
          <p:nvPr/>
        </p:nvSpPr>
        <p:spPr>
          <a:xfrm>
            <a:off x="6417439" y="480081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03</a:t>
            </a:r>
            <a:endParaRPr lang="zh-CN" altLang="en-US" sz="4000" dirty="0">
              <a:solidFill>
                <a:schemeClr val="tx1">
                  <a:lumMod val="85000"/>
                  <a:lumOff val="15000"/>
                </a:schemeClr>
              </a:solidFill>
              <a:latin typeface="FuturaBookC" pitchFamily="2" charset="-52"/>
            </a:endParaRPr>
          </a:p>
        </p:txBody>
      </p:sp>
      <p:sp>
        <p:nvSpPr>
          <p:cNvPr id="43" name="文本框 42"/>
          <p:cNvSpPr txBox="1"/>
          <p:nvPr/>
        </p:nvSpPr>
        <p:spPr>
          <a:xfrm>
            <a:off x="7449827" y="2083383"/>
            <a:ext cx="3253306"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44" name="文本框 43"/>
          <p:cNvSpPr txBox="1"/>
          <p:nvPr/>
        </p:nvSpPr>
        <p:spPr>
          <a:xfrm>
            <a:off x="7540050" y="3496300"/>
            <a:ext cx="3158022"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45" name="文本框 44"/>
          <p:cNvSpPr txBox="1"/>
          <p:nvPr/>
        </p:nvSpPr>
        <p:spPr>
          <a:xfrm>
            <a:off x="7532776" y="4909217"/>
            <a:ext cx="3165704"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65" y="1682311"/>
            <a:ext cx="4742436" cy="4078007"/>
          </a:xfrm>
          <a:prstGeom prst="rect">
            <a:avLst/>
          </a:prstGeom>
        </p:spPr>
      </p:pic>
      <p:sp>
        <p:nvSpPr>
          <p:cNvPr id="25" name="Rounded Rectangle 7">
            <a:extLst>
              <a:ext uri="{FF2B5EF4-FFF2-40B4-BE49-F238E27FC236}">
                <a16:creationId xmlns:a16="http://schemas.microsoft.com/office/drawing/2014/main" id="{AD4C665C-17DF-49CF-BD6E-B458EC0A8F4F}"/>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25736060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2" y="424125"/>
            <a:ext cx="5297965"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Purpose and meaning of research</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25867" y="1910604"/>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17" name="文本框 16"/>
          <p:cNvSpPr txBox="1"/>
          <p:nvPr/>
        </p:nvSpPr>
        <p:spPr>
          <a:xfrm>
            <a:off x="1106129" y="2249158"/>
            <a:ext cx="3044778" cy="523220"/>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8" name="文本框 17"/>
          <p:cNvSpPr txBox="1"/>
          <p:nvPr/>
        </p:nvSpPr>
        <p:spPr>
          <a:xfrm>
            <a:off x="1925867" y="363333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Enter your title</a:t>
            </a:r>
          </a:p>
        </p:txBody>
      </p:sp>
      <p:sp>
        <p:nvSpPr>
          <p:cNvPr id="19" name="文本框 18"/>
          <p:cNvSpPr txBox="1"/>
          <p:nvPr/>
        </p:nvSpPr>
        <p:spPr>
          <a:xfrm>
            <a:off x="1106129" y="3971889"/>
            <a:ext cx="3044778" cy="523220"/>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21" name="文本框 20"/>
          <p:cNvSpPr txBox="1"/>
          <p:nvPr/>
        </p:nvSpPr>
        <p:spPr>
          <a:xfrm>
            <a:off x="7885779" y="2265746"/>
            <a:ext cx="3158024"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2" name="文本框 21"/>
          <p:cNvSpPr txBox="1"/>
          <p:nvPr/>
        </p:nvSpPr>
        <p:spPr>
          <a:xfrm>
            <a:off x="7947511" y="363168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Enter your title</a:t>
            </a:r>
          </a:p>
        </p:txBody>
      </p:sp>
      <p:sp>
        <p:nvSpPr>
          <p:cNvPr id="23" name="文本框 22"/>
          <p:cNvSpPr txBox="1"/>
          <p:nvPr/>
        </p:nvSpPr>
        <p:spPr>
          <a:xfrm>
            <a:off x="7947511" y="3987129"/>
            <a:ext cx="3158024"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4" name="Rounded Rectangle 7">
            <a:extLst>
              <a:ext uri="{FF2B5EF4-FFF2-40B4-BE49-F238E27FC236}">
                <a16:creationId xmlns:a16="http://schemas.microsoft.com/office/drawing/2014/main" id="{75B6126B-519E-42AD-9617-A86006E70B3A}"/>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40239710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Methodology</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24545" y="2417720"/>
            <a:ext cx="3907291" cy="461665"/>
          </a:xfrm>
          <a:prstGeom prst="rect">
            <a:avLst/>
          </a:prstGeom>
          <a:noFill/>
        </p:spPr>
        <p:txBody>
          <a:bodyPr wrap="square" rtlCol="0">
            <a:spAutoFit/>
          </a:bodyPr>
          <a:lstStyle/>
          <a:p>
            <a:r>
              <a:rPr lang="zh-CN" altLang="en-US" sz="2400" dirty="0">
                <a:solidFill>
                  <a:schemeClr val="bg1"/>
                </a:solidFill>
                <a:latin typeface="FZZhengHeiS-DB-GB" panose="02000000000000000000" pitchFamily="2" charset="0"/>
                <a:ea typeface="FZZhengHeiS-DB-GB" panose="02000000000000000000" pitchFamily="2" charset="0"/>
              </a:rPr>
              <a:t>One of the methodologies</a:t>
            </a: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1908215"/>
          </a:xfrm>
          <a:prstGeom prst="rect">
            <a:avLst/>
          </a:prstGeom>
          <a:noFill/>
        </p:spPr>
        <p:txBody>
          <a:bodyPr wrap="square" rtlCol="0">
            <a:spAutoFit/>
          </a:bodyPr>
          <a:lstStyle/>
          <a:p>
            <a:r>
              <a:rPr lang="zh-CN" altLang="en-US" sz="1400" spc="300" dirty="0">
                <a:solidFill>
                  <a:schemeClr val="bg1"/>
                </a:solidFill>
                <a:latin typeface="FZZhengHeiS-DB-GB" panose="02000000000000000000" pitchFamily="2" charset="0"/>
                <a:ea typeface="FZZhengHeiS-DB-GB" panose="02000000000000000000" pitchFamily="2" charset="0"/>
              </a:rPr>
              <a:t>Please click here to enter your text content, the language to be concise, the theme to be clear.</a:t>
            </a:r>
          </a:p>
          <a:p>
            <a:endParaRPr lang="en-US" altLang="zh-CN" sz="1400" spc="300" dirty="0">
              <a:solidFill>
                <a:schemeClr val="bg1"/>
              </a:solidFill>
              <a:latin typeface="FZZhengHeiS-DB-GB" panose="02000000000000000000" pitchFamily="2" charset="0"/>
              <a:ea typeface="FZZhengHeiS-DB-GB" panose="02000000000000000000" pitchFamily="2" charset="0"/>
            </a:endParaRPr>
          </a:p>
          <a:p>
            <a:r>
              <a:rPr lang="zh-CN" altLang="en-US" sz="1400" spc="300" dirty="0">
                <a:solidFill>
                  <a:schemeClr val="bg1"/>
                </a:solidFill>
                <a:latin typeface="FZZhengHeiS-DB-GB" panose="02000000000000000000" pitchFamily="2" charset="0"/>
                <a:ea typeface="FZZhengHeiS-DB-GB" panose="02000000000000000000" pitchFamily="2" charset="0"/>
              </a:rPr>
              <a:t>Please click here to enter your text content, the language to be concise, the theme to be clear.</a:t>
            </a: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6755541" y="2417720"/>
            <a:ext cx="2864928" cy="461665"/>
          </a:xfrm>
          <a:prstGeom prst="rect">
            <a:avLst/>
          </a:prstGeom>
          <a:noFill/>
        </p:spPr>
        <p:txBody>
          <a:bodyPr wrap="square" rtlCol="0">
            <a:spAutoFit/>
          </a:bodyPr>
          <a:lstStyle/>
          <a:p>
            <a:r>
              <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rPr>
              <a:t>Methodology II</a:t>
            </a: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1908215"/>
          </a:xfrm>
          <a:prstGeom prst="rect">
            <a:avLst/>
          </a:prstGeom>
          <a:noFill/>
        </p:spPr>
        <p:txBody>
          <a:bodyPr wrap="square" rtlCol="0">
            <a:spAutoFit/>
          </a:bodyPr>
          <a:lstStyle/>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a:p>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6" name="Rounded Rectangle 7">
            <a:extLst>
              <a:ext uri="{FF2B5EF4-FFF2-40B4-BE49-F238E27FC236}">
                <a16:creationId xmlns:a16="http://schemas.microsoft.com/office/drawing/2014/main" id="{87C60512-EA40-4383-BE84-536C5E663419}"/>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2619549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600411"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Research methods</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861699" y="2010482"/>
            <a:ext cx="2225040" cy="369332"/>
          </a:xfrm>
          <a:prstGeom prst="rect">
            <a:avLst/>
          </a:prstGeom>
          <a:noFill/>
          <a:effectLst/>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13" name="文本框 12"/>
          <p:cNvSpPr txBox="1"/>
          <p:nvPr/>
        </p:nvSpPr>
        <p:spPr>
          <a:xfrm>
            <a:off x="1221619" y="2349036"/>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4" name="文本框 13"/>
          <p:cNvSpPr txBox="1"/>
          <p:nvPr/>
        </p:nvSpPr>
        <p:spPr>
          <a:xfrm>
            <a:off x="1861699" y="3733213"/>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Enter your title</a:t>
            </a:r>
          </a:p>
        </p:txBody>
      </p:sp>
      <p:sp>
        <p:nvSpPr>
          <p:cNvPr id="15" name="文本框 14"/>
          <p:cNvSpPr txBox="1"/>
          <p:nvPr/>
        </p:nvSpPr>
        <p:spPr>
          <a:xfrm>
            <a:off x="1221619" y="4071767"/>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6" name="文本框 15"/>
          <p:cNvSpPr txBox="1"/>
          <p:nvPr/>
        </p:nvSpPr>
        <p:spPr>
          <a:xfrm>
            <a:off x="7885779" y="2010184"/>
            <a:ext cx="2225040" cy="369332"/>
          </a:xfrm>
          <a:prstGeom prst="rect">
            <a:avLst/>
          </a:prstGeom>
          <a:noFill/>
          <a:effectLst/>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17" name="文本框 16"/>
          <p:cNvSpPr txBox="1"/>
          <p:nvPr/>
        </p:nvSpPr>
        <p:spPr>
          <a:xfrm>
            <a:off x="7885779" y="2365624"/>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8" name="文本框 17"/>
          <p:cNvSpPr txBox="1"/>
          <p:nvPr/>
        </p:nvSpPr>
        <p:spPr>
          <a:xfrm>
            <a:off x="7947511" y="3731567"/>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Enter your title</a:t>
            </a:r>
          </a:p>
        </p:txBody>
      </p:sp>
      <p:sp>
        <p:nvSpPr>
          <p:cNvPr id="19" name="文本框 18"/>
          <p:cNvSpPr txBox="1"/>
          <p:nvPr/>
        </p:nvSpPr>
        <p:spPr>
          <a:xfrm>
            <a:off x="7947511" y="4087007"/>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4799" y="3863139"/>
            <a:ext cx="510223" cy="510223"/>
          </a:xfrm>
          <a:prstGeom prst="rect">
            <a:avLst/>
          </a:prstGeom>
        </p:spPr>
      </p:pic>
      <p:sp>
        <p:nvSpPr>
          <p:cNvPr id="24" name="Rounded Rectangle 7">
            <a:extLst>
              <a:ext uri="{FF2B5EF4-FFF2-40B4-BE49-F238E27FC236}">
                <a16:creationId xmlns:a16="http://schemas.microsoft.com/office/drawing/2014/main" id="{ADCD8C4B-E7F2-462D-B06E-C3C832DC8B4C}"/>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25044781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788648"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Research methods</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2855169"/>
            <a:ext cx="8206259" cy="16002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130260" y="2149489"/>
            <a:ext cx="3253306"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1" name="文本框 10"/>
          <p:cNvSpPr txBox="1"/>
          <p:nvPr/>
        </p:nvSpPr>
        <p:spPr>
          <a:xfrm>
            <a:off x="2130260" y="3635073"/>
            <a:ext cx="3158022" cy="461665"/>
          </a:xfrm>
          <a:prstGeom prst="rect">
            <a:avLst/>
          </a:prstGeom>
          <a:noFill/>
        </p:spPr>
        <p:txBody>
          <a:bodyPr wrap="square" rtlCol="0">
            <a:spAutoFit/>
          </a:bodyPr>
          <a:lstStyle/>
          <a:p>
            <a:pPr algn="just"/>
            <a:r>
              <a:rPr lang="zh-CN" altLang="en-US" sz="1200" dirty="0">
                <a:solidFill>
                  <a:schemeClr val="bg1"/>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2" name="文本框 11"/>
          <p:cNvSpPr txBox="1"/>
          <p:nvPr/>
        </p:nvSpPr>
        <p:spPr>
          <a:xfrm>
            <a:off x="2130260" y="5255660"/>
            <a:ext cx="3165704"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3" name="文本框 12"/>
          <p:cNvSpPr txBox="1"/>
          <p:nvPr/>
        </p:nvSpPr>
        <p:spPr>
          <a:xfrm>
            <a:off x="2130260" y="1780046"/>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Enter your title here</a:t>
            </a:r>
          </a:p>
        </p:txBody>
      </p:sp>
      <p:sp>
        <p:nvSpPr>
          <p:cNvPr id="14" name="文本框 13"/>
          <p:cNvSpPr txBox="1"/>
          <p:nvPr/>
        </p:nvSpPr>
        <p:spPr>
          <a:xfrm>
            <a:off x="2130260" y="3227063"/>
            <a:ext cx="2129432" cy="369332"/>
          </a:xfrm>
          <a:prstGeom prst="rect">
            <a:avLst/>
          </a:prstGeom>
          <a:noFill/>
        </p:spPr>
        <p:txBody>
          <a:bodyPr wrap="square" rtlCol="0">
            <a:spAutoFit/>
          </a:bodyPr>
          <a:lstStyle/>
          <a:p>
            <a:r>
              <a:rPr lang="zh-CN" altLang="en-US" dirty="0">
                <a:solidFill>
                  <a:schemeClr val="bg1"/>
                </a:solidFill>
                <a:latin typeface="FZZhengHeiS-DB-GB" panose="02000000000000000000" pitchFamily="2" charset="0"/>
                <a:ea typeface="FZZhengHeiS-DB-GB" panose="02000000000000000000" pitchFamily="2" charset="0"/>
              </a:rPr>
              <a:t>Enter your title here</a:t>
            </a:r>
          </a:p>
        </p:txBody>
      </p:sp>
      <p:sp>
        <p:nvSpPr>
          <p:cNvPr id="15" name="文本框 14"/>
          <p:cNvSpPr txBox="1"/>
          <p:nvPr/>
        </p:nvSpPr>
        <p:spPr>
          <a:xfrm>
            <a:off x="2130260" y="4885945"/>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Enter your title here</a:t>
            </a:r>
          </a:p>
        </p:txBody>
      </p:sp>
      <p:sp>
        <p:nvSpPr>
          <p:cNvPr id="16" name="文本框 15"/>
          <p:cNvSpPr txBox="1"/>
          <p:nvPr/>
        </p:nvSpPr>
        <p:spPr>
          <a:xfrm>
            <a:off x="1018251" y="1780046"/>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01</a:t>
            </a:r>
            <a:endParaRPr lang="zh-CN" altLang="en-US" sz="4000" dirty="0">
              <a:solidFill>
                <a:schemeClr val="tx1">
                  <a:lumMod val="75000"/>
                  <a:lumOff val="25000"/>
                </a:schemeClr>
              </a:solidFill>
              <a:latin typeface="FuturaBookC" pitchFamily="2" charset="-52"/>
            </a:endParaRPr>
          </a:p>
        </p:txBody>
      </p:sp>
      <p:sp>
        <p:nvSpPr>
          <p:cNvPr id="17" name="文本框 16"/>
          <p:cNvSpPr txBox="1"/>
          <p:nvPr/>
        </p:nvSpPr>
        <p:spPr>
          <a:xfrm>
            <a:off x="1018251" y="3281130"/>
            <a:ext cx="864524" cy="707886"/>
          </a:xfrm>
          <a:prstGeom prst="rect">
            <a:avLst/>
          </a:prstGeom>
          <a:noFill/>
        </p:spPr>
        <p:txBody>
          <a:bodyPr wrap="square" rtlCol="0">
            <a:spAutoFit/>
          </a:bodyPr>
          <a:lstStyle/>
          <a:p>
            <a:r>
              <a:rPr lang="en-US" altLang="zh-CN" sz="4000" dirty="0">
                <a:solidFill>
                  <a:schemeClr val="bg1"/>
                </a:solidFill>
                <a:latin typeface="FuturaBookC" pitchFamily="2" charset="-52"/>
              </a:rPr>
              <a:t>02</a:t>
            </a:r>
            <a:endParaRPr lang="zh-CN" altLang="en-US" sz="4000" dirty="0">
              <a:solidFill>
                <a:schemeClr val="bg1"/>
              </a:solidFill>
              <a:latin typeface="FuturaBookC" pitchFamily="2" charset="-52"/>
            </a:endParaRPr>
          </a:p>
        </p:txBody>
      </p:sp>
      <p:sp>
        <p:nvSpPr>
          <p:cNvPr id="18" name="文本框 17"/>
          <p:cNvSpPr txBox="1"/>
          <p:nvPr/>
        </p:nvSpPr>
        <p:spPr>
          <a:xfrm>
            <a:off x="1018251" y="4881330"/>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03</a:t>
            </a:r>
            <a:endParaRPr lang="zh-CN" altLang="en-US" sz="4000" dirty="0">
              <a:solidFill>
                <a:schemeClr val="tx1">
                  <a:lumMod val="75000"/>
                  <a:lumOff val="25000"/>
                </a:schemeClr>
              </a:solidFill>
              <a:latin typeface="FuturaBookC" pitchFamily="2" charset="-5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l="36623"/>
          <a:stretch>
            <a:fillRect/>
          </a:stretch>
        </p:blipFill>
        <p:spPr>
          <a:xfrm>
            <a:off x="6065669" y="0"/>
            <a:ext cx="6507331" cy="6858000"/>
          </a:xfrm>
          <a:custGeom>
            <a:avLst/>
            <a:gdLst>
              <a:gd name="connsiteX0" fmla="*/ 1714500 w 6507331"/>
              <a:gd name="connsiteY0" fmla="*/ 0 h 6858000"/>
              <a:gd name="connsiteX1" fmla="*/ 6507331 w 6507331"/>
              <a:gd name="connsiteY1" fmla="*/ 0 h 6858000"/>
              <a:gd name="connsiteX2" fmla="*/ 6507331 w 6507331"/>
              <a:gd name="connsiteY2" fmla="*/ 6858000 h 6858000"/>
              <a:gd name="connsiteX3" fmla="*/ 0 w 65073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07331" h="6858000">
                <a:moveTo>
                  <a:pt x="1714500" y="0"/>
                </a:moveTo>
                <a:lnTo>
                  <a:pt x="6507331" y="0"/>
                </a:lnTo>
                <a:lnTo>
                  <a:pt x="6507331" y="6858000"/>
                </a:lnTo>
                <a:lnTo>
                  <a:pt x="0" y="6858000"/>
                </a:lnTo>
                <a:close/>
              </a:path>
            </a:pathLst>
          </a:custGeom>
        </p:spPr>
      </p:pic>
    </p:spTree>
    <p:extLst>
      <p:ext uri="{BB962C8B-B14F-4D97-AF65-F5344CB8AC3E}">
        <p14:creationId xmlns:p14="http://schemas.microsoft.com/office/powerpoint/2010/main" val="5144656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392514"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What's in the study</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1028645" y="1311257"/>
            <a:ext cx="2520733" cy="2445011"/>
          </a:xfrm>
          <a:custGeom>
            <a:avLst/>
            <a:gdLst>
              <a:gd name="connsiteX0" fmla="*/ 1270000 w 2520733"/>
              <a:gd name="connsiteY0" fmla="*/ 0 h 2445011"/>
              <a:gd name="connsiteX1" fmla="*/ 2514198 w 2520733"/>
              <a:gd name="connsiteY1" fmla="*/ 1014051 h 2445011"/>
              <a:gd name="connsiteX2" fmla="*/ 2520733 w 2520733"/>
              <a:gd name="connsiteY2" fmla="*/ 1056868 h 2445011"/>
              <a:gd name="connsiteX3" fmla="*/ 2483803 w 2520733"/>
              <a:gd name="connsiteY3" fmla="*/ 1090431 h 2445011"/>
              <a:gd name="connsiteX4" fmla="*/ 2111829 w 2520733"/>
              <a:gd name="connsiteY4" fmla="*/ 1988457 h 2445011"/>
              <a:gd name="connsiteX5" fmla="*/ 2118386 w 2520733"/>
              <a:gd name="connsiteY5" fmla="*/ 2118307 h 2445011"/>
              <a:gd name="connsiteX6" fmla="*/ 2131096 w 2520733"/>
              <a:gd name="connsiteY6" fmla="*/ 2201890 h 2445011"/>
              <a:gd name="connsiteX7" fmla="*/ 2097177 w 2520733"/>
              <a:gd name="connsiteY7" fmla="*/ 2232418 h 2445011"/>
              <a:gd name="connsiteX8" fmla="*/ 1874293 w 2520733"/>
              <a:gd name="connsiteY8" fmla="*/ 2163231 h 2445011"/>
              <a:gd name="connsiteX9" fmla="*/ 1618343 w 2520733"/>
              <a:gd name="connsiteY9" fmla="*/ 2137429 h 2445011"/>
              <a:gd name="connsiteX10" fmla="*/ 810505 w 2520733"/>
              <a:gd name="connsiteY10" fmla="*/ 2427435 h 2445011"/>
              <a:gd name="connsiteX11" fmla="*/ 791167 w 2520733"/>
              <a:gd name="connsiteY11" fmla="*/ 2445011 h 2445011"/>
              <a:gd name="connsiteX12" fmla="*/ 775659 w 2520733"/>
              <a:gd name="connsiteY12" fmla="*/ 2440197 h 2445011"/>
              <a:gd name="connsiteX13" fmla="*/ 0 w 2520733"/>
              <a:gd name="connsiteY13" fmla="*/ 1270000 h 2445011"/>
              <a:gd name="connsiteX14" fmla="*/ 1270000 w 2520733"/>
              <a:gd name="connsiteY14" fmla="*/ 0 h 244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0733" h="2445011">
                <a:moveTo>
                  <a:pt x="1270000" y="0"/>
                </a:moveTo>
                <a:cubicBezTo>
                  <a:pt x="1883727" y="0"/>
                  <a:pt x="2395776" y="435333"/>
                  <a:pt x="2514198" y="1014051"/>
                </a:cubicBezTo>
                <a:lnTo>
                  <a:pt x="2520733" y="1056868"/>
                </a:lnTo>
                <a:lnTo>
                  <a:pt x="2483803" y="1090431"/>
                </a:lnTo>
                <a:cubicBezTo>
                  <a:pt x="2253979" y="1320256"/>
                  <a:pt x="2111829" y="1637756"/>
                  <a:pt x="2111829" y="1988457"/>
                </a:cubicBezTo>
                <a:cubicBezTo>
                  <a:pt x="2111829" y="2032295"/>
                  <a:pt x="2114050" y="2075614"/>
                  <a:pt x="2118386" y="2118307"/>
                </a:cubicBezTo>
                <a:lnTo>
                  <a:pt x="2131096" y="2201890"/>
                </a:lnTo>
                <a:lnTo>
                  <a:pt x="2097177" y="2232418"/>
                </a:lnTo>
                <a:lnTo>
                  <a:pt x="1874293" y="2163231"/>
                </a:lnTo>
                <a:cubicBezTo>
                  <a:pt x="1791619" y="2146314"/>
                  <a:pt x="1706018" y="2137429"/>
                  <a:pt x="1618343" y="2137429"/>
                </a:cubicBezTo>
                <a:cubicBezTo>
                  <a:pt x="1311480" y="2137429"/>
                  <a:pt x="1030036" y="2246262"/>
                  <a:pt x="810505" y="2427435"/>
                </a:cubicBezTo>
                <a:lnTo>
                  <a:pt x="791167" y="2445011"/>
                </a:lnTo>
                <a:lnTo>
                  <a:pt x="775659" y="2440197"/>
                </a:lnTo>
                <a:cubicBezTo>
                  <a:pt x="319837" y="2247401"/>
                  <a:pt x="0" y="1796052"/>
                  <a:pt x="0" y="1270000"/>
                </a:cubicBezTo>
                <a:cubicBezTo>
                  <a:pt x="0" y="568598"/>
                  <a:pt x="568598" y="0"/>
                  <a:pt x="1270000" y="0"/>
                </a:cubicBezTo>
                <a:close/>
              </a:path>
            </a:pathLst>
          </a:custGeom>
          <a:solidFill>
            <a:schemeClr val="bg1">
              <a:lumMod val="9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9" name="任意多边形 8"/>
          <p:cNvSpPr/>
          <p:nvPr/>
        </p:nvSpPr>
        <p:spPr>
          <a:xfrm>
            <a:off x="1350465" y="3487574"/>
            <a:ext cx="2540000" cy="2540000"/>
          </a:xfrm>
          <a:custGeom>
            <a:avLst/>
            <a:gdLst>
              <a:gd name="connsiteX0" fmla="*/ 1270000 w 2540000"/>
              <a:gd name="connsiteY0" fmla="*/ 0 h 2540000"/>
              <a:gd name="connsiteX1" fmla="*/ 1764342 w 2540000"/>
              <a:gd name="connsiteY1" fmla="*/ 99803 h 2540000"/>
              <a:gd name="connsiteX2" fmla="*/ 1790709 w 2540000"/>
              <a:gd name="connsiteY2" fmla="*/ 112505 h 2540000"/>
              <a:gd name="connsiteX3" fmla="*/ 1820583 w 2540000"/>
              <a:gd name="connsiteY3" fmla="*/ 228687 h 2540000"/>
              <a:gd name="connsiteX4" fmla="*/ 2428128 w 2540000"/>
              <a:gd name="connsiteY4" fmla="*/ 967746 h 2540000"/>
              <a:gd name="connsiteX5" fmla="*/ 2512777 w 2540000"/>
              <a:gd name="connsiteY5" fmla="*/ 1008523 h 2540000"/>
              <a:gd name="connsiteX6" fmla="*/ 2514198 w 2540000"/>
              <a:gd name="connsiteY6" fmla="*/ 1014051 h 2540000"/>
              <a:gd name="connsiteX7" fmla="*/ 2540000 w 2540000"/>
              <a:gd name="connsiteY7" fmla="*/ 1270000 h 2540000"/>
              <a:gd name="connsiteX8" fmla="*/ 1270000 w 2540000"/>
              <a:gd name="connsiteY8" fmla="*/ 2540000 h 2540000"/>
              <a:gd name="connsiteX9" fmla="*/ 0 w 2540000"/>
              <a:gd name="connsiteY9" fmla="*/ 1270000 h 2540000"/>
              <a:gd name="connsiteX10" fmla="*/ 1270000 w 2540000"/>
              <a:gd name="connsiteY10"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000" h="2540000">
                <a:moveTo>
                  <a:pt x="1270000" y="0"/>
                </a:moveTo>
                <a:cubicBezTo>
                  <a:pt x="1445351" y="0"/>
                  <a:pt x="1612401" y="35538"/>
                  <a:pt x="1764342" y="99803"/>
                </a:cubicBezTo>
                <a:lnTo>
                  <a:pt x="1790709" y="112505"/>
                </a:lnTo>
                <a:lnTo>
                  <a:pt x="1820583" y="228687"/>
                </a:lnTo>
                <a:cubicBezTo>
                  <a:pt x="1919534" y="546827"/>
                  <a:pt x="2140208" y="811338"/>
                  <a:pt x="2428128" y="967746"/>
                </a:cubicBezTo>
                <a:lnTo>
                  <a:pt x="2512777" y="1008523"/>
                </a:lnTo>
                <a:lnTo>
                  <a:pt x="2514198" y="1014051"/>
                </a:lnTo>
                <a:cubicBezTo>
                  <a:pt x="2531116" y="1096725"/>
                  <a:pt x="2540000" y="1182325"/>
                  <a:pt x="2540000" y="1270000"/>
                </a:cubicBezTo>
                <a:cubicBezTo>
                  <a:pt x="2540000" y="1971402"/>
                  <a:pt x="1971402" y="2540000"/>
                  <a:pt x="1270000" y="2540000"/>
                </a:cubicBezTo>
                <a:cubicBezTo>
                  <a:pt x="568598" y="2540000"/>
                  <a:pt x="0" y="1971402"/>
                  <a:pt x="0" y="1270000"/>
                </a:cubicBezTo>
                <a:cubicBezTo>
                  <a:pt x="0" y="568598"/>
                  <a:pt x="568598" y="0"/>
                  <a:pt x="1270000" y="0"/>
                </a:cubicBezTo>
                <a:close/>
              </a:path>
            </a:pathLst>
          </a:custGeom>
          <a:solidFill>
            <a:schemeClr val="tx1">
              <a:lumMod val="75000"/>
              <a:lumOff val="2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10" name="椭圆 9"/>
          <p:cNvSpPr/>
          <p:nvPr/>
        </p:nvSpPr>
        <p:spPr>
          <a:xfrm>
            <a:off x="3121207" y="2068602"/>
            <a:ext cx="2540000" cy="2540000"/>
          </a:xfrm>
          <a:prstGeom prst="ellipse">
            <a:avLst/>
          </a:prstGeom>
          <a:solidFill>
            <a:srgbClr val="1C4885">
              <a:alpha val="9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文本框 10"/>
          <p:cNvSpPr txBox="1"/>
          <p:nvPr/>
        </p:nvSpPr>
        <p:spPr>
          <a:xfrm>
            <a:off x="1171442" y="2014543"/>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solidFill>
                  <a:schemeClr val="tx1">
                    <a:lumMod val="85000"/>
                    <a:lumOff val="15000"/>
                  </a:schemeClr>
                </a:solidFill>
                <a:effectLst/>
              </a:rPr>
              <a:t>Enter your title</a:t>
            </a:r>
          </a:p>
        </p:txBody>
      </p:sp>
      <p:sp>
        <p:nvSpPr>
          <p:cNvPr id="12" name="文本框 11"/>
          <p:cNvSpPr txBox="1"/>
          <p:nvPr/>
        </p:nvSpPr>
        <p:spPr>
          <a:xfrm>
            <a:off x="1390676" y="2472363"/>
            <a:ext cx="1786572" cy="646331"/>
          </a:xfrm>
          <a:prstGeom prst="rect">
            <a:avLst/>
          </a:prstGeom>
          <a:noFill/>
        </p:spPr>
        <p:txBody>
          <a:bodyPr wrap="square" rtlCol="0">
            <a:spAutoFit/>
          </a:bodyPr>
          <a:lstStyle/>
          <a:p>
            <a:pPr algn="ct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cxnSp>
        <p:nvCxnSpPr>
          <p:cNvPr id="13" name="直接连接符 12"/>
          <p:cNvCxnSpPr/>
          <p:nvPr/>
        </p:nvCxnSpPr>
        <p:spPr>
          <a:xfrm>
            <a:off x="2151379" y="2366817"/>
            <a:ext cx="26516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33051" y="4192331"/>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Enter your title</a:t>
            </a:r>
          </a:p>
        </p:txBody>
      </p:sp>
      <p:sp>
        <p:nvSpPr>
          <p:cNvPr id="15" name="文本框 14"/>
          <p:cNvSpPr txBox="1"/>
          <p:nvPr/>
        </p:nvSpPr>
        <p:spPr>
          <a:xfrm>
            <a:off x="1752285" y="4650151"/>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cxnSp>
        <p:nvCxnSpPr>
          <p:cNvPr id="16" name="直接连接符 15"/>
          <p:cNvCxnSpPr/>
          <p:nvPr/>
        </p:nvCxnSpPr>
        <p:spPr>
          <a:xfrm>
            <a:off x="2512988" y="4544605"/>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1357" y="2787930"/>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Enter your title</a:t>
            </a:r>
          </a:p>
        </p:txBody>
      </p:sp>
      <p:sp>
        <p:nvSpPr>
          <p:cNvPr id="18" name="文本框 17"/>
          <p:cNvSpPr txBox="1"/>
          <p:nvPr/>
        </p:nvSpPr>
        <p:spPr>
          <a:xfrm>
            <a:off x="3510591" y="3245750"/>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cxnSp>
        <p:nvCxnSpPr>
          <p:cNvPr id="19" name="直接连接符 18"/>
          <p:cNvCxnSpPr/>
          <p:nvPr/>
        </p:nvCxnSpPr>
        <p:spPr>
          <a:xfrm>
            <a:off x="4271294" y="3140204"/>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69426" y="2203780"/>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1" name="文本框 20"/>
          <p:cNvSpPr txBox="1"/>
          <p:nvPr/>
        </p:nvSpPr>
        <p:spPr>
          <a:xfrm>
            <a:off x="6469426" y="3677644"/>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2" name="文本框 21"/>
          <p:cNvSpPr txBox="1"/>
          <p:nvPr/>
        </p:nvSpPr>
        <p:spPr>
          <a:xfrm>
            <a:off x="6469427" y="5007133"/>
            <a:ext cx="4375038"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Enter your title here</a:t>
            </a:r>
          </a:p>
        </p:txBody>
      </p:sp>
      <p:sp>
        <p:nvSpPr>
          <p:cNvPr id="24" name="圆角矩形 23"/>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Enter your title here</a:t>
            </a:r>
          </a:p>
        </p:txBody>
      </p:sp>
      <p:sp>
        <p:nvSpPr>
          <p:cNvPr id="25" name="圆角矩形 24"/>
          <p:cNvSpPr/>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Enter your title here</a:t>
            </a:r>
          </a:p>
        </p:txBody>
      </p:sp>
      <p:sp>
        <p:nvSpPr>
          <p:cNvPr id="26" name="Rounded Rectangle 7">
            <a:extLst>
              <a:ext uri="{FF2B5EF4-FFF2-40B4-BE49-F238E27FC236}">
                <a16:creationId xmlns:a16="http://schemas.microsoft.com/office/drawing/2014/main" id="{592C3629-2B2B-41D3-8E63-D643FABB4206}"/>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35355284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881951"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Research assumptions</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17640" y="187432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l="14187" t="3629" r="22469" b="1356"/>
          <a:stretch>
            <a:fillRect/>
          </a:stretch>
        </p:blipFill>
        <p:spPr>
          <a:xfrm>
            <a:off x="1183559" y="204024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718"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Enter your title</a:t>
            </a:r>
          </a:p>
        </p:txBody>
      </p:sp>
      <p:sp>
        <p:nvSpPr>
          <p:cNvPr id="11" name="文本框 10"/>
          <p:cNvSpPr txBox="1"/>
          <p:nvPr/>
        </p:nvSpPr>
        <p:spPr>
          <a:xfrm>
            <a:off x="5086718" y="2254752"/>
            <a:ext cx="2626688"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169131"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Enter your title</a:t>
            </a:r>
          </a:p>
        </p:txBody>
      </p:sp>
      <p:sp>
        <p:nvSpPr>
          <p:cNvPr id="14" name="文本框 13"/>
          <p:cNvSpPr txBox="1"/>
          <p:nvPr/>
        </p:nvSpPr>
        <p:spPr>
          <a:xfrm>
            <a:off x="8169131" y="2254752"/>
            <a:ext cx="2626688"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cxnSp>
        <p:nvCxnSpPr>
          <p:cNvPr id="15" name="直接连接符 14"/>
          <p:cNvCxnSpPr/>
          <p:nvPr/>
        </p:nvCxnSpPr>
        <p:spPr>
          <a:xfrm>
            <a:off x="8257619"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718"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Enter your title</a:t>
            </a:r>
          </a:p>
        </p:txBody>
      </p:sp>
      <p:sp>
        <p:nvSpPr>
          <p:cNvPr id="17" name="文本框 16"/>
          <p:cNvSpPr txBox="1"/>
          <p:nvPr/>
        </p:nvSpPr>
        <p:spPr>
          <a:xfrm>
            <a:off x="5086718" y="4211285"/>
            <a:ext cx="2626688"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69131"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Enter your title</a:t>
            </a:r>
          </a:p>
        </p:txBody>
      </p:sp>
      <p:sp>
        <p:nvSpPr>
          <p:cNvPr id="20" name="文本框 19"/>
          <p:cNvSpPr txBox="1"/>
          <p:nvPr/>
        </p:nvSpPr>
        <p:spPr>
          <a:xfrm>
            <a:off x="8169131" y="4211285"/>
            <a:ext cx="2626688"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cxnSp>
        <p:nvCxnSpPr>
          <p:cNvPr id="21" name="直接连接符 20"/>
          <p:cNvCxnSpPr/>
          <p:nvPr/>
        </p:nvCxnSpPr>
        <p:spPr>
          <a:xfrm>
            <a:off x="8257619"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22" name="Rounded Rectangle 7">
            <a:extLst>
              <a:ext uri="{FF2B5EF4-FFF2-40B4-BE49-F238E27FC236}">
                <a16:creationId xmlns:a16="http://schemas.microsoft.com/office/drawing/2014/main" id="{CC66262E-8015-435E-AB52-BC37219CC22C}"/>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19112466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23319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Research assumptions</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5400000">
            <a:off x="3275465" y="206176"/>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5400000">
            <a:off x="3275465" y="1343552"/>
            <a:ext cx="762001" cy="4439191"/>
          </a:xfrm>
          <a:custGeom>
            <a:avLst/>
            <a:gdLst>
              <a:gd name="connsiteX0" fmla="*/ 55209 w 762001"/>
              <a:gd name="connsiteY0" fmla="*/ 4052106 h 4439191"/>
              <a:gd name="connsiteX1" fmla="*/ 366094 w 762001"/>
              <a:gd name="connsiteY1" fmla="*/ 4362991 h 4439191"/>
              <a:gd name="connsiteX2" fmla="*/ 676979 w 762001"/>
              <a:gd name="connsiteY2" fmla="*/ 4052106 h 4439191"/>
              <a:gd name="connsiteX3" fmla="*/ 366094 w 762001"/>
              <a:gd name="connsiteY3" fmla="*/ 3741221 h 4439191"/>
              <a:gd name="connsiteX4" fmla="*/ 55209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55209" y="4052106"/>
                </a:moveTo>
                <a:cubicBezTo>
                  <a:pt x="55209" y="4223803"/>
                  <a:pt x="194397" y="4362991"/>
                  <a:pt x="366094" y="4362991"/>
                </a:cubicBezTo>
                <a:cubicBezTo>
                  <a:pt x="537791" y="4362991"/>
                  <a:pt x="676979" y="4223803"/>
                  <a:pt x="676979" y="4052106"/>
                </a:cubicBezTo>
                <a:cubicBezTo>
                  <a:pt x="676979" y="3880409"/>
                  <a:pt x="537791" y="3741221"/>
                  <a:pt x="366094" y="3741221"/>
                </a:cubicBezTo>
                <a:cubicBezTo>
                  <a:pt x="194397" y="3741221"/>
                  <a:pt x="55209" y="3880409"/>
                  <a:pt x="55209"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0" name="任意多边形 9"/>
          <p:cNvSpPr/>
          <p:nvPr/>
        </p:nvSpPr>
        <p:spPr>
          <a:xfrm rot="16200000">
            <a:off x="8227558" y="624453"/>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1" name="任意多边形 10"/>
          <p:cNvSpPr/>
          <p:nvPr/>
        </p:nvSpPr>
        <p:spPr>
          <a:xfrm rot="16200000">
            <a:off x="8227558" y="1785607"/>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2" name="文本框 11"/>
          <p:cNvSpPr txBox="1"/>
          <p:nvPr/>
        </p:nvSpPr>
        <p:spPr>
          <a:xfrm>
            <a:off x="2223905" y="2089092"/>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3" name="文本框 12"/>
          <p:cNvSpPr txBox="1"/>
          <p:nvPr/>
        </p:nvSpPr>
        <p:spPr>
          <a:xfrm>
            <a:off x="6985670" y="3650589"/>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4" name="文本框 13"/>
          <p:cNvSpPr txBox="1"/>
          <p:nvPr/>
        </p:nvSpPr>
        <p:spPr>
          <a:xfrm>
            <a:off x="6985670" y="2478376"/>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5" name="文本框 14"/>
          <p:cNvSpPr txBox="1"/>
          <p:nvPr/>
        </p:nvSpPr>
        <p:spPr>
          <a:xfrm>
            <a:off x="2272718" y="3182147"/>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6" name="文本框 15"/>
          <p:cNvSpPr txBox="1"/>
          <p:nvPr/>
        </p:nvSpPr>
        <p:spPr>
          <a:xfrm>
            <a:off x="1436869" y="4854752"/>
            <a:ext cx="9449341"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 Please click here to enter your text content, the language to be concise, the theme to be clear.</a:t>
            </a:r>
          </a:p>
          <a:p>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7" name="Rounded Rectangle 7">
            <a:extLst>
              <a:ext uri="{FF2B5EF4-FFF2-40B4-BE49-F238E27FC236}">
                <a16:creationId xmlns:a16="http://schemas.microsoft.com/office/drawing/2014/main" id="{E03D10BD-3CA2-49C0-900C-9ABC644263B8}"/>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919431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a:spLocks noGrp="1" noRot="1" noMove="1" noResize="1" noEditPoints="1" noAdjustHandles="1" noChangeArrowheads="1" noChangeShapeType="1"/>
          </p:cNvSpPr>
          <p:nvPr/>
        </p:nvSpPr>
        <p:spPr>
          <a:xfrm>
            <a:off x="403122" y="43016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a:solidFill>
                <a:sysClr val="windowText" lastClr="000000"/>
              </a:solidFill>
            </a:endParaRPr>
          </a:p>
        </p:txBody>
      </p:sp>
      <p:sp>
        <p:nvSpPr>
          <p:cNvPr id="8" name="文本框 7"/>
          <p:cNvSpPr txBox="1"/>
          <p:nvPr/>
        </p:nvSpPr>
        <p:spPr>
          <a:xfrm>
            <a:off x="652950" y="1339987"/>
            <a:ext cx="5365793" cy="830997"/>
          </a:xfrm>
          <a:prstGeom prst="rect">
            <a:avLst/>
          </a:prstGeom>
          <a:noFill/>
        </p:spPr>
        <p:txBody>
          <a:bodyPr wrap="square" rtlCol="0">
            <a:spAutoFit/>
          </a:bodyPr>
          <a:lstStyle/>
          <a:p>
            <a:pPr algn="ctr"/>
            <a:r>
              <a:rPr lang="en-US" altLang="zh-CN" sz="4800">
                <a:solidFill>
                  <a:srgbClr val="1C4885"/>
                </a:solidFill>
                <a:latin typeface="#9Slide03 IcielNovecento sans E" panose="00000900000000000000" pitchFamily="2" charset="0"/>
                <a:ea typeface="微软雅黑" panose="020B0503020204020204" pitchFamily="34" charset="-122"/>
              </a:rPr>
              <a:t>trò chơi sudoku</a:t>
            </a:r>
            <a:endParaRPr lang="zh-CN" altLang="en-US" sz="4800" dirty="0">
              <a:solidFill>
                <a:srgbClr val="1C4885"/>
              </a:solidFill>
              <a:latin typeface="#9Slide03 IcielNovecento sans E" panose="00000900000000000000" pitchFamily="2" charset="0"/>
              <a:ea typeface="微软雅黑" panose="020B0503020204020204" pitchFamily="34" charset="-122"/>
            </a:endParaRPr>
          </a:p>
        </p:txBody>
      </p:sp>
      <p:sp>
        <p:nvSpPr>
          <p:cNvPr id="22" name="Rounded Rectangle 7">
            <a:extLst>
              <a:ext uri="{FF2B5EF4-FFF2-40B4-BE49-F238E27FC236}">
                <a16:creationId xmlns:a16="http://schemas.microsoft.com/office/drawing/2014/main" id="{037DCDF9-D990-4530-8936-EA6281B65C89}"/>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pic>
        <p:nvPicPr>
          <p:cNvPr id="1026" name="Picture 2" descr="Sudoku – Wikipedia tiếng Việt">
            <a:extLst>
              <a:ext uri="{FF2B5EF4-FFF2-40B4-BE49-F238E27FC236}">
                <a16:creationId xmlns:a16="http://schemas.microsoft.com/office/drawing/2014/main" id="{EDFA31F4-0355-441A-B115-B9422FD38B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723" y="2666508"/>
            <a:ext cx="3055374" cy="3055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C0143B-BE1C-48BA-AB2E-8E3D0AE261AF}"/>
              </a:ext>
            </a:extLst>
          </p:cNvPr>
          <p:cNvSpPr txBox="1"/>
          <p:nvPr/>
        </p:nvSpPr>
        <p:spPr>
          <a:xfrm>
            <a:off x="5701968" y="2681748"/>
            <a:ext cx="5208477" cy="2819233"/>
          </a:xfrm>
          <a:prstGeom prst="rect">
            <a:avLst/>
          </a:prstGeom>
          <a:noFill/>
        </p:spPr>
        <p:txBody>
          <a:bodyPr wrap="none" rtlCol="0">
            <a:spAutoFit/>
          </a:bodyPr>
          <a:lstStyle/>
          <a:p>
            <a:pPr marL="457200" indent="-457200" algn="just">
              <a:lnSpc>
                <a:spcPct val="125000"/>
              </a:lnSpc>
              <a:buFont typeface="Wingdings" panose="05000000000000000000" pitchFamily="2" charset="2"/>
              <a:buChar char="Ø"/>
            </a:pPr>
            <a:r>
              <a:rPr lang="en-US" altLang="zh-CN" sz="2400">
                <a:solidFill>
                  <a:sysClr val="windowText" lastClr="000000"/>
                </a:solidFill>
                <a:latin typeface="#9Slide01 Noi dung ngan" panose="00000600000000000000" pitchFamily="2" charset="0"/>
              </a:rPr>
              <a:t>Kích thước: </a:t>
            </a:r>
          </a:p>
          <a:p>
            <a:pPr algn="just">
              <a:lnSpc>
                <a:spcPct val="125000"/>
              </a:lnSpc>
            </a:pPr>
            <a:r>
              <a:rPr lang="en-US" altLang="zh-CN" sz="2400">
                <a:solidFill>
                  <a:sysClr val="windowText" lastClr="000000"/>
                </a:solidFill>
                <a:latin typeface="#9Slide01 Noi dung ngan" panose="00000600000000000000" pitchFamily="2" charset="0"/>
              </a:rPr>
              <a:t>9x9, </a:t>
            </a:r>
            <a:r>
              <a:rPr lang="vi-VN" sz="2400" kern="0">
                <a:effectLst/>
                <a:latin typeface="#9Slide01 Noi dung ngan" panose="00000600000000000000" pitchFamily="2" charset="0"/>
                <a:ea typeface="Calibri" panose="020F0502020204030204" pitchFamily="34" charset="0"/>
              </a:rPr>
              <a:t>được chia thành 9 vùng 3x3</a:t>
            </a:r>
            <a:endParaRPr lang="en-US" altLang="zh-CN" sz="2400">
              <a:solidFill>
                <a:sysClr val="windowText" lastClr="000000"/>
              </a:solidFill>
              <a:latin typeface="#9Slide01 Noi dung ngan" panose="00000600000000000000" pitchFamily="2" charset="0"/>
            </a:endParaRPr>
          </a:p>
          <a:p>
            <a:pPr marL="457200" indent="-457200" algn="just">
              <a:lnSpc>
                <a:spcPct val="125000"/>
              </a:lnSpc>
              <a:buFont typeface="Wingdings" panose="05000000000000000000" pitchFamily="2" charset="2"/>
              <a:buChar char="Ø"/>
            </a:pPr>
            <a:r>
              <a:rPr lang="en-US" altLang="zh-CN" sz="2400">
                <a:solidFill>
                  <a:sysClr val="windowText" lastClr="000000"/>
                </a:solidFill>
                <a:latin typeface="#9Slide01 Noi dung ngan" panose="00000600000000000000" pitchFamily="2" charset="0"/>
              </a:rPr>
              <a:t>Luật chơi: </a:t>
            </a:r>
          </a:p>
          <a:p>
            <a:pPr algn="just">
              <a:lnSpc>
                <a:spcPct val="125000"/>
              </a:lnSpc>
            </a:pPr>
            <a:r>
              <a:rPr lang="en-US" altLang="zh-CN" sz="2400">
                <a:solidFill>
                  <a:sysClr val="windowText" lastClr="000000"/>
                </a:solidFill>
                <a:latin typeface="#9Slide01 Noi dung ngan" panose="00000600000000000000" pitchFamily="2" charset="0"/>
              </a:rPr>
              <a:t>Trong mỗi hàng/cột/vùng 3x3,</a:t>
            </a:r>
          </a:p>
          <a:p>
            <a:pPr algn="just">
              <a:lnSpc>
                <a:spcPct val="125000"/>
              </a:lnSpc>
            </a:pPr>
            <a:r>
              <a:rPr lang="en-US" sz="2400" kern="0">
                <a:effectLst/>
                <a:latin typeface="#9Slide01 Noi dung ngan" panose="00000600000000000000" pitchFamily="2" charset="0"/>
                <a:ea typeface="Calibri" panose="020F0502020204030204" pitchFamily="34" charset="0"/>
                <a:cs typeface="Times New Roman" panose="02020603050405020304" pitchFamily="18" charset="0"/>
              </a:rPr>
              <a:t>các số từ 1 đến 9 chỉ xuất hiện </a:t>
            </a:r>
          </a:p>
          <a:p>
            <a:pPr algn="just">
              <a:lnSpc>
                <a:spcPct val="125000"/>
              </a:lnSpc>
            </a:pPr>
            <a:r>
              <a:rPr lang="en-US" sz="2400" kern="0">
                <a:effectLst/>
                <a:latin typeface="#9Slide01 Noi dung ngan" panose="00000600000000000000" pitchFamily="2" charset="0"/>
                <a:ea typeface="Calibri" panose="020F0502020204030204" pitchFamily="34" charset="0"/>
                <a:cs typeface="Times New Roman" panose="02020603050405020304" pitchFamily="18" charset="0"/>
              </a:rPr>
              <a:t>1 lần duy nhất</a:t>
            </a:r>
            <a:endParaRPr lang="en-US" altLang="zh-CN" sz="2400">
              <a:solidFill>
                <a:sysClr val="windowText" lastClr="000000"/>
              </a:solidFill>
              <a:latin typeface="#9Slide01 Noi dung ngan" panose="00000600000000000000" pitchFamily="2" charset="0"/>
            </a:endParaRPr>
          </a:p>
        </p:txBody>
      </p:sp>
    </p:spTree>
    <p:extLst>
      <p:ext uri="{BB962C8B-B14F-4D97-AF65-F5344CB8AC3E}">
        <p14:creationId xmlns:p14="http://schemas.microsoft.com/office/powerpoint/2010/main" val="42826040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Timing</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551058" y="4512375"/>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9" name="矩形 8"/>
          <p:cNvSpPr/>
          <p:nvPr/>
        </p:nvSpPr>
        <p:spPr>
          <a:xfrm>
            <a:off x="7551058" y="192097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0" name="矩形 9"/>
          <p:cNvSpPr/>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1" name="矩形 10"/>
          <p:cNvSpPr/>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943600" y="567255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43600" y="304062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6343" y="435658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2020</a:t>
            </a:r>
            <a:endParaRPr lang="zh-CN" altLang="en-US" dirty="0">
              <a:latin typeface="FZZhengHeiS-DB-GB" panose="02000000000000000000" pitchFamily="2" charset="0"/>
              <a:ea typeface="FZZhengHeiS-DB-GB" panose="02000000000000000000" pitchFamily="2" charset="0"/>
            </a:endParaRPr>
          </a:p>
        </p:txBody>
      </p:sp>
      <p:sp>
        <p:nvSpPr>
          <p:cNvPr id="18" name="任意多边形 17"/>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sp>
        <p:nvSpPr>
          <p:cNvPr id="19" name="任意多边形 18"/>
          <p:cNvSpPr/>
          <p:nvPr/>
        </p:nvSpPr>
        <p:spPr>
          <a:xfrm rot="10800000" flipV="1">
            <a:off x="7437120" y="297295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2019</a:t>
            </a:r>
            <a:endParaRPr lang="zh-CN" altLang="en-US" dirty="0">
              <a:latin typeface="FZZhengHeiS-DB-GB" panose="02000000000000000000" pitchFamily="2" charset="0"/>
              <a:ea typeface="FZZhengHeiS-DB-GB" panose="02000000000000000000" pitchFamily="2" charset="0"/>
            </a:endParaRPr>
          </a:p>
        </p:txBody>
      </p:sp>
      <p:sp>
        <p:nvSpPr>
          <p:cNvPr id="20" name="任意多边形 19"/>
          <p:cNvSpPr/>
          <p:nvPr/>
        </p:nvSpPr>
        <p:spPr>
          <a:xfrm rot="10800000" flipV="1">
            <a:off x="7421880" y="557627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cxnSp>
        <p:nvCxnSpPr>
          <p:cNvPr id="21" name="直接连接符 20"/>
          <p:cNvCxnSpPr>
            <a:endCxn id="13" idx="2"/>
          </p:cNvCxnSpPr>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
        <p:nvSpPr>
          <p:cNvPr id="25" name="Rounded Rectangle 7">
            <a:extLst>
              <a:ext uri="{FF2B5EF4-FFF2-40B4-BE49-F238E27FC236}">
                <a16:creationId xmlns:a16="http://schemas.microsoft.com/office/drawing/2014/main" id="{B61A6949-96C7-43B0-AB02-64EF180D5057}"/>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33963318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Timing</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8100000">
            <a:off x="6435337" y="1402782"/>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rot="8100000">
            <a:off x="4552689" y="204504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8100000">
            <a:off x="2670040" y="2707457"/>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任意多边形 10"/>
          <p:cNvSpPr/>
          <p:nvPr/>
        </p:nvSpPr>
        <p:spPr>
          <a:xfrm rot="8100000">
            <a:off x="801242" y="336305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709487" y="4767018"/>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01</a:t>
            </a:r>
            <a:endParaRPr lang="zh-CN" altLang="en-US" sz="3200" b="1" dirty="0">
              <a:solidFill>
                <a:schemeClr val="tx1">
                  <a:lumMod val="75000"/>
                  <a:lumOff val="25000"/>
                </a:schemeClr>
              </a:solidFill>
              <a:latin typeface="FuturaBookC" pitchFamily="2" charset="-52"/>
            </a:endParaRPr>
          </a:p>
        </p:txBody>
      </p:sp>
      <p:sp>
        <p:nvSpPr>
          <p:cNvPr id="13" name="文本框 12"/>
          <p:cNvSpPr txBox="1"/>
          <p:nvPr/>
        </p:nvSpPr>
        <p:spPr>
          <a:xfrm>
            <a:off x="4580597" y="4115570"/>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02</a:t>
            </a:r>
            <a:endParaRPr lang="zh-CN" altLang="en-US" sz="3200" b="1" dirty="0">
              <a:solidFill>
                <a:schemeClr val="tx1">
                  <a:lumMod val="75000"/>
                  <a:lumOff val="25000"/>
                </a:schemeClr>
              </a:solidFill>
              <a:latin typeface="FuturaBookC" pitchFamily="2" charset="-52"/>
            </a:endParaRPr>
          </a:p>
        </p:txBody>
      </p:sp>
      <p:sp>
        <p:nvSpPr>
          <p:cNvPr id="14" name="文本框 13"/>
          <p:cNvSpPr txBox="1"/>
          <p:nvPr/>
        </p:nvSpPr>
        <p:spPr>
          <a:xfrm>
            <a:off x="6478975" y="342788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03</a:t>
            </a:r>
            <a:endParaRPr lang="zh-CN" altLang="en-US" sz="3200" b="1" dirty="0">
              <a:solidFill>
                <a:schemeClr val="tx1">
                  <a:lumMod val="75000"/>
                  <a:lumOff val="25000"/>
                </a:schemeClr>
              </a:solidFill>
              <a:latin typeface="FuturaBookC" pitchFamily="2" charset="-52"/>
            </a:endParaRPr>
          </a:p>
        </p:txBody>
      </p:sp>
      <p:sp>
        <p:nvSpPr>
          <p:cNvPr id="15" name="文本框 14"/>
          <p:cNvSpPr txBox="1"/>
          <p:nvPr/>
        </p:nvSpPr>
        <p:spPr>
          <a:xfrm>
            <a:off x="8364737" y="2788261"/>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04</a:t>
            </a:r>
            <a:endParaRPr lang="zh-CN" altLang="en-US" sz="3200" b="1" dirty="0">
              <a:solidFill>
                <a:schemeClr val="tx1">
                  <a:lumMod val="75000"/>
                  <a:lumOff val="25000"/>
                </a:schemeClr>
              </a:solidFill>
              <a:latin typeface="FuturaBookC" pitchFamily="2" charset="-52"/>
            </a:endParaRPr>
          </a:p>
        </p:txBody>
      </p:sp>
      <p:sp>
        <p:nvSpPr>
          <p:cNvPr id="16" name="文本框 15"/>
          <p:cNvSpPr txBox="1"/>
          <p:nvPr/>
        </p:nvSpPr>
        <p:spPr>
          <a:xfrm>
            <a:off x="8386184" y="3427885"/>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17" name="文本框 16"/>
          <p:cNvSpPr txBox="1"/>
          <p:nvPr/>
        </p:nvSpPr>
        <p:spPr>
          <a:xfrm>
            <a:off x="8386184" y="3783325"/>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18" name="文本框 17"/>
          <p:cNvSpPr txBox="1"/>
          <p:nvPr/>
        </p:nvSpPr>
        <p:spPr>
          <a:xfrm>
            <a:off x="6529138" y="4110446"/>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19" name="文本框 18"/>
          <p:cNvSpPr txBox="1"/>
          <p:nvPr/>
        </p:nvSpPr>
        <p:spPr>
          <a:xfrm>
            <a:off x="6529138" y="4465886"/>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0" name="文本框 19"/>
          <p:cNvSpPr txBox="1"/>
          <p:nvPr/>
        </p:nvSpPr>
        <p:spPr>
          <a:xfrm>
            <a:off x="4612214" y="475196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21" name="文本框 20"/>
          <p:cNvSpPr txBox="1"/>
          <p:nvPr/>
        </p:nvSpPr>
        <p:spPr>
          <a:xfrm>
            <a:off x="4612214" y="510740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2" name="文本框 21"/>
          <p:cNvSpPr txBox="1"/>
          <p:nvPr/>
        </p:nvSpPr>
        <p:spPr>
          <a:xfrm>
            <a:off x="2723493" y="545827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23" name="文本框 22"/>
          <p:cNvSpPr txBox="1"/>
          <p:nvPr/>
        </p:nvSpPr>
        <p:spPr>
          <a:xfrm>
            <a:off x="2723493" y="581371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4" name="Rounded Rectangle 7">
            <a:extLst>
              <a:ext uri="{FF2B5EF4-FFF2-40B4-BE49-F238E27FC236}">
                <a16:creationId xmlns:a16="http://schemas.microsoft.com/office/drawing/2014/main" id="{55AFB32E-9146-4943-977D-58DA00472E4B}"/>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31457604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Timing</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ENGLISH ENGLISH YOU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19772" y="314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219772" y="197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53850"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684172"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21" name="文本框 20"/>
          <p:cNvSpPr txBox="1"/>
          <p:nvPr/>
        </p:nvSpPr>
        <p:spPr>
          <a:xfrm>
            <a:off x="772443" y="2413204"/>
            <a:ext cx="2865120"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2" name="文本框 21"/>
          <p:cNvSpPr txBox="1"/>
          <p:nvPr/>
        </p:nvSpPr>
        <p:spPr>
          <a:xfrm>
            <a:off x="1428565" y="4198432"/>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Enter your title</a:t>
            </a:r>
          </a:p>
        </p:txBody>
      </p:sp>
      <p:sp>
        <p:nvSpPr>
          <p:cNvPr id="23" name="文本框 22"/>
          <p:cNvSpPr txBox="1"/>
          <p:nvPr/>
        </p:nvSpPr>
        <p:spPr>
          <a:xfrm>
            <a:off x="788485" y="4536986"/>
            <a:ext cx="2865120"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Enter your title</a:t>
            </a:r>
          </a:p>
        </p:txBody>
      </p:sp>
      <p:sp>
        <p:nvSpPr>
          <p:cNvPr id="25" name="文本框 24"/>
          <p:cNvSpPr txBox="1"/>
          <p:nvPr/>
        </p:nvSpPr>
        <p:spPr>
          <a:xfrm>
            <a:off x="8399126" y="2429792"/>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sp>
        <p:nvSpPr>
          <p:cNvPr id="26" name="文本框 25"/>
          <p:cNvSpPr txBox="1"/>
          <p:nvPr/>
        </p:nvSpPr>
        <p:spPr>
          <a:xfrm>
            <a:off x="8444816" y="426095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Enter your title</a:t>
            </a:r>
          </a:p>
        </p:txBody>
      </p:sp>
      <p:sp>
        <p:nvSpPr>
          <p:cNvPr id="27" name="文本框 26"/>
          <p:cNvSpPr txBox="1"/>
          <p:nvPr/>
        </p:nvSpPr>
        <p:spPr>
          <a:xfrm>
            <a:off x="8444816" y="4616393"/>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Please click here to enter your text content, the language to be concise, the theme to be clear.</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2992" y="2283624"/>
            <a:ext cx="381216" cy="381216"/>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p:spPr>
      </p:pic>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7752" y="4415028"/>
            <a:ext cx="392538" cy="392538"/>
          </a:xfrm>
          <a:prstGeom prst="rect">
            <a:avLst/>
          </a:prstGeom>
        </p:spPr>
      </p:pic>
      <p:pic>
        <p:nvPicPr>
          <p:cNvPr id="29" name="图片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p:spPr>
      </p:pic>
      <p:sp>
        <p:nvSpPr>
          <p:cNvPr id="30" name="Rounded Rectangle 7">
            <a:extLst>
              <a:ext uri="{FF2B5EF4-FFF2-40B4-BE49-F238E27FC236}">
                <a16:creationId xmlns:a16="http://schemas.microsoft.com/office/drawing/2014/main" id="{9807848E-73B6-42FA-8A5C-A30A051CC0AF}"/>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solidFill>
              </a:rPr>
              <a:t>LOGO</a:t>
            </a:r>
            <a:endParaRPr lang="ko-KR" altLang="en-US" sz="2700" dirty="0">
              <a:solidFill>
                <a:schemeClr val="tx1"/>
              </a:solidFill>
            </a:endParaRPr>
          </a:p>
        </p:txBody>
      </p:sp>
    </p:spTree>
    <p:extLst>
      <p:ext uri="{BB962C8B-B14F-4D97-AF65-F5344CB8AC3E}">
        <p14:creationId xmlns:p14="http://schemas.microsoft.com/office/powerpoint/2010/main" val="2090670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a:spLocks noGrp="1" noRot="1" noMove="1" noResize="1" noEditPoints="1" noAdjustHandles="1" noChangeArrowheads="1" noChangeShapeType="1"/>
          </p:cNvSpPr>
          <p:nvPr/>
        </p:nvSpPr>
        <p:spPr>
          <a:xfrm>
            <a:off x="403122" y="43016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790295" y="1339987"/>
            <a:ext cx="3332311" cy="830997"/>
          </a:xfrm>
          <a:prstGeom prst="rect">
            <a:avLst/>
          </a:prstGeom>
          <a:noFill/>
        </p:spPr>
        <p:txBody>
          <a:bodyPr wrap="square" rtlCol="0">
            <a:spAutoFit/>
          </a:bodyPr>
          <a:lstStyle/>
          <a:p>
            <a:pPr algn="ctr"/>
            <a:r>
              <a:rPr lang="en-US" altLang="zh-CN" sz="4800">
                <a:solidFill>
                  <a:srgbClr val="1C4885"/>
                </a:solidFill>
                <a:latin typeface="#9Slide03 IcielNovecento sans E" panose="00000900000000000000" pitchFamily="2" charset="0"/>
                <a:ea typeface="微软雅黑" panose="020B0503020204020204" pitchFamily="34" charset="-122"/>
              </a:rPr>
              <a:t>NỘI DUNG</a:t>
            </a:r>
            <a:endParaRPr lang="zh-CN" altLang="en-US" sz="4800" dirty="0">
              <a:solidFill>
                <a:srgbClr val="1C4885"/>
              </a:solidFill>
              <a:latin typeface="#9Slide03 IcielNovecento sans E" panose="00000900000000000000" pitchFamily="2" charset="0"/>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9Slide01 Noi dung ngan" panose="00000600000000000000" pitchFamily="2" charset="0"/>
              </a:rPr>
              <a:t>01</a:t>
            </a:r>
            <a:endParaRPr lang="zh-CN" altLang="en-US" sz="1050" b="1" dirty="0">
              <a:solidFill>
                <a:schemeClr val="bg1"/>
              </a:solidFill>
              <a:latin typeface="#9Slide01 Noi dung ngan" panose="00000600000000000000" pitchFamily="2" charset="0"/>
            </a:endParaRPr>
          </a:p>
        </p:txBody>
      </p:sp>
      <p:sp>
        <p:nvSpPr>
          <p:cNvPr id="10" name="文本框 9"/>
          <p:cNvSpPr txBox="1"/>
          <p:nvPr/>
        </p:nvSpPr>
        <p:spPr>
          <a:xfrm>
            <a:off x="2672779" y="3085511"/>
            <a:ext cx="3701845" cy="584775"/>
          </a:xfrm>
          <a:prstGeom prst="rect">
            <a:avLst/>
          </a:prstGeom>
          <a:noFill/>
        </p:spPr>
        <p:txBody>
          <a:bodyPr wrap="square" rtlCol="0">
            <a:spAutoFit/>
          </a:bodyPr>
          <a:lstStyle/>
          <a:p>
            <a:r>
              <a:rPr lang="en-US" altLang="zh-CN" sz="3200" b="1">
                <a:latin typeface="#9Slide03 Iciel Blooming Elegan" pitchFamily="2" charset="0"/>
                <a:ea typeface="#9Slide02 Tieu de dai" panose="02000000000000000000" pitchFamily="2" charset="0"/>
              </a:rPr>
              <a:t>Các thư viện được dùng</a:t>
            </a:r>
            <a:endParaRPr lang="zh-CN" altLang="en-US" sz="3200" b="1" dirty="0">
              <a:latin typeface="#9Slide03 Iciel Blooming Elegan" pitchFamily="2" charset="0"/>
              <a:ea typeface="FZZhengHeiS-DB-GB" panose="02000000000000000000" pitchFamily="2" charset="0"/>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9Slide01 Noi dung ngan" panose="00000600000000000000" pitchFamily="2" charset="0"/>
              </a:rPr>
              <a:t>02</a:t>
            </a:r>
            <a:endParaRPr lang="zh-CN" altLang="en-US" sz="1050" b="1" dirty="0">
              <a:solidFill>
                <a:schemeClr val="bg1"/>
              </a:solidFill>
              <a:latin typeface="#9Slide01 Noi dung ngan" panose="00000600000000000000" pitchFamily="2" charset="0"/>
            </a:endParaRPr>
          </a:p>
        </p:txBody>
      </p:sp>
      <p:sp>
        <p:nvSpPr>
          <p:cNvPr id="13" name="文本框 12"/>
          <p:cNvSpPr txBox="1"/>
          <p:nvPr/>
        </p:nvSpPr>
        <p:spPr>
          <a:xfrm>
            <a:off x="7259842" y="3085511"/>
            <a:ext cx="3701845" cy="584775"/>
          </a:xfrm>
          <a:prstGeom prst="rect">
            <a:avLst/>
          </a:prstGeom>
          <a:noFill/>
        </p:spPr>
        <p:txBody>
          <a:bodyPr wrap="square" rtlCol="0">
            <a:spAutoFit/>
          </a:bodyPr>
          <a:lstStyle/>
          <a:p>
            <a:r>
              <a:rPr lang="en-US" altLang="zh-CN" sz="3200" b="1">
                <a:latin typeface="#9Slide03 Iciel Blooming Elegan" pitchFamily="2" charset="0"/>
                <a:ea typeface="#9Slide02 Tieu de dai" panose="02000000000000000000" pitchFamily="2" charset="0"/>
              </a:rPr>
              <a:t>Cách thức hoạt động</a:t>
            </a:r>
            <a:endParaRPr lang="zh-CN" altLang="en-US" sz="3200" b="1" dirty="0">
              <a:latin typeface="#9Slide03 Iciel Blooming Elegan" pitchFamily="2" charset="0"/>
              <a:ea typeface="FZZhengHeiS-DB-GB" panose="02000000000000000000" pitchFamily="2" charset="0"/>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9Slide01 Noi dung ngan" panose="00000600000000000000" pitchFamily="2" charset="0"/>
              </a:rPr>
              <a:t>03</a:t>
            </a:r>
            <a:endParaRPr lang="zh-CN" altLang="en-US" sz="1050" b="1" dirty="0">
              <a:solidFill>
                <a:schemeClr val="bg1"/>
              </a:solidFill>
              <a:latin typeface="#9Slide01 Noi dung ngan" panose="00000600000000000000" pitchFamily="2" charset="0"/>
            </a:endParaRPr>
          </a:p>
        </p:txBody>
      </p:sp>
      <p:sp>
        <p:nvSpPr>
          <p:cNvPr id="16" name="文本框 15"/>
          <p:cNvSpPr txBox="1"/>
          <p:nvPr/>
        </p:nvSpPr>
        <p:spPr>
          <a:xfrm>
            <a:off x="2672779" y="4328249"/>
            <a:ext cx="3701845" cy="584775"/>
          </a:xfrm>
          <a:prstGeom prst="rect">
            <a:avLst/>
          </a:prstGeom>
          <a:noFill/>
        </p:spPr>
        <p:txBody>
          <a:bodyPr wrap="square" rtlCol="0">
            <a:spAutoFit/>
          </a:bodyPr>
          <a:lstStyle/>
          <a:p>
            <a:r>
              <a:rPr lang="en-US" altLang="zh-CN" sz="3200" b="1">
                <a:latin typeface="#9Slide03 Iciel Blooming Elegan" pitchFamily="2" charset="0"/>
                <a:ea typeface="#9Slide02 Tieu de dai" panose="02000000000000000000" pitchFamily="2" charset="0"/>
              </a:rPr>
              <a:t>Ý tưởng phát triển</a:t>
            </a:r>
            <a:endParaRPr lang="zh-CN" altLang="en-US" sz="3200" b="1" dirty="0">
              <a:latin typeface="#9Slide03 Iciel Blooming Elegan" pitchFamily="2" charset="0"/>
              <a:ea typeface="FZZhengHeiS-DB-GB" panose="02000000000000000000" pitchFamily="2" charset="0"/>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9Slide01 Noi dung ngan" panose="00000600000000000000" pitchFamily="2" charset="0"/>
              </a:rPr>
              <a:t>04</a:t>
            </a:r>
            <a:endParaRPr lang="zh-CN" altLang="en-US" sz="1050" b="1" dirty="0">
              <a:solidFill>
                <a:schemeClr val="bg1"/>
              </a:solidFill>
              <a:latin typeface="#9Slide01 Noi dung ngan" panose="00000600000000000000" pitchFamily="2" charset="0"/>
            </a:endParaRPr>
          </a:p>
        </p:txBody>
      </p:sp>
      <p:sp>
        <p:nvSpPr>
          <p:cNvPr id="20" name="文本框 19"/>
          <p:cNvSpPr txBox="1"/>
          <p:nvPr/>
        </p:nvSpPr>
        <p:spPr>
          <a:xfrm>
            <a:off x="7259842" y="4328249"/>
            <a:ext cx="3701845" cy="584775"/>
          </a:xfrm>
          <a:prstGeom prst="rect">
            <a:avLst/>
          </a:prstGeom>
          <a:noFill/>
        </p:spPr>
        <p:txBody>
          <a:bodyPr wrap="square" rtlCol="0">
            <a:spAutoFit/>
          </a:bodyPr>
          <a:lstStyle/>
          <a:p>
            <a:r>
              <a:rPr lang="en-US" altLang="zh-CN" sz="3200" b="1">
                <a:latin typeface="#9Slide03 Iciel Blooming Elegan" pitchFamily="2" charset="0"/>
                <a:ea typeface="#9Slide02 Tieu de dai" panose="02000000000000000000" pitchFamily="2" charset="0"/>
              </a:rPr>
              <a:t>Demo sản phẩm</a:t>
            </a:r>
            <a:endParaRPr lang="zh-CN" altLang="en-US" sz="3200" b="1" dirty="0">
              <a:latin typeface="#9Slide03 Iciel Blooming Elegan" pitchFamily="2" charset="0"/>
              <a:ea typeface="FZZhengHeiS-DB-GB" panose="02000000000000000000" pitchFamily="2" charset="0"/>
            </a:endParaRPr>
          </a:p>
        </p:txBody>
      </p:sp>
      <p:sp>
        <p:nvSpPr>
          <p:cNvPr id="22" name="Rounded Rectangle 7">
            <a:extLst>
              <a:ext uri="{FF2B5EF4-FFF2-40B4-BE49-F238E27FC236}">
                <a16:creationId xmlns:a16="http://schemas.microsoft.com/office/drawing/2014/main" id="{037DCDF9-D990-4530-8936-EA6281B65C89}"/>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Tree>
    <p:extLst>
      <p:ext uri="{BB962C8B-B14F-4D97-AF65-F5344CB8AC3E}">
        <p14:creationId xmlns:p14="http://schemas.microsoft.com/office/powerpoint/2010/main" val="26029933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9156"/>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544339" y="2744583"/>
            <a:ext cx="5760360" cy="523220"/>
          </a:xfrm>
          <a:prstGeom prst="rect">
            <a:avLst/>
          </a:prstGeom>
          <a:noFill/>
        </p:spPr>
        <p:txBody>
          <a:bodyPr wrap="square" rtlCol="0">
            <a:spAutoFit/>
          </a:bodyPr>
          <a:lstStyle/>
          <a:p>
            <a:r>
              <a:rPr lang="en-US" altLang="zh-CN" sz="2800">
                <a:solidFill>
                  <a:srgbClr val="1C4885"/>
                </a:solidFill>
                <a:latin typeface="#9Slide03 IcielNovecento sans E" panose="00000900000000000000" pitchFamily="2" charset="0"/>
                <a:ea typeface="FZZhengHeiS-DB-GB" panose="02000000000000000000" pitchFamily="2" charset="0"/>
              </a:rPr>
              <a:t>CÁC THƯ VIỆN ĐƯỢC DÙNG</a:t>
            </a:r>
            <a:endParaRPr lang="zh-CN" altLang="en-US" sz="2800" dirty="0">
              <a:solidFill>
                <a:srgbClr val="1C4885"/>
              </a:solidFill>
              <a:latin typeface="#9Slide03 IcielNovecento sans E" panose="000009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ounded Rectangle 7">
            <a:extLst>
              <a:ext uri="{FF2B5EF4-FFF2-40B4-BE49-F238E27FC236}">
                <a16:creationId xmlns:a16="http://schemas.microsoft.com/office/drawing/2014/main" id="{CC29666C-9998-45F6-B292-696D3BEBE7B7}"/>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Tree>
    <p:extLst>
      <p:ext uri="{BB962C8B-B14F-4D97-AF65-F5344CB8AC3E}">
        <p14:creationId xmlns:p14="http://schemas.microsoft.com/office/powerpoint/2010/main" val="3976329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9036" y="552986"/>
            <a:ext cx="4808099" cy="523220"/>
          </a:xfrm>
          <a:prstGeom prst="rect">
            <a:avLst/>
          </a:prstGeom>
          <a:noFill/>
        </p:spPr>
        <p:txBody>
          <a:bodyPr wrap="square" rtlCol="0">
            <a:spAutoFit/>
          </a:bodyPr>
          <a:lstStyle/>
          <a:p>
            <a:r>
              <a:rPr lang="en-US" altLang="zh-CN" sz="2800">
                <a:solidFill>
                  <a:schemeClr val="tx1">
                    <a:lumMod val="85000"/>
                    <a:lumOff val="15000"/>
                  </a:schemeClr>
                </a:solidFill>
                <a:latin typeface="#9Slide01 Tieu de ngan" panose="00000800000000000000" pitchFamily="2" charset="0"/>
                <a:ea typeface="FZZhengHeiS-DB-GB" panose="02000000000000000000" pitchFamily="2" charset="0"/>
                <a:cs typeface="Times New Roman" panose="02020603050405020304" pitchFamily="18" charset="0"/>
              </a:rPr>
              <a:t>Các thư viện chính</a:t>
            </a:r>
            <a:endParaRPr lang="zh-CN" altLang="en-US" sz="2800" dirty="0">
              <a:solidFill>
                <a:schemeClr val="tx1">
                  <a:lumMod val="85000"/>
                  <a:lumOff val="15000"/>
                </a:schemeClr>
              </a:solidFill>
              <a:latin typeface="#9Slide01 Tieu de ngan" panose="00000800000000000000" pitchFamily="2" charset="0"/>
              <a:ea typeface="FZZhengHeiS-DB-GB" panose="02000000000000000000" pitchFamily="2" charset="0"/>
              <a:cs typeface="Times New Roman" panose="02020603050405020304" pitchFamily="18"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796413" y="3280215"/>
            <a:ext cx="1201272" cy="988579"/>
            <a:chOff x="6177683" y="1666133"/>
            <a:chExt cx="572898" cy="988579"/>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9" name="矩形 28"/>
            <p:cNvSpPr/>
            <p:nvPr/>
          </p:nvSpPr>
          <p:spPr>
            <a:xfrm>
              <a:off x="6297561" y="1666133"/>
              <a:ext cx="453020" cy="148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31" name="矩形 30"/>
          <p:cNvSpPr/>
          <p:nvPr/>
        </p:nvSpPr>
        <p:spPr>
          <a:xfrm>
            <a:off x="1047775" y="3383888"/>
            <a:ext cx="10154713"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0" name="文本框 39"/>
          <p:cNvSpPr txBox="1"/>
          <p:nvPr/>
        </p:nvSpPr>
        <p:spPr>
          <a:xfrm>
            <a:off x="1299142" y="3571862"/>
            <a:ext cx="858255" cy="707886"/>
          </a:xfrm>
          <a:prstGeom prst="rect">
            <a:avLst/>
          </a:prstGeom>
          <a:noFill/>
        </p:spPr>
        <p:txBody>
          <a:bodyPr wrap="square" rtlCol="0">
            <a:spAutoFit/>
          </a:bodyPr>
          <a:lstStyle/>
          <a:p>
            <a:r>
              <a:rPr lang="en-US" altLang="zh-CN" sz="4000" b="1">
                <a:solidFill>
                  <a:schemeClr val="tx1">
                    <a:lumMod val="75000"/>
                    <a:lumOff val="25000"/>
                  </a:schemeClr>
                </a:solidFill>
                <a:effectLst>
                  <a:outerShdw blurRad="38100" dist="38100" dir="2700000" algn="tl">
                    <a:srgbClr val="000000">
                      <a:alpha val="43137"/>
                    </a:srgbClr>
                  </a:outerShdw>
                </a:effectLst>
                <a:latin typeface="#9Slide03 IcielNovecento sans E" panose="00000900000000000000" pitchFamily="2" charset="0"/>
                <a:cs typeface="Times New Roman" panose="02020603050405020304" pitchFamily="18" charset="0"/>
              </a:rPr>
              <a:t>02</a:t>
            </a:r>
            <a:endParaRPr lang="zh-CN" altLang="en-US" sz="4000" b="1" dirty="0">
              <a:solidFill>
                <a:schemeClr val="tx1">
                  <a:lumMod val="75000"/>
                  <a:lumOff val="25000"/>
                </a:schemeClr>
              </a:solidFill>
              <a:effectLst>
                <a:outerShdw blurRad="38100" dist="38100" dir="2700000" algn="tl">
                  <a:srgbClr val="000000">
                    <a:alpha val="43137"/>
                  </a:srgbClr>
                </a:outerShdw>
              </a:effectLst>
              <a:latin typeface="#9Slide03 IcielNovecento sans E" panose="00000900000000000000" pitchFamily="2" charset="0"/>
              <a:cs typeface="Times New Roman" panose="02020603050405020304" pitchFamily="18" charset="0"/>
            </a:endParaRPr>
          </a:p>
        </p:txBody>
      </p:sp>
      <p:sp>
        <p:nvSpPr>
          <p:cNvPr id="43" name="文本框 42"/>
          <p:cNvSpPr txBox="1"/>
          <p:nvPr/>
        </p:nvSpPr>
        <p:spPr>
          <a:xfrm>
            <a:off x="2157397" y="3587102"/>
            <a:ext cx="8510602" cy="707886"/>
          </a:xfrm>
          <a:prstGeom prst="rect">
            <a:avLst/>
          </a:prstGeom>
          <a:noFill/>
        </p:spPr>
        <p:txBody>
          <a:bodyPr wrap="square" rtlCol="0">
            <a:spAutoFit/>
          </a:bodyPr>
          <a:lstStyle/>
          <a:p>
            <a:pPr algn="just"/>
            <a:r>
              <a:rPr lang="en-US" altLang="zh-CN" sz="2000" b="1">
                <a:latin typeface="#9Slide01 Noi dung ngan" panose="00000600000000000000" pitchFamily="2" charset="0"/>
                <a:ea typeface="FZZhengHeiS-DB-GB" panose="02000000000000000000" pitchFamily="2" charset="0"/>
                <a:cs typeface="Times New Roman" panose="02020603050405020304" pitchFamily="18" charset="0"/>
              </a:rPr>
              <a:t>OpenCV: </a:t>
            </a:r>
            <a:r>
              <a:rPr lang="vi-VN" sz="2000" b="0">
                <a:effectLst/>
                <a:latin typeface="#9Slide01 Noi dung ngan" panose="00000600000000000000" pitchFamily="2" charset="0"/>
              </a:rPr>
              <a:t>là một thư viện mã nguồn mở chuyên dùng trong </a:t>
            </a:r>
            <a:endParaRPr lang="en-US" sz="2000" b="0">
              <a:effectLst/>
              <a:latin typeface="#9Slide01 Noi dung ngan" panose="00000600000000000000" pitchFamily="2" charset="0"/>
            </a:endParaRPr>
          </a:p>
          <a:p>
            <a:pPr algn="just"/>
            <a:r>
              <a:rPr lang="vi-VN" sz="2000" b="0">
                <a:effectLst/>
                <a:latin typeface="#9Slide01 Noi dung ngan" panose="00000600000000000000" pitchFamily="2" charset="0"/>
              </a:rPr>
              <a:t>xử lý ảnh và thị giác máy tính</a:t>
            </a:r>
            <a:r>
              <a:rPr lang="en-US" sz="2000" b="0">
                <a:effectLst/>
                <a:latin typeface="#9Slide01 Noi dung ngan" panose="00000600000000000000" pitchFamily="2" charset="0"/>
                <a:cs typeface="Times New Roman" panose="02020603050405020304" pitchFamily="18" charset="0"/>
              </a:rPr>
              <a:t>.</a:t>
            </a:r>
            <a:endParaRPr lang="zh-CN" altLang="en-US" sz="2000" dirty="0">
              <a:latin typeface="#9Slide01 Noi dung ngan" panose="00000600000000000000" pitchFamily="2" charset="0"/>
              <a:ea typeface="FZZhengHeiS-DB-GB" panose="02000000000000000000" pitchFamily="2" charset="0"/>
              <a:cs typeface="Times New Roman" panose="02020603050405020304" pitchFamily="18" charset="0"/>
            </a:endParaRPr>
          </a:p>
        </p:txBody>
      </p:sp>
      <p:grpSp>
        <p:nvGrpSpPr>
          <p:cNvPr id="7" name="组合 26"/>
          <p:cNvGrpSpPr/>
          <p:nvPr/>
        </p:nvGrpSpPr>
        <p:grpSpPr>
          <a:xfrm>
            <a:off x="796413" y="1620999"/>
            <a:ext cx="1201272" cy="988579"/>
            <a:chOff x="6177683" y="1666133"/>
            <a:chExt cx="572898" cy="988579"/>
          </a:xfrm>
          <a:solidFill>
            <a:srgbClr val="1C4885"/>
          </a:solidFill>
        </p:grpSpPr>
        <p:sp>
          <p:nvSpPr>
            <p:cNvPr id="11"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2" name="矩形 28"/>
            <p:cNvSpPr/>
            <p:nvPr/>
          </p:nvSpPr>
          <p:spPr>
            <a:xfrm>
              <a:off x="6297561" y="1666133"/>
              <a:ext cx="453020" cy="148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矩形 30"/>
          <p:cNvSpPr/>
          <p:nvPr/>
        </p:nvSpPr>
        <p:spPr>
          <a:xfrm>
            <a:off x="1047775" y="1724672"/>
            <a:ext cx="10154713"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文本框 39"/>
          <p:cNvSpPr txBox="1"/>
          <p:nvPr/>
        </p:nvSpPr>
        <p:spPr>
          <a:xfrm>
            <a:off x="1299142" y="1912646"/>
            <a:ext cx="858255" cy="707886"/>
          </a:xfrm>
          <a:prstGeom prst="rect">
            <a:avLst/>
          </a:prstGeom>
          <a:noFill/>
        </p:spPr>
        <p:txBody>
          <a:bodyPr wrap="square" rtlCol="0">
            <a:spAutoFit/>
          </a:bodyPr>
          <a:lstStyle/>
          <a:p>
            <a:r>
              <a:rPr lang="en-US" altLang="zh-CN" sz="4000" b="1" dirty="0">
                <a:solidFill>
                  <a:schemeClr val="tx1">
                    <a:lumMod val="75000"/>
                    <a:lumOff val="25000"/>
                  </a:schemeClr>
                </a:solidFill>
                <a:effectLst>
                  <a:outerShdw blurRad="38100" dist="38100" dir="2700000" algn="tl">
                    <a:srgbClr val="000000">
                      <a:alpha val="43137"/>
                    </a:srgbClr>
                  </a:outerShdw>
                </a:effectLst>
                <a:latin typeface="#9Slide03 IcielNovecento sans E" panose="00000900000000000000" pitchFamily="2" charset="0"/>
                <a:cs typeface="Times New Roman" panose="02020603050405020304" pitchFamily="18" charset="0"/>
              </a:rPr>
              <a:t>01</a:t>
            </a:r>
            <a:endParaRPr lang="zh-CN" altLang="en-US" sz="4000" b="1" dirty="0">
              <a:solidFill>
                <a:schemeClr val="tx1">
                  <a:lumMod val="75000"/>
                  <a:lumOff val="25000"/>
                </a:schemeClr>
              </a:solidFill>
              <a:effectLst>
                <a:outerShdw blurRad="38100" dist="38100" dir="2700000" algn="tl">
                  <a:srgbClr val="000000">
                    <a:alpha val="43137"/>
                  </a:srgbClr>
                </a:outerShdw>
              </a:effectLst>
              <a:latin typeface="#9Slide03 IcielNovecento sans E" panose="00000900000000000000" pitchFamily="2" charset="0"/>
              <a:cs typeface="Times New Roman" panose="02020603050405020304" pitchFamily="18" charset="0"/>
            </a:endParaRPr>
          </a:p>
        </p:txBody>
      </p:sp>
      <p:sp>
        <p:nvSpPr>
          <p:cNvPr id="10" name="文本框 42"/>
          <p:cNvSpPr txBox="1"/>
          <p:nvPr/>
        </p:nvSpPr>
        <p:spPr>
          <a:xfrm>
            <a:off x="2157397" y="1927886"/>
            <a:ext cx="8510602" cy="707886"/>
          </a:xfrm>
          <a:prstGeom prst="rect">
            <a:avLst/>
          </a:prstGeom>
          <a:noFill/>
        </p:spPr>
        <p:txBody>
          <a:bodyPr wrap="square" rtlCol="0">
            <a:spAutoFit/>
          </a:bodyPr>
          <a:lstStyle/>
          <a:p>
            <a:pPr algn="just"/>
            <a:r>
              <a:rPr lang="en-US" altLang="zh-CN" sz="2000" b="1">
                <a:latin typeface="#9Slide01 Noi dung ngan" panose="00000600000000000000" pitchFamily="2" charset="0"/>
                <a:ea typeface="FZZhengHeiS-DB-GB" panose="02000000000000000000" pitchFamily="2" charset="0"/>
                <a:cs typeface="Times New Roman" panose="02020603050405020304" pitchFamily="18" charset="0"/>
              </a:rPr>
              <a:t>Tensorflow:</a:t>
            </a:r>
            <a:r>
              <a:rPr lang="en-US" altLang="zh-CN" sz="2000">
                <a:latin typeface="#9Slide01 Noi dung ngan" panose="00000600000000000000" pitchFamily="2" charset="0"/>
                <a:ea typeface="FZZhengHeiS-DB-GB" panose="02000000000000000000" pitchFamily="2" charset="0"/>
                <a:cs typeface="Times New Roman" panose="02020603050405020304" pitchFamily="18" charset="0"/>
              </a:rPr>
              <a:t> </a:t>
            </a:r>
            <a:r>
              <a:rPr lang="vi-VN" sz="2000" spc="0">
                <a:effectLst/>
                <a:latin typeface="#9Slide01 Noi dung ngan" panose="00000600000000000000" pitchFamily="2" charset="0"/>
                <a:ea typeface="Helvetica" panose="020B0604020202020204" pitchFamily="34" charset="0"/>
                <a:cs typeface="Times New Roman" panose="02020603050405020304" pitchFamily="18" charset="0"/>
              </a:rPr>
              <a:t>là một thư viện mã nguồn mở được sử dụng để xây dựng các mô hình học máy và mạng nơ-ron</a:t>
            </a:r>
            <a:r>
              <a:rPr lang="en-US" altLang="zh-CN" sz="2000">
                <a:latin typeface="#9Slide01 Noi dung ngan" panose="00000600000000000000" pitchFamily="2" charset="0"/>
                <a:ea typeface="FZZhengHeiS-DB-GB" panose="02000000000000000000" pitchFamily="2" charset="0"/>
                <a:cs typeface="Times New Roman" panose="02020603050405020304" pitchFamily="18" charset="0"/>
              </a:rPr>
              <a:t> nhân tạo.</a:t>
            </a:r>
            <a:endParaRPr lang="zh-CN" altLang="en-US" sz="2000" dirty="0">
              <a:latin typeface="#9Slide01 Noi dung ngan" panose="00000600000000000000" pitchFamily="2" charset="0"/>
              <a:ea typeface="FZZhengHeiS-DB-GB" panose="02000000000000000000" pitchFamily="2" charset="0"/>
              <a:cs typeface="Times New Roman" panose="02020603050405020304" pitchFamily="18" charset="0"/>
            </a:endParaRPr>
          </a:p>
        </p:txBody>
      </p:sp>
      <p:grpSp>
        <p:nvGrpSpPr>
          <p:cNvPr id="14" name="组合 26"/>
          <p:cNvGrpSpPr/>
          <p:nvPr/>
        </p:nvGrpSpPr>
        <p:grpSpPr>
          <a:xfrm>
            <a:off x="796413" y="4943544"/>
            <a:ext cx="1201272" cy="988579"/>
            <a:chOff x="6177683" y="1666133"/>
            <a:chExt cx="572898" cy="988579"/>
          </a:xfrm>
          <a:solidFill>
            <a:srgbClr val="1C4885"/>
          </a:solidFill>
        </p:grpSpPr>
        <p:sp>
          <p:nvSpPr>
            <p:cNvPr id="1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矩形 28"/>
            <p:cNvSpPr/>
            <p:nvPr/>
          </p:nvSpPr>
          <p:spPr>
            <a:xfrm>
              <a:off x="6297561" y="1666133"/>
              <a:ext cx="453020" cy="148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5" name="矩形 30"/>
          <p:cNvSpPr/>
          <p:nvPr/>
        </p:nvSpPr>
        <p:spPr>
          <a:xfrm>
            <a:off x="1047775" y="5047217"/>
            <a:ext cx="10154713"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文本框 39"/>
          <p:cNvSpPr txBox="1"/>
          <p:nvPr/>
        </p:nvSpPr>
        <p:spPr>
          <a:xfrm>
            <a:off x="1299142" y="5235191"/>
            <a:ext cx="858255" cy="707886"/>
          </a:xfrm>
          <a:prstGeom prst="rect">
            <a:avLst/>
          </a:prstGeom>
          <a:noFill/>
        </p:spPr>
        <p:txBody>
          <a:bodyPr wrap="square" rtlCol="0">
            <a:spAutoFit/>
          </a:bodyPr>
          <a:lstStyle/>
          <a:p>
            <a:r>
              <a:rPr lang="en-US" altLang="zh-CN" sz="4000" b="1">
                <a:solidFill>
                  <a:schemeClr val="tx1">
                    <a:lumMod val="75000"/>
                    <a:lumOff val="25000"/>
                  </a:schemeClr>
                </a:solidFill>
                <a:effectLst>
                  <a:outerShdw blurRad="38100" dist="38100" dir="2700000" algn="tl">
                    <a:srgbClr val="000000">
                      <a:alpha val="43137"/>
                    </a:srgbClr>
                  </a:outerShdw>
                </a:effectLst>
                <a:latin typeface="#9Slide03 IcielNovecento sans E" panose="00000900000000000000" pitchFamily="2" charset="0"/>
                <a:cs typeface="Times New Roman" panose="02020603050405020304" pitchFamily="18" charset="0"/>
              </a:rPr>
              <a:t>03</a:t>
            </a:r>
            <a:endParaRPr lang="zh-CN" altLang="en-US" sz="4000" b="1" dirty="0">
              <a:solidFill>
                <a:schemeClr val="tx1">
                  <a:lumMod val="75000"/>
                  <a:lumOff val="25000"/>
                </a:schemeClr>
              </a:solidFill>
              <a:effectLst>
                <a:outerShdw blurRad="38100" dist="38100" dir="2700000" algn="tl">
                  <a:srgbClr val="000000">
                    <a:alpha val="43137"/>
                  </a:srgbClr>
                </a:outerShdw>
              </a:effectLst>
              <a:latin typeface="#9Slide03 IcielNovecento sans E" panose="00000900000000000000" pitchFamily="2" charset="0"/>
              <a:cs typeface="Times New Roman" panose="02020603050405020304" pitchFamily="18" charset="0"/>
            </a:endParaRPr>
          </a:p>
        </p:txBody>
      </p:sp>
      <p:sp>
        <p:nvSpPr>
          <p:cNvPr id="17" name="文本框 42"/>
          <p:cNvSpPr txBox="1"/>
          <p:nvPr/>
        </p:nvSpPr>
        <p:spPr>
          <a:xfrm>
            <a:off x="2220151" y="5422349"/>
            <a:ext cx="8510602" cy="400110"/>
          </a:xfrm>
          <a:prstGeom prst="rect">
            <a:avLst/>
          </a:prstGeom>
          <a:noFill/>
        </p:spPr>
        <p:txBody>
          <a:bodyPr wrap="square" rtlCol="0">
            <a:spAutoFit/>
          </a:bodyPr>
          <a:lstStyle/>
          <a:p>
            <a:pPr algn="just"/>
            <a:r>
              <a:rPr lang="en-US" altLang="zh-CN" sz="2000" b="1">
                <a:latin typeface="#9Slide01 Noi dung ngan" panose="00000600000000000000" pitchFamily="2" charset="0"/>
                <a:ea typeface="FZZhengHeiS-DB-GB" panose="02000000000000000000" pitchFamily="2" charset="0"/>
                <a:cs typeface="Times New Roman" panose="02020603050405020304" pitchFamily="18" charset="0"/>
              </a:rPr>
              <a:t>Numpy: </a:t>
            </a:r>
            <a:r>
              <a:rPr lang="en-US" altLang="zh-CN" sz="2000">
                <a:latin typeface="#9Slide01 Noi dung ngan" panose="00000600000000000000" pitchFamily="2" charset="0"/>
                <a:ea typeface="FZZhengHeiS-DB-GB" panose="02000000000000000000" pitchFamily="2" charset="0"/>
                <a:cs typeface="Times New Roman" panose="02020603050405020304" pitchFamily="18" charset="0"/>
              </a:rPr>
              <a:t>c</a:t>
            </a:r>
            <a:r>
              <a:rPr lang="vi-VN" sz="2000" b="0">
                <a:effectLst/>
                <a:latin typeface="#9Slide01 Noi dung ngan" panose="00000600000000000000" pitchFamily="2" charset="0"/>
              </a:rPr>
              <a:t>ho phép làm việc hiệu quả với ma trận và mảng</a:t>
            </a:r>
            <a:r>
              <a:rPr lang="en-US" sz="2000" b="0">
                <a:effectLst/>
                <a:latin typeface="#9Slide01 Noi dung ngan" panose="00000600000000000000" pitchFamily="2" charset="0"/>
              </a:rPr>
              <a:t>.</a:t>
            </a:r>
            <a:endParaRPr lang="zh-CN" altLang="en-US" sz="2000" dirty="0">
              <a:latin typeface="#9Slide01 Noi dung ngan" panose="00000600000000000000" pitchFamily="2" charset="0"/>
              <a:ea typeface="FZZhengHeiS-DB-GB" panose="02000000000000000000" pitchFamily="2" charset="0"/>
              <a:cs typeface="Times New Roman" panose="02020603050405020304" pitchFamily="18" charset="0"/>
            </a:endParaRPr>
          </a:p>
        </p:txBody>
      </p:sp>
      <p:sp>
        <p:nvSpPr>
          <p:cNvPr id="32" name="Rounded Rectangle 7">
            <a:extLst>
              <a:ext uri="{FF2B5EF4-FFF2-40B4-BE49-F238E27FC236}">
                <a16:creationId xmlns:a16="http://schemas.microsoft.com/office/drawing/2014/main" id="{63C068C7-EC4B-4FA8-950C-94236196A67A}"/>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ounded Rectangle 7">
            <a:extLst>
              <a:ext uri="{FF2B5EF4-FFF2-40B4-BE49-F238E27FC236}">
                <a16:creationId xmlns:a16="http://schemas.microsoft.com/office/drawing/2014/main" id="{51BA5E2D-48CE-4817-BD58-3A9915AEEF77}"/>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
        <p:nvSpPr>
          <p:cNvPr id="14" name="文本框 7">
            <a:extLst>
              <a:ext uri="{FF2B5EF4-FFF2-40B4-BE49-F238E27FC236}">
                <a16:creationId xmlns:a16="http://schemas.microsoft.com/office/drawing/2014/main" id="{36A958FD-DEE1-43DA-89B0-6D4753704BF2}"/>
              </a:ext>
            </a:extLst>
          </p:cNvPr>
          <p:cNvSpPr txBox="1"/>
          <p:nvPr/>
        </p:nvSpPr>
        <p:spPr>
          <a:xfrm>
            <a:off x="4544339" y="2744583"/>
            <a:ext cx="5760360" cy="523220"/>
          </a:xfrm>
          <a:prstGeom prst="rect">
            <a:avLst/>
          </a:prstGeom>
          <a:noFill/>
        </p:spPr>
        <p:txBody>
          <a:bodyPr wrap="square" rtlCol="0">
            <a:spAutoFit/>
          </a:bodyPr>
          <a:lstStyle/>
          <a:p>
            <a:r>
              <a:rPr lang="en-US" altLang="zh-CN" sz="2800">
                <a:solidFill>
                  <a:srgbClr val="1C4885"/>
                </a:solidFill>
                <a:latin typeface="#9Slide03 IcielNovecento sans E" panose="00000900000000000000" pitchFamily="2" charset="0"/>
                <a:ea typeface="FZZhengHeiS-DB-GB" panose="02000000000000000000" pitchFamily="2" charset="0"/>
              </a:rPr>
              <a:t>CÁCH THỨC HOẠT ĐỘNG</a:t>
            </a:r>
            <a:endParaRPr lang="zh-CN" altLang="en-US" sz="2800" dirty="0">
              <a:solidFill>
                <a:srgbClr val="1C4885"/>
              </a:solidFill>
              <a:latin typeface="#9Slide03 IcielNovecento sans E" panose="00000900000000000000" pitchFamily="2" charset="0"/>
              <a:ea typeface="FZZhengHeiS-DB-GB" panose="02000000000000000000" pitchFamily="2" charset="0"/>
            </a:endParaRPr>
          </a:p>
        </p:txBody>
      </p:sp>
    </p:spTree>
    <p:extLst>
      <p:ext uri="{BB962C8B-B14F-4D97-AF65-F5344CB8AC3E}">
        <p14:creationId xmlns:p14="http://schemas.microsoft.com/office/powerpoint/2010/main" val="25287205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904647" y="506329"/>
            <a:ext cx="3192224" cy="461665"/>
          </a:xfrm>
          <a:prstGeom prst="rect">
            <a:avLst/>
          </a:prstGeom>
          <a:noFill/>
        </p:spPr>
        <p:txBody>
          <a:bodyPr wrap="square" rtlCol="0">
            <a:spAutoFit/>
          </a:bodyPr>
          <a:lstStyle/>
          <a:p>
            <a:r>
              <a:rPr lang="en-US" altLang="zh-CN" sz="2400" b="1">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rPr>
              <a:t>Cách thức hoạt động</a:t>
            </a:r>
            <a:endParaRPr lang="zh-CN" altLang="en-US" sz="2400" b="1" dirty="0">
              <a:solidFill>
                <a:schemeClr val="tx1">
                  <a:lumMod val="85000"/>
                  <a:lumOff val="15000"/>
                </a:schemeClr>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33" name="文本框 16"/>
          <p:cNvSpPr txBox="1"/>
          <p:nvPr/>
        </p:nvSpPr>
        <p:spPr>
          <a:xfrm>
            <a:off x="796413" y="1818852"/>
            <a:ext cx="10257069" cy="4336059"/>
          </a:xfrm>
          <a:prstGeom prst="rect">
            <a:avLst/>
          </a:prstGeom>
          <a:noFill/>
        </p:spPr>
        <p:txBody>
          <a:bodyPr wrap="square" rtlCol="0">
            <a:spAutoFit/>
          </a:bodyPr>
          <a:lstStyle/>
          <a:p>
            <a:pPr marR="0">
              <a:lnSpc>
                <a:spcPct val="200000"/>
              </a:lnSpc>
              <a:spcBef>
                <a:spcPts val="0"/>
              </a:spcBef>
              <a:spcAft>
                <a:spcPts val="0"/>
              </a:spcAft>
            </a:pPr>
            <a:r>
              <a:rPr lang="en-US">
                <a:latin typeface="Times New Roman" panose="02020603050405020304" pitchFamily="18" charset="0"/>
                <a:cs typeface="Times New Roman" panose="02020603050405020304" pitchFamily="18" charset="0"/>
              </a:rPr>
              <a:t>B1: Chuyển ảnh sang ảnh xám, làm mờ, chỉnh ngưỡng, loại bỏ nhiễu, lấy biên</a:t>
            </a:r>
          </a:p>
          <a:p>
            <a:pPr marR="0">
              <a:lnSpc>
                <a:spcPct val="200000"/>
              </a:lnSpc>
              <a:spcBef>
                <a:spcPts val="0"/>
              </a:spcBef>
              <a:spcAft>
                <a:spcPts val="0"/>
              </a:spcAft>
            </a:pPr>
            <a:r>
              <a:rPr lang="en-US">
                <a:effectLst/>
                <a:latin typeface="Times New Roman" panose="02020603050405020304" pitchFamily="18" charset="0"/>
                <a:cs typeface="Times New Roman" panose="02020603050405020304" pitchFamily="18" charset="0"/>
              </a:rPr>
              <a:t>B2: </a:t>
            </a:r>
            <a:r>
              <a:rPr lang="en-US">
                <a:latin typeface="Times New Roman" panose="02020603050405020304" pitchFamily="18" charset="0"/>
                <a:cs typeface="Times New Roman" panose="02020603050405020304" pitchFamily="18" charset="0"/>
              </a:rPr>
              <a:t>Tìm các đường viền, lấy các góc trong ảnh</a:t>
            </a:r>
          </a:p>
          <a:p>
            <a:pPr marR="0">
              <a:lnSpc>
                <a:spcPct val="200000"/>
              </a:lnSpc>
              <a:spcBef>
                <a:spcPts val="0"/>
              </a:spcBef>
              <a:spcAft>
                <a:spcPts val="0"/>
              </a:spcAft>
            </a:pPr>
            <a:r>
              <a:rPr lang="en-US">
                <a:effectLst/>
                <a:latin typeface="Times New Roman" panose="02020603050405020304" pitchFamily="18" charset="0"/>
                <a:cs typeface="Times New Roman" panose="02020603050405020304" pitchFamily="18" charset="0"/>
              </a:rPr>
              <a:t>B3: Đưa ảnh về góc nhìn thẳng, tìm các đường ngang và dọc, chỉ giữ lại phần ảnh chứa sudoku</a:t>
            </a:r>
          </a:p>
          <a:p>
            <a:pPr marR="0">
              <a:lnSpc>
                <a:spcPct val="200000"/>
              </a:lnSpc>
              <a:spcBef>
                <a:spcPts val="0"/>
              </a:spcBef>
              <a:spcAft>
                <a:spcPts val="0"/>
              </a:spcAft>
            </a:pPr>
            <a:r>
              <a:rPr lang="en-US">
                <a:effectLst/>
                <a:latin typeface="Times New Roman" panose="02020603050405020304" pitchFamily="18" charset="0"/>
                <a:cs typeface="Times New Roman" panose="02020603050405020304" pitchFamily="18" charset="0"/>
              </a:rPr>
              <a:t>B4: Chia ảnh thành 81 ô vuông nhỏ, mỗi ô vuông chứa 1 số</a:t>
            </a:r>
          </a:p>
          <a:p>
            <a:pPr marR="0">
              <a:lnSpc>
                <a:spcPct val="200000"/>
              </a:lnSpc>
              <a:spcBef>
                <a:spcPts val="0"/>
              </a:spcBef>
              <a:spcAft>
                <a:spcPts val="0"/>
              </a:spcAft>
            </a:pPr>
            <a:r>
              <a:rPr lang="en-US">
                <a:latin typeface="Times New Roman" panose="02020603050405020304" pitchFamily="18" charset="0"/>
                <a:cs typeface="Times New Roman" panose="02020603050405020304" pitchFamily="18" charset="0"/>
              </a:rPr>
              <a:t>B5: Sử dụng mô hình mạng nơ-ron nhận dạng số để nhận dạng</a:t>
            </a:r>
          </a:p>
          <a:p>
            <a:pPr marR="0">
              <a:lnSpc>
                <a:spcPct val="200000"/>
              </a:lnSpc>
              <a:spcBef>
                <a:spcPts val="0"/>
              </a:spcBef>
              <a:spcAft>
                <a:spcPts val="0"/>
              </a:spcAft>
            </a:pPr>
            <a:r>
              <a:rPr lang="en-US">
                <a:latin typeface="Times New Roman" panose="02020603050405020304" pitchFamily="18" charset="0"/>
                <a:cs typeface="Times New Roman" panose="02020603050405020304" pitchFamily="18" charset="0"/>
              </a:rPr>
              <a:t>B6: Sử dụng chương trình giải sudoku để giải </a:t>
            </a:r>
          </a:p>
          <a:p>
            <a:pPr marR="0">
              <a:lnSpc>
                <a:spcPct val="200000"/>
              </a:lnSpc>
              <a:spcBef>
                <a:spcPts val="0"/>
              </a:spcBef>
              <a:spcAft>
                <a:spcPts val="0"/>
              </a:spcAft>
            </a:pPr>
            <a:r>
              <a:rPr lang="en-US">
                <a:latin typeface="Times New Roman" panose="02020603050405020304" pitchFamily="18" charset="0"/>
                <a:cs typeface="Times New Roman" panose="02020603050405020304" pitchFamily="18" charset="0"/>
              </a:rPr>
              <a:t>B7: In kết quả lên ảnh gốc </a:t>
            </a:r>
            <a:endParaRPr lang="en-US">
              <a:effectLst/>
              <a:latin typeface="Times New Roman" panose="02020603050405020304" pitchFamily="18" charset="0"/>
              <a:cs typeface="Times New Roman" panose="02020603050405020304" pitchFamily="18" charset="0"/>
            </a:endParaRPr>
          </a:p>
          <a:p>
            <a:pPr marR="0">
              <a:lnSpc>
                <a:spcPct val="150000"/>
              </a:lnSpc>
              <a:spcBef>
                <a:spcPts val="0"/>
              </a:spcBef>
              <a:spcAft>
                <a:spcPts val="0"/>
              </a:spcAft>
            </a:pPr>
            <a:endParaRPr lang="vi-VN">
              <a:effectLst/>
              <a:latin typeface="Times New Roman" panose="02020603050405020304" pitchFamily="18" charset="0"/>
              <a:cs typeface="Times New Roman" panose="02020603050405020304" pitchFamily="18" charset="0"/>
            </a:endParaRPr>
          </a:p>
        </p:txBody>
      </p:sp>
      <p:sp>
        <p:nvSpPr>
          <p:cNvPr id="7" name="Rounded Rectangle 7">
            <a:extLst>
              <a:ext uri="{FF2B5EF4-FFF2-40B4-BE49-F238E27FC236}">
                <a16:creationId xmlns:a16="http://schemas.microsoft.com/office/drawing/2014/main" id="{6197916A-D6E0-4CBE-BD53-8D5849F30FE4}"/>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a:extLst>
              <a:ext uri="{FF2B5EF4-FFF2-40B4-BE49-F238E27FC236}">
                <a16:creationId xmlns:a16="http://schemas.microsoft.com/office/drawing/2014/main" id="{BE42B4FF-236C-45AB-8EB5-4DAF392506A2}"/>
              </a:ext>
            </a:extLst>
          </p:cNvPr>
          <p:cNvSpPr txBox="1"/>
          <p:nvPr/>
        </p:nvSpPr>
        <p:spPr>
          <a:xfrm>
            <a:off x="4544339" y="2744583"/>
            <a:ext cx="5760360" cy="523220"/>
          </a:xfrm>
          <a:prstGeom prst="rect">
            <a:avLst/>
          </a:prstGeom>
          <a:noFill/>
        </p:spPr>
        <p:txBody>
          <a:bodyPr wrap="square" rtlCol="0">
            <a:spAutoFit/>
          </a:bodyPr>
          <a:lstStyle/>
          <a:p>
            <a:r>
              <a:rPr lang="en-US" altLang="zh-CN" sz="2800">
                <a:solidFill>
                  <a:srgbClr val="1C4885"/>
                </a:solidFill>
                <a:latin typeface="#9Slide03 IcielNovecento sans E" panose="00000900000000000000" pitchFamily="2" charset="0"/>
                <a:ea typeface="FZZhengHeiS-DB-GB" panose="02000000000000000000" pitchFamily="2" charset="0"/>
              </a:rPr>
              <a:t>Ý TƯỞNG PHÁT TRIỂN</a:t>
            </a:r>
            <a:endParaRPr lang="zh-CN" altLang="en-US" sz="2800" dirty="0">
              <a:solidFill>
                <a:srgbClr val="1C4885"/>
              </a:solidFill>
              <a:latin typeface="#9Slide03 IcielNovecento sans E" panose="00000900000000000000" pitchFamily="2" charset="0"/>
              <a:ea typeface="FZZhengHeiS-DB-GB" panose="02000000000000000000" pitchFamily="2" charset="0"/>
            </a:endParaRPr>
          </a:p>
        </p:txBody>
      </p:sp>
      <p:sp>
        <p:nvSpPr>
          <p:cNvPr id="14" name="Rounded Rectangle 7">
            <a:extLst>
              <a:ext uri="{FF2B5EF4-FFF2-40B4-BE49-F238E27FC236}">
                <a16:creationId xmlns:a16="http://schemas.microsoft.com/office/drawing/2014/main" id="{720E8D0B-2756-4C05-B490-972D10F0B36A}"/>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Tree>
    <p:extLst>
      <p:ext uri="{BB962C8B-B14F-4D97-AF65-F5344CB8AC3E}">
        <p14:creationId xmlns:p14="http://schemas.microsoft.com/office/powerpoint/2010/main" val="25773154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0400" y="493130"/>
            <a:ext cx="4269676" cy="523220"/>
          </a:xfrm>
          <a:prstGeom prst="rect">
            <a:avLst/>
          </a:prstGeom>
          <a:noFill/>
        </p:spPr>
        <p:txBody>
          <a:bodyPr wrap="square" rtlCol="0">
            <a:spAutoFit/>
          </a:bodyPr>
          <a:lstStyle/>
          <a:p>
            <a:pPr algn="ctr"/>
            <a:r>
              <a:rPr lang="en-US" altLang="zh-CN" sz="2800">
                <a:solidFill>
                  <a:schemeClr val="tx1">
                    <a:lumMod val="85000"/>
                    <a:lumOff val="15000"/>
                  </a:schemeClr>
                </a:solidFill>
                <a:latin typeface="#9Slide01 Tieu de ngan" panose="00000800000000000000" pitchFamily="2" charset="0"/>
                <a:ea typeface="FZZhengHeiS-DB-GB" panose="02000000000000000000" pitchFamily="2" charset="0"/>
              </a:rPr>
              <a:t>Ý tưởng phát triển</a:t>
            </a:r>
            <a:endParaRPr lang="zh-CN" altLang="en-US" sz="2800" dirty="0">
              <a:solidFill>
                <a:schemeClr val="tx1">
                  <a:lumMod val="85000"/>
                  <a:lumOff val="15000"/>
                </a:schemeClr>
              </a:solidFill>
              <a:latin typeface="#9Slide01 Tieu de ngan" panose="000008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Rounded Rectangle 7">
            <a:extLst>
              <a:ext uri="{FF2B5EF4-FFF2-40B4-BE49-F238E27FC236}">
                <a16:creationId xmlns:a16="http://schemas.microsoft.com/office/drawing/2014/main" id="{D108B97B-B3C1-4C5D-8B19-F67C2D7A8279}"/>
              </a:ext>
            </a:extLst>
          </p:cNvPr>
          <p:cNvSpPr/>
          <p:nvPr/>
        </p:nvSpPr>
        <p:spPr>
          <a:xfrm>
            <a:off x="9879950" y="866432"/>
            <a:ext cx="1325057" cy="413563"/>
          </a:xfrm>
          <a:prstGeom prst="roundRect">
            <a:avLst>
              <a:gd name="adj" fmla="val 50000"/>
            </a:avLst>
          </a:prstGeom>
          <a:solidFill>
            <a:schemeClr val="bg1">
              <a:alpha val="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latin typeface="#9Slide01 Noi dung ngan" panose="00000600000000000000" pitchFamily="2" charset="0"/>
                <a:ea typeface="#9Slide02 Noi dung dai" panose="02000000000000000000" pitchFamily="2" charset="0"/>
              </a:rPr>
              <a:t>Nhóm 3</a:t>
            </a:r>
            <a:r>
              <a:rPr lang="en-US" altLang="ko-KR">
                <a:solidFill>
                  <a:schemeClr val="tx1"/>
                </a:solidFill>
                <a:latin typeface="#9Slide01 Noi dung ngan" panose="00000600000000000000" pitchFamily="2" charset="0"/>
              </a:rPr>
              <a:t>  </a:t>
            </a:r>
            <a:endParaRPr lang="ko-KR" altLang="en-US" dirty="0">
              <a:solidFill>
                <a:schemeClr val="tx1"/>
              </a:solidFill>
              <a:latin typeface="#9Slide01 Noi dung ngan" panose="00000600000000000000" pitchFamily="2" charset="0"/>
            </a:endParaRPr>
          </a:p>
        </p:txBody>
      </p:sp>
      <p:sp>
        <p:nvSpPr>
          <p:cNvPr id="8" name="矩形 7"/>
          <p:cNvSpPr/>
          <p:nvPr/>
        </p:nvSpPr>
        <p:spPr>
          <a:xfrm>
            <a:off x="749063" y="2098674"/>
            <a:ext cx="910843" cy="18183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49063" y="2203186"/>
            <a:ext cx="3065249" cy="3852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20893" y="3509085"/>
            <a:ext cx="2208388" cy="830997"/>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a:solidFill>
                  <a:srgbClr val="1C4885"/>
                </a:solidFill>
                <a:effectLst/>
                <a:latin typeface="#9Slide01 Noi dung ngan" panose="00000600000000000000" pitchFamily="2" charset="0"/>
              </a:rPr>
              <a:t>Tạo bài toán Sudoku</a:t>
            </a:r>
            <a:endParaRPr lang="zh-CN" altLang="en-US" sz="2400" dirty="0">
              <a:solidFill>
                <a:srgbClr val="1C4885"/>
              </a:solidFill>
              <a:effectLst/>
              <a:latin typeface="#9Slide01 Noi dung ngan" panose="00000600000000000000" pitchFamily="2" charset="0"/>
            </a:endParaRPr>
          </a:p>
        </p:txBody>
      </p:sp>
      <p:pic>
        <p:nvPicPr>
          <p:cNvPr id="28" name="Picture 27">
            <a:extLst>
              <a:ext uri="{FF2B5EF4-FFF2-40B4-BE49-F238E27FC236}">
                <a16:creationId xmlns:a16="http://schemas.microsoft.com/office/drawing/2014/main" id="{F1B9494A-8638-4759-8792-97DB287A5213}"/>
              </a:ext>
            </a:extLst>
          </p:cNvPr>
          <p:cNvPicPr>
            <a:picLocks noChangeAspect="1"/>
          </p:cNvPicPr>
          <p:nvPr/>
        </p:nvPicPr>
        <p:blipFill>
          <a:blip r:embed="rId3"/>
          <a:stretch>
            <a:fillRect/>
          </a:stretch>
        </p:blipFill>
        <p:spPr>
          <a:xfrm>
            <a:off x="964245" y="2562496"/>
            <a:ext cx="746225" cy="715281"/>
          </a:xfrm>
          <a:prstGeom prst="rect">
            <a:avLst/>
          </a:prstGeom>
        </p:spPr>
      </p:pic>
      <p:sp>
        <p:nvSpPr>
          <p:cNvPr id="9" name="矩形 8"/>
          <p:cNvSpPr/>
          <p:nvPr/>
        </p:nvSpPr>
        <p:spPr>
          <a:xfrm>
            <a:off x="4563375" y="2098674"/>
            <a:ext cx="910843" cy="18183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563375" y="2203186"/>
            <a:ext cx="3065249" cy="3852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35204" y="3509085"/>
            <a:ext cx="2516161" cy="830997"/>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a:solidFill>
                  <a:srgbClr val="1C4885"/>
                </a:solidFill>
                <a:effectLst/>
                <a:latin typeface="#9Slide01 Noi dung ngan" panose="00000600000000000000" pitchFamily="2" charset="0"/>
              </a:rPr>
              <a:t>Hướng dẫn chơi Sudoku</a:t>
            </a:r>
            <a:endParaRPr lang="zh-CN" altLang="en-US" sz="2400" dirty="0">
              <a:solidFill>
                <a:srgbClr val="1C4885"/>
              </a:solidFill>
              <a:effectLst/>
              <a:latin typeface="#9Slide01 Noi dung ngan" panose="00000600000000000000" pitchFamily="2" charset="0"/>
            </a:endParaRPr>
          </a:p>
        </p:txBody>
      </p:sp>
      <p:cxnSp>
        <p:nvCxnSpPr>
          <p:cNvPr id="19" name="直接连接符 18"/>
          <p:cNvCxnSpPr>
            <a:cxnSpLocks/>
          </p:cNvCxnSpPr>
          <p:nvPr/>
        </p:nvCxnSpPr>
        <p:spPr>
          <a:xfrm>
            <a:off x="4851809" y="4514593"/>
            <a:ext cx="1244191"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34882402-7B91-43B8-B328-E223D2AF1BB8}"/>
              </a:ext>
            </a:extLst>
          </p:cNvPr>
          <p:cNvPicPr>
            <a:picLocks noChangeAspect="1"/>
          </p:cNvPicPr>
          <p:nvPr/>
        </p:nvPicPr>
        <p:blipFill>
          <a:blip r:embed="rId4"/>
          <a:stretch>
            <a:fillRect/>
          </a:stretch>
        </p:blipFill>
        <p:spPr>
          <a:xfrm>
            <a:off x="4851809" y="2624835"/>
            <a:ext cx="711141" cy="681652"/>
          </a:xfrm>
          <a:prstGeom prst="rect">
            <a:avLst/>
          </a:prstGeom>
        </p:spPr>
      </p:pic>
      <p:sp>
        <p:nvSpPr>
          <p:cNvPr id="10" name="矩形 9"/>
          <p:cNvSpPr/>
          <p:nvPr/>
        </p:nvSpPr>
        <p:spPr>
          <a:xfrm>
            <a:off x="8377687" y="2114717"/>
            <a:ext cx="910843" cy="18183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77687" y="2213017"/>
            <a:ext cx="3065249" cy="3852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a:spLocks/>
          </p:cNvSpPr>
          <p:nvPr/>
        </p:nvSpPr>
        <p:spPr>
          <a:xfrm>
            <a:off x="8549516" y="3518916"/>
            <a:ext cx="2721592" cy="830997"/>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a:solidFill>
                  <a:srgbClr val="1C4885"/>
                </a:solidFill>
                <a:effectLst/>
                <a:latin typeface="#9Slide01 Noi dung ngan" panose="00000600000000000000" pitchFamily="2" charset="0"/>
              </a:rPr>
              <a:t>Thay đổi model nhận dạng số</a:t>
            </a:r>
            <a:endParaRPr lang="zh-CN" altLang="en-US" sz="2400" dirty="0">
              <a:solidFill>
                <a:srgbClr val="1C4885"/>
              </a:solidFill>
              <a:effectLst/>
              <a:latin typeface="#9Slide01 Noi dung ngan" panose="00000600000000000000" pitchFamily="2" charset="0"/>
            </a:endParaRPr>
          </a:p>
        </p:txBody>
      </p:sp>
      <p:pic>
        <p:nvPicPr>
          <p:cNvPr id="43" name="Picture 42">
            <a:extLst>
              <a:ext uri="{FF2B5EF4-FFF2-40B4-BE49-F238E27FC236}">
                <a16:creationId xmlns:a16="http://schemas.microsoft.com/office/drawing/2014/main" id="{27FB46A9-65F2-403C-83DE-3859B440F3CB}"/>
              </a:ext>
            </a:extLst>
          </p:cNvPr>
          <p:cNvPicPr>
            <a:picLocks noChangeAspect="1"/>
          </p:cNvPicPr>
          <p:nvPr/>
        </p:nvPicPr>
        <p:blipFill>
          <a:blip r:embed="rId5"/>
          <a:stretch>
            <a:fillRect/>
          </a:stretch>
        </p:blipFill>
        <p:spPr>
          <a:xfrm>
            <a:off x="8685100" y="2565736"/>
            <a:ext cx="670387" cy="642588"/>
          </a:xfrm>
          <a:prstGeom prst="rect">
            <a:avLst/>
          </a:prstGeom>
        </p:spPr>
      </p:pic>
      <p:cxnSp>
        <p:nvCxnSpPr>
          <p:cNvPr id="49" name="直接连接符 18">
            <a:extLst>
              <a:ext uri="{FF2B5EF4-FFF2-40B4-BE49-F238E27FC236}">
                <a16:creationId xmlns:a16="http://schemas.microsoft.com/office/drawing/2014/main" id="{B708C1C7-4E14-4B34-93A7-EA3E2206498C}"/>
              </a:ext>
            </a:extLst>
          </p:cNvPr>
          <p:cNvCxnSpPr>
            <a:cxnSpLocks/>
          </p:cNvCxnSpPr>
          <p:nvPr/>
        </p:nvCxnSpPr>
        <p:spPr>
          <a:xfrm>
            <a:off x="8685100" y="4514593"/>
            <a:ext cx="119485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18">
            <a:extLst>
              <a:ext uri="{FF2B5EF4-FFF2-40B4-BE49-F238E27FC236}">
                <a16:creationId xmlns:a16="http://schemas.microsoft.com/office/drawing/2014/main" id="{FBE0135A-3ADC-4115-8907-1CD6A2142851}"/>
              </a:ext>
            </a:extLst>
          </p:cNvPr>
          <p:cNvCxnSpPr>
            <a:cxnSpLocks/>
          </p:cNvCxnSpPr>
          <p:nvPr/>
        </p:nvCxnSpPr>
        <p:spPr>
          <a:xfrm>
            <a:off x="1041809" y="4514593"/>
            <a:ext cx="980031"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1C13434-E668-4F53-B370-BE556481730E}"/>
              </a:ext>
            </a:extLst>
          </p:cNvPr>
          <p:cNvSpPr txBox="1"/>
          <p:nvPr/>
        </p:nvSpPr>
        <p:spPr>
          <a:xfrm>
            <a:off x="4735204" y="4700201"/>
            <a:ext cx="2468880" cy="584775"/>
          </a:xfrm>
          <a:prstGeom prst="rect">
            <a:avLst/>
          </a:prstGeom>
          <a:noFill/>
        </p:spPr>
        <p:txBody>
          <a:bodyPr wrap="square" rtlCol="0">
            <a:spAutoFit/>
          </a:bodyPr>
          <a:lstStyle/>
          <a:p>
            <a:r>
              <a:rPr lang="en-US" sz="1600">
                <a:latin typeface="#9Slide01 Noi dung ngan" panose="00000600000000000000" pitchFamily="2" charset="0"/>
              </a:rPr>
              <a:t>giúp người dùng hiểu rõ cách chơi</a:t>
            </a:r>
          </a:p>
        </p:txBody>
      </p:sp>
      <p:sp>
        <p:nvSpPr>
          <p:cNvPr id="73" name="TextBox 72">
            <a:extLst>
              <a:ext uri="{FF2B5EF4-FFF2-40B4-BE49-F238E27FC236}">
                <a16:creationId xmlns:a16="http://schemas.microsoft.com/office/drawing/2014/main" id="{E2859DEA-00A6-40BD-AFBC-8D9FC4D28DC8}"/>
              </a:ext>
            </a:extLst>
          </p:cNvPr>
          <p:cNvSpPr txBox="1"/>
          <p:nvPr/>
        </p:nvSpPr>
        <p:spPr>
          <a:xfrm>
            <a:off x="984274" y="4700201"/>
            <a:ext cx="2468880" cy="584775"/>
          </a:xfrm>
          <a:prstGeom prst="rect">
            <a:avLst/>
          </a:prstGeom>
          <a:noFill/>
        </p:spPr>
        <p:txBody>
          <a:bodyPr wrap="square" rtlCol="0">
            <a:spAutoFit/>
          </a:bodyPr>
          <a:lstStyle/>
          <a:p>
            <a:r>
              <a:rPr lang="en-US" sz="1600">
                <a:latin typeface="#9Slide01 Noi dung ngan" panose="00000600000000000000" pitchFamily="2" charset="0"/>
              </a:rPr>
              <a:t>cung cấp nguồn bài toán cho người dùng</a:t>
            </a:r>
          </a:p>
        </p:txBody>
      </p:sp>
      <p:sp>
        <p:nvSpPr>
          <p:cNvPr id="75" name="TextBox 74">
            <a:extLst>
              <a:ext uri="{FF2B5EF4-FFF2-40B4-BE49-F238E27FC236}">
                <a16:creationId xmlns:a16="http://schemas.microsoft.com/office/drawing/2014/main" id="{18B939C4-F62D-4DE2-B5FC-1AA78E1310A1}"/>
              </a:ext>
            </a:extLst>
          </p:cNvPr>
          <p:cNvSpPr txBox="1"/>
          <p:nvPr/>
        </p:nvSpPr>
        <p:spPr>
          <a:xfrm>
            <a:off x="8549516" y="4700201"/>
            <a:ext cx="2893420" cy="830997"/>
          </a:xfrm>
          <a:prstGeom prst="rect">
            <a:avLst/>
          </a:prstGeom>
          <a:noFill/>
        </p:spPr>
        <p:txBody>
          <a:bodyPr wrap="square" rtlCol="0">
            <a:spAutoFit/>
          </a:bodyPr>
          <a:lstStyle/>
          <a:p>
            <a:r>
              <a:rPr lang="en-US" sz="1600">
                <a:latin typeface="#9Slide01 Noi dung ngan" panose="00000600000000000000" pitchFamily="2" charset="0"/>
              </a:rPr>
              <a:t>hỗ trợ người có nhu cầu tìm hiểu về mã nguồn của phần mềm</a:t>
            </a:r>
          </a:p>
        </p:txBody>
      </p:sp>
    </p:spTree>
    <p:extLst>
      <p:ext uri="{BB962C8B-B14F-4D97-AF65-F5344CB8AC3E}">
        <p14:creationId xmlns:p14="http://schemas.microsoft.com/office/powerpoint/2010/main" val="262881023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https://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247</TotalTime>
  <Words>1578</Words>
  <Application>Microsoft Office PowerPoint</Application>
  <PresentationFormat>Widescreen</PresentationFormat>
  <Paragraphs>214</Paragraphs>
  <Slides>22</Slides>
  <Notes>22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22</vt:i4>
      </vt:variant>
    </vt:vector>
  </HeadingPairs>
  <TitlesOfParts>
    <vt:vector size="38" baseType="lpstr">
      <vt:lpstr>等线</vt:lpstr>
      <vt:lpstr>等线 Light</vt:lpstr>
      <vt:lpstr>FuturaBookC</vt:lpstr>
      <vt:lpstr>FZZhengHeiS-DB-GB</vt:lpstr>
      <vt:lpstr>微软雅黑</vt:lpstr>
      <vt:lpstr>锐字逼格青春粗黑体简2.0</vt:lpstr>
      <vt:lpstr>#9Slide01 Noi dung ngan</vt:lpstr>
      <vt:lpstr>#9Slide01 Tieu de ngan</vt:lpstr>
      <vt:lpstr>#9Slide02 Noi dung dai</vt:lpstr>
      <vt:lpstr>#9Slide02 Tieu de dai</vt:lpstr>
      <vt:lpstr>#9Slide03 Iciel Blooming Elegan</vt:lpstr>
      <vt:lpstr>#9Slide03 IcielNovecento sans E</vt:lpstr>
      <vt:lpstr>Arial</vt:lpstr>
      <vt:lpstr>Times New Roman</vt:lpstr>
      <vt:lpstr>Wingdings</vt:lpstr>
      <vt:lpstr>https://www.freeppt7.com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9Slide.vn</dc:subject>
  <dc:creator>admin</dc:creator>
  <cp:keywords>https:/www.freeppt7.com</cp:keywords>
  <dc:description>9Slide.vn</dc:description>
  <cp:lastModifiedBy>Khanh Huyen</cp:lastModifiedBy>
  <cp:revision>14</cp:revision>
  <dcterms:created xsi:type="dcterms:W3CDTF">2018-02-27T12:12:58Z</dcterms:created>
  <dcterms:modified xsi:type="dcterms:W3CDTF">2023-12-28T20:22:18Z</dcterms:modified>
  <cp:category>9Slide.vn</cp:category>
</cp:coreProperties>
</file>