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- Red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ody Level One…"/>
          <p:cNvSpPr txBox="1"/>
          <p:nvPr>
            <p:ph type="body" sz="half" idx="1"/>
          </p:nvPr>
        </p:nvSpPr>
        <p:spPr>
          <a:xfrm>
            <a:off x="1597068" y="6500107"/>
            <a:ext cx="15282706" cy="7889472"/>
          </a:xfrm>
          <a:prstGeom prst="rect">
            <a:avLst/>
          </a:prstGeom>
        </p:spPr>
        <p:txBody>
          <a:bodyPr lIns="91437" tIns="91437" rIns="91437" bIns="91437"/>
          <a:lstStyle>
            <a:lvl1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  <a:lvl2pPr marL="2171700" indent="-1714500" defTabSz="1828800">
              <a:lnSpc>
                <a:spcPct val="70000"/>
              </a:lnSpc>
              <a:spcBef>
                <a:spcPts val="2000"/>
              </a:spcBef>
              <a:buSzPct val="100000"/>
              <a:buChar char="▪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2pPr>
            <a:lvl3pPr marL="2628900" indent="-1714500" defTabSz="1828800">
              <a:lnSpc>
                <a:spcPct val="70000"/>
              </a:lnSpc>
              <a:spcBef>
                <a:spcPts val="2000"/>
              </a:spcBef>
              <a:buSzPct val="80000"/>
              <a:buChar char="▪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3pPr>
            <a:lvl4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4pPr>
            <a:lvl5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Freeform 5"/>
          <p:cNvSpPr/>
          <p:nvPr/>
        </p:nvSpPr>
        <p:spPr>
          <a:xfrm rot="611512">
            <a:off x="-1137811" y="2426844"/>
            <a:ext cx="26110451" cy="7261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6" fill="norm" stroke="1" extrusionOk="0">
                <a:moveTo>
                  <a:pt x="0" y="2645"/>
                </a:moveTo>
                <a:cubicBezTo>
                  <a:pt x="5108" y="-2464"/>
                  <a:pt x="6579" y="6653"/>
                  <a:pt x="8946" y="6212"/>
                </a:cubicBezTo>
                <a:cubicBezTo>
                  <a:pt x="11314" y="5771"/>
                  <a:pt x="11649" y="73"/>
                  <a:pt x="14207" y="0"/>
                </a:cubicBezTo>
                <a:cubicBezTo>
                  <a:pt x="16765" y="-74"/>
                  <a:pt x="18723" y="8949"/>
                  <a:pt x="18508" y="13612"/>
                </a:cubicBezTo>
                <a:cubicBezTo>
                  <a:pt x="18294" y="18276"/>
                  <a:pt x="15887" y="19136"/>
                  <a:pt x="15724" y="13659"/>
                </a:cubicBezTo>
                <a:cubicBezTo>
                  <a:pt x="15561" y="8181"/>
                  <a:pt x="18898" y="4097"/>
                  <a:pt x="21600" y="9358"/>
                </a:cubicBezTo>
              </a:path>
            </a:pathLst>
          </a:custGeom>
          <a:ln w="50800">
            <a:solidFill>
              <a:srgbClr val="FFFFFF"/>
            </a:solidFill>
            <a:miter/>
          </a:ln>
        </p:spPr>
        <p:txBody>
          <a:bodyPr lIns="91437" tIns="91437" rIns="91437" bIns="91437" anchor="ctr"/>
          <a:lstStyle/>
          <a:p>
            <a:pPr defTabSz="1828800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22274142" y="12638126"/>
            <a:ext cx="591112" cy="614677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lum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1249680" y="1158238"/>
            <a:ext cx="19816489" cy="2401574"/>
          </a:xfrm>
          <a:prstGeom prst="rect">
            <a:avLst/>
          </a:prstGeom>
        </p:spPr>
        <p:txBody>
          <a:bodyPr lIns="91437" tIns="91437" rIns="91437" bIns="91437" anchor="ctr"/>
          <a:lstStyle>
            <a:lvl1pPr defTabSz="1828800">
              <a:lnSpc>
                <a:spcPct val="70000"/>
              </a:lnSpc>
              <a:defRPr spc="0" sz="12000">
                <a:solidFill>
                  <a:srgbClr val="F01E0A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half" idx="1"/>
          </p:nvPr>
        </p:nvSpPr>
        <p:spPr>
          <a:xfrm>
            <a:off x="1787612" y="4603775"/>
            <a:ext cx="9852456" cy="7801586"/>
          </a:xfrm>
          <a:prstGeom prst="rect">
            <a:avLst/>
          </a:prstGeom>
        </p:spPr>
        <p:txBody>
          <a:bodyPr lIns="91437" tIns="91437" rIns="91437" bIns="91437"/>
          <a:lstStyle>
            <a:lvl1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1pPr>
            <a:lvl2pPr marL="685800" indent="-457200" defTabSz="1828800">
              <a:spcBef>
                <a:spcPts val="2000"/>
              </a:spcBef>
              <a:buSzPct val="100000"/>
              <a:buChar char="▪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2pPr>
            <a:lvl3pPr marL="1371600" indent="-457200" defTabSz="1828800">
              <a:spcBef>
                <a:spcPts val="2000"/>
              </a:spcBef>
              <a:buSzPct val="80000"/>
              <a:buChar char="▪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21375248" y="12638126"/>
            <a:ext cx="591112" cy="614677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ngle Colum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 lIns="91437" tIns="91437" rIns="91437" bIns="91437" anchor="ctr"/>
          <a:lstStyle>
            <a:lvl1pPr defTabSz="1828800">
              <a:lnSpc>
                <a:spcPct val="70000"/>
              </a:lnSpc>
              <a:defRPr spc="0" sz="12000">
                <a:solidFill>
                  <a:srgbClr val="F01E0A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idx="1"/>
          </p:nvPr>
        </p:nvSpPr>
        <p:spPr>
          <a:xfrm>
            <a:off x="1787616" y="4591096"/>
            <a:ext cx="20808772" cy="7061560"/>
          </a:xfrm>
          <a:prstGeom prst="rect">
            <a:avLst/>
          </a:prstGeom>
        </p:spPr>
        <p:txBody>
          <a:bodyPr lIns="91437" tIns="91437" rIns="91437" bIns="91437"/>
          <a:lstStyle>
            <a:lvl1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1pPr>
            <a:lvl2pPr marL="685800" indent="-457200" defTabSz="1828800">
              <a:spcBef>
                <a:spcPts val="2000"/>
              </a:spcBef>
              <a:buSzPct val="100000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2pPr>
            <a:lvl3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21375248" y="12638126"/>
            <a:ext cx="591112" cy="614677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- Red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ody Level One…"/>
          <p:cNvSpPr txBox="1"/>
          <p:nvPr>
            <p:ph type="body" sz="half" idx="1"/>
          </p:nvPr>
        </p:nvSpPr>
        <p:spPr>
          <a:xfrm>
            <a:off x="1597068" y="6500107"/>
            <a:ext cx="15282706" cy="7889472"/>
          </a:xfrm>
          <a:prstGeom prst="rect">
            <a:avLst/>
          </a:prstGeom>
        </p:spPr>
        <p:txBody>
          <a:bodyPr lIns="91437" tIns="91437" rIns="91437" bIns="91437"/>
          <a:lstStyle>
            <a:lvl1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  <a:lvl2pPr marL="2171700" indent="-17145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2pPr>
            <a:lvl3pPr marL="2971800" indent="-20574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3pPr>
            <a:lvl4pPr marL="3657600" indent="-22860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4pPr>
            <a:lvl5pPr marL="4114800" indent="-22860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Freeform 5"/>
          <p:cNvSpPr/>
          <p:nvPr/>
        </p:nvSpPr>
        <p:spPr>
          <a:xfrm rot="611512">
            <a:off x="-1137811" y="2426844"/>
            <a:ext cx="26110451" cy="7261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6" fill="norm" stroke="1" extrusionOk="0">
                <a:moveTo>
                  <a:pt x="0" y="2645"/>
                </a:moveTo>
                <a:cubicBezTo>
                  <a:pt x="5108" y="-2464"/>
                  <a:pt x="6579" y="6653"/>
                  <a:pt x="8946" y="6212"/>
                </a:cubicBezTo>
                <a:cubicBezTo>
                  <a:pt x="11314" y="5771"/>
                  <a:pt x="11649" y="73"/>
                  <a:pt x="14207" y="0"/>
                </a:cubicBezTo>
                <a:cubicBezTo>
                  <a:pt x="16765" y="-74"/>
                  <a:pt x="18723" y="8949"/>
                  <a:pt x="18508" y="13612"/>
                </a:cubicBezTo>
                <a:cubicBezTo>
                  <a:pt x="18294" y="18276"/>
                  <a:pt x="15887" y="19136"/>
                  <a:pt x="15724" y="13659"/>
                </a:cubicBezTo>
                <a:cubicBezTo>
                  <a:pt x="15561" y="8181"/>
                  <a:pt x="18898" y="4097"/>
                  <a:pt x="21600" y="9358"/>
                </a:cubicBezTo>
              </a:path>
            </a:pathLst>
          </a:custGeom>
          <a:ln w="50800">
            <a:solidFill>
              <a:srgbClr val="FFFFFF"/>
            </a:solidFill>
            <a:miter/>
          </a:ln>
        </p:spPr>
        <p:txBody>
          <a:bodyPr lIns="91437" tIns="91437" rIns="91437" bIns="91437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7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39994" y="12288880"/>
            <a:ext cx="771159" cy="876317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21375248" y="12638126"/>
            <a:ext cx="591112" cy="614677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2800">
                <a:solidFill>
                  <a:srgbClr val="FFFFFF"/>
                </a:solidFill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localhost:8080/swagger-ui/index.html?configUrl=/v3/api-docs/swagger-config#/student-controller/getById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 Placeholder 2"/>
          <p:cNvSpPr txBox="1"/>
          <p:nvPr>
            <p:ph type="body" sz="half" idx="1"/>
          </p:nvPr>
        </p:nvSpPr>
        <p:spPr>
          <a:xfrm>
            <a:off x="1597065" y="6500107"/>
            <a:ext cx="15282707" cy="7889472"/>
          </a:xfrm>
          <a:prstGeom prst="rect">
            <a:avLst/>
          </a:prstGeom>
        </p:spPr>
        <p:txBody>
          <a:bodyPr/>
          <a:lstStyle/>
          <a:p>
            <a:pPr/>
            <a:r>
              <a:t>Hexagonal </a:t>
            </a:r>
          </a:p>
          <a:p>
            <a:pPr/>
            <a:r>
              <a:t>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TDD</a:t>
            </a:r>
          </a:p>
        </p:txBody>
      </p:sp>
      <p:sp>
        <p:nvSpPr>
          <p:cNvPr id="227" name="- Testing fir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Testing first</a:t>
            </a:r>
          </a:p>
          <a:p>
            <a:pPr/>
            <a:r>
              <a:t>- Fill the code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IT Mutation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 indent="0" defTabSz="1828800">
              <a:lnSpc>
                <a:spcPct val="70000"/>
              </a:lnSpc>
              <a:defRPr spc="0" sz="12000">
                <a:solidFill>
                  <a:srgbClr val="F01E0A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pPr>
            <a:r>
              <a:t>PIT Mutation Testing</a:t>
            </a:r>
          </a:p>
        </p:txBody>
      </p:sp>
      <p:sp>
        <p:nvSpPr>
          <p:cNvPr id="230" name="- Pit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Pitest</a:t>
            </a:r>
          </a:p>
          <a:p>
            <a:pPr/>
            <a:r>
              <a:t>- mvn test-compile org.pitest:pitest-maven:mutationCoverage</a:t>
            </a:r>
          </a:p>
          <a:p>
            <a:pPr/>
            <a:r>
              <a:t>- Check “target/pit-reports/YYYYMMDDHHMI”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pen Ques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 indent="0" defTabSz="1828800">
              <a:lnSpc>
                <a:spcPct val="70000"/>
              </a:lnSpc>
              <a:defRPr spc="0" sz="12000">
                <a:solidFill>
                  <a:srgbClr val="F01E0A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pPr>
            <a:r>
              <a:t>Open Question</a:t>
            </a:r>
          </a:p>
        </p:txBody>
      </p:sp>
      <p:sp>
        <p:nvSpPr>
          <p:cNvPr id="233" name="- Could we use repository in Controller Lay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Could we use repository in Controller Layer</a:t>
            </a:r>
          </a:p>
          <a:p>
            <a:pPr/>
            <a:r>
              <a:t>- Could we use Hibernate Library in Controller Layer</a:t>
            </a:r>
          </a:p>
          <a:p>
            <a:pPr/>
            <a:r>
              <a:t>- Use Kafka Consumer and Producer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ooter Placeholder 3"/>
          <p:cNvSpPr txBox="1"/>
          <p:nvPr>
            <p:ph type="sldNum" sz="quarter" idx="4294967295"/>
          </p:nvPr>
        </p:nvSpPr>
        <p:spPr>
          <a:xfrm>
            <a:off x="22274142" y="12638126"/>
            <a:ext cx="591112" cy="6146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6" name="Text Placeholder 3"/>
          <p:cNvSpPr txBox="1"/>
          <p:nvPr>
            <p:ph type="body" sz="half" idx="1"/>
          </p:nvPr>
        </p:nvSpPr>
        <p:spPr>
          <a:xfrm>
            <a:off x="1597065" y="6500107"/>
            <a:ext cx="15282707" cy="7889472"/>
          </a:xfrm>
          <a:prstGeom prst="rect">
            <a:avLst/>
          </a:prstGeom>
        </p:spPr>
        <p:txBody>
          <a:bodyPr/>
          <a:lstStyle/>
          <a:p>
            <a:pPr/>
            <a:r>
              <a:t>Q&amp;A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ooter Placeholder 3"/>
          <p:cNvSpPr txBox="1"/>
          <p:nvPr>
            <p:ph type="sldNum" sz="quarter" idx="4294967295"/>
          </p:nvPr>
        </p:nvSpPr>
        <p:spPr>
          <a:xfrm>
            <a:off x="21573016" y="12638126"/>
            <a:ext cx="393344" cy="6146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Title 4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92" name="Content Placeholder 5"/>
          <p:cNvSpPr txBox="1"/>
          <p:nvPr>
            <p:ph type="body" idx="1"/>
          </p:nvPr>
        </p:nvSpPr>
        <p:spPr>
          <a:xfrm>
            <a:off x="1787610" y="3865503"/>
            <a:ext cx="20808778" cy="7787153"/>
          </a:xfrm>
          <a:prstGeom prst="rect">
            <a:avLst/>
          </a:prstGeom>
        </p:spPr>
        <p:txBody>
          <a:bodyPr/>
          <a:lstStyle/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What is Hexagonal Architecture Design?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Why we use it ?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How can we apply Hexagonal Architecture Design to SpringBoot Project ?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Development flow with BDD and TDD ?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What could we do more when the testing reach 100%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ooter Placeholder 3"/>
          <p:cNvSpPr txBox="1"/>
          <p:nvPr>
            <p:ph type="sldNum" sz="quarter" idx="4294967295"/>
          </p:nvPr>
        </p:nvSpPr>
        <p:spPr>
          <a:xfrm>
            <a:off x="21573016" y="12638126"/>
            <a:ext cx="393344" cy="6146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5" name="Title 4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CONTEXT</a:t>
            </a:r>
          </a:p>
        </p:txBody>
      </p:sp>
      <p:sp>
        <p:nvSpPr>
          <p:cNvPr id="196" name="Content Placeholder 5"/>
          <p:cNvSpPr txBox="1"/>
          <p:nvPr>
            <p:ph type="body" idx="1"/>
          </p:nvPr>
        </p:nvSpPr>
        <p:spPr>
          <a:xfrm>
            <a:off x="1787610" y="3865503"/>
            <a:ext cx="20808778" cy="7787153"/>
          </a:xfrm>
          <a:prstGeom prst="rect">
            <a:avLst/>
          </a:prstGeom>
        </p:spPr>
        <p:txBody>
          <a:bodyPr/>
          <a:lstStyle/>
          <a:p>
            <a:pPr marL="274320" indent="-274320" defTabSz="731520">
              <a:spcBef>
                <a:spcPts val="800"/>
              </a:spcBef>
              <a:buClr>
                <a:srgbClr val="D92C27"/>
              </a:buClr>
              <a:buSzPct val="100000"/>
              <a:buFont typeface="Arial"/>
              <a:buChar char="•"/>
              <a:defRPr sz="1760"/>
            </a:pP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7610" y="3865503"/>
            <a:ext cx="9449678" cy="7593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ooter Placeholder 3"/>
          <p:cNvSpPr txBox="1"/>
          <p:nvPr>
            <p:ph type="sldNum" sz="quarter" idx="4294967295"/>
          </p:nvPr>
        </p:nvSpPr>
        <p:spPr>
          <a:xfrm>
            <a:off x="21573016" y="12638126"/>
            <a:ext cx="393344" cy="6146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0" name="Title 4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>
            <a:lvl1pPr defTabSz="1591055">
              <a:defRPr sz="10440"/>
            </a:lvl1pPr>
          </a:lstStyle>
          <a:p>
            <a:pPr/>
            <a:r>
              <a:t>Hexagonal Architecture Design</a:t>
            </a:r>
          </a:p>
        </p:txBody>
      </p:sp>
      <p:sp>
        <p:nvSpPr>
          <p:cNvPr id="201" name="Content Placeholder 5"/>
          <p:cNvSpPr txBox="1"/>
          <p:nvPr>
            <p:ph type="body" idx="1"/>
          </p:nvPr>
        </p:nvSpPr>
        <p:spPr>
          <a:xfrm>
            <a:off x="1787610" y="3865503"/>
            <a:ext cx="20808778" cy="7787153"/>
          </a:xfrm>
          <a:prstGeom prst="rect">
            <a:avLst/>
          </a:prstGeom>
        </p:spPr>
        <p:txBody>
          <a:bodyPr/>
          <a:lstStyle/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A Pattern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Domain driven design (DDD)(The Book 2)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SA provide DDD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Focus on business logic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Ports vs Adapters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Easy to replace an adapter</a:t>
            </a:r>
          </a:p>
          <a:p>
            <a:pPr lvl="4"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Not use 3rd library in Domain Object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50964" y="3301999"/>
            <a:ext cx="9296401" cy="71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OOL API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SHOOL API PROJECT</a:t>
            </a:r>
          </a:p>
        </p:txBody>
      </p:sp>
      <p:sp>
        <p:nvSpPr>
          <p:cNvPr id="205" name="- Modules:…"/>
          <p:cNvSpPr txBox="1"/>
          <p:nvPr>
            <p:ph type="body" idx="1"/>
          </p:nvPr>
        </p:nvSpPr>
        <p:spPr>
          <a:xfrm>
            <a:off x="1787614" y="4251824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804672">
              <a:spcBef>
                <a:spcPts val="800"/>
              </a:spcBef>
              <a:defRPr sz="2112"/>
            </a:pPr>
            <a:r>
              <a:t>- Modules:</a:t>
            </a:r>
          </a:p>
          <a:p>
            <a:pPr defTabSz="804672">
              <a:spcBef>
                <a:spcPts val="800"/>
              </a:spcBef>
              <a:defRPr sz="2112"/>
            </a:pPr>
            <a:r>
              <a:t>    + Bootstrap</a:t>
            </a:r>
          </a:p>
          <a:p>
            <a:pPr lvl="2" defTabSz="804672">
              <a:spcBef>
                <a:spcPts val="800"/>
              </a:spcBef>
              <a:defRPr sz="2112"/>
            </a:pPr>
            <a:r>
              <a:t>    + Domain</a:t>
            </a:r>
          </a:p>
          <a:p>
            <a:pPr lvl="2" defTabSz="804672">
              <a:spcBef>
                <a:spcPts val="800"/>
              </a:spcBef>
              <a:defRPr sz="2112"/>
            </a:pPr>
            <a:r>
              <a:t>    + Presentation</a:t>
            </a:r>
          </a:p>
          <a:p>
            <a:pPr lvl="2" defTabSz="804672">
              <a:spcBef>
                <a:spcPts val="800"/>
              </a:spcBef>
              <a:defRPr sz="2112"/>
            </a:pPr>
            <a:r>
              <a:t>    + Mapper </a:t>
            </a:r>
          </a:p>
          <a:p>
            <a:pPr lvl="2" defTabSz="804672">
              <a:spcBef>
                <a:spcPts val="800"/>
              </a:spcBef>
              <a:defRPr sz="2112"/>
            </a:pPr>
            <a:r>
              <a:t>    + DTO</a:t>
            </a:r>
          </a:p>
          <a:p>
            <a:pPr lvl="2" defTabSz="804672">
              <a:spcBef>
                <a:spcPts val="800"/>
              </a:spcBef>
              <a:defRPr sz="2112"/>
            </a:pPr>
            <a:r>
              <a:t>    + DB(in bootstrap module)</a:t>
            </a:r>
          </a:p>
          <a:p>
            <a:pPr lvl="2" defTabSz="804672">
              <a:spcBef>
                <a:spcPts val="800"/>
              </a:spcBef>
              <a:defRPr sz="2112"/>
            </a:pPr>
            <a:r>
              <a:t>- Infrastructure is hidden with the other accept bootstrap module</a:t>
            </a:r>
          </a:p>
          <a:p>
            <a:pPr lvl="2" defTabSz="804672">
              <a:spcBef>
                <a:spcPts val="800"/>
              </a:spcBef>
              <a:defRPr sz="2112"/>
            </a:pPr>
          </a:p>
          <a:p>
            <a:pPr lvl="2" defTabSz="804672">
              <a:spcBef>
                <a:spcPts val="800"/>
              </a:spcBef>
              <a:defRPr sz="2112"/>
            </a:pPr>
          </a:p>
          <a:p>
            <a:pPr defTabSz="804672">
              <a:spcBef>
                <a:spcPts val="800"/>
              </a:spcBef>
              <a:defRPr sz="2112"/>
            </a:pPr>
            <a:r>
              <a:t>- School Application API</a:t>
            </a:r>
          </a:p>
          <a:p>
            <a:pPr defTabSz="804672">
              <a:spcBef>
                <a:spcPts val="800"/>
              </a:spcBef>
              <a:defRPr sz="2112"/>
            </a:pPr>
          </a:p>
          <a:p>
            <a:pPr defTabSz="804672">
              <a:spcBef>
                <a:spcPts val="800"/>
              </a:spcBef>
              <a:defRPr sz="2112"/>
            </a:pPr>
          </a:p>
          <a:p>
            <a:pPr defTabSz="804672">
              <a:spcBef>
                <a:spcPts val="800"/>
              </a:spcBef>
              <a:defRPr sz="2112"/>
            </a:pPr>
          </a:p>
          <a:p>
            <a:pPr defTabSz="804672">
              <a:spcBef>
                <a:spcPts val="800"/>
              </a:spcBef>
              <a:defRPr sz="2112"/>
            </a:pPr>
            <a:r>
              <a:t>- Link: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API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7614" y="4251824"/>
            <a:ext cx="5273039" cy="1117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38541" y="4421641"/>
            <a:ext cx="6052827" cy="6545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roject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Structure</a:t>
            </a:r>
          </a:p>
        </p:txBody>
      </p:sp>
      <p:sp>
        <p:nvSpPr>
          <p:cNvPr id="210" name="- Module…"/>
          <p:cNvSpPr txBox="1"/>
          <p:nvPr>
            <p:ph type="body" idx="1"/>
          </p:nvPr>
        </p:nvSpPr>
        <p:spPr>
          <a:xfrm>
            <a:off x="1787614" y="4251824"/>
            <a:ext cx="20808772" cy="7061560"/>
          </a:xfrm>
          <a:prstGeom prst="rect">
            <a:avLst/>
          </a:prstGeom>
        </p:spPr>
        <p:txBody>
          <a:bodyPr/>
          <a:lstStyle/>
          <a:p>
            <a:pPr/>
            <a:r>
              <a:t>- Module</a:t>
            </a:r>
          </a:p>
          <a:p>
            <a:pPr/>
            <a:r>
              <a:t>- High module not depend on low module </a:t>
            </a:r>
          </a:p>
          <a:p>
            <a:pPr/>
            <a:r>
              <a:t>- Visible and Invisible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ooter Placeholder 3"/>
          <p:cNvSpPr txBox="1"/>
          <p:nvPr>
            <p:ph type="sldNum" sz="quarter" idx="4294967295"/>
          </p:nvPr>
        </p:nvSpPr>
        <p:spPr>
          <a:xfrm>
            <a:off x="21573016" y="12638126"/>
            <a:ext cx="393344" cy="6146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3" name="Title 2"/>
          <p:cNvSpPr txBox="1"/>
          <p:nvPr>
            <p:ph type="title"/>
          </p:nvPr>
        </p:nvSpPr>
        <p:spPr>
          <a:xfrm>
            <a:off x="1249678" y="1158238"/>
            <a:ext cx="19816490" cy="2401574"/>
          </a:xfrm>
          <a:prstGeom prst="rect">
            <a:avLst/>
          </a:prstGeom>
        </p:spPr>
        <p:txBody>
          <a:bodyPr/>
          <a:lstStyle>
            <a:lvl1pPr defTabSz="1408174">
              <a:defRPr sz="9200"/>
            </a:lvl1pPr>
          </a:lstStyle>
          <a:p>
            <a:pPr/>
            <a:r>
              <a:t>Testing Level</a:t>
            </a:r>
          </a:p>
        </p:txBody>
      </p:sp>
      <p:sp>
        <p:nvSpPr>
          <p:cNvPr id="214" name="Content Placeholder 3"/>
          <p:cNvSpPr txBox="1"/>
          <p:nvPr>
            <p:ph type="body" sz="half" idx="1"/>
          </p:nvPr>
        </p:nvSpPr>
        <p:spPr>
          <a:xfrm>
            <a:off x="1762211" y="3816375"/>
            <a:ext cx="12683532" cy="8624703"/>
          </a:xfrm>
          <a:prstGeom prst="rect">
            <a:avLst/>
          </a:prstGeom>
        </p:spPr>
        <p:txBody>
          <a:bodyPr/>
          <a:lstStyle/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Unit test(Every Module)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Integration test (Only on bootstrap)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Pact Test(Only on bootstrap)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BDD + TDD(Only on bootstrap)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PIT test(Every Module)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8793" y="3416271"/>
            <a:ext cx="12930349" cy="9645652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-  Contract testing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 Contract testing</a:t>
            </a:r>
          </a:p>
          <a:p>
            <a:pPr/>
          </a:p>
          <a:p>
            <a:pPr/>
            <a:r>
              <a:t>For: Microservices….</a:t>
            </a:r>
          </a:p>
        </p:txBody>
      </p:sp>
      <p:sp>
        <p:nvSpPr>
          <p:cNvPr id="218" name="P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B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BDD</a:t>
            </a:r>
          </a:p>
        </p:txBody>
      </p:sp>
      <p:sp>
        <p:nvSpPr>
          <p:cNvPr id="221" name="- Behavior Driven Development…"/>
          <p:cNvSpPr txBox="1"/>
          <p:nvPr>
            <p:ph type="body" sz="quarter" idx="1"/>
          </p:nvPr>
        </p:nvSpPr>
        <p:spPr>
          <a:xfrm>
            <a:off x="842109" y="3583628"/>
            <a:ext cx="9852457" cy="2401575"/>
          </a:xfrm>
          <a:prstGeom prst="rect">
            <a:avLst/>
          </a:prstGeom>
        </p:spPr>
        <p:txBody>
          <a:bodyPr/>
          <a:lstStyle/>
          <a:p>
            <a:pPr defTabSz="1152144">
              <a:spcBef>
                <a:spcPts val="1200"/>
              </a:spcBef>
              <a:defRPr sz="3024"/>
            </a:pPr>
            <a:r>
              <a:t>- Behavior Driven Development</a:t>
            </a:r>
          </a:p>
          <a:p>
            <a:pPr defTabSz="1152144">
              <a:spcBef>
                <a:spcPts val="1200"/>
              </a:spcBef>
              <a:defRPr sz="3024"/>
            </a:pPr>
            <a:r>
              <a:t>- Reduce gap between BA  vs DEV</a:t>
            </a:r>
          </a:p>
          <a:p>
            <a:pPr defTabSz="1152144">
              <a:spcBef>
                <a:spcPts val="1200"/>
              </a:spcBef>
              <a:defRPr sz="3024"/>
            </a:pPr>
            <a:r>
              <a:t>- Development flow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488110" y="6593536"/>
            <a:ext cx="9999791" cy="5662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72732" y="834385"/>
            <a:ext cx="11009861" cy="5368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5542" y="7521083"/>
            <a:ext cx="7425102" cy="4836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