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3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5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078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7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61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81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07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83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10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3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66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01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9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3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A304F788-44E5-47BA-A51C-2F01082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267" b="14464"/>
          <a:stretch/>
        </p:blipFill>
        <p:spPr>
          <a:xfrm>
            <a:off x="1" y="-133996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302F4-0892-40A8-8915-9CF8CF65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938513"/>
            <a:ext cx="8933796" cy="2437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CHƯƠNG I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TỔNG QUAN VỀ MẬT MÃ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3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C594B-C04E-415A-9E0D-33B13D4AC9A6}"/>
              </a:ext>
            </a:extLst>
          </p:cNvPr>
          <p:cNvSpPr/>
          <p:nvPr/>
        </p:nvSpPr>
        <p:spPr>
          <a:xfrm>
            <a:off x="1411127" y="83612"/>
            <a:ext cx="7795935" cy="371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Hill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Hill </a:t>
            </a:r>
            <a:r>
              <a:rPr lang="en-US" dirty="0" err="1"/>
              <a:t>được</a:t>
            </a:r>
            <a:r>
              <a:rPr lang="en-US" dirty="0"/>
              <a:t> Lester S. Hill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1929: Cho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m,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P = C = (Zn) m 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€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Zn.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€ 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y € C.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E4CC6-0195-445A-8704-FF3DADAE17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45" y="3190634"/>
            <a:ext cx="5885465" cy="3025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DF40EA-14CC-418F-B49B-65F11360F81A}"/>
              </a:ext>
            </a:extLst>
          </p:cNvPr>
          <p:cNvSpPr/>
          <p:nvPr/>
        </p:nvSpPr>
        <p:spPr>
          <a:xfrm>
            <a:off x="3323831" y="6334111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1.5: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/>
              <a:t>Hill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1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5F08C-EFBD-46E7-89DD-D64DE2B407B7}"/>
              </a:ext>
            </a:extLst>
          </p:cNvPr>
          <p:cNvSpPr/>
          <p:nvPr/>
        </p:nvSpPr>
        <p:spPr>
          <a:xfrm>
            <a:off x="1204654" y="303029"/>
            <a:ext cx="9189395" cy="2507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(Permutation Cipher)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84B83-E5EC-4B7B-9C9A-579BBECB7C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69" y="2810254"/>
            <a:ext cx="6455979" cy="2314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72C06-19ED-4903-8E7A-C3A973BDAA4F}"/>
              </a:ext>
            </a:extLst>
          </p:cNvPr>
          <p:cNvSpPr/>
          <p:nvPr/>
        </p:nvSpPr>
        <p:spPr>
          <a:xfrm>
            <a:off x="3157267" y="5427859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1.6: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1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344D2-C0EF-4081-B356-A5B607F74BF1}"/>
              </a:ext>
            </a:extLst>
          </p:cNvPr>
          <p:cNvSpPr/>
          <p:nvPr/>
        </p:nvSpPr>
        <p:spPr>
          <a:xfrm>
            <a:off x="606972" y="0"/>
            <a:ext cx="9648497" cy="2507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1.3.2.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endParaRPr lang="en-US" sz="2200" b="1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</a:t>
            </a:r>
            <a:r>
              <a:rPr lang="en-US" sz="1700" dirty="0" err="1"/>
              <a:t>đối</a:t>
            </a:r>
            <a:r>
              <a:rPr lang="en-US" sz="1700" dirty="0"/>
              <a:t> </a:t>
            </a:r>
            <a:r>
              <a:rPr lang="en-US" sz="1700" dirty="0" err="1"/>
              <a:t>xứng</a:t>
            </a:r>
            <a:r>
              <a:rPr lang="en-US" sz="1700" dirty="0"/>
              <a:t> </a:t>
            </a:r>
            <a:r>
              <a:rPr lang="en-US" sz="1700" dirty="0" err="1"/>
              <a:t>còn</a:t>
            </a:r>
            <a:r>
              <a:rPr lang="en-US" sz="1700" dirty="0"/>
              <a:t> </a:t>
            </a: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một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tên</a:t>
            </a:r>
            <a:r>
              <a:rPr lang="en-US" sz="1700" dirty="0"/>
              <a:t> </a:t>
            </a:r>
            <a:r>
              <a:rPr lang="en-US" sz="1700" dirty="0" err="1"/>
              <a:t>gọi</a:t>
            </a:r>
            <a:r>
              <a:rPr lang="en-US" sz="1700" dirty="0"/>
              <a:t> </a:t>
            </a:r>
            <a:r>
              <a:rPr lang="en-US" sz="1700" dirty="0" err="1"/>
              <a:t>khác</a:t>
            </a:r>
            <a:r>
              <a:rPr lang="en-US" sz="1700" dirty="0"/>
              <a:t> </a:t>
            </a:r>
            <a:r>
              <a:rPr lang="en-US" sz="1700" dirty="0" err="1"/>
              <a:t>như</a:t>
            </a:r>
            <a:r>
              <a:rPr lang="en-US" sz="1700" dirty="0"/>
              <a:t> Secret Key Cryptography (hay Private Key Cryptography),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cùng</a:t>
            </a:r>
            <a:r>
              <a:rPr lang="en-US" sz="1700" dirty="0"/>
              <a:t> </a:t>
            </a:r>
            <a:r>
              <a:rPr lang="en-US" sz="1700" dirty="0" err="1"/>
              <a:t>một</a:t>
            </a:r>
            <a:r>
              <a:rPr lang="en-US" sz="1700" dirty="0"/>
              <a:t> </a:t>
            </a:r>
            <a:r>
              <a:rPr lang="en-US" sz="1700" dirty="0" err="1"/>
              <a:t>khóa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cả</a:t>
            </a:r>
            <a:r>
              <a:rPr lang="en-US" sz="1700" dirty="0"/>
              <a:t> </a:t>
            </a:r>
            <a:r>
              <a:rPr lang="en-US" sz="1700" dirty="0" err="1"/>
              <a:t>hai</a:t>
            </a:r>
            <a:r>
              <a:rPr lang="en-US" sz="1700" dirty="0"/>
              <a:t> </a:t>
            </a:r>
            <a:r>
              <a:rPr lang="en-US" sz="1700" dirty="0" err="1"/>
              <a:t>quá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</a:t>
            </a: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giải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. </a:t>
            </a:r>
            <a:r>
              <a:rPr lang="en-US" sz="1700" dirty="0" err="1"/>
              <a:t>Quá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thực</a:t>
            </a:r>
            <a:r>
              <a:rPr lang="en-US" sz="1700" dirty="0"/>
              <a:t> </a:t>
            </a:r>
            <a:r>
              <a:rPr lang="en-US" sz="1700" dirty="0" err="1"/>
              <a:t>hiện</a:t>
            </a:r>
            <a:r>
              <a:rPr lang="en-US" sz="1700" dirty="0"/>
              <a:t> </a:t>
            </a:r>
            <a:r>
              <a:rPr lang="en-US" sz="1700" dirty="0" err="1"/>
              <a:t>như</a:t>
            </a:r>
            <a:r>
              <a:rPr lang="en-US" sz="1700" dirty="0"/>
              <a:t> </a:t>
            </a:r>
            <a:r>
              <a:rPr lang="en-US" sz="1700" dirty="0" err="1"/>
              <a:t>sau</a:t>
            </a:r>
            <a:r>
              <a:rPr lang="en-US" sz="1700" dirty="0"/>
              <a:t> 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611D5-AE9D-406E-A84F-0E31DE2BD6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549" y="1889692"/>
            <a:ext cx="6865883" cy="20207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1AA0C-56CC-4104-ADE9-E9ED18BA2DA0}"/>
              </a:ext>
            </a:extLst>
          </p:cNvPr>
          <p:cNvSpPr/>
          <p:nvPr/>
        </p:nvSpPr>
        <p:spPr>
          <a:xfrm>
            <a:off x="3365176" y="3943892"/>
            <a:ext cx="4281801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800"/>
              </a:spcAft>
            </a:pP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1.4: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DE4DEB-510D-4BBF-877D-FE9BB374D2C0}"/>
              </a:ext>
            </a:extLst>
          </p:cNvPr>
          <p:cNvSpPr/>
          <p:nvPr/>
        </p:nvSpPr>
        <p:spPr>
          <a:xfrm>
            <a:off x="606973" y="4457524"/>
            <a:ext cx="9396248" cy="201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Plaintext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700" spc="-5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 Plaintext.</a:t>
            </a:r>
            <a:endParaRPr lang="en-US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6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216A-DC93-4049-BA06-9ED41594A48C}"/>
              </a:ext>
            </a:extLst>
          </p:cNvPr>
          <p:cNvSpPr/>
          <p:nvPr/>
        </p:nvSpPr>
        <p:spPr>
          <a:xfrm>
            <a:off x="870109" y="272798"/>
            <a:ext cx="9661256" cy="575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AutoNum type="alphaLcPeriod"/>
            </a:pP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 (Data Encryption Standard)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1970,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Horst Feistel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móng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DES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Feistel Cipher.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1976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(NSA)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DES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Feistel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DES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128 bit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FIPS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56 bit.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DES,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64 bit. DES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16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48 bit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56 bit. DES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8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S-box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200" b="1" i="1" dirty="0">
                <a:solidFill>
                  <a:srgbClr val="FFC000"/>
                </a:solidFill>
              </a:rPr>
              <a:t>b. Triple DES (3DES)</a:t>
            </a:r>
            <a:endParaRPr lang="en-US" sz="2200" dirty="0">
              <a:solidFill>
                <a:srgbClr val="FFC000"/>
              </a:solidFill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3DES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DES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  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khoá</a:t>
            </a:r>
            <a:r>
              <a:rPr lang="en-US" dirty="0"/>
              <a:t>. </a:t>
            </a:r>
            <a:r>
              <a:rPr lang="en-US" dirty="0" err="1"/>
              <a:t>Khối</a:t>
            </a:r>
            <a:r>
              <a:rPr lang="en-US" dirty="0"/>
              <a:t> 64-bits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2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2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2FC72A-D9EB-4BD9-B6D1-8727938AAABC}"/>
              </a:ext>
            </a:extLst>
          </p:cNvPr>
          <p:cNvSpPr/>
          <p:nvPr/>
        </p:nvSpPr>
        <p:spPr>
          <a:xfrm>
            <a:off x="898634" y="107261"/>
            <a:ext cx="9293773" cy="635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1.3.3.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RSA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dirty="0"/>
              <a:t>a. </a:t>
            </a:r>
            <a:r>
              <a:rPr lang="en-US" b="1" i="1" dirty="0" err="1"/>
              <a:t>Mã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bất</a:t>
            </a:r>
            <a:r>
              <a:rPr lang="en-US" b="1" i="1" dirty="0"/>
              <a:t> </a:t>
            </a:r>
            <a:r>
              <a:rPr lang="en-US" b="1" i="1" dirty="0" err="1"/>
              <a:t>đối</a:t>
            </a:r>
            <a:r>
              <a:rPr lang="en-US" b="1" i="1" dirty="0"/>
              <a:t> </a:t>
            </a:r>
            <a:r>
              <a:rPr lang="en-US" b="1" i="1" dirty="0" err="1"/>
              <a:t>xứng</a:t>
            </a:r>
            <a:r>
              <a:rPr lang="en-US" b="1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mã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công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)</a:t>
            </a:r>
            <a:endParaRPr lang="en-US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(public key)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RSA [45],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i="1" dirty="0" err="1"/>
              <a:t>thương</a:t>
            </a:r>
            <a:r>
              <a:rPr lang="en-US" i="1" dirty="0"/>
              <a:t> </a:t>
            </a:r>
            <a:r>
              <a:rPr lang="en-US" i="1" dirty="0" err="1"/>
              <a:t>mại</a:t>
            </a:r>
            <a:r>
              <a:rPr lang="en-US" i="1" dirty="0"/>
              <a:t> </a:t>
            </a:r>
            <a:r>
              <a:rPr lang="en-US" i="1" dirty="0" err="1"/>
              <a:t>điện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.</a:t>
            </a:r>
            <a:endParaRPr lang="en-US" sz="2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3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982475-560E-451B-AADB-2DC93DC8EA72}"/>
              </a:ext>
            </a:extLst>
          </p:cNvPr>
          <p:cNvSpPr/>
          <p:nvPr/>
        </p:nvSpPr>
        <p:spPr>
          <a:xfrm>
            <a:off x="1464571" y="296447"/>
            <a:ext cx="8601712" cy="545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200" b="1" i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RSA</a:t>
            </a:r>
            <a:endParaRPr lang="en-US" sz="2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7B0A7-B68F-49FA-A565-7B8EDFCA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86" y="620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25">
            <a:extLst>
              <a:ext uri="{FF2B5EF4-FFF2-40B4-BE49-F238E27FC236}">
                <a16:creationId xmlns:a16="http://schemas.microsoft.com/office/drawing/2014/main" id="{579DF065-F1FE-4550-AF3C-E798232B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77748"/>
            <a:ext cx="7935686" cy="185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B99B592-46A7-40DA-8888-339E652A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758" y="981738"/>
            <a:ext cx="3964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1.8: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RSA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309C6-14A5-49E9-B845-9BBB65715C88}"/>
              </a:ext>
            </a:extLst>
          </p:cNvPr>
          <p:cNvSpPr/>
          <p:nvPr/>
        </p:nvSpPr>
        <p:spPr>
          <a:xfrm>
            <a:off x="2906315" y="3655678"/>
            <a:ext cx="4762842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1.9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RSA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11BD6-F5F9-4449-A3D9-414B5B7952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4501" y="4181549"/>
            <a:ext cx="8351782" cy="20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7B699A-ED80-4533-B37B-CB3FFF13118D}"/>
              </a:ext>
            </a:extLst>
          </p:cNvPr>
          <p:cNvSpPr/>
          <p:nvPr/>
        </p:nvSpPr>
        <p:spPr>
          <a:xfrm>
            <a:off x="1077622" y="-76577"/>
            <a:ext cx="8836636" cy="292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1.4.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băm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(hash functions)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(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n bit (n &gt; 0),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hay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2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D08F5-369C-4A89-A453-5BDE794A48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650" y="3158098"/>
            <a:ext cx="4009390" cy="20993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A69E34-9AD6-4EF2-A300-46C1995E85DD}"/>
              </a:ext>
            </a:extLst>
          </p:cNvPr>
          <p:cNvSpPr/>
          <p:nvPr/>
        </p:nvSpPr>
        <p:spPr>
          <a:xfrm>
            <a:off x="1077622" y="2253270"/>
            <a:ext cx="6096000" cy="45231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H(x)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H(x)=h. Hay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(weak collision resistance):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≠ x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H(y) =H(x).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(strong collision resistance):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H(x) = H(y)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7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B090-8EB5-43D7-A4B0-A5EF39EB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64" y="1587835"/>
            <a:ext cx="8946541" cy="4195481"/>
          </a:xfrm>
        </p:spPr>
        <p:txBody>
          <a:bodyPr/>
          <a:lstStyle/>
          <a:p>
            <a:r>
              <a:rPr lang="en-US" sz="2800" b="1" dirty="0"/>
              <a:t>1.1.Mật </a:t>
            </a:r>
            <a:r>
              <a:rPr lang="en-US" sz="2800" b="1" dirty="0" err="1"/>
              <a:t>mã</a:t>
            </a:r>
            <a:r>
              <a:rPr lang="en-US" sz="2800" b="1" dirty="0"/>
              <a:t> .</a:t>
            </a:r>
            <a:endParaRPr lang="en-US" sz="2800" dirty="0"/>
          </a:p>
          <a:p>
            <a:r>
              <a:rPr lang="en-US" sz="2800" b="1" dirty="0"/>
              <a:t>1.2.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chất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bảo</a:t>
            </a:r>
            <a:r>
              <a:rPr lang="en-US" sz="2800" b="1" dirty="0"/>
              <a:t> </a:t>
            </a:r>
            <a:r>
              <a:rPr lang="en-US" sz="2800" b="1" dirty="0" err="1"/>
              <a:t>mật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hóa</a:t>
            </a:r>
            <a:r>
              <a:rPr lang="en-US" sz="2800" b="1" dirty="0"/>
              <a:t>.</a:t>
            </a:r>
            <a:endParaRPr lang="en-US" sz="2800" dirty="0"/>
          </a:p>
          <a:p>
            <a:r>
              <a:rPr lang="en-US" sz="2800" b="1" dirty="0"/>
              <a:t>1.3.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loại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hóa</a:t>
            </a:r>
            <a:r>
              <a:rPr lang="en-US" sz="2800" b="1" dirty="0"/>
              <a:t>.</a:t>
            </a:r>
            <a:endParaRPr lang="en-US" sz="2800" dirty="0"/>
          </a:p>
          <a:p>
            <a:r>
              <a:rPr lang="en-US" sz="2800" b="1" dirty="0"/>
              <a:t> 1.4. </a:t>
            </a:r>
            <a:r>
              <a:rPr lang="en-US" sz="2800" b="1" dirty="0" err="1"/>
              <a:t>Hàm</a:t>
            </a:r>
            <a:r>
              <a:rPr lang="en-US" sz="2800" b="1" dirty="0"/>
              <a:t> </a:t>
            </a:r>
            <a:r>
              <a:rPr lang="en-US" sz="2800" b="1" dirty="0" err="1"/>
              <a:t>băm</a:t>
            </a:r>
            <a:r>
              <a:rPr lang="en-US" sz="2800" b="1" dirty="0"/>
              <a:t> (hash functions).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9585F1-B02F-4143-801B-1756791B3763}"/>
              </a:ext>
            </a:extLst>
          </p:cNvPr>
          <p:cNvSpPr txBox="1"/>
          <p:nvPr/>
        </p:nvSpPr>
        <p:spPr>
          <a:xfrm>
            <a:off x="1600200" y="811925"/>
            <a:ext cx="8584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Mật</a:t>
            </a:r>
            <a:r>
              <a:rPr lang="en-US" sz="2000" b="1" dirty="0"/>
              <a:t> </a:t>
            </a:r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dirty="0"/>
              <a:t> (Cryptography)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"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"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"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"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.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. </a:t>
            </a:r>
            <a:r>
              <a:rPr lang="en-US" sz="2000" dirty="0" err="1"/>
              <a:t>Ngày</a:t>
            </a:r>
            <a:r>
              <a:rPr lang="en-US" sz="2000" dirty="0"/>
              <a:t> nay,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,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an </a:t>
            </a:r>
            <a:r>
              <a:rPr lang="en-US" sz="2000" dirty="0" err="1"/>
              <a:t>ninh</a:t>
            </a:r>
            <a:r>
              <a:rPr lang="en-US" sz="2000" dirty="0"/>
              <a:t>, </a:t>
            </a:r>
            <a:r>
              <a:rPr lang="en-US" sz="2000" dirty="0" err="1"/>
              <a:t>quân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,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…,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dân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, </a:t>
            </a:r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… 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83DA0-584D-43F3-AA12-ED756CE73C43}"/>
              </a:ext>
            </a:extLst>
          </p:cNvPr>
          <p:cNvSpPr txBox="1"/>
          <p:nvPr/>
        </p:nvSpPr>
        <p:spPr>
          <a:xfrm>
            <a:off x="1600200" y="244368"/>
            <a:ext cx="208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C000"/>
                </a:solidFill>
              </a:rPr>
              <a:t>1.1.Mật </a:t>
            </a:r>
            <a:r>
              <a:rPr lang="en-US" sz="2200" b="1" dirty="0" err="1">
                <a:solidFill>
                  <a:srgbClr val="FFC000"/>
                </a:solidFill>
              </a:rPr>
              <a:t>mã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endParaRPr lang="en-US" sz="22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64708D-19EC-4189-B678-1201DE7E78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829" y="3907385"/>
            <a:ext cx="5467350" cy="16287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B45E31-5768-4287-B021-E1B81F544A93}"/>
              </a:ext>
            </a:extLst>
          </p:cNvPr>
          <p:cNvSpPr/>
          <p:nvPr/>
        </p:nvSpPr>
        <p:spPr>
          <a:xfrm>
            <a:off x="3847277" y="5769298"/>
            <a:ext cx="348845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1.1 :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F7ECA-8C80-4603-831F-74F4438D6104}"/>
              </a:ext>
            </a:extLst>
          </p:cNvPr>
          <p:cNvSpPr txBox="1"/>
          <p:nvPr/>
        </p:nvSpPr>
        <p:spPr>
          <a:xfrm>
            <a:off x="764629" y="70946"/>
            <a:ext cx="9320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C000"/>
                </a:solidFill>
              </a:rPr>
              <a:t>1.2. </a:t>
            </a:r>
            <a:r>
              <a:rPr lang="en-US" sz="2200" b="1" dirty="0" err="1">
                <a:solidFill>
                  <a:srgbClr val="FFC000"/>
                </a:solidFill>
              </a:rPr>
              <a:t>Các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tính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chất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cơ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bản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của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quá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trình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bảo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mật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và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mã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hóa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6FF10-2733-483E-829B-8C7D2A41FBEF}"/>
              </a:ext>
            </a:extLst>
          </p:cNvPr>
          <p:cNvSpPr txBox="1"/>
          <p:nvPr/>
        </p:nvSpPr>
        <p:spPr>
          <a:xfrm>
            <a:off x="709448" y="501833"/>
            <a:ext cx="94117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bí</a:t>
            </a:r>
            <a:r>
              <a:rPr lang="en-US" b="1" i="1" dirty="0"/>
              <a:t> </a:t>
            </a:r>
            <a:r>
              <a:rPr lang="en-US" b="1" i="1" dirty="0" err="1"/>
              <a:t>mật</a:t>
            </a:r>
            <a:r>
              <a:rPr lang="en-US" b="1" i="1" dirty="0"/>
              <a:t> (confidentiality/privacy):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ai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. </a:t>
            </a:r>
          </a:p>
          <a:p>
            <a:r>
              <a:rPr lang="en-US" dirty="0"/>
              <a:t>-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toàn</a:t>
            </a:r>
            <a:r>
              <a:rPr lang="en-US" b="1" i="1" dirty="0"/>
              <a:t> </a:t>
            </a:r>
            <a:r>
              <a:rPr lang="en-US" b="1" i="1" dirty="0" err="1"/>
              <a:t>vẹn</a:t>
            </a:r>
            <a:r>
              <a:rPr lang="en-US" b="1" i="1" dirty="0"/>
              <a:t> (integrity):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lén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lén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(one-way function) </a:t>
            </a:r>
            <a:r>
              <a:rPr lang="en-US" dirty="0" err="1"/>
              <a:t>như</a:t>
            </a:r>
            <a:r>
              <a:rPr lang="en-US" dirty="0"/>
              <a:t> MD5, SHA-1, MAC...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</a:p>
          <a:p>
            <a:r>
              <a:rPr lang="en-US" b="1" i="1" dirty="0"/>
              <a:t>-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xác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(authentication):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(one-way)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</a:t>
            </a:r>
            <a:r>
              <a:rPr lang="en-US" dirty="0" err="1"/>
              <a:t>multual</a:t>
            </a:r>
            <a:r>
              <a:rPr lang="en-US" dirty="0"/>
              <a:t> authentication). </a:t>
            </a:r>
          </a:p>
          <a:p>
            <a:r>
              <a:rPr lang="en-US" b="1" i="1" dirty="0"/>
              <a:t>-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không</a:t>
            </a:r>
            <a:r>
              <a:rPr lang="en-US" b="1" i="1" dirty="0"/>
              <a:t> </a:t>
            </a:r>
            <a:r>
              <a:rPr lang="en-US" b="1" i="1" dirty="0" err="1"/>
              <a:t>chối</a:t>
            </a:r>
            <a:r>
              <a:rPr lang="en-US" b="1" i="1" dirty="0"/>
              <a:t> </a:t>
            </a:r>
            <a:r>
              <a:rPr lang="en-US" b="1" i="1" dirty="0" err="1"/>
              <a:t>bỏ</a:t>
            </a:r>
            <a:r>
              <a:rPr lang="en-US" b="1" i="1" dirty="0"/>
              <a:t> (non-repudiation):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(electronic signature). </a:t>
            </a:r>
          </a:p>
          <a:p>
            <a:r>
              <a:rPr lang="en-US" b="1" i="1" dirty="0"/>
              <a:t>-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dạng</a:t>
            </a:r>
            <a:r>
              <a:rPr lang="en-US" b="1" i="1" dirty="0"/>
              <a:t> (identification):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(identity)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(primary key). identity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8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credential). Identity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login,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ADN,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7390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ECF6-4DAA-4102-831F-A04F7B83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8946541" cy="4195481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(Classical cryptography)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(</a:t>
            </a:r>
            <a:r>
              <a:rPr lang="en-US" dirty="0" err="1"/>
              <a:t>Symetric</a:t>
            </a:r>
            <a:r>
              <a:rPr lang="en-US" dirty="0"/>
              <a:t> cryptography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(</a:t>
            </a:r>
            <a:r>
              <a:rPr lang="en-US" dirty="0" err="1"/>
              <a:t>Asymetric</a:t>
            </a:r>
            <a:r>
              <a:rPr lang="en-US" dirty="0"/>
              <a:t> cryptography)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(Hash function)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(Private-key cryptography)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(Public-key cryptography)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EA30-9A82-4FC0-8F03-DC01A6E8B690}"/>
              </a:ext>
            </a:extLst>
          </p:cNvPr>
          <p:cNvSpPr txBox="1"/>
          <p:nvPr/>
        </p:nvSpPr>
        <p:spPr>
          <a:xfrm>
            <a:off x="1103312" y="73574"/>
            <a:ext cx="8946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C000"/>
                </a:solidFill>
              </a:rPr>
              <a:t>1.3. </a:t>
            </a:r>
            <a:r>
              <a:rPr lang="en-US" sz="2200" b="1" dirty="0" err="1">
                <a:solidFill>
                  <a:srgbClr val="FFC000"/>
                </a:solidFill>
              </a:rPr>
              <a:t>Phân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loại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các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thuật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toán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mã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hóa</a:t>
            </a:r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0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200E-1170-4C00-A096-C142F0AA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746621"/>
            <a:ext cx="9727323" cy="536475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a. </a:t>
            </a:r>
            <a:r>
              <a:rPr lang="en-US" b="1" i="1" dirty="0" err="1"/>
              <a:t>Phương</a:t>
            </a:r>
            <a:r>
              <a:rPr lang="en-US" b="1" i="1" dirty="0"/>
              <a:t> </a:t>
            </a:r>
            <a:r>
              <a:rPr lang="en-US" b="1" i="1" dirty="0" err="1"/>
              <a:t>pháp</a:t>
            </a:r>
            <a:r>
              <a:rPr lang="en-US" b="1" i="1" dirty="0"/>
              <a:t> </a:t>
            </a:r>
            <a:r>
              <a:rPr lang="en-US" b="1" i="1" dirty="0" err="1"/>
              <a:t>mã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dịch</a:t>
            </a:r>
            <a:r>
              <a:rPr lang="en-US" b="1" i="1" dirty="0"/>
              <a:t> </a:t>
            </a:r>
            <a:r>
              <a:rPr lang="en-US" b="1" i="1" dirty="0" err="1"/>
              <a:t>chuyển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k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k=3,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Caesar.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B6C6F-91BF-450E-964D-0080507514BE}"/>
              </a:ext>
            </a:extLst>
          </p:cNvPr>
          <p:cNvSpPr txBox="1"/>
          <p:nvPr/>
        </p:nvSpPr>
        <p:spPr>
          <a:xfrm>
            <a:off x="599091" y="181304"/>
            <a:ext cx="9656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C000"/>
                </a:solidFill>
              </a:rPr>
              <a:t>1.3.1. </a:t>
            </a:r>
            <a:r>
              <a:rPr lang="en-US" sz="2200" b="1" dirty="0" err="1">
                <a:solidFill>
                  <a:srgbClr val="FFC000"/>
                </a:solidFill>
              </a:rPr>
              <a:t>Mã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hóa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cổ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b="1" dirty="0" err="1">
                <a:solidFill>
                  <a:srgbClr val="FFC000"/>
                </a:solidFill>
              </a:rPr>
              <a:t>điển</a:t>
            </a:r>
            <a:endParaRPr lang="en-US" sz="22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C4441-84FA-4107-A9FD-092C04E1BC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3315970"/>
            <a:ext cx="6736079" cy="1485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C862D6-8D24-4953-8160-312FCC4F0395}"/>
              </a:ext>
            </a:extLst>
          </p:cNvPr>
          <p:cNvSpPr/>
          <p:nvPr/>
        </p:nvSpPr>
        <p:spPr>
          <a:xfrm>
            <a:off x="2787980" y="4970947"/>
            <a:ext cx="5349541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003B-66B4-4A99-9238-23FEDF05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664" y="315311"/>
            <a:ext cx="9270398" cy="6093372"/>
          </a:xfrm>
        </p:spPr>
        <p:txBody>
          <a:bodyPr/>
          <a:lstStyle/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b. </a:t>
            </a:r>
            <a:r>
              <a:rPr lang="en-US" sz="2200" b="1" i="1" dirty="0" err="1">
                <a:solidFill>
                  <a:srgbClr val="FFC000"/>
                </a:solidFill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pháp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mã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hóa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thay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thế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(Substitution Cipher)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hay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P.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ACF4F-7490-4B26-9523-FA82D619B2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2" y="2333297"/>
            <a:ext cx="6052022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6F7F7A-0F38-41D8-8C16-EFB325B3162C}"/>
              </a:ext>
            </a:extLst>
          </p:cNvPr>
          <p:cNvSpPr/>
          <p:nvPr/>
        </p:nvSpPr>
        <p:spPr>
          <a:xfrm>
            <a:off x="3456873" y="4591980"/>
            <a:ext cx="4515980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1.2: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6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516D-6646-4B14-A50D-B626EF7A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18" y="252248"/>
            <a:ext cx="9459310" cy="5996151"/>
          </a:xfrm>
        </p:spPr>
        <p:txBody>
          <a:bodyPr/>
          <a:lstStyle/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c. </a:t>
            </a:r>
            <a:r>
              <a:rPr lang="en-US" sz="2200" b="1" i="1" dirty="0" err="1">
                <a:solidFill>
                  <a:srgbClr val="FFC000"/>
                </a:solidFill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pháp</a:t>
            </a:r>
            <a:r>
              <a:rPr lang="en-US" sz="2200" b="1" i="1" dirty="0">
                <a:solidFill>
                  <a:srgbClr val="FFC000"/>
                </a:solidFill>
              </a:rPr>
              <a:t> Affine 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n!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Affine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A5DE7-487B-4BF1-A301-1DA88CA49A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1" y="2640396"/>
            <a:ext cx="6718256" cy="19240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1779916-E36C-433F-A1FB-034CB17E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40" y="307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84472A-59B7-452C-BE10-D51D9DB6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831" y="4665563"/>
            <a:ext cx="4088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Affine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CD09-9613-4BC4-B160-E7CAE46F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24" y="307428"/>
            <a:ext cx="9293773" cy="6117020"/>
          </a:xfrm>
        </p:spPr>
        <p:txBody>
          <a:bodyPr/>
          <a:lstStyle/>
          <a:p>
            <a:pPr marL="0" indent="0">
              <a:buNone/>
            </a:pPr>
            <a:r>
              <a:rPr lang="en-US" sz="2200" b="1" i="1" dirty="0">
                <a:solidFill>
                  <a:srgbClr val="FFC000"/>
                </a:solidFill>
              </a:rPr>
              <a:t>d. </a:t>
            </a:r>
            <a:r>
              <a:rPr lang="en-US" sz="2200" b="1" i="1" dirty="0" err="1">
                <a:solidFill>
                  <a:srgbClr val="FFC000"/>
                </a:solidFill>
              </a:rPr>
              <a:t>Phương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pháp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r>
              <a:rPr lang="en-US" sz="2200" b="1" i="1" dirty="0" err="1">
                <a:solidFill>
                  <a:srgbClr val="FFC000"/>
                </a:solidFill>
              </a:rPr>
              <a:t>Vigenere</a:t>
            </a:r>
            <a:r>
              <a:rPr lang="en-US" sz="2200" b="1" i="1" dirty="0">
                <a:solidFill>
                  <a:srgbClr val="FFC000"/>
                </a:solidFill>
              </a:rPr>
              <a:t> 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Vigenere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Vigenere</a:t>
            </a:r>
            <a:r>
              <a:rPr lang="en-US" dirty="0"/>
              <a:t> Cipher bao </a:t>
            </a:r>
            <a:r>
              <a:rPr lang="en-US" dirty="0" err="1"/>
              <a:t>gồm</a:t>
            </a:r>
            <a:r>
              <a:rPr lang="en-US" dirty="0"/>
              <a:t> m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Vigenere</a:t>
            </a:r>
            <a:r>
              <a:rPr lang="en-US" dirty="0"/>
              <a:t> Cipher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 m ,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F846B-98CC-4B01-BEE1-52CDD02DF3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04" y="3634444"/>
            <a:ext cx="5458460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481750-8559-4E64-A41F-B724329096C2}"/>
              </a:ext>
            </a:extLst>
          </p:cNvPr>
          <p:cNvSpPr/>
          <p:nvPr/>
        </p:nvSpPr>
        <p:spPr>
          <a:xfrm>
            <a:off x="3285150" y="5916342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1.4: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/>
              <a:t>Vigenere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3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1900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CHƯƠNG I:  TỔNG QUAN VỀ MẬT MÃ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I:  TỔNG QUAN VỀ MẬT MÃ  </dc:title>
  <dc:creator>Long Khánh</dc:creator>
  <cp:lastModifiedBy>Long Khánh</cp:lastModifiedBy>
  <cp:revision>9</cp:revision>
  <dcterms:created xsi:type="dcterms:W3CDTF">2019-08-23T13:33:34Z</dcterms:created>
  <dcterms:modified xsi:type="dcterms:W3CDTF">2019-08-23T14:49:27Z</dcterms:modified>
</cp:coreProperties>
</file>