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Source Code Pro"/>
      <p:regular r:id="rId34"/>
      <p:bold r:id="rId35"/>
      <p:italic r:id="rId36"/>
      <p:boldItalic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25E182-389C-4600-A01D-2ADF0F2D45AC}">
  <a:tblStyle styleId="{A525E182-389C-4600-A01D-2ADF0F2D45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SourceCodePro-bold.fntdata"/><Relationship Id="rId12" Type="http://schemas.openxmlformats.org/officeDocument/2006/relationships/slide" Target="slides/slide6.xml"/><Relationship Id="rId34" Type="http://schemas.openxmlformats.org/officeDocument/2006/relationships/font" Target="fonts/SourceCodePro-regular.fntdata"/><Relationship Id="rId15" Type="http://schemas.openxmlformats.org/officeDocument/2006/relationships/slide" Target="slides/slide9.xml"/><Relationship Id="rId37" Type="http://schemas.openxmlformats.org/officeDocument/2006/relationships/font" Target="fonts/SourceCodePro-boldItalic.fntdata"/><Relationship Id="rId14" Type="http://schemas.openxmlformats.org/officeDocument/2006/relationships/slide" Target="slides/slide8.xml"/><Relationship Id="rId36" Type="http://schemas.openxmlformats.org/officeDocument/2006/relationships/font" Target="fonts/SourceCodePro-italic.fntdata"/><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6c6167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6c6167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6c6167b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6c6167b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6c6167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6c6167b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a6c6167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a6c6167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a6c6167b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a6c6167b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a6c6167b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a6c6167b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a6c6167b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a6c6167b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a6c6167b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a6c6167b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a6c6167b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a6c6167b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a6c6167b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a6c6167b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a6b861467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a6b861467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a6c6167b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a6c6167b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a6c6167b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a6c6167b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a6c6167b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a6c6167b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a6c6167b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a6c6167b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a6c6167b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a6c6167b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a6c6167b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a6c6167b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a6c6167b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9a6c6167b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1476465e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1476465e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a6b861467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a6b861467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a6b861467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a6b861467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a6b861467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a6b861467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a6c6167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a6c6167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a6c6167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a6c6167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a6c6167b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a6c6167b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a6c6167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a6c6167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3.png"/><Relationship Id="rId5" Type="http://schemas.openxmlformats.org/officeDocument/2006/relationships/image" Target="../media/image10.png"/><Relationship Id="rId6"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42.png"/><Relationship Id="rId5" Type="http://schemas.openxmlformats.org/officeDocument/2006/relationships/image" Target="../media/image26.png"/><Relationship Id="rId6"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269550"/>
            <a:ext cx="5079300" cy="128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8000"/>
              <a:t>Dự Án 1</a:t>
            </a:r>
            <a:endParaRPr sz="8000"/>
          </a:p>
        </p:txBody>
      </p:sp>
      <p:sp>
        <p:nvSpPr>
          <p:cNvPr id="63" name="Google Shape;63;p13"/>
          <p:cNvSpPr txBox="1"/>
          <p:nvPr>
            <p:ph idx="1" type="subTitle"/>
          </p:nvPr>
        </p:nvSpPr>
        <p:spPr>
          <a:xfrm>
            <a:off x="311700" y="3118150"/>
            <a:ext cx="8520600" cy="16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6600"/>
              <a:t>Quản lý rạp chiếu phim</a:t>
            </a:r>
            <a:endParaRPr sz="6600"/>
          </a:p>
        </p:txBody>
      </p:sp>
      <p:sp>
        <p:nvSpPr>
          <p:cNvPr id="64" name="Google Shape;64;p13"/>
          <p:cNvSpPr txBox="1"/>
          <p:nvPr/>
        </p:nvSpPr>
        <p:spPr>
          <a:xfrm>
            <a:off x="2335300" y="1449550"/>
            <a:ext cx="6497400" cy="1683000"/>
          </a:xfrm>
          <a:prstGeom prst="rect">
            <a:avLst/>
          </a:prstGeom>
          <a:noFill/>
          <a:ln>
            <a:noFill/>
          </a:ln>
        </p:spPr>
        <p:txBody>
          <a:bodyPr anchorCtr="0" anchor="ctr" bIns="91425" lIns="91425" spcFirstLastPara="1" rIns="91425" wrap="square" tIns="91425">
            <a:noAutofit/>
          </a:bodyPr>
          <a:lstStyle/>
          <a:p>
            <a:pPr indent="-552450" lvl="0" marL="457200" rtl="0" algn="l">
              <a:lnSpc>
                <a:spcPct val="100000"/>
              </a:lnSpc>
              <a:spcBef>
                <a:spcPts val="1200"/>
              </a:spcBef>
              <a:spcAft>
                <a:spcPts val="0"/>
              </a:spcAft>
              <a:buClr>
                <a:schemeClr val="lt1"/>
              </a:buClr>
              <a:buSzPts val="5100"/>
              <a:buFont typeface="Oswald"/>
              <a:buChar char="-"/>
            </a:pPr>
            <a:r>
              <a:rPr lang="en-GB" sz="5100">
                <a:solidFill>
                  <a:schemeClr val="lt1"/>
                </a:solidFill>
                <a:latin typeface="Oswald"/>
                <a:ea typeface="Oswald"/>
                <a:cs typeface="Oswald"/>
                <a:sym typeface="Oswald"/>
              </a:rPr>
              <a:t>Báo Cáo Giai Đoạn 1</a:t>
            </a:r>
            <a:endParaRPr sz="5100">
              <a:solidFill>
                <a:schemeClr val="lt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0"/>
            <a:ext cx="8520600" cy="879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3500">
                <a:solidFill>
                  <a:schemeClr val="dk1"/>
                </a:solidFill>
              </a:rPr>
              <a:t>ERD Diagram</a:t>
            </a:r>
            <a:endParaRPr b="1" sz="3500">
              <a:solidFill>
                <a:schemeClr val="dk1"/>
              </a:solidFill>
            </a:endParaRPr>
          </a:p>
        </p:txBody>
      </p:sp>
      <p:pic>
        <p:nvPicPr>
          <p:cNvPr id="127" name="Google Shape;127;p22"/>
          <p:cNvPicPr preferRelativeResize="0"/>
          <p:nvPr/>
        </p:nvPicPr>
        <p:blipFill>
          <a:blip r:embed="rId3">
            <a:alphaModFix/>
          </a:blip>
          <a:stretch>
            <a:fillRect/>
          </a:stretch>
        </p:blipFill>
        <p:spPr>
          <a:xfrm>
            <a:off x="779650" y="835200"/>
            <a:ext cx="7584702" cy="417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3500">
                <a:solidFill>
                  <a:schemeClr val="dk1"/>
                </a:solidFill>
              </a:rPr>
              <a:t>Class Diagram</a:t>
            </a:r>
            <a:endParaRPr b="1" sz="3500">
              <a:solidFill>
                <a:schemeClr val="dk1"/>
              </a:solidFill>
            </a:endParaRPr>
          </a:p>
        </p:txBody>
      </p:sp>
      <p:pic>
        <p:nvPicPr>
          <p:cNvPr id="133" name="Google Shape;133;p23"/>
          <p:cNvPicPr preferRelativeResize="0"/>
          <p:nvPr/>
        </p:nvPicPr>
        <p:blipFill>
          <a:blip r:embed="rId3">
            <a:alphaModFix/>
          </a:blip>
          <a:stretch>
            <a:fillRect/>
          </a:stretch>
        </p:blipFill>
        <p:spPr>
          <a:xfrm>
            <a:off x="860538" y="1280275"/>
            <a:ext cx="7422928" cy="3732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30800" y="1580925"/>
            <a:ext cx="8282400" cy="1989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7600"/>
              <a:t>GIAO DIỆN DỰ ÁN</a:t>
            </a:r>
            <a:endParaRPr b="1" sz="7600"/>
          </a:p>
        </p:txBody>
      </p:sp>
      <p:sp>
        <p:nvSpPr>
          <p:cNvPr id="139" name="Google Shape;139;p24"/>
          <p:cNvSpPr txBox="1"/>
          <p:nvPr/>
        </p:nvSpPr>
        <p:spPr>
          <a:xfrm>
            <a:off x="0" y="36864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2"/>
              </a:solidFill>
            </a:endParaRPr>
          </a:p>
        </p:txBody>
      </p:sp>
      <p:sp>
        <p:nvSpPr>
          <p:cNvPr id="140" name="Google Shape;140;p24"/>
          <p:cNvSpPr txBox="1"/>
          <p:nvPr/>
        </p:nvSpPr>
        <p:spPr>
          <a:xfrm>
            <a:off x="0" y="699400"/>
            <a:ext cx="91440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300">
                <a:solidFill>
                  <a:schemeClr val="dk2"/>
                </a:solidFill>
                <a:latin typeface="Oswald"/>
                <a:ea typeface="Oswald"/>
                <a:cs typeface="Oswald"/>
                <a:sym typeface="Oswald"/>
              </a:rPr>
              <a:t>Mock up</a:t>
            </a:r>
            <a:endParaRPr sz="2200"/>
          </a:p>
        </p:txBody>
      </p:sp>
      <p:sp>
        <p:nvSpPr>
          <p:cNvPr id="141" name="Google Shape;141;p24"/>
          <p:cNvSpPr txBox="1"/>
          <p:nvPr/>
        </p:nvSpPr>
        <p:spPr>
          <a:xfrm>
            <a:off x="0" y="3569925"/>
            <a:ext cx="91440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100">
                <a:solidFill>
                  <a:schemeClr val="dk2"/>
                </a:solidFill>
                <a:latin typeface="Oswald"/>
                <a:ea typeface="Oswald"/>
                <a:cs typeface="Oswald"/>
                <a:sym typeface="Oswald"/>
              </a:rPr>
              <a:t>Sequence diagram &amp; Activities diagram</a:t>
            </a:r>
            <a:endParaRPr sz="2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472950" y="2047225"/>
            <a:ext cx="4029775" cy="2987600"/>
          </a:xfrm>
          <a:prstGeom prst="rect">
            <a:avLst/>
          </a:prstGeom>
          <a:noFill/>
          <a:ln>
            <a:noFill/>
          </a:ln>
        </p:spPr>
      </p:pic>
      <p:sp>
        <p:nvSpPr>
          <p:cNvPr id="147" name="Google Shape;147;p25"/>
          <p:cNvSpPr txBox="1"/>
          <p:nvPr/>
        </p:nvSpPr>
        <p:spPr>
          <a:xfrm>
            <a:off x="305400" y="333650"/>
            <a:ext cx="30000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300">
                <a:solidFill>
                  <a:schemeClr val="dk1"/>
                </a:solidFill>
                <a:latin typeface="Oswald"/>
                <a:ea typeface="Oswald"/>
                <a:cs typeface="Oswald"/>
                <a:sym typeface="Oswald"/>
              </a:rPr>
              <a:t>Đăng nhập</a:t>
            </a:r>
            <a:endParaRPr>
              <a:solidFill>
                <a:schemeClr val="dk1"/>
              </a:solidFill>
            </a:endParaRPr>
          </a:p>
        </p:txBody>
      </p:sp>
      <p:pic>
        <p:nvPicPr>
          <p:cNvPr id="148" name="Google Shape;148;p25"/>
          <p:cNvPicPr preferRelativeResize="0"/>
          <p:nvPr/>
        </p:nvPicPr>
        <p:blipFill>
          <a:blip r:embed="rId4">
            <a:alphaModFix/>
          </a:blip>
          <a:stretch>
            <a:fillRect/>
          </a:stretch>
        </p:blipFill>
        <p:spPr>
          <a:xfrm>
            <a:off x="3700400" y="422550"/>
            <a:ext cx="3076575" cy="2276475"/>
          </a:xfrm>
          <a:prstGeom prst="rect">
            <a:avLst/>
          </a:prstGeom>
          <a:noFill/>
          <a:ln>
            <a:noFill/>
          </a:ln>
        </p:spPr>
      </p:pic>
      <p:pic>
        <p:nvPicPr>
          <p:cNvPr id="149" name="Google Shape;149;p25"/>
          <p:cNvPicPr preferRelativeResize="0"/>
          <p:nvPr/>
        </p:nvPicPr>
        <p:blipFill>
          <a:blip r:embed="rId5">
            <a:alphaModFix/>
          </a:blip>
          <a:stretch>
            <a:fillRect/>
          </a:stretch>
        </p:blipFill>
        <p:spPr>
          <a:xfrm>
            <a:off x="6776975" y="818050"/>
            <a:ext cx="2264900" cy="421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409375" y="2051250"/>
            <a:ext cx="5276850" cy="3057525"/>
          </a:xfrm>
          <a:prstGeom prst="rect">
            <a:avLst/>
          </a:prstGeom>
          <a:noFill/>
          <a:ln>
            <a:noFill/>
          </a:ln>
        </p:spPr>
      </p:pic>
      <p:pic>
        <p:nvPicPr>
          <p:cNvPr id="155" name="Google Shape;155;p26"/>
          <p:cNvPicPr preferRelativeResize="0"/>
          <p:nvPr/>
        </p:nvPicPr>
        <p:blipFill>
          <a:blip r:embed="rId4">
            <a:alphaModFix/>
          </a:blip>
          <a:stretch>
            <a:fillRect/>
          </a:stretch>
        </p:blipFill>
        <p:spPr>
          <a:xfrm>
            <a:off x="349100" y="94125"/>
            <a:ext cx="2458925" cy="1957113"/>
          </a:xfrm>
          <a:prstGeom prst="rect">
            <a:avLst/>
          </a:prstGeom>
          <a:noFill/>
          <a:ln>
            <a:noFill/>
          </a:ln>
        </p:spPr>
      </p:pic>
      <p:sp>
        <p:nvSpPr>
          <p:cNvPr id="156" name="Google Shape;156;p26"/>
          <p:cNvSpPr txBox="1"/>
          <p:nvPr/>
        </p:nvSpPr>
        <p:spPr>
          <a:xfrm>
            <a:off x="2611325" y="399225"/>
            <a:ext cx="30000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300">
                <a:solidFill>
                  <a:schemeClr val="dk1"/>
                </a:solidFill>
                <a:latin typeface="Oswald"/>
                <a:ea typeface="Oswald"/>
                <a:cs typeface="Oswald"/>
                <a:sym typeface="Oswald"/>
              </a:rPr>
              <a:t>Đăng ký</a:t>
            </a:r>
            <a:endParaRPr>
              <a:solidFill>
                <a:schemeClr val="dk1"/>
              </a:solidFill>
            </a:endParaRPr>
          </a:p>
        </p:txBody>
      </p:sp>
      <p:pic>
        <p:nvPicPr>
          <p:cNvPr id="157" name="Google Shape;157;p26"/>
          <p:cNvPicPr preferRelativeResize="0"/>
          <p:nvPr/>
        </p:nvPicPr>
        <p:blipFill>
          <a:blip r:embed="rId5">
            <a:alphaModFix/>
          </a:blip>
          <a:stretch>
            <a:fillRect/>
          </a:stretch>
        </p:blipFill>
        <p:spPr>
          <a:xfrm>
            <a:off x="5838625" y="152400"/>
            <a:ext cx="2773876"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7"/>
          <p:cNvPicPr preferRelativeResize="0"/>
          <p:nvPr/>
        </p:nvPicPr>
        <p:blipFill>
          <a:blip r:embed="rId3">
            <a:alphaModFix/>
          </a:blip>
          <a:stretch>
            <a:fillRect/>
          </a:stretch>
        </p:blipFill>
        <p:spPr>
          <a:xfrm>
            <a:off x="2804275" y="568250"/>
            <a:ext cx="3714750" cy="4575250"/>
          </a:xfrm>
          <a:prstGeom prst="rect">
            <a:avLst/>
          </a:prstGeom>
          <a:noFill/>
          <a:ln>
            <a:noFill/>
          </a:ln>
        </p:spPr>
      </p:pic>
      <p:pic>
        <p:nvPicPr>
          <p:cNvPr id="163" name="Google Shape;163;p27"/>
          <p:cNvPicPr preferRelativeResize="0"/>
          <p:nvPr/>
        </p:nvPicPr>
        <p:blipFill>
          <a:blip r:embed="rId4">
            <a:alphaModFix/>
          </a:blip>
          <a:stretch>
            <a:fillRect/>
          </a:stretch>
        </p:blipFill>
        <p:spPr>
          <a:xfrm>
            <a:off x="0" y="1666875"/>
            <a:ext cx="2733675" cy="3476625"/>
          </a:xfrm>
          <a:prstGeom prst="rect">
            <a:avLst/>
          </a:prstGeom>
          <a:noFill/>
          <a:ln>
            <a:noFill/>
          </a:ln>
        </p:spPr>
      </p:pic>
      <p:sp>
        <p:nvSpPr>
          <p:cNvPr id="164" name="Google Shape;164;p27"/>
          <p:cNvSpPr txBox="1"/>
          <p:nvPr/>
        </p:nvSpPr>
        <p:spPr>
          <a:xfrm>
            <a:off x="38875" y="158475"/>
            <a:ext cx="27654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300">
                <a:solidFill>
                  <a:schemeClr val="dk1"/>
                </a:solidFill>
                <a:latin typeface="Oswald"/>
                <a:ea typeface="Oswald"/>
                <a:cs typeface="Oswald"/>
                <a:sym typeface="Oswald"/>
              </a:rPr>
              <a:t>Quên mật</a:t>
            </a:r>
            <a:endParaRPr b="1" sz="4300">
              <a:solidFill>
                <a:schemeClr val="dk1"/>
              </a:solidFill>
              <a:latin typeface="Oswald"/>
              <a:ea typeface="Oswald"/>
              <a:cs typeface="Oswald"/>
              <a:sym typeface="Oswald"/>
            </a:endParaRPr>
          </a:p>
          <a:p>
            <a:pPr indent="0" lvl="0" marL="0" rtl="0" algn="ctr">
              <a:spcBef>
                <a:spcPts val="0"/>
              </a:spcBef>
              <a:spcAft>
                <a:spcPts val="0"/>
              </a:spcAft>
              <a:buNone/>
            </a:pPr>
            <a:r>
              <a:rPr b="1" lang="en-GB" sz="4300">
                <a:solidFill>
                  <a:schemeClr val="dk1"/>
                </a:solidFill>
                <a:latin typeface="Oswald"/>
                <a:ea typeface="Oswald"/>
                <a:cs typeface="Oswald"/>
                <a:sym typeface="Oswald"/>
              </a:rPr>
              <a:t>khẩu</a:t>
            </a:r>
            <a:endParaRPr>
              <a:solidFill>
                <a:schemeClr val="dk1"/>
              </a:solidFill>
            </a:endParaRPr>
          </a:p>
        </p:txBody>
      </p:sp>
      <p:pic>
        <p:nvPicPr>
          <p:cNvPr id="165" name="Google Shape;165;p27"/>
          <p:cNvPicPr preferRelativeResize="0"/>
          <p:nvPr/>
        </p:nvPicPr>
        <p:blipFill>
          <a:blip r:embed="rId5">
            <a:alphaModFix/>
          </a:blip>
          <a:stretch>
            <a:fillRect/>
          </a:stretch>
        </p:blipFill>
        <p:spPr>
          <a:xfrm>
            <a:off x="6671425" y="152400"/>
            <a:ext cx="2320175" cy="483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304800" y="1606675"/>
            <a:ext cx="5276850" cy="3286125"/>
          </a:xfrm>
          <a:prstGeom prst="rect">
            <a:avLst/>
          </a:prstGeom>
          <a:noFill/>
          <a:ln>
            <a:noFill/>
          </a:ln>
        </p:spPr>
      </p:pic>
      <p:pic>
        <p:nvPicPr>
          <p:cNvPr id="171" name="Google Shape;171;p28"/>
          <p:cNvPicPr preferRelativeResize="0"/>
          <p:nvPr/>
        </p:nvPicPr>
        <p:blipFill>
          <a:blip r:embed="rId4">
            <a:alphaModFix/>
          </a:blip>
          <a:stretch>
            <a:fillRect/>
          </a:stretch>
        </p:blipFill>
        <p:spPr>
          <a:xfrm>
            <a:off x="3393325" y="206512"/>
            <a:ext cx="2357357" cy="1400175"/>
          </a:xfrm>
          <a:prstGeom prst="rect">
            <a:avLst/>
          </a:prstGeom>
          <a:noFill/>
          <a:ln>
            <a:noFill/>
          </a:ln>
        </p:spPr>
      </p:pic>
      <p:sp>
        <p:nvSpPr>
          <p:cNvPr id="172" name="Google Shape;172;p28"/>
          <p:cNvSpPr txBox="1"/>
          <p:nvPr/>
        </p:nvSpPr>
        <p:spPr>
          <a:xfrm>
            <a:off x="152400" y="152400"/>
            <a:ext cx="30000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300">
                <a:solidFill>
                  <a:schemeClr val="dk1"/>
                </a:solidFill>
                <a:latin typeface="Oswald"/>
                <a:ea typeface="Oswald"/>
                <a:cs typeface="Oswald"/>
                <a:sym typeface="Oswald"/>
              </a:rPr>
              <a:t>Đổi mật khẩu</a:t>
            </a:r>
            <a:endParaRPr>
              <a:solidFill>
                <a:schemeClr val="dk1"/>
              </a:solidFill>
            </a:endParaRPr>
          </a:p>
        </p:txBody>
      </p:sp>
      <p:pic>
        <p:nvPicPr>
          <p:cNvPr id="173" name="Google Shape;173;p28"/>
          <p:cNvPicPr preferRelativeResize="0"/>
          <p:nvPr/>
        </p:nvPicPr>
        <p:blipFill>
          <a:blip r:embed="rId5">
            <a:alphaModFix/>
          </a:blip>
          <a:stretch>
            <a:fillRect/>
          </a:stretch>
        </p:blipFill>
        <p:spPr>
          <a:xfrm>
            <a:off x="5903082" y="152400"/>
            <a:ext cx="2773876"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nvSpPr>
        <p:spPr>
          <a:xfrm>
            <a:off x="590125" y="976275"/>
            <a:ext cx="35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179" name="Google Shape;179;p29"/>
          <p:cNvPicPr preferRelativeResize="0"/>
          <p:nvPr/>
        </p:nvPicPr>
        <p:blipFill>
          <a:blip r:embed="rId3">
            <a:alphaModFix/>
          </a:blip>
          <a:stretch>
            <a:fillRect/>
          </a:stretch>
        </p:blipFill>
        <p:spPr>
          <a:xfrm>
            <a:off x="0" y="-298875"/>
            <a:ext cx="5975176" cy="3761299"/>
          </a:xfrm>
          <a:prstGeom prst="rect">
            <a:avLst/>
          </a:prstGeom>
          <a:noFill/>
          <a:ln>
            <a:noFill/>
          </a:ln>
        </p:spPr>
      </p:pic>
      <p:sp>
        <p:nvSpPr>
          <p:cNvPr id="180" name="Google Shape;180;p29"/>
          <p:cNvSpPr txBox="1"/>
          <p:nvPr/>
        </p:nvSpPr>
        <p:spPr>
          <a:xfrm>
            <a:off x="-1051450" y="-174400"/>
            <a:ext cx="5391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300">
                <a:solidFill>
                  <a:schemeClr val="dk1"/>
                </a:solidFill>
                <a:latin typeface="Oswald"/>
                <a:ea typeface="Oswald"/>
                <a:cs typeface="Oswald"/>
                <a:sym typeface="Oswald"/>
              </a:rPr>
              <a:t>Quản lý phim</a:t>
            </a:r>
            <a:endParaRPr/>
          </a:p>
        </p:txBody>
      </p:sp>
      <p:pic>
        <p:nvPicPr>
          <p:cNvPr id="181" name="Google Shape;181;p29"/>
          <p:cNvPicPr preferRelativeResize="0"/>
          <p:nvPr/>
        </p:nvPicPr>
        <p:blipFill>
          <a:blip r:embed="rId4">
            <a:alphaModFix/>
          </a:blip>
          <a:stretch>
            <a:fillRect/>
          </a:stretch>
        </p:blipFill>
        <p:spPr>
          <a:xfrm>
            <a:off x="5684500" y="-94987"/>
            <a:ext cx="3388450" cy="2542725"/>
          </a:xfrm>
          <a:prstGeom prst="rect">
            <a:avLst/>
          </a:prstGeom>
          <a:noFill/>
          <a:ln>
            <a:noFill/>
          </a:ln>
        </p:spPr>
      </p:pic>
      <p:sp>
        <p:nvSpPr>
          <p:cNvPr id="182" name="Google Shape;182;p29"/>
          <p:cNvSpPr txBox="1"/>
          <p:nvPr/>
        </p:nvSpPr>
        <p:spPr>
          <a:xfrm>
            <a:off x="7109250" y="2226300"/>
            <a:ext cx="205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pic>
        <p:nvPicPr>
          <p:cNvPr id="183" name="Google Shape;183;p29"/>
          <p:cNvPicPr preferRelativeResize="0"/>
          <p:nvPr/>
        </p:nvPicPr>
        <p:blipFill>
          <a:blip r:embed="rId5">
            <a:alphaModFix/>
          </a:blip>
          <a:stretch>
            <a:fillRect/>
          </a:stretch>
        </p:blipFill>
        <p:spPr>
          <a:xfrm>
            <a:off x="0" y="2761300"/>
            <a:ext cx="4553175" cy="2382200"/>
          </a:xfrm>
          <a:prstGeom prst="rect">
            <a:avLst/>
          </a:prstGeom>
          <a:noFill/>
          <a:ln>
            <a:noFill/>
          </a:ln>
        </p:spPr>
      </p:pic>
      <p:pic>
        <p:nvPicPr>
          <p:cNvPr id="184" name="Google Shape;184;p29"/>
          <p:cNvPicPr preferRelativeResize="0"/>
          <p:nvPr/>
        </p:nvPicPr>
        <p:blipFill>
          <a:blip r:embed="rId6">
            <a:alphaModFix/>
          </a:blip>
          <a:stretch>
            <a:fillRect/>
          </a:stretch>
        </p:blipFill>
        <p:spPr>
          <a:xfrm>
            <a:off x="4572000" y="2447725"/>
            <a:ext cx="4553173" cy="2675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0"/>
          <p:cNvPicPr preferRelativeResize="0"/>
          <p:nvPr/>
        </p:nvPicPr>
        <p:blipFill>
          <a:blip r:embed="rId3">
            <a:alphaModFix/>
          </a:blip>
          <a:stretch>
            <a:fillRect/>
          </a:stretch>
        </p:blipFill>
        <p:spPr>
          <a:xfrm>
            <a:off x="104550" y="440025"/>
            <a:ext cx="4790400" cy="2511150"/>
          </a:xfrm>
          <a:prstGeom prst="rect">
            <a:avLst/>
          </a:prstGeom>
          <a:noFill/>
          <a:ln>
            <a:noFill/>
          </a:ln>
        </p:spPr>
      </p:pic>
      <p:sp>
        <p:nvSpPr>
          <p:cNvPr id="190" name="Google Shape;190;p30"/>
          <p:cNvSpPr txBox="1"/>
          <p:nvPr/>
        </p:nvSpPr>
        <p:spPr>
          <a:xfrm>
            <a:off x="-1010575" y="-69700"/>
            <a:ext cx="58065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300">
                <a:solidFill>
                  <a:schemeClr val="dk1"/>
                </a:solidFill>
                <a:latin typeface="Oswald"/>
                <a:ea typeface="Oswald"/>
                <a:cs typeface="Oswald"/>
                <a:sym typeface="Oswald"/>
              </a:rPr>
              <a:t>Quản lý nhân sự</a:t>
            </a:r>
            <a:endParaRPr/>
          </a:p>
        </p:txBody>
      </p:sp>
      <p:pic>
        <p:nvPicPr>
          <p:cNvPr id="191" name="Google Shape;191;p30"/>
          <p:cNvPicPr preferRelativeResize="0"/>
          <p:nvPr/>
        </p:nvPicPr>
        <p:blipFill>
          <a:blip r:embed="rId4">
            <a:alphaModFix/>
          </a:blip>
          <a:stretch>
            <a:fillRect/>
          </a:stretch>
        </p:blipFill>
        <p:spPr>
          <a:xfrm>
            <a:off x="5256425" y="0"/>
            <a:ext cx="3887576" cy="2571750"/>
          </a:xfrm>
          <a:prstGeom prst="rect">
            <a:avLst/>
          </a:prstGeom>
          <a:noFill/>
          <a:ln>
            <a:noFill/>
          </a:ln>
        </p:spPr>
      </p:pic>
      <p:pic>
        <p:nvPicPr>
          <p:cNvPr id="192" name="Google Shape;192;p30"/>
          <p:cNvPicPr preferRelativeResize="0"/>
          <p:nvPr/>
        </p:nvPicPr>
        <p:blipFill>
          <a:blip r:embed="rId5">
            <a:alphaModFix/>
          </a:blip>
          <a:stretch>
            <a:fillRect/>
          </a:stretch>
        </p:blipFill>
        <p:spPr>
          <a:xfrm>
            <a:off x="4606650" y="2786825"/>
            <a:ext cx="4537349" cy="2356674"/>
          </a:xfrm>
          <a:prstGeom prst="rect">
            <a:avLst/>
          </a:prstGeom>
          <a:noFill/>
          <a:ln>
            <a:noFill/>
          </a:ln>
        </p:spPr>
      </p:pic>
      <p:pic>
        <p:nvPicPr>
          <p:cNvPr id="193" name="Google Shape;193;p30"/>
          <p:cNvPicPr preferRelativeResize="0"/>
          <p:nvPr/>
        </p:nvPicPr>
        <p:blipFill>
          <a:blip r:embed="rId6">
            <a:alphaModFix/>
          </a:blip>
          <a:stretch>
            <a:fillRect/>
          </a:stretch>
        </p:blipFill>
        <p:spPr>
          <a:xfrm>
            <a:off x="0" y="3101600"/>
            <a:ext cx="4301849" cy="2068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1"/>
          <p:cNvPicPr preferRelativeResize="0"/>
          <p:nvPr/>
        </p:nvPicPr>
        <p:blipFill>
          <a:blip r:embed="rId3">
            <a:alphaModFix/>
          </a:blip>
          <a:stretch>
            <a:fillRect/>
          </a:stretch>
        </p:blipFill>
        <p:spPr>
          <a:xfrm>
            <a:off x="0" y="71350"/>
            <a:ext cx="5249376" cy="3707351"/>
          </a:xfrm>
          <a:prstGeom prst="rect">
            <a:avLst/>
          </a:prstGeom>
          <a:noFill/>
          <a:ln>
            <a:noFill/>
          </a:ln>
        </p:spPr>
      </p:pic>
      <p:sp>
        <p:nvSpPr>
          <p:cNvPr id="199" name="Google Shape;199;p31"/>
          <p:cNvSpPr txBox="1"/>
          <p:nvPr/>
        </p:nvSpPr>
        <p:spPr>
          <a:xfrm>
            <a:off x="-1628950" y="71350"/>
            <a:ext cx="76278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300">
                <a:solidFill>
                  <a:schemeClr val="dk1"/>
                </a:solidFill>
                <a:latin typeface="Oswald"/>
                <a:ea typeface="Oswald"/>
                <a:cs typeface="Oswald"/>
                <a:sym typeface="Oswald"/>
              </a:rPr>
              <a:t>Quản lý xuất chiếu</a:t>
            </a:r>
            <a:endParaRPr/>
          </a:p>
        </p:txBody>
      </p:sp>
      <p:pic>
        <p:nvPicPr>
          <p:cNvPr id="200" name="Google Shape;200;p31"/>
          <p:cNvPicPr preferRelativeResize="0"/>
          <p:nvPr/>
        </p:nvPicPr>
        <p:blipFill>
          <a:blip r:embed="rId4">
            <a:alphaModFix/>
          </a:blip>
          <a:stretch>
            <a:fillRect/>
          </a:stretch>
        </p:blipFill>
        <p:spPr>
          <a:xfrm>
            <a:off x="5301400" y="0"/>
            <a:ext cx="3842600" cy="2718875"/>
          </a:xfrm>
          <a:prstGeom prst="rect">
            <a:avLst/>
          </a:prstGeom>
          <a:noFill/>
          <a:ln>
            <a:noFill/>
          </a:ln>
        </p:spPr>
      </p:pic>
      <p:pic>
        <p:nvPicPr>
          <p:cNvPr id="201" name="Google Shape;201;p31"/>
          <p:cNvPicPr preferRelativeResize="0"/>
          <p:nvPr/>
        </p:nvPicPr>
        <p:blipFill>
          <a:blip r:embed="rId5">
            <a:alphaModFix/>
          </a:blip>
          <a:stretch>
            <a:fillRect/>
          </a:stretch>
        </p:blipFill>
        <p:spPr>
          <a:xfrm>
            <a:off x="0" y="3087450"/>
            <a:ext cx="4859975" cy="2056050"/>
          </a:xfrm>
          <a:prstGeom prst="rect">
            <a:avLst/>
          </a:prstGeom>
          <a:noFill/>
          <a:ln>
            <a:noFill/>
          </a:ln>
        </p:spPr>
      </p:pic>
      <p:pic>
        <p:nvPicPr>
          <p:cNvPr id="202" name="Google Shape;202;p31"/>
          <p:cNvPicPr preferRelativeResize="0"/>
          <p:nvPr/>
        </p:nvPicPr>
        <p:blipFill>
          <a:blip r:embed="rId6">
            <a:alphaModFix/>
          </a:blip>
          <a:stretch>
            <a:fillRect/>
          </a:stretch>
        </p:blipFill>
        <p:spPr>
          <a:xfrm>
            <a:off x="4865800" y="2718875"/>
            <a:ext cx="4278202" cy="242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265500" y="1078750"/>
            <a:ext cx="4045200" cy="2232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0100"/>
              <a:t>Nhóm 6:</a:t>
            </a:r>
            <a:endParaRPr sz="6138"/>
          </a:p>
        </p:txBody>
      </p:sp>
      <p:sp>
        <p:nvSpPr>
          <p:cNvPr id="70" name="Google Shape;70;p14"/>
          <p:cNvSpPr txBox="1"/>
          <p:nvPr/>
        </p:nvSpPr>
        <p:spPr>
          <a:xfrm>
            <a:off x="0" y="0"/>
            <a:ext cx="7115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400"/>
          </a:p>
        </p:txBody>
      </p:sp>
      <p:sp>
        <p:nvSpPr>
          <p:cNvPr id="71" name="Google Shape;71;p14"/>
          <p:cNvSpPr txBox="1"/>
          <p:nvPr>
            <p:ph idx="2" type="body"/>
          </p:nvPr>
        </p:nvSpPr>
        <p:spPr>
          <a:xfrm>
            <a:off x="4939500" y="724200"/>
            <a:ext cx="4045200" cy="36951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n-GB" sz="1700">
                <a:latin typeface="Oswald"/>
                <a:ea typeface="Oswald"/>
                <a:cs typeface="Oswald"/>
                <a:sym typeface="Oswald"/>
              </a:rPr>
              <a:t>Liêu Vinh Phát - PS27456 </a:t>
            </a:r>
            <a:r>
              <a:rPr lang="en-GB" sz="1638" u="sng">
                <a:latin typeface="Oswald"/>
                <a:ea typeface="Oswald"/>
                <a:cs typeface="Oswald"/>
                <a:sym typeface="Oswald"/>
              </a:rPr>
              <a:t>(Project Manager)</a:t>
            </a:r>
            <a:endParaRPr sz="1700">
              <a:latin typeface="Oswald"/>
              <a:ea typeface="Oswald"/>
              <a:cs typeface="Oswald"/>
              <a:sym typeface="Oswald"/>
            </a:endParaRPr>
          </a:p>
          <a:p>
            <a:pPr indent="0" lvl="0" marL="0" rtl="0" algn="l">
              <a:lnSpc>
                <a:spcPct val="115000"/>
              </a:lnSpc>
              <a:spcBef>
                <a:spcPts val="1200"/>
              </a:spcBef>
              <a:spcAft>
                <a:spcPts val="0"/>
              </a:spcAft>
              <a:buNone/>
            </a:pPr>
            <a:r>
              <a:rPr lang="en-GB" sz="1700">
                <a:latin typeface="Oswald"/>
                <a:ea typeface="Oswald"/>
                <a:cs typeface="Oswald"/>
                <a:sym typeface="Oswald"/>
              </a:rPr>
              <a:t>Ngô Thị Đức Nhu - PS27430 </a:t>
            </a:r>
            <a:r>
              <a:rPr lang="en-GB" sz="1638" u="sng">
                <a:latin typeface="Oswald"/>
                <a:ea typeface="Oswald"/>
                <a:cs typeface="Oswald"/>
                <a:sym typeface="Oswald"/>
              </a:rPr>
              <a:t>(Product Owner)</a:t>
            </a:r>
            <a:endParaRPr sz="1700">
              <a:latin typeface="Oswald"/>
              <a:ea typeface="Oswald"/>
              <a:cs typeface="Oswald"/>
              <a:sym typeface="Oswald"/>
            </a:endParaRPr>
          </a:p>
          <a:p>
            <a:pPr indent="0" lvl="0" marL="0" rtl="0" algn="l">
              <a:lnSpc>
                <a:spcPct val="115000"/>
              </a:lnSpc>
              <a:spcBef>
                <a:spcPts val="1200"/>
              </a:spcBef>
              <a:spcAft>
                <a:spcPts val="0"/>
              </a:spcAft>
              <a:buNone/>
            </a:pPr>
            <a:r>
              <a:rPr lang="en-GB" sz="1700">
                <a:latin typeface="Oswald"/>
                <a:ea typeface="Oswald"/>
                <a:cs typeface="Oswald"/>
                <a:sym typeface="Oswald"/>
              </a:rPr>
              <a:t>Nguyễn Trung Hiếu - PS27619 </a:t>
            </a:r>
            <a:r>
              <a:rPr lang="en-GB" sz="1638" u="sng">
                <a:latin typeface="Oswald"/>
                <a:ea typeface="Oswald"/>
                <a:cs typeface="Oswald"/>
                <a:sym typeface="Oswald"/>
              </a:rPr>
              <a:t>(Developer Team)</a:t>
            </a:r>
            <a:endParaRPr sz="1700">
              <a:latin typeface="Oswald"/>
              <a:ea typeface="Oswald"/>
              <a:cs typeface="Oswald"/>
              <a:sym typeface="Oswald"/>
            </a:endParaRPr>
          </a:p>
          <a:p>
            <a:pPr indent="0" lvl="0" marL="0" rtl="0" algn="l">
              <a:lnSpc>
                <a:spcPct val="115000"/>
              </a:lnSpc>
              <a:spcBef>
                <a:spcPts val="1200"/>
              </a:spcBef>
              <a:spcAft>
                <a:spcPts val="0"/>
              </a:spcAft>
              <a:buNone/>
            </a:pPr>
            <a:r>
              <a:rPr lang="en-GB" sz="1700">
                <a:latin typeface="Oswald"/>
                <a:ea typeface="Oswald"/>
                <a:cs typeface="Oswald"/>
                <a:sym typeface="Oswald"/>
              </a:rPr>
              <a:t>Nguyễn Xuân Trường - PS27633 </a:t>
            </a:r>
            <a:r>
              <a:rPr lang="en-GB" sz="1638" u="sng">
                <a:latin typeface="Oswald"/>
                <a:ea typeface="Oswald"/>
                <a:cs typeface="Oswald"/>
                <a:sym typeface="Oswald"/>
              </a:rPr>
              <a:t>(Developer Team)</a:t>
            </a:r>
            <a:endParaRPr sz="1638" u="sng">
              <a:latin typeface="Oswald"/>
              <a:ea typeface="Oswald"/>
              <a:cs typeface="Oswald"/>
              <a:sym typeface="Oswald"/>
            </a:endParaRPr>
          </a:p>
          <a:p>
            <a:pPr indent="0" lvl="0" marL="0" rtl="0" algn="l">
              <a:lnSpc>
                <a:spcPct val="115000"/>
              </a:lnSpc>
              <a:spcBef>
                <a:spcPts val="1200"/>
              </a:spcBef>
              <a:spcAft>
                <a:spcPts val="0"/>
              </a:spcAft>
              <a:buNone/>
            </a:pPr>
            <a:r>
              <a:rPr lang="en-GB" sz="1700">
                <a:latin typeface="Oswald"/>
                <a:ea typeface="Oswald"/>
                <a:cs typeface="Oswald"/>
                <a:sym typeface="Oswald"/>
              </a:rPr>
              <a:t>Nguyễn Tiến Học - PS27837 </a:t>
            </a:r>
            <a:r>
              <a:rPr lang="en-GB" sz="1638" u="sng">
                <a:latin typeface="Oswald"/>
                <a:ea typeface="Oswald"/>
                <a:cs typeface="Oswald"/>
                <a:sym typeface="Oswald"/>
              </a:rPr>
              <a:t>(Tester Team)</a:t>
            </a:r>
            <a:endParaRPr sz="1638" u="sng">
              <a:latin typeface="Oswald"/>
              <a:ea typeface="Oswald"/>
              <a:cs typeface="Oswald"/>
              <a:sym typeface="Oswald"/>
            </a:endParaRPr>
          </a:p>
          <a:p>
            <a:pPr indent="0" lvl="0" marL="0" rtl="0" algn="l">
              <a:lnSpc>
                <a:spcPct val="115000"/>
              </a:lnSpc>
              <a:spcBef>
                <a:spcPts val="1200"/>
              </a:spcBef>
              <a:spcAft>
                <a:spcPts val="1200"/>
              </a:spcAft>
              <a:buNone/>
            </a:pPr>
            <a:r>
              <a:rPr lang="en-GB" sz="1700">
                <a:latin typeface="Oswald"/>
                <a:ea typeface="Oswald"/>
                <a:cs typeface="Oswald"/>
                <a:sym typeface="Oswald"/>
              </a:rPr>
              <a:t>Nguyễn Quốc Khánh - PS33069</a:t>
            </a:r>
            <a:r>
              <a:rPr lang="en-GB" sz="1638">
                <a:latin typeface="Oswald"/>
                <a:ea typeface="Oswald"/>
                <a:cs typeface="Oswald"/>
                <a:sym typeface="Oswald"/>
              </a:rPr>
              <a:t> </a:t>
            </a:r>
            <a:r>
              <a:rPr lang="en-GB" sz="1638" u="sng">
                <a:latin typeface="Oswald"/>
                <a:ea typeface="Oswald"/>
                <a:cs typeface="Oswald"/>
                <a:sym typeface="Oswald"/>
              </a:rPr>
              <a:t>(Tester Team)</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a:off x="6060525" y="304800"/>
            <a:ext cx="3083485" cy="4838700"/>
          </a:xfrm>
          <a:prstGeom prst="rect">
            <a:avLst/>
          </a:prstGeom>
          <a:noFill/>
          <a:ln>
            <a:noFill/>
          </a:ln>
        </p:spPr>
      </p:pic>
      <p:pic>
        <p:nvPicPr>
          <p:cNvPr id="208" name="Google Shape;208;p32"/>
          <p:cNvPicPr preferRelativeResize="0"/>
          <p:nvPr/>
        </p:nvPicPr>
        <p:blipFill>
          <a:blip r:embed="rId4">
            <a:alphaModFix/>
          </a:blip>
          <a:stretch>
            <a:fillRect/>
          </a:stretch>
        </p:blipFill>
        <p:spPr>
          <a:xfrm>
            <a:off x="0" y="0"/>
            <a:ext cx="4250050" cy="3001601"/>
          </a:xfrm>
          <a:prstGeom prst="rect">
            <a:avLst/>
          </a:prstGeom>
          <a:noFill/>
          <a:ln>
            <a:noFill/>
          </a:ln>
        </p:spPr>
      </p:pic>
      <p:pic>
        <p:nvPicPr>
          <p:cNvPr id="209" name="Google Shape;209;p32"/>
          <p:cNvPicPr preferRelativeResize="0"/>
          <p:nvPr/>
        </p:nvPicPr>
        <p:blipFill>
          <a:blip r:embed="rId5">
            <a:alphaModFix/>
          </a:blip>
          <a:stretch>
            <a:fillRect/>
          </a:stretch>
        </p:blipFill>
        <p:spPr>
          <a:xfrm>
            <a:off x="0" y="2446625"/>
            <a:ext cx="3810275" cy="2696875"/>
          </a:xfrm>
          <a:prstGeom prst="rect">
            <a:avLst/>
          </a:prstGeom>
          <a:noFill/>
          <a:ln>
            <a:noFill/>
          </a:ln>
        </p:spPr>
      </p:pic>
      <p:sp>
        <p:nvSpPr>
          <p:cNvPr id="210" name="Google Shape;210;p32"/>
          <p:cNvSpPr txBox="1"/>
          <p:nvPr/>
        </p:nvSpPr>
        <p:spPr>
          <a:xfrm>
            <a:off x="3351300" y="852375"/>
            <a:ext cx="3000000" cy="15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300">
                <a:solidFill>
                  <a:schemeClr val="dk1"/>
                </a:solidFill>
                <a:latin typeface="Oswald"/>
                <a:ea typeface="Oswald"/>
                <a:cs typeface="Oswald"/>
                <a:sym typeface="Oswald"/>
              </a:rPr>
              <a:t>Quản lý thống kê</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5915025" y="500063"/>
            <a:ext cx="3228975" cy="4143375"/>
          </a:xfrm>
          <a:prstGeom prst="rect">
            <a:avLst/>
          </a:prstGeom>
          <a:noFill/>
          <a:ln>
            <a:noFill/>
          </a:ln>
        </p:spPr>
      </p:pic>
      <p:pic>
        <p:nvPicPr>
          <p:cNvPr id="216" name="Google Shape;216;p33"/>
          <p:cNvPicPr preferRelativeResize="0"/>
          <p:nvPr/>
        </p:nvPicPr>
        <p:blipFill>
          <a:blip r:embed="rId4">
            <a:alphaModFix/>
          </a:blip>
          <a:stretch>
            <a:fillRect/>
          </a:stretch>
        </p:blipFill>
        <p:spPr>
          <a:xfrm>
            <a:off x="2556425" y="506613"/>
            <a:ext cx="3228975" cy="4130288"/>
          </a:xfrm>
          <a:prstGeom prst="rect">
            <a:avLst/>
          </a:prstGeom>
          <a:noFill/>
          <a:ln>
            <a:noFill/>
          </a:ln>
        </p:spPr>
      </p:pic>
      <p:sp>
        <p:nvSpPr>
          <p:cNvPr id="217" name="Google Shape;217;p33"/>
          <p:cNvSpPr txBox="1"/>
          <p:nvPr/>
        </p:nvSpPr>
        <p:spPr>
          <a:xfrm>
            <a:off x="0" y="493800"/>
            <a:ext cx="30000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300">
                <a:solidFill>
                  <a:schemeClr val="dk1"/>
                </a:solidFill>
                <a:latin typeface="Oswald"/>
                <a:ea typeface="Oswald"/>
                <a:cs typeface="Oswald"/>
                <a:sym typeface="Oswald"/>
              </a:rPr>
              <a:t>Giao diện chung </a:t>
            </a:r>
            <a:endParaRPr b="1" sz="4300">
              <a:solidFill>
                <a:schemeClr val="dk1"/>
              </a:solidFill>
              <a:latin typeface="Oswald"/>
              <a:ea typeface="Oswald"/>
              <a:cs typeface="Oswald"/>
              <a:sym typeface="Oswald"/>
            </a:endParaRPr>
          </a:p>
          <a:p>
            <a:pPr indent="0" lvl="0" marL="0" rtl="0" algn="l">
              <a:spcBef>
                <a:spcPts val="0"/>
              </a:spcBef>
              <a:spcAft>
                <a:spcPts val="0"/>
              </a:spcAft>
              <a:buNone/>
            </a:pPr>
            <a:r>
              <a:rPr b="1" lang="en-GB" sz="4300">
                <a:solidFill>
                  <a:schemeClr val="dk1"/>
                </a:solidFill>
                <a:latin typeface="Oswald"/>
                <a:ea typeface="Oswald"/>
                <a:cs typeface="Oswald"/>
                <a:sym typeface="Oswald"/>
              </a:rPr>
              <a:t>và </a:t>
            </a:r>
            <a:endParaRPr b="1" sz="4300">
              <a:solidFill>
                <a:schemeClr val="dk1"/>
              </a:solidFill>
              <a:latin typeface="Oswald"/>
              <a:ea typeface="Oswald"/>
              <a:cs typeface="Oswald"/>
              <a:sym typeface="Oswald"/>
            </a:endParaRPr>
          </a:p>
          <a:p>
            <a:pPr indent="0" lvl="0" marL="0" rtl="0" algn="l">
              <a:spcBef>
                <a:spcPts val="0"/>
              </a:spcBef>
              <a:spcAft>
                <a:spcPts val="0"/>
              </a:spcAft>
              <a:buNone/>
            </a:pPr>
            <a:r>
              <a:rPr b="1" lang="en-GB" sz="4300">
                <a:solidFill>
                  <a:schemeClr val="dk1"/>
                </a:solidFill>
                <a:latin typeface="Oswald"/>
                <a:ea typeface="Oswald"/>
                <a:cs typeface="Oswald"/>
                <a:sym typeface="Oswald"/>
              </a:rPr>
              <a:t>Giao diện thông tin chi tiết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4"/>
          <p:cNvPicPr preferRelativeResize="0"/>
          <p:nvPr/>
        </p:nvPicPr>
        <p:blipFill>
          <a:blip r:embed="rId3">
            <a:alphaModFix/>
          </a:blip>
          <a:stretch>
            <a:fillRect/>
          </a:stretch>
        </p:blipFill>
        <p:spPr>
          <a:xfrm>
            <a:off x="2942125" y="561975"/>
            <a:ext cx="4152900" cy="4019550"/>
          </a:xfrm>
          <a:prstGeom prst="rect">
            <a:avLst/>
          </a:prstGeom>
          <a:noFill/>
          <a:ln>
            <a:noFill/>
          </a:ln>
        </p:spPr>
      </p:pic>
      <p:pic>
        <p:nvPicPr>
          <p:cNvPr id="223" name="Google Shape;223;p34"/>
          <p:cNvPicPr preferRelativeResize="0"/>
          <p:nvPr/>
        </p:nvPicPr>
        <p:blipFill>
          <a:blip r:embed="rId4">
            <a:alphaModFix/>
          </a:blip>
          <a:stretch>
            <a:fillRect/>
          </a:stretch>
        </p:blipFill>
        <p:spPr>
          <a:xfrm>
            <a:off x="7590425" y="975650"/>
            <a:ext cx="1152525" cy="3095625"/>
          </a:xfrm>
          <a:prstGeom prst="rect">
            <a:avLst/>
          </a:prstGeom>
          <a:noFill/>
          <a:ln>
            <a:noFill/>
          </a:ln>
        </p:spPr>
      </p:pic>
      <p:sp>
        <p:nvSpPr>
          <p:cNvPr id="224" name="Google Shape;224;p34"/>
          <p:cNvSpPr txBox="1"/>
          <p:nvPr/>
        </p:nvSpPr>
        <p:spPr>
          <a:xfrm>
            <a:off x="0" y="493800"/>
            <a:ext cx="30000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300">
                <a:solidFill>
                  <a:schemeClr val="dk1"/>
                </a:solidFill>
                <a:latin typeface="Oswald"/>
                <a:ea typeface="Oswald"/>
                <a:cs typeface="Oswald"/>
                <a:sym typeface="Oswald"/>
              </a:rPr>
              <a:t>Giao diện chung </a:t>
            </a:r>
            <a:endParaRPr b="1" sz="4300">
              <a:solidFill>
                <a:schemeClr val="dk1"/>
              </a:solidFill>
              <a:latin typeface="Oswald"/>
              <a:ea typeface="Oswald"/>
              <a:cs typeface="Oswald"/>
              <a:sym typeface="Oswald"/>
            </a:endParaRPr>
          </a:p>
          <a:p>
            <a:pPr indent="0" lvl="0" marL="0" rtl="0" algn="l">
              <a:spcBef>
                <a:spcPts val="0"/>
              </a:spcBef>
              <a:spcAft>
                <a:spcPts val="0"/>
              </a:spcAft>
              <a:buNone/>
            </a:pPr>
            <a:r>
              <a:rPr b="1" lang="en-GB" sz="4300">
                <a:solidFill>
                  <a:schemeClr val="dk1"/>
                </a:solidFill>
                <a:latin typeface="Oswald"/>
                <a:ea typeface="Oswald"/>
                <a:cs typeface="Oswald"/>
                <a:sym typeface="Oswald"/>
              </a:rPr>
              <a:t>và </a:t>
            </a:r>
            <a:endParaRPr b="1" sz="4300">
              <a:solidFill>
                <a:schemeClr val="dk1"/>
              </a:solidFill>
              <a:latin typeface="Oswald"/>
              <a:ea typeface="Oswald"/>
              <a:cs typeface="Oswald"/>
              <a:sym typeface="Oswald"/>
            </a:endParaRPr>
          </a:p>
          <a:p>
            <a:pPr indent="0" lvl="0" marL="0" rtl="0" algn="l">
              <a:spcBef>
                <a:spcPts val="0"/>
              </a:spcBef>
              <a:spcAft>
                <a:spcPts val="0"/>
              </a:spcAft>
              <a:buNone/>
            </a:pPr>
            <a:r>
              <a:rPr b="1" lang="en-GB" sz="4300">
                <a:solidFill>
                  <a:schemeClr val="dk1"/>
                </a:solidFill>
                <a:latin typeface="Oswald"/>
                <a:ea typeface="Oswald"/>
                <a:cs typeface="Oswald"/>
                <a:sym typeface="Oswald"/>
              </a:rPr>
              <a:t>Giao diện thông tin chi tiết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nvSpPr>
        <p:spPr>
          <a:xfrm>
            <a:off x="0" y="0"/>
            <a:ext cx="31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0" name="Google Shape;230;p35"/>
          <p:cNvSpPr txBox="1"/>
          <p:nvPr/>
        </p:nvSpPr>
        <p:spPr>
          <a:xfrm>
            <a:off x="0" y="0"/>
            <a:ext cx="32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31" name="Google Shape;231;p35"/>
          <p:cNvPicPr preferRelativeResize="0"/>
          <p:nvPr/>
        </p:nvPicPr>
        <p:blipFill>
          <a:blip r:embed="rId3">
            <a:alphaModFix/>
          </a:blip>
          <a:stretch>
            <a:fillRect/>
          </a:stretch>
        </p:blipFill>
        <p:spPr>
          <a:xfrm>
            <a:off x="0" y="935750"/>
            <a:ext cx="5915750" cy="4178000"/>
          </a:xfrm>
          <a:prstGeom prst="rect">
            <a:avLst/>
          </a:prstGeom>
          <a:noFill/>
          <a:ln>
            <a:noFill/>
          </a:ln>
        </p:spPr>
      </p:pic>
      <p:pic>
        <p:nvPicPr>
          <p:cNvPr id="232" name="Google Shape;232;p35"/>
          <p:cNvPicPr preferRelativeResize="0"/>
          <p:nvPr/>
        </p:nvPicPr>
        <p:blipFill>
          <a:blip r:embed="rId4">
            <a:alphaModFix/>
          </a:blip>
          <a:stretch>
            <a:fillRect/>
          </a:stretch>
        </p:blipFill>
        <p:spPr>
          <a:xfrm>
            <a:off x="4873950" y="1334100"/>
            <a:ext cx="4321050" cy="3051725"/>
          </a:xfrm>
          <a:prstGeom prst="rect">
            <a:avLst/>
          </a:prstGeom>
          <a:noFill/>
          <a:ln>
            <a:noFill/>
          </a:ln>
        </p:spPr>
      </p:pic>
      <p:sp>
        <p:nvSpPr>
          <p:cNvPr id="233" name="Google Shape;233;p35"/>
          <p:cNvSpPr txBox="1"/>
          <p:nvPr/>
        </p:nvSpPr>
        <p:spPr>
          <a:xfrm>
            <a:off x="0" y="0"/>
            <a:ext cx="91440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300">
                <a:solidFill>
                  <a:schemeClr val="dk1"/>
                </a:solidFill>
                <a:latin typeface="Oswald"/>
                <a:ea typeface="Oswald"/>
                <a:cs typeface="Oswald"/>
                <a:sym typeface="Oswald"/>
              </a:rPr>
              <a:t>Giao diện Quản lý vé và Đặt vé offline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6"/>
          <p:cNvPicPr preferRelativeResize="0"/>
          <p:nvPr/>
        </p:nvPicPr>
        <p:blipFill>
          <a:blip r:embed="rId3">
            <a:alphaModFix/>
          </a:blip>
          <a:stretch>
            <a:fillRect/>
          </a:stretch>
        </p:blipFill>
        <p:spPr>
          <a:xfrm>
            <a:off x="1667750" y="1202400"/>
            <a:ext cx="5107675" cy="3941100"/>
          </a:xfrm>
          <a:prstGeom prst="rect">
            <a:avLst/>
          </a:prstGeom>
          <a:noFill/>
          <a:ln>
            <a:noFill/>
          </a:ln>
        </p:spPr>
      </p:pic>
      <p:pic>
        <p:nvPicPr>
          <p:cNvPr id="239" name="Google Shape;239;p36"/>
          <p:cNvPicPr preferRelativeResize="0"/>
          <p:nvPr/>
        </p:nvPicPr>
        <p:blipFill>
          <a:blip r:embed="rId4">
            <a:alphaModFix/>
          </a:blip>
          <a:stretch>
            <a:fillRect/>
          </a:stretch>
        </p:blipFill>
        <p:spPr>
          <a:xfrm>
            <a:off x="6944725" y="171450"/>
            <a:ext cx="1533525" cy="4800600"/>
          </a:xfrm>
          <a:prstGeom prst="rect">
            <a:avLst/>
          </a:prstGeom>
          <a:noFill/>
          <a:ln>
            <a:noFill/>
          </a:ln>
        </p:spPr>
      </p:pic>
      <p:sp>
        <p:nvSpPr>
          <p:cNvPr id="240" name="Google Shape;240;p36"/>
          <p:cNvSpPr txBox="1"/>
          <p:nvPr/>
        </p:nvSpPr>
        <p:spPr>
          <a:xfrm>
            <a:off x="0" y="0"/>
            <a:ext cx="6068700" cy="217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300">
                <a:solidFill>
                  <a:schemeClr val="dk1"/>
                </a:solidFill>
                <a:latin typeface="Oswald"/>
                <a:ea typeface="Oswald"/>
                <a:cs typeface="Oswald"/>
                <a:sym typeface="Oswald"/>
              </a:rPr>
              <a:t>Giao diện Quản lý vé </a:t>
            </a:r>
            <a:endParaRPr b="1" sz="4300">
              <a:solidFill>
                <a:schemeClr val="dk1"/>
              </a:solidFill>
              <a:latin typeface="Oswald"/>
              <a:ea typeface="Oswald"/>
              <a:cs typeface="Oswald"/>
              <a:sym typeface="Oswald"/>
            </a:endParaRPr>
          </a:p>
          <a:p>
            <a:pPr indent="0" lvl="0" marL="0" rtl="0" algn="l">
              <a:spcBef>
                <a:spcPts val="0"/>
              </a:spcBef>
              <a:spcAft>
                <a:spcPts val="0"/>
              </a:spcAft>
              <a:buNone/>
            </a:pPr>
            <a:r>
              <a:rPr b="1" lang="en-GB" sz="4300">
                <a:solidFill>
                  <a:schemeClr val="dk1"/>
                </a:solidFill>
                <a:latin typeface="Oswald"/>
                <a:ea typeface="Oswald"/>
                <a:cs typeface="Oswald"/>
                <a:sym typeface="Oswald"/>
              </a:rPr>
              <a:t>và </a:t>
            </a:r>
            <a:endParaRPr b="1" sz="4300">
              <a:solidFill>
                <a:schemeClr val="dk1"/>
              </a:solidFill>
              <a:latin typeface="Oswald"/>
              <a:ea typeface="Oswald"/>
              <a:cs typeface="Oswald"/>
              <a:sym typeface="Oswald"/>
            </a:endParaRPr>
          </a:p>
          <a:p>
            <a:pPr indent="0" lvl="0" marL="0" rtl="0" algn="l">
              <a:spcBef>
                <a:spcPts val="0"/>
              </a:spcBef>
              <a:spcAft>
                <a:spcPts val="0"/>
              </a:spcAft>
              <a:buNone/>
            </a:pPr>
            <a:r>
              <a:rPr b="1" lang="en-GB" sz="4300">
                <a:solidFill>
                  <a:schemeClr val="dk1"/>
                </a:solidFill>
                <a:latin typeface="Oswald"/>
                <a:ea typeface="Oswald"/>
                <a:cs typeface="Oswald"/>
                <a:sym typeface="Oswald"/>
              </a:rPr>
              <a:t>Đặt vé offline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0" y="1478950"/>
            <a:ext cx="4757176" cy="3359750"/>
          </a:xfrm>
          <a:prstGeom prst="rect">
            <a:avLst/>
          </a:prstGeom>
          <a:noFill/>
          <a:ln>
            <a:noFill/>
          </a:ln>
        </p:spPr>
      </p:pic>
      <p:pic>
        <p:nvPicPr>
          <p:cNvPr id="246" name="Google Shape;246;p37"/>
          <p:cNvPicPr preferRelativeResize="0"/>
          <p:nvPr/>
        </p:nvPicPr>
        <p:blipFill>
          <a:blip r:embed="rId4">
            <a:alphaModFix/>
          </a:blip>
          <a:stretch>
            <a:fillRect/>
          </a:stretch>
        </p:blipFill>
        <p:spPr>
          <a:xfrm>
            <a:off x="4572000" y="1269925"/>
            <a:ext cx="4572000" cy="3633151"/>
          </a:xfrm>
          <a:prstGeom prst="rect">
            <a:avLst/>
          </a:prstGeom>
          <a:noFill/>
          <a:ln>
            <a:noFill/>
          </a:ln>
        </p:spPr>
      </p:pic>
      <p:sp>
        <p:nvSpPr>
          <p:cNvPr id="247" name="Google Shape;247;p37"/>
          <p:cNvSpPr txBox="1"/>
          <p:nvPr/>
        </p:nvSpPr>
        <p:spPr>
          <a:xfrm>
            <a:off x="0" y="0"/>
            <a:ext cx="91440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300">
                <a:solidFill>
                  <a:schemeClr val="dk1"/>
                </a:solidFill>
                <a:latin typeface="Oswald"/>
                <a:ea typeface="Oswald"/>
                <a:cs typeface="Oswald"/>
                <a:sym typeface="Oswald"/>
              </a:rPr>
              <a:t>Giao diện đặt vé chọn ghế</a:t>
            </a:r>
            <a:endParaRPr b="1" sz="4300">
              <a:solidFill>
                <a:schemeClr val="dk1"/>
              </a:solidFill>
              <a:latin typeface="Oswald"/>
              <a:ea typeface="Oswald"/>
              <a:cs typeface="Oswald"/>
              <a:sym typeface="Oswald"/>
            </a:endParaRPr>
          </a:p>
          <a:p>
            <a:pPr indent="0" lvl="0" marL="0" rtl="0" algn="l">
              <a:spcBef>
                <a:spcPts val="0"/>
              </a:spcBef>
              <a:spcAft>
                <a:spcPts val="0"/>
              </a:spcAft>
              <a:buNone/>
            </a:pPr>
            <a:r>
              <a:rPr b="1" lang="en-GB" sz="4300">
                <a:solidFill>
                  <a:schemeClr val="dk1"/>
                </a:solidFill>
                <a:latin typeface="Oswald"/>
                <a:ea typeface="Oswald"/>
                <a:cs typeface="Oswald"/>
                <a:sym typeface="Oswald"/>
              </a:rPr>
              <a:t>và Thanh toán online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8"/>
          <p:cNvPicPr preferRelativeResize="0"/>
          <p:nvPr/>
        </p:nvPicPr>
        <p:blipFill>
          <a:blip r:embed="rId3">
            <a:alphaModFix/>
          </a:blip>
          <a:stretch>
            <a:fillRect/>
          </a:stretch>
        </p:blipFill>
        <p:spPr>
          <a:xfrm>
            <a:off x="0" y="2403575"/>
            <a:ext cx="6430400" cy="2251800"/>
          </a:xfrm>
          <a:prstGeom prst="rect">
            <a:avLst/>
          </a:prstGeom>
          <a:noFill/>
          <a:ln>
            <a:noFill/>
          </a:ln>
        </p:spPr>
      </p:pic>
      <p:pic>
        <p:nvPicPr>
          <p:cNvPr id="253" name="Google Shape;253;p38"/>
          <p:cNvPicPr preferRelativeResize="0"/>
          <p:nvPr/>
        </p:nvPicPr>
        <p:blipFill>
          <a:blip r:embed="rId4">
            <a:alphaModFix/>
          </a:blip>
          <a:stretch>
            <a:fillRect/>
          </a:stretch>
        </p:blipFill>
        <p:spPr>
          <a:xfrm>
            <a:off x="6575525" y="152400"/>
            <a:ext cx="1385160" cy="4838700"/>
          </a:xfrm>
          <a:prstGeom prst="rect">
            <a:avLst/>
          </a:prstGeom>
          <a:noFill/>
          <a:ln>
            <a:noFill/>
          </a:ln>
        </p:spPr>
      </p:pic>
      <p:sp>
        <p:nvSpPr>
          <p:cNvPr id="254" name="Google Shape;254;p38"/>
          <p:cNvSpPr txBox="1"/>
          <p:nvPr/>
        </p:nvSpPr>
        <p:spPr>
          <a:xfrm>
            <a:off x="0" y="0"/>
            <a:ext cx="91440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300">
                <a:solidFill>
                  <a:schemeClr val="dk1"/>
                </a:solidFill>
                <a:latin typeface="Oswald"/>
                <a:ea typeface="Oswald"/>
                <a:cs typeface="Oswald"/>
                <a:sym typeface="Oswald"/>
              </a:rPr>
              <a:t>Giao diện đặt vé chọn ghế</a:t>
            </a:r>
            <a:endParaRPr b="1" sz="4300">
              <a:solidFill>
                <a:schemeClr val="dk1"/>
              </a:solidFill>
              <a:latin typeface="Oswald"/>
              <a:ea typeface="Oswald"/>
              <a:cs typeface="Oswald"/>
              <a:sym typeface="Oswald"/>
            </a:endParaRPr>
          </a:p>
          <a:p>
            <a:pPr indent="0" lvl="0" marL="0" rtl="0" algn="l">
              <a:spcBef>
                <a:spcPts val="0"/>
              </a:spcBef>
              <a:spcAft>
                <a:spcPts val="0"/>
              </a:spcAft>
              <a:buNone/>
            </a:pPr>
            <a:r>
              <a:rPr b="1" lang="en-GB" sz="4300">
                <a:solidFill>
                  <a:schemeClr val="dk1"/>
                </a:solidFill>
                <a:latin typeface="Oswald"/>
                <a:ea typeface="Oswald"/>
                <a:cs typeface="Oswald"/>
                <a:sym typeface="Oswald"/>
              </a:rPr>
              <a:t>và Thanh toán online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10000"/>
              <a:t>The End</a:t>
            </a:r>
            <a:endParaRPr sz="10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just">
              <a:lnSpc>
                <a:spcPct val="150000"/>
              </a:lnSpc>
              <a:spcBef>
                <a:spcPts val="1200"/>
              </a:spcBef>
              <a:spcAft>
                <a:spcPts val="1200"/>
              </a:spcAft>
              <a:buNone/>
            </a:pPr>
            <a:r>
              <a:rPr b="1" lang="en-GB" sz="3500">
                <a:solidFill>
                  <a:schemeClr val="dk1"/>
                </a:solidFill>
              </a:rPr>
              <a:t>Tìm hiểu Dự Án: “Quản lý rạp chiếu phim”</a:t>
            </a:r>
            <a:endParaRPr b="1" sz="5300">
              <a:solidFill>
                <a:schemeClr val="dk1"/>
              </a:solidFill>
            </a:endParaRPr>
          </a:p>
        </p:txBody>
      </p:sp>
      <p:sp>
        <p:nvSpPr>
          <p:cNvPr id="77" name="Google Shape;77;p15"/>
          <p:cNvSpPr txBox="1"/>
          <p:nvPr>
            <p:ph idx="1" type="body"/>
          </p:nvPr>
        </p:nvSpPr>
        <p:spPr>
          <a:xfrm>
            <a:off x="311700" y="1468825"/>
            <a:ext cx="8520600" cy="1739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1200"/>
              </a:spcAft>
              <a:buNone/>
            </a:pPr>
            <a:r>
              <a:rPr lang="en-GB">
                <a:solidFill>
                  <a:srgbClr val="000000"/>
                </a:solidFill>
                <a:latin typeface="Arial"/>
                <a:ea typeface="Arial"/>
                <a:cs typeface="Arial"/>
                <a:sym typeface="Arial"/>
              </a:rPr>
              <a:t>Xem phim là một trong những sở thích phổ biến, với sự phát triển không ngừng của công nghệ điện ảnh và chỉnh sửa hình ảnh thì sở thích xem phim trở nên mạnh mẽ hơn. Tuy nhiên, sau khi </a:t>
            </a:r>
            <a:r>
              <a:rPr lang="en-GB">
                <a:solidFill>
                  <a:srgbClr val="000000"/>
                </a:solidFill>
                <a:latin typeface="Arial"/>
                <a:ea typeface="Arial"/>
                <a:cs typeface="Arial"/>
                <a:sym typeface="Arial"/>
              </a:rPr>
              <a:t>trải</a:t>
            </a:r>
            <a:r>
              <a:rPr lang="en-GB">
                <a:solidFill>
                  <a:srgbClr val="000000"/>
                </a:solidFill>
                <a:latin typeface="Arial"/>
                <a:ea typeface="Arial"/>
                <a:cs typeface="Arial"/>
                <a:sym typeface="Arial"/>
              </a:rPr>
              <a:t> nghiệm một số lần xem phim với bạn bè và thấy rằng phong cách bán vé truyền thống khiến cho mình phải xếp hàng rất dài và rất lâu. Vì mong muốn chủ động trong việc lựa chọn và đặt vé phim cho bản thân, nhóm đã quyết định và thực hiện dự án:”Quản lý rạp chiếu phim”.</a:t>
            </a:r>
            <a:endParaRPr sz="1600"/>
          </a:p>
        </p:txBody>
      </p:sp>
      <p:sp>
        <p:nvSpPr>
          <p:cNvPr id="78" name="Google Shape;78;p15"/>
          <p:cNvSpPr txBox="1"/>
          <p:nvPr>
            <p:ph idx="2" type="body"/>
          </p:nvPr>
        </p:nvSpPr>
        <p:spPr>
          <a:xfrm>
            <a:off x="2073400" y="3208325"/>
            <a:ext cx="6758700" cy="1680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GB" sz="1500">
                <a:solidFill>
                  <a:srgbClr val="0000FF"/>
                </a:solidFill>
                <a:latin typeface="Arial"/>
                <a:ea typeface="Arial"/>
                <a:cs typeface="Arial"/>
                <a:sym typeface="Arial"/>
              </a:rPr>
              <a:t>Nhóm mong muốn một phần mềm cho phép khách hàng người dùng lựa chọn phim,xem thông tin chi tiết và đặt vé chọn ghế ngay tại trung tâm xem phim. Phần mềm có chức năng quản trị để người dùng có thể quản lý thông tin của xuất chiếu, phim và vé xem phim.</a:t>
            </a:r>
            <a:endParaRPr b="1" sz="1700">
              <a:solidFill>
                <a:srgbClr val="0000FF"/>
              </a:solidFill>
            </a:endParaRPr>
          </a:p>
        </p:txBody>
      </p:sp>
      <p:sp>
        <p:nvSpPr>
          <p:cNvPr id="79" name="Google Shape;79;p15"/>
          <p:cNvSpPr/>
          <p:nvPr/>
        </p:nvSpPr>
        <p:spPr>
          <a:xfrm rot="5400000">
            <a:off x="836575" y="3153275"/>
            <a:ext cx="893700" cy="1003800"/>
          </a:xfrm>
          <a:prstGeom prst="bentUpArrow">
            <a:avLst>
              <a:gd fmla="val 25000" name="adj1"/>
              <a:gd fmla="val 25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b="1" lang="en-GB" sz="3500">
                <a:solidFill>
                  <a:schemeClr val="dk1"/>
                </a:solidFill>
              </a:rPr>
              <a:t>Yêu cầu chức năng nghiệp vụ</a:t>
            </a:r>
            <a:endParaRPr sz="5300">
              <a:solidFill>
                <a:schemeClr val="dk1"/>
              </a:solidFill>
            </a:endParaRPr>
          </a:p>
        </p:txBody>
      </p:sp>
      <p:sp>
        <p:nvSpPr>
          <p:cNvPr id="85" name="Google Shape;85;p16"/>
          <p:cNvSpPr txBox="1"/>
          <p:nvPr>
            <p:ph idx="1" type="body"/>
          </p:nvPr>
        </p:nvSpPr>
        <p:spPr>
          <a:xfrm>
            <a:off x="131125" y="1468825"/>
            <a:ext cx="4589700" cy="3099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GB" sz="1200">
                <a:solidFill>
                  <a:srgbClr val="0070C0"/>
                </a:solidFill>
                <a:latin typeface="Arial"/>
                <a:ea typeface="Arial"/>
                <a:cs typeface="Arial"/>
                <a:sym typeface="Arial"/>
              </a:rPr>
              <a:t>Phần mềm dành cho người dùng</a:t>
            </a:r>
            <a:endParaRPr b="1" sz="1200">
              <a:solidFill>
                <a:srgbClr val="0070C0"/>
              </a:solidFill>
              <a:latin typeface="Arial"/>
              <a:ea typeface="Arial"/>
              <a:cs typeface="Arial"/>
              <a:sym typeface="Arial"/>
            </a:endParaRPr>
          </a:p>
          <a:p>
            <a:pPr indent="0" lvl="0" marL="0" rtl="0" algn="l">
              <a:lnSpc>
                <a:spcPct val="150000"/>
              </a:lnSpc>
              <a:spcBef>
                <a:spcPts val="0"/>
              </a:spcBef>
              <a:spcAft>
                <a:spcPts val="0"/>
              </a:spcAft>
              <a:buNone/>
            </a:pPr>
            <a:r>
              <a:rPr lang="en-GB" sz="1200">
                <a:solidFill>
                  <a:srgbClr val="000000"/>
                </a:solidFill>
                <a:latin typeface="Arial"/>
                <a:ea typeface="Arial"/>
                <a:cs typeface="Arial"/>
                <a:sym typeface="Arial"/>
              </a:rPr>
              <a:t>Các giao diện quản lý cần được trang bị các chức năng:</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Giao diện chung chứa phim đang chiếu và sắp chiếu</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Tìm kiếm phim theo tên</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Hiển thị chi tiết thông tin phim</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Đặt vé, đặt ghế</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Thanh toán online</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Hiển thị danh sách phim được quan tâm nhiều nhất</a:t>
            </a:r>
            <a:endParaRPr b="1"/>
          </a:p>
        </p:txBody>
      </p:sp>
      <p:sp>
        <p:nvSpPr>
          <p:cNvPr id="86" name="Google Shape;86;p16"/>
          <p:cNvSpPr txBox="1"/>
          <p:nvPr>
            <p:ph idx="2" type="body"/>
          </p:nvPr>
        </p:nvSpPr>
        <p:spPr>
          <a:xfrm>
            <a:off x="4720925" y="1468825"/>
            <a:ext cx="4111500" cy="3099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GB" sz="1200">
                <a:solidFill>
                  <a:srgbClr val="0070C0"/>
                </a:solidFill>
                <a:latin typeface="Arial"/>
                <a:ea typeface="Arial"/>
                <a:cs typeface="Arial"/>
                <a:sym typeface="Arial"/>
              </a:rPr>
              <a:t>Phần mềm dành cho người quản trị và nhân viên</a:t>
            </a:r>
            <a:endParaRPr b="1" sz="1200">
              <a:solidFill>
                <a:srgbClr val="0070C0"/>
              </a:solidFill>
              <a:latin typeface="Arial"/>
              <a:ea typeface="Arial"/>
              <a:cs typeface="Arial"/>
              <a:sym typeface="Arial"/>
            </a:endParaRPr>
          </a:p>
          <a:p>
            <a:pPr indent="0" lvl="0" marL="0" rtl="0" algn="l">
              <a:lnSpc>
                <a:spcPct val="150000"/>
              </a:lnSpc>
              <a:spcBef>
                <a:spcPts val="0"/>
              </a:spcBef>
              <a:spcAft>
                <a:spcPts val="0"/>
              </a:spcAft>
              <a:buNone/>
            </a:pPr>
            <a:r>
              <a:rPr lang="en-GB" sz="1200">
                <a:solidFill>
                  <a:srgbClr val="000000"/>
                </a:solidFill>
                <a:latin typeface="Arial"/>
                <a:ea typeface="Arial"/>
                <a:cs typeface="Arial"/>
                <a:sym typeface="Arial"/>
              </a:rPr>
              <a:t>Các giao diện quản lý cần được trang bị các chức năng:</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Giao diện chung chưa các giao diện chức năng</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Quản lý phim</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Quản lý nhân sự</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Quản lý xuất chiếu</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Quản lý vé đặt trong ngày</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Đặt vé, đặt ghế</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Tổng hợp thống kê theo biểu đồ cột</a:t>
            </a:r>
            <a:endParaRPr b="1"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50000"/>
              </a:lnSpc>
              <a:spcBef>
                <a:spcPts val="1200"/>
              </a:spcBef>
              <a:spcAft>
                <a:spcPts val="1200"/>
              </a:spcAft>
              <a:buNone/>
            </a:pPr>
            <a:r>
              <a:rPr b="1" lang="en-GB" sz="3500">
                <a:solidFill>
                  <a:schemeClr val="dk1"/>
                </a:solidFill>
              </a:rPr>
              <a:t>Yêu cầu về bảo mật</a:t>
            </a:r>
            <a:endParaRPr sz="3500">
              <a:solidFill>
                <a:schemeClr val="dk1"/>
              </a:solidFill>
            </a:endParaRPr>
          </a:p>
        </p:txBody>
      </p:sp>
      <p:sp>
        <p:nvSpPr>
          <p:cNvPr id="92" name="Google Shape;92;p17"/>
          <p:cNvSpPr txBox="1"/>
          <p:nvPr>
            <p:ph idx="1" type="body"/>
          </p:nvPr>
        </p:nvSpPr>
        <p:spPr>
          <a:xfrm>
            <a:off x="1082875" y="1106000"/>
            <a:ext cx="6391800" cy="13068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Tất cả mọi cá nhân phải đăng nhập mới sử dụng được phần mềm</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Quản lý được phép thực hiện tất cả các chức năng</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Nhân viên không được phép xóa dữ liệu và cũng không được xem thông tin về Tổng hợp thống kê và doanh thu </a:t>
            </a:r>
            <a:endParaRPr/>
          </a:p>
        </p:txBody>
      </p:sp>
      <p:sp>
        <p:nvSpPr>
          <p:cNvPr id="93" name="Google Shape;93;p17"/>
          <p:cNvSpPr txBox="1"/>
          <p:nvPr>
            <p:ph type="title"/>
          </p:nvPr>
        </p:nvSpPr>
        <p:spPr>
          <a:xfrm>
            <a:off x="311700" y="2571750"/>
            <a:ext cx="8520600" cy="733500"/>
          </a:xfrm>
          <a:prstGeom prst="rect">
            <a:avLst/>
          </a:prstGeom>
        </p:spPr>
        <p:txBody>
          <a:bodyPr anchorCtr="0" anchor="b" bIns="91425" lIns="91425" spcFirstLastPara="1" rIns="91425" wrap="square" tIns="91425">
            <a:noAutofit/>
          </a:bodyPr>
          <a:lstStyle/>
          <a:p>
            <a:pPr indent="0" lvl="0" marL="0" rtl="0" algn="just">
              <a:lnSpc>
                <a:spcPct val="150000"/>
              </a:lnSpc>
              <a:spcBef>
                <a:spcPts val="1200"/>
              </a:spcBef>
              <a:spcAft>
                <a:spcPts val="1200"/>
              </a:spcAft>
              <a:buNone/>
            </a:pPr>
            <a:r>
              <a:rPr b="1" lang="en-GB" sz="3500">
                <a:solidFill>
                  <a:schemeClr val="dk1"/>
                </a:solidFill>
              </a:rPr>
              <a:t>Công cụ lập trình và công nghệ được sử dụng</a:t>
            </a:r>
            <a:endParaRPr b="1" sz="3500">
              <a:solidFill>
                <a:schemeClr val="dk1"/>
              </a:solidFill>
            </a:endParaRPr>
          </a:p>
        </p:txBody>
      </p:sp>
      <p:sp>
        <p:nvSpPr>
          <p:cNvPr id="94" name="Google Shape;94;p17"/>
          <p:cNvSpPr txBox="1"/>
          <p:nvPr>
            <p:ph idx="1" type="body"/>
          </p:nvPr>
        </p:nvSpPr>
        <p:spPr>
          <a:xfrm>
            <a:off x="1082875" y="3429250"/>
            <a:ext cx="6814500" cy="13068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Ứng dụng phải được thực với công nghệ Java Swing và kết nối Database bằng JDBC chạy trên với môi trường JDK tối thiểu 1.8</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Hệ quản trị CSDL SQL Server 2008 trở lên</a:t>
            </a:r>
            <a:endParaRPr b="1" sz="1200">
              <a:solidFill>
                <a:srgbClr val="000000"/>
              </a:solidFill>
              <a:latin typeface="Arial"/>
              <a:ea typeface="Arial"/>
              <a:cs typeface="Arial"/>
              <a:sym typeface="Arial"/>
            </a:endParaRPr>
          </a:p>
        </p:txBody>
      </p:sp>
      <p:pic>
        <p:nvPicPr>
          <p:cNvPr id="95" name="Google Shape;95;p17"/>
          <p:cNvPicPr preferRelativeResize="0"/>
          <p:nvPr/>
        </p:nvPicPr>
        <p:blipFill>
          <a:blip r:embed="rId3">
            <a:alphaModFix/>
          </a:blip>
          <a:stretch>
            <a:fillRect/>
          </a:stretch>
        </p:blipFill>
        <p:spPr>
          <a:xfrm>
            <a:off x="377175" y="3516550"/>
            <a:ext cx="746225" cy="21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18"/>
          <p:cNvGraphicFramePr/>
          <p:nvPr/>
        </p:nvGraphicFramePr>
        <p:xfrm>
          <a:off x="0" y="0"/>
          <a:ext cx="3000000" cy="3000000"/>
        </p:xfrm>
        <a:graphic>
          <a:graphicData uri="http://schemas.openxmlformats.org/drawingml/2006/table">
            <a:tbl>
              <a:tblPr>
                <a:noFill/>
                <a:tableStyleId>{A525E182-389C-4600-A01D-2ADF0F2D45AC}</a:tableStyleId>
              </a:tblPr>
              <a:tblGrid>
                <a:gridCol w="1828800"/>
                <a:gridCol w="1828800"/>
                <a:gridCol w="1828800"/>
                <a:gridCol w="1828800"/>
                <a:gridCol w="1828800"/>
              </a:tblGrid>
              <a:tr h="530250">
                <a:tc>
                  <a:txBody>
                    <a:bodyPr/>
                    <a:lstStyle/>
                    <a:p>
                      <a:pPr indent="0" lvl="0" marL="0" rtl="0" algn="l">
                        <a:lnSpc>
                          <a:spcPct val="100000"/>
                        </a:lnSpc>
                        <a:spcBef>
                          <a:spcPts val="0"/>
                        </a:spcBef>
                        <a:spcAft>
                          <a:spcPts val="1200"/>
                        </a:spcAft>
                        <a:buNone/>
                      </a:pPr>
                      <a:r>
                        <a:rPr b="1" lang="en-GB" sz="800">
                          <a:latin typeface="Calibri"/>
                          <a:ea typeface="Calibri"/>
                          <a:cs typeface="Calibri"/>
                          <a:sym typeface="Calibri"/>
                        </a:rPr>
                        <a:t>Mô tả</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rtl="0" algn="l">
                        <a:lnSpc>
                          <a:spcPct val="100000"/>
                        </a:lnSpc>
                        <a:spcBef>
                          <a:spcPts val="0"/>
                        </a:spcBef>
                        <a:spcAft>
                          <a:spcPts val="1200"/>
                        </a:spcAft>
                        <a:buNone/>
                      </a:pPr>
                      <a:r>
                        <a:rPr b="1" lang="en-GB" sz="800">
                          <a:latin typeface="Calibri"/>
                          <a:ea typeface="Calibri"/>
                          <a:cs typeface="Calibri"/>
                          <a:sym typeface="Calibri"/>
                        </a:rPr>
                        <a:t>Người thực hiện</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rtl="0" algn="l">
                        <a:lnSpc>
                          <a:spcPct val="100000"/>
                        </a:lnSpc>
                        <a:spcBef>
                          <a:spcPts val="0"/>
                        </a:spcBef>
                        <a:spcAft>
                          <a:spcPts val="1200"/>
                        </a:spcAft>
                        <a:buNone/>
                      </a:pPr>
                      <a:r>
                        <a:rPr b="1" lang="en-GB" sz="800">
                          <a:latin typeface="Calibri"/>
                          <a:ea typeface="Calibri"/>
                          <a:cs typeface="Calibri"/>
                          <a:sym typeface="Calibri"/>
                        </a:rPr>
                        <a:t>Ngày bắt đầu</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rtl="0" algn="l">
                        <a:lnSpc>
                          <a:spcPct val="100000"/>
                        </a:lnSpc>
                        <a:spcBef>
                          <a:spcPts val="0"/>
                        </a:spcBef>
                        <a:spcAft>
                          <a:spcPts val="1200"/>
                        </a:spcAft>
                        <a:buNone/>
                      </a:pPr>
                      <a:r>
                        <a:rPr b="1" lang="en-GB" sz="800">
                          <a:latin typeface="Calibri"/>
                          <a:ea typeface="Calibri"/>
                          <a:cs typeface="Calibri"/>
                          <a:sym typeface="Calibri"/>
                        </a:rPr>
                        <a:t>Ngày kết thúc</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rtl="0" algn="l">
                        <a:lnSpc>
                          <a:spcPct val="100000"/>
                        </a:lnSpc>
                        <a:spcBef>
                          <a:spcPts val="0"/>
                        </a:spcBef>
                        <a:spcAft>
                          <a:spcPts val="1200"/>
                        </a:spcAft>
                        <a:buNone/>
                      </a:pPr>
                      <a:r>
                        <a:rPr b="1" lang="en-GB" sz="800">
                          <a:latin typeface="Calibri"/>
                          <a:ea typeface="Calibri"/>
                          <a:cs typeface="Calibri"/>
                          <a:sym typeface="Calibri"/>
                        </a:rPr>
                        <a:t>Trạng thái</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r>
              <a:tr h="530250">
                <a:tc>
                  <a:txBody>
                    <a:bodyPr/>
                    <a:lstStyle/>
                    <a:p>
                      <a:pPr indent="0" lvl="0" marL="0" rtl="0" algn="l">
                        <a:lnSpc>
                          <a:spcPct val="100000"/>
                        </a:lnSpc>
                        <a:spcBef>
                          <a:spcPts val="1200"/>
                        </a:spcBef>
                        <a:spcAft>
                          <a:spcPts val="1200"/>
                        </a:spcAft>
                        <a:buNone/>
                      </a:pPr>
                      <a:r>
                        <a:rPr b="1" lang="en-GB" sz="800">
                          <a:solidFill>
                            <a:schemeClr val="dk1"/>
                          </a:solidFill>
                          <a:latin typeface="Calibri"/>
                          <a:ea typeface="Calibri"/>
                          <a:cs typeface="Calibri"/>
                          <a:sym typeface="Calibri"/>
                        </a:rPr>
                        <a:t>Chọn đề tài</a:t>
                      </a:r>
                      <a:endParaRPr b="1" sz="800">
                        <a:solidFill>
                          <a:schemeClr val="dk1"/>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solidFill>
                            <a:srgbClr val="0000FF"/>
                          </a:solidFill>
                          <a:latin typeface="Calibri"/>
                          <a:ea typeface="Calibri"/>
                          <a:cs typeface="Calibri"/>
                          <a:sym typeface="Calibri"/>
                        </a:rPr>
                        <a:t>Tất cả thành viên</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31/10/2023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31/10/2023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0250">
                <a:tc>
                  <a:txBody>
                    <a:bodyPr/>
                    <a:lstStyle/>
                    <a:p>
                      <a:pPr indent="0" lvl="0" marL="0" rtl="0" algn="l">
                        <a:lnSpc>
                          <a:spcPct val="100000"/>
                        </a:lnSpc>
                        <a:spcBef>
                          <a:spcPts val="1200"/>
                        </a:spcBef>
                        <a:spcAft>
                          <a:spcPts val="1200"/>
                        </a:spcAft>
                        <a:buNone/>
                      </a:pPr>
                      <a:r>
                        <a:rPr b="1" lang="en-GB" sz="800">
                          <a:solidFill>
                            <a:schemeClr val="dk1"/>
                          </a:solidFill>
                          <a:latin typeface="Calibri"/>
                          <a:ea typeface="Calibri"/>
                          <a:cs typeface="Calibri"/>
                          <a:sym typeface="Calibri"/>
                        </a:rPr>
                        <a:t>Vẽ ERD</a:t>
                      </a:r>
                      <a:endParaRPr b="1" sz="800">
                        <a:solidFill>
                          <a:schemeClr val="dk1"/>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solidFill>
                            <a:srgbClr val="0000FF"/>
                          </a:solidFill>
                          <a:latin typeface="Calibri"/>
                          <a:ea typeface="Calibri"/>
                          <a:cs typeface="Calibri"/>
                          <a:sym typeface="Calibri"/>
                        </a:rPr>
                        <a:t>Nguyễn Tiến Học</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2/11/2023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4/11/2023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7525">
                <a:tc>
                  <a:txBody>
                    <a:bodyPr/>
                    <a:lstStyle/>
                    <a:p>
                      <a:pPr indent="0" lvl="0" marL="0" rtl="0" algn="l">
                        <a:lnSpc>
                          <a:spcPct val="100000"/>
                        </a:lnSpc>
                        <a:spcBef>
                          <a:spcPts val="1200"/>
                        </a:spcBef>
                        <a:spcAft>
                          <a:spcPts val="1200"/>
                        </a:spcAft>
                        <a:buNone/>
                      </a:pPr>
                      <a:r>
                        <a:rPr b="1" lang="en-GB" sz="800">
                          <a:solidFill>
                            <a:schemeClr val="dk1"/>
                          </a:solidFill>
                          <a:latin typeface="Calibri"/>
                          <a:ea typeface="Calibri"/>
                          <a:cs typeface="Calibri"/>
                          <a:sym typeface="Calibri"/>
                        </a:rPr>
                        <a:t>Tạo database</a:t>
                      </a:r>
                      <a:endParaRPr b="1" sz="800">
                        <a:solidFill>
                          <a:schemeClr val="dk1"/>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GB" sz="800">
                          <a:solidFill>
                            <a:srgbClr val="0000FF"/>
                          </a:solidFill>
                          <a:latin typeface="Calibri"/>
                          <a:ea typeface="Calibri"/>
                          <a:cs typeface="Calibri"/>
                          <a:sym typeface="Calibri"/>
                        </a:rPr>
                        <a:t>Nguyễn Quốc Khánh</a:t>
                      </a:r>
                      <a:endParaRPr sz="800">
                        <a:solidFill>
                          <a:srgbClr val="0000FF"/>
                        </a:solidFill>
                        <a:latin typeface="Calibri"/>
                        <a:ea typeface="Calibri"/>
                        <a:cs typeface="Calibri"/>
                        <a:sym typeface="Calibri"/>
                      </a:endParaRPr>
                    </a:p>
                    <a:p>
                      <a:pPr indent="0" lvl="0" marL="0" rtl="0" algn="l">
                        <a:lnSpc>
                          <a:spcPct val="100000"/>
                        </a:lnSpc>
                        <a:spcBef>
                          <a:spcPts val="1200"/>
                        </a:spcBef>
                        <a:spcAft>
                          <a:spcPts val="1200"/>
                        </a:spcAft>
                        <a:buNone/>
                      </a:pPr>
                      <a:r>
                        <a:rPr lang="en-GB" sz="800">
                          <a:solidFill>
                            <a:srgbClr val="0000FF"/>
                          </a:solidFill>
                          <a:latin typeface="Calibri"/>
                          <a:ea typeface="Calibri"/>
                          <a:cs typeface="Calibri"/>
                          <a:sym typeface="Calibri"/>
                        </a:rPr>
                        <a:t>Nguyễn Tiến Học</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4/11/2023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9/11/2023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0250">
                <a:tc>
                  <a:txBody>
                    <a:bodyPr/>
                    <a:lstStyle/>
                    <a:p>
                      <a:pPr indent="0" lvl="0" marL="0" rtl="0" algn="l">
                        <a:lnSpc>
                          <a:spcPct val="100000"/>
                        </a:lnSpc>
                        <a:spcBef>
                          <a:spcPts val="1200"/>
                        </a:spcBef>
                        <a:spcAft>
                          <a:spcPts val="1200"/>
                        </a:spcAft>
                        <a:buNone/>
                      </a:pPr>
                      <a:r>
                        <a:rPr b="1" lang="en-GB" sz="800">
                          <a:solidFill>
                            <a:schemeClr val="dk1"/>
                          </a:solidFill>
                          <a:latin typeface="Calibri"/>
                          <a:ea typeface="Calibri"/>
                          <a:cs typeface="Calibri"/>
                          <a:sym typeface="Calibri"/>
                        </a:rPr>
                        <a:t>Vẽ </a:t>
                      </a:r>
                      <a:r>
                        <a:rPr b="1" lang="en-GB" sz="800">
                          <a:solidFill>
                            <a:schemeClr val="dk1"/>
                          </a:solidFill>
                          <a:latin typeface="Calibri"/>
                          <a:ea typeface="Calibri"/>
                          <a:cs typeface="Calibri"/>
                          <a:sym typeface="Calibri"/>
                        </a:rPr>
                        <a:t>Use Case</a:t>
                      </a:r>
                      <a:endParaRPr b="1" sz="800">
                        <a:solidFill>
                          <a:schemeClr val="dk1"/>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solidFill>
                            <a:srgbClr val="0000FF"/>
                          </a:solidFill>
                          <a:latin typeface="Calibri"/>
                          <a:ea typeface="Calibri"/>
                          <a:cs typeface="Calibri"/>
                          <a:sym typeface="Calibri"/>
                        </a:rPr>
                        <a:t>Liêu Vinh Phát</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2/11/2023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4/11/2023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0250">
                <a:tc>
                  <a:txBody>
                    <a:bodyPr/>
                    <a:lstStyle/>
                    <a:p>
                      <a:pPr indent="0" lvl="0" marL="0" rtl="0" algn="l">
                        <a:lnSpc>
                          <a:spcPct val="100000"/>
                        </a:lnSpc>
                        <a:spcBef>
                          <a:spcPts val="1200"/>
                        </a:spcBef>
                        <a:spcAft>
                          <a:spcPts val="1200"/>
                        </a:spcAft>
                        <a:buNone/>
                      </a:pPr>
                      <a:r>
                        <a:rPr b="1" lang="en-GB" sz="800">
                          <a:solidFill>
                            <a:schemeClr val="dk1"/>
                          </a:solidFill>
                          <a:latin typeface="Calibri"/>
                          <a:ea typeface="Calibri"/>
                          <a:cs typeface="Calibri"/>
                          <a:sym typeface="Calibri"/>
                        </a:rPr>
                        <a:t>Sơ đồ công nghệ</a:t>
                      </a:r>
                      <a:endParaRPr b="1" sz="800">
                        <a:solidFill>
                          <a:schemeClr val="dk1"/>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solidFill>
                            <a:srgbClr val="0000FF"/>
                          </a:solidFill>
                          <a:latin typeface="Calibri"/>
                          <a:ea typeface="Calibri"/>
                          <a:cs typeface="Calibri"/>
                          <a:sym typeface="Calibri"/>
                        </a:rPr>
                        <a:t>Liêu Vinh Phát</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2/11/2023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4/11/2023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0250">
                <a:tc>
                  <a:txBody>
                    <a:bodyPr/>
                    <a:lstStyle/>
                    <a:p>
                      <a:pPr indent="0" lvl="0" marL="0" rtl="0" algn="l">
                        <a:lnSpc>
                          <a:spcPct val="100000"/>
                        </a:lnSpc>
                        <a:spcBef>
                          <a:spcPts val="1200"/>
                        </a:spcBef>
                        <a:spcAft>
                          <a:spcPts val="1200"/>
                        </a:spcAft>
                        <a:buNone/>
                      </a:pPr>
                      <a:r>
                        <a:rPr b="1" lang="en-GB" sz="800">
                          <a:solidFill>
                            <a:schemeClr val="dk1"/>
                          </a:solidFill>
                          <a:latin typeface="Calibri"/>
                          <a:ea typeface="Calibri"/>
                          <a:cs typeface="Calibri"/>
                          <a:sym typeface="Calibri"/>
                        </a:rPr>
                        <a:t>Phân tích, thống nhất Sprint</a:t>
                      </a:r>
                      <a:endParaRPr b="1" sz="800">
                        <a:solidFill>
                          <a:schemeClr val="dk1"/>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solidFill>
                            <a:srgbClr val="0000FF"/>
                          </a:solidFill>
                          <a:latin typeface="Calibri"/>
                          <a:ea typeface="Calibri"/>
                          <a:cs typeface="Calibri"/>
                          <a:sym typeface="Calibri"/>
                        </a:rPr>
                        <a:t>Ngô Thị Đức Nhu</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2/11/2023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4/11/2023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54500">
                <a:tc>
                  <a:txBody>
                    <a:bodyPr/>
                    <a:lstStyle/>
                    <a:p>
                      <a:pPr indent="0" lvl="0" marL="0" rtl="0" algn="l">
                        <a:lnSpc>
                          <a:spcPct val="100000"/>
                        </a:lnSpc>
                        <a:spcBef>
                          <a:spcPts val="1200"/>
                        </a:spcBef>
                        <a:spcAft>
                          <a:spcPts val="1200"/>
                        </a:spcAft>
                        <a:buNone/>
                      </a:pPr>
                      <a:r>
                        <a:rPr b="1" lang="en-GB" sz="800">
                          <a:solidFill>
                            <a:schemeClr val="dk1"/>
                          </a:solidFill>
                          <a:latin typeface="Calibri"/>
                          <a:ea typeface="Calibri"/>
                          <a:cs typeface="Calibri"/>
                          <a:sym typeface="Calibri"/>
                        </a:rPr>
                        <a:t>Tìm dữ liệu cho database, dựa vào các thông số sản phẩm được đặc tả trong ERD (ảnh, mô tả, giá,...)</a:t>
                      </a:r>
                      <a:endParaRPr b="1" sz="800">
                        <a:solidFill>
                          <a:schemeClr val="dk1"/>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0"/>
                        </a:spcAft>
                        <a:buNone/>
                      </a:pPr>
                      <a:r>
                        <a:rPr lang="en-GB" sz="800">
                          <a:solidFill>
                            <a:srgbClr val="0000FF"/>
                          </a:solidFill>
                          <a:latin typeface="Calibri"/>
                          <a:ea typeface="Calibri"/>
                          <a:cs typeface="Calibri"/>
                          <a:sym typeface="Calibri"/>
                        </a:rPr>
                        <a:t>Nguyễn Trung Hiếu</a:t>
                      </a:r>
                      <a:endParaRPr sz="800">
                        <a:solidFill>
                          <a:srgbClr val="0000FF"/>
                        </a:solidFill>
                        <a:latin typeface="Calibri"/>
                        <a:ea typeface="Calibri"/>
                        <a:cs typeface="Calibri"/>
                        <a:sym typeface="Calibri"/>
                      </a:endParaRPr>
                    </a:p>
                    <a:p>
                      <a:pPr indent="0" lvl="0" marL="0" rtl="0" algn="l">
                        <a:lnSpc>
                          <a:spcPct val="100000"/>
                        </a:lnSpc>
                        <a:spcBef>
                          <a:spcPts val="1200"/>
                        </a:spcBef>
                        <a:spcAft>
                          <a:spcPts val="1200"/>
                        </a:spcAft>
                        <a:buNone/>
                      </a:pPr>
                      <a:r>
                        <a:rPr lang="en-GB" sz="800">
                          <a:solidFill>
                            <a:srgbClr val="0000FF"/>
                          </a:solidFill>
                          <a:latin typeface="Calibri"/>
                          <a:ea typeface="Calibri"/>
                          <a:cs typeface="Calibri"/>
                          <a:sym typeface="Calibri"/>
                        </a:rPr>
                        <a:t>Nguyễn Xuân Trường</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2/11/2023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7/11/2023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19"/>
          <p:cNvGraphicFramePr/>
          <p:nvPr/>
        </p:nvGraphicFramePr>
        <p:xfrm>
          <a:off x="0" y="0"/>
          <a:ext cx="3000000" cy="3000000"/>
        </p:xfrm>
        <a:graphic>
          <a:graphicData uri="http://schemas.openxmlformats.org/drawingml/2006/table">
            <a:tbl>
              <a:tblPr>
                <a:noFill/>
                <a:tableStyleId>{A525E182-389C-4600-A01D-2ADF0F2D45AC}</a:tableStyleId>
              </a:tblPr>
              <a:tblGrid>
                <a:gridCol w="1828800"/>
                <a:gridCol w="1828800"/>
                <a:gridCol w="1828800"/>
                <a:gridCol w="1828800"/>
                <a:gridCol w="1828800"/>
              </a:tblGrid>
              <a:tr h="372725">
                <a:tc>
                  <a:txBody>
                    <a:bodyPr/>
                    <a:lstStyle/>
                    <a:p>
                      <a:pPr indent="0" lvl="0" marL="0" rtl="0" algn="just">
                        <a:lnSpc>
                          <a:spcPct val="100000"/>
                        </a:lnSpc>
                        <a:spcBef>
                          <a:spcPts val="0"/>
                        </a:spcBef>
                        <a:spcAft>
                          <a:spcPts val="1200"/>
                        </a:spcAft>
                        <a:buNone/>
                      </a:pPr>
                      <a:r>
                        <a:rPr b="1" lang="en-GB" sz="800">
                          <a:latin typeface="Calibri"/>
                          <a:ea typeface="Calibri"/>
                          <a:cs typeface="Calibri"/>
                          <a:sym typeface="Calibri"/>
                        </a:rPr>
                        <a:t>Mô tả</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rtl="0" algn="just">
                        <a:lnSpc>
                          <a:spcPct val="100000"/>
                        </a:lnSpc>
                        <a:spcBef>
                          <a:spcPts val="0"/>
                        </a:spcBef>
                        <a:spcAft>
                          <a:spcPts val="1200"/>
                        </a:spcAft>
                        <a:buNone/>
                      </a:pPr>
                      <a:r>
                        <a:rPr b="1" lang="en-GB" sz="800">
                          <a:latin typeface="Calibri"/>
                          <a:ea typeface="Calibri"/>
                          <a:cs typeface="Calibri"/>
                          <a:sym typeface="Calibri"/>
                        </a:rPr>
                        <a:t>Người thực hiện</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rtl="0" algn="just">
                        <a:lnSpc>
                          <a:spcPct val="100000"/>
                        </a:lnSpc>
                        <a:spcBef>
                          <a:spcPts val="0"/>
                        </a:spcBef>
                        <a:spcAft>
                          <a:spcPts val="1200"/>
                        </a:spcAft>
                        <a:buNone/>
                      </a:pPr>
                      <a:r>
                        <a:rPr b="1" lang="en-GB" sz="800">
                          <a:latin typeface="Calibri"/>
                          <a:ea typeface="Calibri"/>
                          <a:cs typeface="Calibri"/>
                          <a:sym typeface="Calibri"/>
                        </a:rPr>
                        <a:t>Ngày bắt đầu</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rtl="0" algn="just">
                        <a:lnSpc>
                          <a:spcPct val="100000"/>
                        </a:lnSpc>
                        <a:spcBef>
                          <a:spcPts val="0"/>
                        </a:spcBef>
                        <a:spcAft>
                          <a:spcPts val="1200"/>
                        </a:spcAft>
                        <a:buNone/>
                      </a:pPr>
                      <a:r>
                        <a:rPr b="1" lang="en-GB" sz="800">
                          <a:latin typeface="Calibri"/>
                          <a:ea typeface="Calibri"/>
                          <a:cs typeface="Calibri"/>
                          <a:sym typeface="Calibri"/>
                        </a:rPr>
                        <a:t>Ngày kết thúc</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rtl="0" algn="just">
                        <a:lnSpc>
                          <a:spcPct val="100000"/>
                        </a:lnSpc>
                        <a:spcBef>
                          <a:spcPts val="0"/>
                        </a:spcBef>
                        <a:spcAft>
                          <a:spcPts val="1200"/>
                        </a:spcAft>
                        <a:buNone/>
                      </a:pPr>
                      <a:r>
                        <a:rPr b="1" lang="en-GB" sz="800">
                          <a:latin typeface="Calibri"/>
                          <a:ea typeface="Calibri"/>
                          <a:cs typeface="Calibri"/>
                          <a:sym typeface="Calibri"/>
                        </a:rPr>
                        <a:t>Trạng thái</a:t>
                      </a:r>
                      <a:endParaRPr b="1"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r>
              <a:tr h="372725">
                <a:tc rowSpan="6">
                  <a:txBody>
                    <a:bodyPr/>
                    <a:lstStyle/>
                    <a:p>
                      <a:pPr indent="0" lvl="0" marL="0" rtl="0" algn="just">
                        <a:spcBef>
                          <a:spcPts val="1200"/>
                        </a:spcBef>
                        <a:spcAft>
                          <a:spcPts val="0"/>
                        </a:spcAft>
                        <a:buNone/>
                      </a:pPr>
                      <a:r>
                        <a:rPr b="1" lang="en-GB" sz="800">
                          <a:solidFill>
                            <a:schemeClr val="dk1"/>
                          </a:solidFill>
                          <a:latin typeface="Calibri"/>
                          <a:ea typeface="Calibri"/>
                          <a:cs typeface="Calibri"/>
                          <a:sym typeface="Calibri"/>
                        </a:rPr>
                        <a:t>Vẽ mockup giao diện</a:t>
                      </a:r>
                      <a:endParaRPr b="1" sz="800">
                        <a:solidFill>
                          <a:schemeClr val="dk1"/>
                        </a:solidFill>
                        <a:latin typeface="Calibri"/>
                        <a:ea typeface="Calibri"/>
                        <a:cs typeface="Calibri"/>
                        <a:sym typeface="Calibri"/>
                      </a:endParaRPr>
                    </a:p>
                    <a:p>
                      <a:pPr indent="0" lvl="0" marL="0" rtl="0" algn="just">
                        <a:spcBef>
                          <a:spcPts val="1200"/>
                        </a:spcBef>
                        <a:spcAft>
                          <a:spcPts val="0"/>
                        </a:spcAft>
                        <a:buNone/>
                      </a:pPr>
                      <a:r>
                        <a:rPr b="1" lang="en-GB" sz="800">
                          <a:solidFill>
                            <a:schemeClr val="dk1"/>
                          </a:solidFill>
                          <a:latin typeface="Calibri"/>
                          <a:ea typeface="Calibri"/>
                          <a:cs typeface="Calibri"/>
                          <a:sym typeface="Calibri"/>
                        </a:rPr>
                        <a:t> </a:t>
                      </a:r>
                      <a:endParaRPr b="1" sz="800">
                        <a:solidFill>
                          <a:schemeClr val="dk1"/>
                        </a:solidFill>
                        <a:latin typeface="Calibri"/>
                        <a:ea typeface="Calibri"/>
                        <a:cs typeface="Calibri"/>
                        <a:sym typeface="Calibri"/>
                      </a:endParaRPr>
                    </a:p>
                    <a:p>
                      <a:pPr indent="0" lvl="0" marL="0" rtl="0" algn="just">
                        <a:spcBef>
                          <a:spcPts val="1200"/>
                        </a:spcBef>
                        <a:spcAft>
                          <a:spcPts val="0"/>
                        </a:spcAft>
                        <a:buNone/>
                      </a:pPr>
                      <a:r>
                        <a:rPr b="1" lang="en-GB" sz="800">
                          <a:solidFill>
                            <a:schemeClr val="dk1"/>
                          </a:solidFill>
                          <a:latin typeface="Calibri"/>
                          <a:ea typeface="Calibri"/>
                          <a:cs typeface="Calibri"/>
                          <a:sym typeface="Calibri"/>
                        </a:rPr>
                        <a:t> </a:t>
                      </a:r>
                      <a:endParaRPr b="1" sz="800">
                        <a:solidFill>
                          <a:schemeClr val="dk1"/>
                        </a:solidFill>
                        <a:latin typeface="Calibri"/>
                        <a:ea typeface="Calibri"/>
                        <a:cs typeface="Calibri"/>
                        <a:sym typeface="Calibri"/>
                      </a:endParaRPr>
                    </a:p>
                    <a:p>
                      <a:pPr indent="0" lvl="0" marL="0" rtl="0" algn="just">
                        <a:spcBef>
                          <a:spcPts val="1200"/>
                        </a:spcBef>
                        <a:spcAft>
                          <a:spcPts val="0"/>
                        </a:spcAft>
                        <a:buNone/>
                      </a:pPr>
                      <a:r>
                        <a:rPr b="1" lang="en-GB" sz="800">
                          <a:solidFill>
                            <a:schemeClr val="dk1"/>
                          </a:solidFill>
                          <a:latin typeface="Calibri"/>
                          <a:ea typeface="Calibri"/>
                          <a:cs typeface="Calibri"/>
                          <a:sym typeface="Calibri"/>
                        </a:rPr>
                        <a:t> </a:t>
                      </a:r>
                      <a:endParaRPr b="1" sz="800">
                        <a:solidFill>
                          <a:schemeClr val="dk1"/>
                        </a:solidFill>
                        <a:latin typeface="Calibri"/>
                        <a:ea typeface="Calibri"/>
                        <a:cs typeface="Calibri"/>
                        <a:sym typeface="Calibri"/>
                      </a:endParaRPr>
                    </a:p>
                    <a:p>
                      <a:pPr indent="0" lvl="0" marL="0" rtl="0" algn="just">
                        <a:spcBef>
                          <a:spcPts val="1200"/>
                        </a:spcBef>
                        <a:spcAft>
                          <a:spcPts val="0"/>
                        </a:spcAft>
                        <a:buNone/>
                      </a:pPr>
                      <a:r>
                        <a:rPr b="1" lang="en-GB" sz="800">
                          <a:solidFill>
                            <a:schemeClr val="dk1"/>
                          </a:solidFill>
                          <a:latin typeface="Calibri"/>
                          <a:ea typeface="Calibri"/>
                          <a:cs typeface="Calibri"/>
                          <a:sym typeface="Calibri"/>
                        </a:rPr>
                        <a:t> </a:t>
                      </a:r>
                      <a:endParaRPr b="1" sz="800">
                        <a:solidFill>
                          <a:schemeClr val="dk1"/>
                        </a:solidFill>
                        <a:latin typeface="Calibri"/>
                        <a:ea typeface="Calibri"/>
                        <a:cs typeface="Calibri"/>
                        <a:sym typeface="Calibri"/>
                      </a:endParaRPr>
                    </a:p>
                    <a:p>
                      <a:pPr indent="0" lvl="0" marL="0" rtl="0" algn="just">
                        <a:spcBef>
                          <a:spcPts val="1200"/>
                        </a:spcBef>
                        <a:spcAft>
                          <a:spcPts val="1200"/>
                        </a:spcAft>
                        <a:buNone/>
                      </a:pPr>
                      <a:r>
                        <a:rPr b="1" lang="en-GB" sz="800">
                          <a:solidFill>
                            <a:schemeClr val="dk1"/>
                          </a:solidFill>
                          <a:latin typeface="Calibri"/>
                          <a:ea typeface="Calibri"/>
                          <a:cs typeface="Calibri"/>
                          <a:sym typeface="Calibri"/>
                        </a:rPr>
                        <a:t> </a:t>
                      </a:r>
                      <a:endParaRPr b="1" sz="800">
                        <a:solidFill>
                          <a:schemeClr val="dk1"/>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solidFill>
                            <a:srgbClr val="0000FF"/>
                          </a:solidFill>
                          <a:latin typeface="Calibri"/>
                          <a:ea typeface="Calibri"/>
                          <a:cs typeface="Calibri"/>
                          <a:sym typeface="Calibri"/>
                        </a:rPr>
                        <a:t>Liêu Vinh Phát</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7/11/2023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9/11/2023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2725">
                <a:tc vMerge="1"/>
                <a:tc>
                  <a:txBody>
                    <a:bodyPr/>
                    <a:lstStyle/>
                    <a:p>
                      <a:pPr indent="0" lvl="0" marL="0" rtl="0" algn="just">
                        <a:lnSpc>
                          <a:spcPct val="100000"/>
                        </a:lnSpc>
                        <a:spcBef>
                          <a:spcPts val="1200"/>
                        </a:spcBef>
                        <a:spcAft>
                          <a:spcPts val="1200"/>
                        </a:spcAft>
                        <a:buNone/>
                      </a:pPr>
                      <a:r>
                        <a:rPr lang="en-GB" sz="800">
                          <a:solidFill>
                            <a:srgbClr val="0000FF"/>
                          </a:solidFill>
                          <a:latin typeface="Calibri"/>
                          <a:ea typeface="Calibri"/>
                          <a:cs typeface="Calibri"/>
                          <a:sym typeface="Calibri"/>
                        </a:rPr>
                        <a:t>Ngô Thị Đức Nhu</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7/11/2023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9/11/2023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2725">
                <a:tc vMerge="1"/>
                <a:tc>
                  <a:txBody>
                    <a:bodyPr/>
                    <a:lstStyle/>
                    <a:p>
                      <a:pPr indent="0" lvl="0" marL="0" rtl="0" algn="just">
                        <a:lnSpc>
                          <a:spcPct val="100000"/>
                        </a:lnSpc>
                        <a:spcBef>
                          <a:spcPts val="1200"/>
                        </a:spcBef>
                        <a:spcAft>
                          <a:spcPts val="1200"/>
                        </a:spcAft>
                        <a:buNone/>
                      </a:pPr>
                      <a:r>
                        <a:rPr lang="en-GB" sz="800">
                          <a:solidFill>
                            <a:srgbClr val="0000FF"/>
                          </a:solidFill>
                          <a:latin typeface="Calibri"/>
                          <a:ea typeface="Calibri"/>
                          <a:cs typeface="Calibri"/>
                          <a:sym typeface="Calibri"/>
                        </a:rPr>
                        <a:t>Nguyễn Trung Hiếu</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7/11/2023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9/11/2023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2725">
                <a:tc vMerge="1"/>
                <a:tc>
                  <a:txBody>
                    <a:bodyPr/>
                    <a:lstStyle/>
                    <a:p>
                      <a:pPr indent="0" lvl="0" marL="0" rtl="0" algn="just">
                        <a:lnSpc>
                          <a:spcPct val="100000"/>
                        </a:lnSpc>
                        <a:spcBef>
                          <a:spcPts val="1200"/>
                        </a:spcBef>
                        <a:spcAft>
                          <a:spcPts val="1200"/>
                        </a:spcAft>
                        <a:buNone/>
                      </a:pPr>
                      <a:r>
                        <a:rPr lang="en-GB" sz="800">
                          <a:solidFill>
                            <a:srgbClr val="0000FF"/>
                          </a:solidFill>
                          <a:latin typeface="Calibri"/>
                          <a:ea typeface="Calibri"/>
                          <a:cs typeface="Calibri"/>
                          <a:sym typeface="Calibri"/>
                        </a:rPr>
                        <a:t>Nguyễn Tiến Học</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7/11/2023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9/11/2023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2725">
                <a:tc vMerge="1"/>
                <a:tc>
                  <a:txBody>
                    <a:bodyPr/>
                    <a:lstStyle/>
                    <a:p>
                      <a:pPr indent="0" lvl="0" marL="0" rtl="0" algn="just">
                        <a:lnSpc>
                          <a:spcPct val="100000"/>
                        </a:lnSpc>
                        <a:spcBef>
                          <a:spcPts val="1200"/>
                        </a:spcBef>
                        <a:spcAft>
                          <a:spcPts val="1200"/>
                        </a:spcAft>
                        <a:buNone/>
                      </a:pPr>
                      <a:r>
                        <a:rPr lang="en-GB" sz="800">
                          <a:solidFill>
                            <a:srgbClr val="0000FF"/>
                          </a:solidFill>
                          <a:latin typeface="Calibri"/>
                          <a:ea typeface="Calibri"/>
                          <a:cs typeface="Calibri"/>
                          <a:sym typeface="Calibri"/>
                        </a:rPr>
                        <a:t>Nguyễn Xuân Trường</a:t>
                      </a:r>
                      <a:endParaRPr sz="8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7/11/2023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9/11/2023</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800">
                          <a:latin typeface="Calibri"/>
                          <a:ea typeface="Calibri"/>
                          <a:cs typeface="Calibri"/>
                          <a:sym typeface="Calibri"/>
                        </a:rPr>
                        <a:t>Hoàn thành</a:t>
                      </a:r>
                      <a:endParaRPr sz="8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1350">
                <a:tc vMerge="1"/>
                <a:tc>
                  <a:txBody>
                    <a:bodyPr/>
                    <a:lstStyle/>
                    <a:p>
                      <a:pPr indent="0" lvl="0" marL="0" rtl="0" algn="just">
                        <a:lnSpc>
                          <a:spcPct val="100000"/>
                        </a:lnSpc>
                        <a:spcBef>
                          <a:spcPts val="1200"/>
                        </a:spcBef>
                        <a:spcAft>
                          <a:spcPts val="1200"/>
                        </a:spcAft>
                        <a:buNone/>
                      </a:pPr>
                      <a:r>
                        <a:rPr lang="en-GB" sz="900">
                          <a:solidFill>
                            <a:srgbClr val="0000FF"/>
                          </a:solidFill>
                          <a:latin typeface="Calibri"/>
                          <a:ea typeface="Calibri"/>
                          <a:cs typeface="Calibri"/>
                          <a:sym typeface="Calibri"/>
                        </a:rPr>
                        <a:t>Nguyễn Quốc Khánh</a:t>
                      </a:r>
                      <a:endParaRPr sz="9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7/11/2023</a:t>
                      </a:r>
                      <a:endParaRPr sz="9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9/11/2023</a:t>
                      </a:r>
                      <a:endParaRPr sz="9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Hoàn thành</a:t>
                      </a:r>
                      <a:endParaRPr sz="900">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9050">
                <a:tc rowSpan="6">
                  <a:txBody>
                    <a:bodyPr/>
                    <a:lstStyle/>
                    <a:p>
                      <a:pPr indent="0" lvl="0" marL="0" rtl="0" algn="just">
                        <a:spcBef>
                          <a:spcPts val="1200"/>
                        </a:spcBef>
                        <a:spcAft>
                          <a:spcPts val="0"/>
                        </a:spcAft>
                        <a:buNone/>
                      </a:pPr>
                      <a:r>
                        <a:rPr b="1" lang="en-GB" sz="900">
                          <a:solidFill>
                            <a:schemeClr val="dk1"/>
                          </a:solidFill>
                          <a:latin typeface="Calibri"/>
                          <a:ea typeface="Calibri"/>
                          <a:cs typeface="Calibri"/>
                          <a:sym typeface="Calibri"/>
                        </a:rPr>
                        <a:t>Vẽ sơ đồ Flow Diagram, Activities Diagram và Class Diagram</a:t>
                      </a:r>
                      <a:endParaRPr b="1" sz="900">
                        <a:solidFill>
                          <a:schemeClr val="dk1"/>
                        </a:solidFill>
                        <a:latin typeface="Calibri"/>
                        <a:ea typeface="Calibri"/>
                        <a:cs typeface="Calibri"/>
                        <a:sym typeface="Calibri"/>
                      </a:endParaRPr>
                    </a:p>
                    <a:p>
                      <a:pPr indent="0" lvl="0" marL="0" rtl="0" algn="just">
                        <a:spcBef>
                          <a:spcPts val="1200"/>
                        </a:spcBef>
                        <a:spcAft>
                          <a:spcPts val="0"/>
                        </a:spcAft>
                        <a:buNone/>
                      </a:pPr>
                      <a:r>
                        <a:rPr b="1" lang="en-GB" sz="900">
                          <a:solidFill>
                            <a:schemeClr val="dk1"/>
                          </a:solidFill>
                          <a:latin typeface="Calibri"/>
                          <a:ea typeface="Calibri"/>
                          <a:cs typeface="Calibri"/>
                          <a:sym typeface="Calibri"/>
                        </a:rPr>
                        <a:t> </a:t>
                      </a:r>
                      <a:endParaRPr b="1" sz="900">
                        <a:solidFill>
                          <a:schemeClr val="dk1"/>
                        </a:solidFill>
                        <a:latin typeface="Calibri"/>
                        <a:ea typeface="Calibri"/>
                        <a:cs typeface="Calibri"/>
                        <a:sym typeface="Calibri"/>
                      </a:endParaRPr>
                    </a:p>
                    <a:p>
                      <a:pPr indent="0" lvl="0" marL="0" rtl="0" algn="just">
                        <a:spcBef>
                          <a:spcPts val="1200"/>
                        </a:spcBef>
                        <a:spcAft>
                          <a:spcPts val="0"/>
                        </a:spcAft>
                        <a:buNone/>
                      </a:pPr>
                      <a:r>
                        <a:rPr b="1" lang="en-GB" sz="900">
                          <a:solidFill>
                            <a:schemeClr val="dk1"/>
                          </a:solidFill>
                          <a:latin typeface="Calibri"/>
                          <a:ea typeface="Calibri"/>
                          <a:cs typeface="Calibri"/>
                          <a:sym typeface="Calibri"/>
                        </a:rPr>
                        <a:t> </a:t>
                      </a:r>
                      <a:endParaRPr b="1" sz="900">
                        <a:solidFill>
                          <a:schemeClr val="dk1"/>
                        </a:solidFill>
                        <a:latin typeface="Calibri"/>
                        <a:ea typeface="Calibri"/>
                        <a:cs typeface="Calibri"/>
                        <a:sym typeface="Calibri"/>
                      </a:endParaRPr>
                    </a:p>
                    <a:p>
                      <a:pPr indent="0" lvl="0" marL="0" rtl="0" algn="just">
                        <a:spcBef>
                          <a:spcPts val="1200"/>
                        </a:spcBef>
                        <a:spcAft>
                          <a:spcPts val="0"/>
                        </a:spcAft>
                        <a:buNone/>
                      </a:pPr>
                      <a:r>
                        <a:rPr b="1" lang="en-GB" sz="900">
                          <a:solidFill>
                            <a:schemeClr val="dk1"/>
                          </a:solidFill>
                          <a:latin typeface="Calibri"/>
                          <a:ea typeface="Calibri"/>
                          <a:cs typeface="Calibri"/>
                          <a:sym typeface="Calibri"/>
                        </a:rPr>
                        <a:t> </a:t>
                      </a:r>
                      <a:endParaRPr b="1" sz="900">
                        <a:solidFill>
                          <a:schemeClr val="dk1"/>
                        </a:solidFill>
                        <a:latin typeface="Calibri"/>
                        <a:ea typeface="Calibri"/>
                        <a:cs typeface="Calibri"/>
                        <a:sym typeface="Calibri"/>
                      </a:endParaRPr>
                    </a:p>
                    <a:p>
                      <a:pPr indent="0" lvl="0" marL="0" rtl="0" algn="just">
                        <a:spcBef>
                          <a:spcPts val="1200"/>
                        </a:spcBef>
                        <a:spcAft>
                          <a:spcPts val="0"/>
                        </a:spcAft>
                        <a:buNone/>
                      </a:pPr>
                      <a:r>
                        <a:rPr b="1" lang="en-GB" sz="900">
                          <a:solidFill>
                            <a:schemeClr val="dk1"/>
                          </a:solidFill>
                          <a:latin typeface="Calibri"/>
                          <a:ea typeface="Calibri"/>
                          <a:cs typeface="Calibri"/>
                          <a:sym typeface="Calibri"/>
                        </a:rPr>
                        <a:t> </a:t>
                      </a:r>
                      <a:endParaRPr b="1" sz="900">
                        <a:solidFill>
                          <a:schemeClr val="dk1"/>
                        </a:solidFill>
                        <a:latin typeface="Calibri"/>
                        <a:ea typeface="Calibri"/>
                        <a:cs typeface="Calibri"/>
                        <a:sym typeface="Calibri"/>
                      </a:endParaRPr>
                    </a:p>
                    <a:p>
                      <a:pPr indent="0" lvl="0" marL="0" rtl="0" algn="just">
                        <a:spcBef>
                          <a:spcPts val="1200"/>
                        </a:spcBef>
                        <a:spcAft>
                          <a:spcPts val="1200"/>
                        </a:spcAft>
                        <a:buNone/>
                      </a:pPr>
                      <a:r>
                        <a:rPr b="1" lang="en-GB" sz="900">
                          <a:solidFill>
                            <a:schemeClr val="dk1"/>
                          </a:solidFill>
                          <a:latin typeface="Calibri"/>
                          <a:ea typeface="Calibri"/>
                          <a:cs typeface="Calibri"/>
                          <a:sym typeface="Calibri"/>
                        </a:rPr>
                        <a:t> </a:t>
                      </a:r>
                      <a:endParaRPr b="1" sz="900">
                        <a:solidFill>
                          <a:schemeClr val="dk1"/>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solidFill>
                            <a:srgbClr val="0000FF"/>
                          </a:solidFill>
                          <a:latin typeface="Calibri"/>
                          <a:ea typeface="Calibri"/>
                          <a:cs typeface="Calibri"/>
                          <a:sym typeface="Calibri"/>
                        </a:rPr>
                        <a:t>Liêu Vinh Phát: 2Seq, 2 Act</a:t>
                      </a:r>
                      <a:endParaRPr sz="900">
                        <a:solidFill>
                          <a:srgbClr val="0000FF"/>
                        </a:solidFill>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9/11/2023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11/11/2023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Hoàn thành</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1350">
                <a:tc vMerge="1"/>
                <a:tc>
                  <a:txBody>
                    <a:bodyPr/>
                    <a:lstStyle/>
                    <a:p>
                      <a:pPr indent="0" lvl="0" marL="0" rtl="0" algn="l">
                        <a:lnSpc>
                          <a:spcPct val="100000"/>
                        </a:lnSpc>
                        <a:spcBef>
                          <a:spcPts val="1200"/>
                        </a:spcBef>
                        <a:spcAft>
                          <a:spcPts val="1200"/>
                        </a:spcAft>
                        <a:buNone/>
                      </a:pPr>
                      <a:r>
                        <a:rPr lang="en-GB" sz="900">
                          <a:solidFill>
                            <a:srgbClr val="0000FF"/>
                          </a:solidFill>
                          <a:latin typeface="Calibri"/>
                          <a:ea typeface="Calibri"/>
                          <a:cs typeface="Calibri"/>
                          <a:sym typeface="Calibri"/>
                        </a:rPr>
                        <a:t>Ngô Thị Đức Nhu: 4 Seq, 4 Act</a:t>
                      </a:r>
                      <a:endParaRPr sz="900">
                        <a:solidFill>
                          <a:srgbClr val="0000FF"/>
                        </a:solidFill>
                        <a:latin typeface="Calibri"/>
                        <a:ea typeface="Calibri"/>
                        <a:cs typeface="Calibri"/>
                        <a:sym typeface="Calibri"/>
                      </a:endParaRPr>
                    </a:p>
                  </a:txBody>
                  <a:tcPr marT="91425" marB="9142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9/11/2023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11/11/2023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Hoàn thành</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1350">
                <a:tc vMerge="1"/>
                <a:tc>
                  <a:txBody>
                    <a:bodyPr/>
                    <a:lstStyle/>
                    <a:p>
                      <a:pPr indent="0" lvl="0" marL="0" rtl="0" algn="just">
                        <a:lnSpc>
                          <a:spcPct val="100000"/>
                        </a:lnSpc>
                        <a:spcBef>
                          <a:spcPts val="1200"/>
                        </a:spcBef>
                        <a:spcAft>
                          <a:spcPts val="1200"/>
                        </a:spcAft>
                        <a:buNone/>
                      </a:pPr>
                      <a:r>
                        <a:rPr lang="en-GB" sz="900">
                          <a:solidFill>
                            <a:srgbClr val="0000FF"/>
                          </a:solidFill>
                          <a:latin typeface="Calibri"/>
                          <a:ea typeface="Calibri"/>
                          <a:cs typeface="Calibri"/>
                          <a:sym typeface="Calibri"/>
                        </a:rPr>
                        <a:t>Nguyễn Trung Hiếu: 2 Seq, 2 Act</a:t>
                      </a:r>
                      <a:endParaRPr sz="900">
                        <a:solidFill>
                          <a:srgbClr val="0000FF"/>
                        </a:solidFill>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9/11/2023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11/11/2023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Hoàn thành</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1350">
                <a:tc vMerge="1"/>
                <a:tc>
                  <a:txBody>
                    <a:bodyPr/>
                    <a:lstStyle/>
                    <a:p>
                      <a:pPr indent="0" lvl="0" marL="0" rtl="0" algn="just">
                        <a:lnSpc>
                          <a:spcPct val="100000"/>
                        </a:lnSpc>
                        <a:spcBef>
                          <a:spcPts val="1200"/>
                        </a:spcBef>
                        <a:spcAft>
                          <a:spcPts val="1200"/>
                        </a:spcAft>
                        <a:buNone/>
                      </a:pPr>
                      <a:r>
                        <a:rPr lang="en-GB" sz="900">
                          <a:solidFill>
                            <a:srgbClr val="0000FF"/>
                          </a:solidFill>
                          <a:latin typeface="Calibri"/>
                          <a:ea typeface="Calibri"/>
                          <a:cs typeface="Calibri"/>
                          <a:sym typeface="Calibri"/>
                        </a:rPr>
                        <a:t>Nguyễn Tiến Học: </a:t>
                      </a:r>
                      <a:r>
                        <a:rPr lang="en-GB" sz="900">
                          <a:solidFill>
                            <a:srgbClr val="0000FF"/>
                          </a:solidFill>
                          <a:latin typeface="Calibri"/>
                          <a:ea typeface="Calibri"/>
                          <a:cs typeface="Calibri"/>
                          <a:sym typeface="Calibri"/>
                        </a:rPr>
                        <a:t>1 Seq</a:t>
                      </a:r>
                      <a:r>
                        <a:rPr lang="en-GB" sz="900">
                          <a:solidFill>
                            <a:srgbClr val="0000FF"/>
                          </a:solidFill>
                          <a:latin typeface="Calibri"/>
                          <a:ea typeface="Calibri"/>
                          <a:cs typeface="Calibri"/>
                          <a:sym typeface="Calibri"/>
                        </a:rPr>
                        <a:t>, 1 Act</a:t>
                      </a:r>
                      <a:endParaRPr sz="900">
                        <a:solidFill>
                          <a:srgbClr val="0000FF"/>
                        </a:solidFill>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9/11/2023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11/11/2023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Hoàn thành</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1350">
                <a:tc vMerge="1"/>
                <a:tc>
                  <a:txBody>
                    <a:bodyPr/>
                    <a:lstStyle/>
                    <a:p>
                      <a:pPr indent="0" lvl="0" marL="0" rtl="0" algn="just">
                        <a:lnSpc>
                          <a:spcPct val="100000"/>
                        </a:lnSpc>
                        <a:spcBef>
                          <a:spcPts val="1200"/>
                        </a:spcBef>
                        <a:spcAft>
                          <a:spcPts val="1200"/>
                        </a:spcAft>
                        <a:buNone/>
                      </a:pPr>
                      <a:r>
                        <a:rPr lang="en-GB" sz="900">
                          <a:solidFill>
                            <a:srgbClr val="0000FF"/>
                          </a:solidFill>
                          <a:latin typeface="Calibri"/>
                          <a:ea typeface="Calibri"/>
                          <a:cs typeface="Calibri"/>
                          <a:sym typeface="Calibri"/>
                        </a:rPr>
                        <a:t>Nguyễn Xuân Trường: 2 Seq, 2 Act</a:t>
                      </a:r>
                      <a:endParaRPr sz="900">
                        <a:solidFill>
                          <a:srgbClr val="0000FF"/>
                        </a:solidFill>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9/11/2023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11/11/2023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Hoàn thành</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1350">
                <a:tc vMerge="1"/>
                <a:tc>
                  <a:txBody>
                    <a:bodyPr/>
                    <a:lstStyle/>
                    <a:p>
                      <a:pPr indent="0" lvl="0" marL="0" rtl="0" algn="just">
                        <a:lnSpc>
                          <a:spcPct val="100000"/>
                        </a:lnSpc>
                        <a:spcBef>
                          <a:spcPts val="1200"/>
                        </a:spcBef>
                        <a:spcAft>
                          <a:spcPts val="1200"/>
                        </a:spcAft>
                        <a:buNone/>
                      </a:pPr>
                      <a:r>
                        <a:rPr lang="en-GB" sz="900">
                          <a:solidFill>
                            <a:srgbClr val="0000FF"/>
                          </a:solidFill>
                          <a:latin typeface="Calibri"/>
                          <a:ea typeface="Calibri"/>
                          <a:cs typeface="Calibri"/>
                          <a:sym typeface="Calibri"/>
                        </a:rPr>
                        <a:t>Nguyễn Quốc Khánh: 1 Seq, 1 Act</a:t>
                      </a:r>
                      <a:endParaRPr sz="900">
                        <a:solidFill>
                          <a:srgbClr val="0000FF"/>
                        </a:solidFill>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9/11/2023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11/11/2023</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GB" sz="900">
                          <a:latin typeface="Calibri"/>
                          <a:ea typeface="Calibri"/>
                          <a:cs typeface="Calibri"/>
                          <a:sym typeface="Calibri"/>
                        </a:rPr>
                        <a:t>Hoàn thành</a:t>
                      </a:r>
                      <a:endParaRPr sz="900">
                        <a:latin typeface="Calibri"/>
                        <a:ea typeface="Calibri"/>
                        <a:cs typeface="Calibri"/>
                        <a:sym typeface="Calibri"/>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500">
                <a:solidFill>
                  <a:schemeClr val="dk1"/>
                </a:solidFill>
              </a:rPr>
              <a:t>Xây dựng Sprint Backlog</a:t>
            </a:r>
            <a:endParaRPr sz="3500">
              <a:solidFill>
                <a:schemeClr val="dk1"/>
              </a:solidFill>
            </a:endParaRPr>
          </a:p>
        </p:txBody>
      </p:sp>
      <p:sp>
        <p:nvSpPr>
          <p:cNvPr id="111" name="Google Shape;111;p20"/>
          <p:cNvSpPr txBox="1"/>
          <p:nvPr/>
        </p:nvSpPr>
        <p:spPr>
          <a:xfrm>
            <a:off x="311700" y="1106000"/>
            <a:ext cx="4161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Sprint 1:</a:t>
            </a:r>
            <a:endParaRPr b="1">
              <a:solidFill>
                <a:srgbClr val="FF0000"/>
              </a:solidFill>
            </a:endParaRPr>
          </a:p>
          <a:p>
            <a:pPr indent="-317500" lvl="0" marL="457200" rtl="0" algn="l">
              <a:spcBef>
                <a:spcPts val="0"/>
              </a:spcBef>
              <a:spcAft>
                <a:spcPts val="0"/>
              </a:spcAft>
              <a:buSzPts val="1400"/>
              <a:buChar char="❖"/>
            </a:pPr>
            <a:r>
              <a:rPr lang="en-GB"/>
              <a:t>Vẽ sơ đồ quan hệ tập thực thể</a:t>
            </a:r>
            <a:endParaRPr/>
          </a:p>
          <a:p>
            <a:pPr indent="-317500" lvl="0" marL="457200" rtl="0" algn="l">
              <a:spcBef>
                <a:spcPts val="0"/>
              </a:spcBef>
              <a:spcAft>
                <a:spcPts val="0"/>
              </a:spcAft>
              <a:buSzPts val="1400"/>
              <a:buChar char="❖"/>
            </a:pPr>
            <a:r>
              <a:rPr lang="en-GB"/>
              <a:t>Xây dựng database</a:t>
            </a:r>
            <a:endParaRPr/>
          </a:p>
          <a:p>
            <a:pPr indent="-317500" lvl="0" marL="457200" rtl="0" algn="l">
              <a:spcBef>
                <a:spcPts val="0"/>
              </a:spcBef>
              <a:spcAft>
                <a:spcPts val="0"/>
              </a:spcAft>
              <a:buSzPts val="1400"/>
              <a:buChar char="❖"/>
            </a:pPr>
            <a:r>
              <a:rPr lang="en-GB"/>
              <a:t>Chuẩn bị dữ liệu</a:t>
            </a:r>
            <a:endParaRPr/>
          </a:p>
          <a:p>
            <a:pPr indent="-317500" lvl="0" marL="457200" rtl="0" algn="l">
              <a:spcBef>
                <a:spcPts val="0"/>
              </a:spcBef>
              <a:spcAft>
                <a:spcPts val="0"/>
              </a:spcAft>
              <a:buSzPts val="1400"/>
              <a:buChar char="❖"/>
            </a:pPr>
            <a:r>
              <a:rPr lang="en-GB"/>
              <a:t>Viết truy vấn </a:t>
            </a:r>
            <a:r>
              <a:rPr lang="en-GB"/>
              <a:t>procedure</a:t>
            </a:r>
            <a:endParaRPr/>
          </a:p>
          <a:p>
            <a:pPr indent="-317500" lvl="0" marL="457200" rtl="0" algn="l">
              <a:spcBef>
                <a:spcPts val="0"/>
              </a:spcBef>
              <a:spcAft>
                <a:spcPts val="0"/>
              </a:spcAft>
              <a:buSzPts val="1400"/>
              <a:buChar char="❖"/>
            </a:pPr>
            <a:r>
              <a:rPr lang="en-GB"/>
              <a:t>Xây dựng JDBCHelper</a:t>
            </a:r>
            <a:endParaRPr/>
          </a:p>
        </p:txBody>
      </p:sp>
      <p:sp>
        <p:nvSpPr>
          <p:cNvPr id="112" name="Google Shape;112;p20"/>
          <p:cNvSpPr txBox="1"/>
          <p:nvPr/>
        </p:nvSpPr>
        <p:spPr>
          <a:xfrm>
            <a:off x="945550" y="2691350"/>
            <a:ext cx="4576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Sprint 2:</a:t>
            </a:r>
            <a:endParaRPr b="1">
              <a:solidFill>
                <a:srgbClr val="FF0000"/>
              </a:solidFill>
            </a:endParaRPr>
          </a:p>
          <a:p>
            <a:pPr indent="-317500" lvl="0" marL="457200" rtl="0" algn="l">
              <a:spcBef>
                <a:spcPts val="0"/>
              </a:spcBef>
              <a:spcAft>
                <a:spcPts val="0"/>
              </a:spcAft>
              <a:buSzPts val="1400"/>
              <a:buChar char="❖"/>
            </a:pPr>
            <a:r>
              <a:rPr lang="en-GB"/>
              <a:t>Xây dựng</a:t>
            </a:r>
            <a:r>
              <a:rPr lang="en-GB"/>
              <a:t> giao diện đăng nhập</a:t>
            </a:r>
            <a:endParaRPr/>
          </a:p>
          <a:p>
            <a:pPr indent="-317500" lvl="0" marL="457200" rtl="0" algn="l">
              <a:spcBef>
                <a:spcPts val="0"/>
              </a:spcBef>
              <a:spcAft>
                <a:spcPts val="0"/>
              </a:spcAft>
              <a:buSzPts val="1400"/>
              <a:buChar char="❖"/>
            </a:pPr>
            <a:r>
              <a:rPr lang="en-GB"/>
              <a:t>Xây dựng giao diện đăng ký</a:t>
            </a:r>
            <a:endParaRPr/>
          </a:p>
          <a:p>
            <a:pPr indent="-317500" lvl="0" marL="457200" rtl="0" algn="l">
              <a:spcBef>
                <a:spcPts val="0"/>
              </a:spcBef>
              <a:spcAft>
                <a:spcPts val="0"/>
              </a:spcAft>
              <a:buSzPts val="1400"/>
              <a:buChar char="❖"/>
            </a:pPr>
            <a:r>
              <a:rPr lang="en-GB"/>
              <a:t>Xây dựng giao diện quên mật khẩu</a:t>
            </a:r>
            <a:endParaRPr/>
          </a:p>
          <a:p>
            <a:pPr indent="-317500" lvl="0" marL="457200" rtl="0" algn="l">
              <a:spcBef>
                <a:spcPts val="0"/>
              </a:spcBef>
              <a:spcAft>
                <a:spcPts val="0"/>
              </a:spcAft>
              <a:buSzPts val="1400"/>
              <a:buChar char="❖"/>
            </a:pPr>
            <a:r>
              <a:rPr lang="en-GB"/>
              <a:t>Xây dựng giao diện đổi mật khẩu</a:t>
            </a:r>
            <a:endParaRPr/>
          </a:p>
          <a:p>
            <a:pPr indent="-317500" lvl="0" marL="457200" rtl="0" algn="l">
              <a:spcBef>
                <a:spcPts val="0"/>
              </a:spcBef>
              <a:spcAft>
                <a:spcPts val="0"/>
              </a:spcAft>
              <a:buSzPts val="1400"/>
              <a:buChar char="❖"/>
            </a:pPr>
            <a:r>
              <a:rPr lang="en-GB"/>
              <a:t>Xây dựng giao diện giao diện chính quản lý</a:t>
            </a:r>
            <a:endParaRPr/>
          </a:p>
          <a:p>
            <a:pPr indent="-317500" lvl="0" marL="457200" rtl="0" algn="l">
              <a:spcBef>
                <a:spcPts val="0"/>
              </a:spcBef>
              <a:spcAft>
                <a:spcPts val="0"/>
              </a:spcAft>
              <a:buSzPts val="1400"/>
              <a:buChar char="❖"/>
            </a:pPr>
            <a:r>
              <a:rPr lang="en-GB"/>
              <a:t>Xây dựng giao diện quản lý phim</a:t>
            </a:r>
            <a:endParaRPr/>
          </a:p>
          <a:p>
            <a:pPr indent="-317500" lvl="0" marL="457200" rtl="0" algn="l">
              <a:spcBef>
                <a:spcPts val="0"/>
              </a:spcBef>
              <a:spcAft>
                <a:spcPts val="0"/>
              </a:spcAft>
              <a:buSzPts val="1400"/>
              <a:buChar char="❖"/>
            </a:pPr>
            <a:r>
              <a:rPr lang="en-GB"/>
              <a:t>Xây dựng giao diện quản lý nhân sự</a:t>
            </a:r>
            <a:endParaRPr/>
          </a:p>
          <a:p>
            <a:pPr indent="-317500" lvl="0" marL="457200" rtl="0" algn="l">
              <a:spcBef>
                <a:spcPts val="0"/>
              </a:spcBef>
              <a:spcAft>
                <a:spcPts val="0"/>
              </a:spcAft>
              <a:buSzPts val="1400"/>
              <a:buChar char="❖"/>
            </a:pPr>
            <a:r>
              <a:rPr lang="en-GB"/>
              <a:t>Xây dựng giao diện quản lý xuất chiếu</a:t>
            </a:r>
            <a:endParaRPr/>
          </a:p>
        </p:txBody>
      </p:sp>
      <p:sp>
        <p:nvSpPr>
          <p:cNvPr id="113" name="Google Shape;113;p20"/>
          <p:cNvSpPr txBox="1"/>
          <p:nvPr/>
        </p:nvSpPr>
        <p:spPr>
          <a:xfrm>
            <a:off x="3985125" y="998150"/>
            <a:ext cx="4847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Sprint 3:</a:t>
            </a:r>
            <a:endParaRPr b="1">
              <a:solidFill>
                <a:srgbClr val="FF0000"/>
              </a:solidFill>
            </a:endParaRPr>
          </a:p>
          <a:p>
            <a:pPr indent="-317500" lvl="0" marL="457200" rtl="0" algn="l">
              <a:spcBef>
                <a:spcPts val="0"/>
              </a:spcBef>
              <a:spcAft>
                <a:spcPts val="0"/>
              </a:spcAft>
              <a:buSzPts val="1400"/>
              <a:buChar char="❖"/>
            </a:pPr>
            <a:r>
              <a:rPr lang="en-GB"/>
              <a:t>Xây dựng giao diện chính khách hàng</a:t>
            </a:r>
            <a:endParaRPr/>
          </a:p>
          <a:p>
            <a:pPr indent="-317500" lvl="0" marL="457200" rtl="0" algn="l">
              <a:spcBef>
                <a:spcPts val="0"/>
              </a:spcBef>
              <a:spcAft>
                <a:spcPts val="0"/>
              </a:spcAft>
              <a:buSzPts val="1400"/>
              <a:buChar char="❖"/>
            </a:pPr>
            <a:r>
              <a:rPr lang="en-GB"/>
              <a:t>Xây dựng giao diện thông tin chi tiết phim đã chọn</a:t>
            </a:r>
            <a:endParaRPr/>
          </a:p>
          <a:p>
            <a:pPr indent="-317500" lvl="0" marL="457200" rtl="0" algn="l">
              <a:spcBef>
                <a:spcPts val="0"/>
              </a:spcBef>
              <a:spcAft>
                <a:spcPts val="0"/>
              </a:spcAft>
              <a:buSzPts val="1400"/>
              <a:buChar char="❖"/>
            </a:pPr>
            <a:r>
              <a:rPr lang="en-GB"/>
              <a:t>Xây dựng giao diện quản lý vé</a:t>
            </a:r>
            <a:endParaRPr/>
          </a:p>
          <a:p>
            <a:pPr indent="-317500" lvl="0" marL="457200" rtl="0" algn="l">
              <a:spcBef>
                <a:spcPts val="0"/>
              </a:spcBef>
              <a:spcAft>
                <a:spcPts val="0"/>
              </a:spcAft>
              <a:buSzPts val="1400"/>
              <a:buChar char="❖"/>
            </a:pPr>
            <a:r>
              <a:rPr lang="en-GB"/>
              <a:t>Xây dựng giao diện chọn ghế và đặt vé</a:t>
            </a:r>
            <a:endParaRPr/>
          </a:p>
          <a:p>
            <a:pPr indent="-317500" lvl="0" marL="457200" rtl="0" algn="l">
              <a:spcBef>
                <a:spcPts val="0"/>
              </a:spcBef>
              <a:spcAft>
                <a:spcPts val="0"/>
              </a:spcAft>
              <a:buSzPts val="1400"/>
              <a:buChar char="❖"/>
            </a:pPr>
            <a:r>
              <a:rPr lang="en-GB"/>
              <a:t>Xây dựng giao diện thanh toán online</a:t>
            </a:r>
            <a:endParaRPr/>
          </a:p>
          <a:p>
            <a:pPr indent="-317500" lvl="0" marL="457200" rtl="0" algn="l">
              <a:spcBef>
                <a:spcPts val="0"/>
              </a:spcBef>
              <a:spcAft>
                <a:spcPts val="0"/>
              </a:spcAft>
              <a:buSzPts val="1400"/>
              <a:buChar char="❖"/>
            </a:pPr>
            <a:r>
              <a:rPr lang="en-GB"/>
              <a:t>Xây dựng giao diện quản lý thống kê</a:t>
            </a:r>
            <a:endParaRPr/>
          </a:p>
        </p:txBody>
      </p:sp>
      <p:sp>
        <p:nvSpPr>
          <p:cNvPr id="114" name="Google Shape;114;p20"/>
          <p:cNvSpPr txBox="1"/>
          <p:nvPr/>
        </p:nvSpPr>
        <p:spPr>
          <a:xfrm>
            <a:off x="5420350" y="3161875"/>
            <a:ext cx="341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Sprint 4:</a:t>
            </a:r>
            <a:endParaRPr b="1">
              <a:solidFill>
                <a:srgbClr val="FF0000"/>
              </a:solidFill>
            </a:endParaRPr>
          </a:p>
          <a:p>
            <a:pPr indent="-317500" lvl="0" marL="457200" rtl="0" algn="l">
              <a:spcBef>
                <a:spcPts val="0"/>
              </a:spcBef>
              <a:spcAft>
                <a:spcPts val="0"/>
              </a:spcAft>
              <a:buSzPts val="1400"/>
              <a:buChar char="❖"/>
            </a:pPr>
            <a:r>
              <a:rPr lang="en-GB"/>
              <a:t>Kiểm thử</a:t>
            </a:r>
            <a:endParaRPr/>
          </a:p>
          <a:p>
            <a:pPr indent="-317500" lvl="0" marL="457200" rtl="0" algn="l">
              <a:spcBef>
                <a:spcPts val="0"/>
              </a:spcBef>
              <a:spcAft>
                <a:spcPts val="0"/>
              </a:spcAft>
              <a:buSzPts val="1400"/>
              <a:buChar char="❖"/>
            </a:pPr>
            <a:r>
              <a:rPr lang="en-GB"/>
              <a:t>Khởi chạy dự án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p:txBody>
      </p:sp>
      <p:pic>
        <p:nvPicPr>
          <p:cNvPr id="120" name="Google Shape;120;p21"/>
          <p:cNvPicPr preferRelativeResize="0"/>
          <p:nvPr/>
        </p:nvPicPr>
        <p:blipFill>
          <a:blip r:embed="rId3">
            <a:alphaModFix/>
          </a:blip>
          <a:stretch>
            <a:fillRect/>
          </a:stretch>
        </p:blipFill>
        <p:spPr>
          <a:xfrm>
            <a:off x="2913325" y="444400"/>
            <a:ext cx="6230676" cy="4400399"/>
          </a:xfrm>
          <a:prstGeom prst="rect">
            <a:avLst/>
          </a:prstGeom>
          <a:noFill/>
          <a:ln>
            <a:noFill/>
          </a:ln>
        </p:spPr>
      </p:pic>
      <p:sp>
        <p:nvSpPr>
          <p:cNvPr id="121" name="Google Shape;121;p21"/>
          <p:cNvSpPr txBox="1"/>
          <p:nvPr/>
        </p:nvSpPr>
        <p:spPr>
          <a:xfrm>
            <a:off x="311700" y="1550400"/>
            <a:ext cx="5676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500">
                <a:solidFill>
                  <a:schemeClr val="dk1"/>
                </a:solidFill>
                <a:latin typeface="Oswald"/>
                <a:ea typeface="Oswald"/>
                <a:cs typeface="Oswald"/>
                <a:sym typeface="Oswald"/>
              </a:rPr>
              <a:t>Use Case </a:t>
            </a:r>
            <a:endParaRPr b="1" sz="3500">
              <a:solidFill>
                <a:schemeClr val="dk1"/>
              </a:solidFill>
              <a:latin typeface="Oswald"/>
              <a:ea typeface="Oswald"/>
              <a:cs typeface="Oswald"/>
              <a:sym typeface="Oswald"/>
            </a:endParaRPr>
          </a:p>
          <a:p>
            <a:pPr indent="457200" lvl="0" marL="457200" rtl="0" algn="l">
              <a:spcBef>
                <a:spcPts val="0"/>
              </a:spcBef>
              <a:spcAft>
                <a:spcPts val="0"/>
              </a:spcAft>
              <a:buNone/>
            </a:pPr>
            <a:r>
              <a:rPr b="1" lang="en-GB" sz="3500">
                <a:solidFill>
                  <a:schemeClr val="dk1"/>
                </a:solidFill>
                <a:latin typeface="Oswald"/>
                <a:ea typeface="Oswald"/>
                <a:cs typeface="Oswald"/>
                <a:sym typeface="Oswald"/>
              </a:rPr>
              <a:t>Diagram</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