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257" r:id="rId3"/>
    <p:sldId id="258" r:id="rId4"/>
    <p:sldId id="259" r:id="rId5"/>
    <p:sldId id="260" r:id="rId6"/>
    <p:sldId id="261" r:id="rId7"/>
    <p:sldId id="265" r:id="rId8"/>
    <p:sldId id="282" r:id="rId9"/>
    <p:sldId id="283" r:id="rId10"/>
    <p:sldId id="286" r:id="rId11"/>
    <p:sldId id="287" r:id="rId12"/>
    <p:sldId id="288" r:id="rId13"/>
    <p:sldId id="289" r:id="rId14"/>
    <p:sldId id="290" r:id="rId15"/>
    <p:sldId id="277" r:id="rId16"/>
  </p:sldIdLst>
  <p:sldSz cx="12192000" cy="6858000"/>
  <p:notesSz cx="6858000" cy="9144000"/>
  <p:embeddedFontLst>
    <p:embeddedFont>
      <p:font typeface="Abril Fatface" panose="02000503000000020003" pitchFamily="2" charset="0"/>
      <p:regular r:id="rId18"/>
    </p:embeddedFont>
    <p:embeddedFont>
      <p:font typeface="Calibri" panose="020F0502020204030204" pitchFamily="34" charset="0"/>
      <p:regular r:id="rId19"/>
      <p:bold r:id="rId20"/>
      <p:italic r:id="rId21"/>
      <p:boldItalic r:id="rId22"/>
    </p:embeddedFont>
    <p:embeddedFont>
      <p:font typeface="Roboto Mono" panose="00000009000000000000" pitchFamily="49" charset="0"/>
      <p:regular r:id="rId23"/>
      <p:bold r:id="rId24"/>
      <p:italic r:id="rId25"/>
      <p:boldItalic r:id="rId26"/>
    </p:embeddedFont>
    <p:embeddedFont>
      <p:font typeface="Roboto Mono SemiBold"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033" autoAdjust="0"/>
  </p:normalViewPr>
  <p:slideViewPr>
    <p:cSldViewPr snapToGrid="0">
      <p:cViewPr varScale="1">
        <p:scale>
          <a:sx n="82" d="100"/>
          <a:sy n="82" d="100"/>
        </p:scale>
        <p:origin x="55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2c1e80e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2c1e80e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77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2c1e80e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2c1e80e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958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2c1e80e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2c1e80e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4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2c1e80e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2c1e80e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29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5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1466800" y="5813575"/>
            <a:ext cx="77973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4843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4843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1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91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57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rot="10800000">
            <a:off x="10057500" y="1242425"/>
            <a:ext cx="0" cy="3110100"/>
          </a:xfrm>
          <a:prstGeom prst="straightConnector1">
            <a:avLst/>
          </a:prstGeom>
          <a:noFill/>
          <a:ln w="19050" cap="flat" cmpd="sng">
            <a:solidFill>
              <a:schemeClr val="accent3"/>
            </a:solidFill>
            <a:prstDash val="solid"/>
            <a:round/>
            <a:headEnd type="none" w="med" len="med"/>
            <a:tailEnd type="none" w="med" len="med"/>
          </a:ln>
        </p:spPr>
      </p:cxnSp>
      <p:sp>
        <p:nvSpPr>
          <p:cNvPr id="18" name="Google Shape;18;p2"/>
          <p:cNvSpPr/>
          <p:nvPr/>
        </p:nvSpPr>
        <p:spPr>
          <a:xfrm>
            <a:off x="1543000" y="5661175"/>
            <a:ext cx="77973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a:off x="2056525" y="5668100"/>
            <a:ext cx="6775200" cy="717900"/>
          </a:xfrm>
          <a:prstGeom prst="rect">
            <a:avLst/>
          </a:prstGeom>
          <a:ln>
            <a:noFill/>
          </a:ln>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sp>
        <p:nvSpPr>
          <p:cNvPr id="20" name="Google Shape;20;p2"/>
          <p:cNvSpPr/>
          <p:nvPr/>
        </p:nvSpPr>
        <p:spPr>
          <a:xfrm>
            <a:off x="1545150" y="1535116"/>
            <a:ext cx="7609800" cy="3859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30400" y="1345301"/>
            <a:ext cx="7609800" cy="38598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title"/>
          </p:nvPr>
        </p:nvSpPr>
        <p:spPr>
          <a:xfrm>
            <a:off x="2056525" y="1739802"/>
            <a:ext cx="6775200" cy="2876400"/>
          </a:xfrm>
          <a:prstGeom prst="rect">
            <a:avLst/>
          </a:prstGeom>
          <a:ln>
            <a:noFill/>
          </a:ln>
        </p:spPr>
        <p:txBody>
          <a:bodyPr spcFirstLastPara="1" wrap="square" lIns="121900" tIns="121900" rIns="121900" bIns="12190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23" name="Google Shape;23;p2"/>
          <p:cNvSpPr/>
          <p:nvPr/>
        </p:nvSpPr>
        <p:spPr>
          <a:xfrm>
            <a:off x="95605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605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2"/>
          <p:cNvCxnSpPr/>
          <p:nvPr/>
        </p:nvCxnSpPr>
        <p:spPr>
          <a:xfrm>
            <a:off x="107748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753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4392225" y="670025"/>
            <a:ext cx="5168400" cy="0"/>
          </a:xfrm>
          <a:prstGeom prst="straightConnector1">
            <a:avLst/>
          </a:prstGeom>
          <a:noFill/>
          <a:ln w="19050" cap="flat" cmpd="sng">
            <a:solidFill>
              <a:schemeClr val="accent3"/>
            </a:solidFill>
            <a:prstDash val="solid"/>
            <a:round/>
            <a:headEnd type="none" w="med" len="med"/>
            <a:tailEnd type="none" w="med" len="med"/>
          </a:ln>
        </p:spPr>
      </p:cxnSp>
      <p:sp>
        <p:nvSpPr>
          <p:cNvPr id="28" name="Google Shape;28;p2"/>
          <p:cNvSpPr/>
          <p:nvPr/>
        </p:nvSpPr>
        <p:spPr>
          <a:xfrm>
            <a:off x="227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67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33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32" name="Google Shape;32;p2"/>
          <p:cNvGrpSpPr/>
          <p:nvPr/>
        </p:nvGrpSpPr>
        <p:grpSpPr>
          <a:xfrm>
            <a:off x="9662375" y="343650"/>
            <a:ext cx="737725" cy="887475"/>
            <a:chOff x="4038950" y="1664675"/>
            <a:chExt cx="737725" cy="887475"/>
          </a:xfrm>
        </p:grpSpPr>
        <p:sp>
          <p:nvSpPr>
            <p:cNvPr id="33" name="Google Shape;33;p2"/>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 name="Google Shape;34;p2"/>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 name="Google Shape;35;p2"/>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1" name="Google Shape;41;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42" name="Google Shape;42;p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3" name="Google Shape;43;p4"/>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44" name="Google Shape;44;p4"/>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4"/>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48" name="Google Shape;48;p4"/>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4"/>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55" name="Google Shape;55;p4"/>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8"/>
        <p:cNvGrpSpPr/>
        <p:nvPr/>
      </p:nvGrpSpPr>
      <p:grpSpPr>
        <a:xfrm>
          <a:off x="0" y="0"/>
          <a:ext cx="0" cy="0"/>
          <a:chOff x="0" y="0"/>
          <a:chExt cx="0" cy="0"/>
        </a:xfrm>
      </p:grpSpPr>
      <p:sp>
        <p:nvSpPr>
          <p:cNvPr id="59" name="Google Shape;59;p5"/>
          <p:cNvSpPr/>
          <p:nvPr/>
        </p:nvSpPr>
        <p:spPr>
          <a:xfrm>
            <a:off x="540900" y="366575"/>
            <a:ext cx="11110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67575" y="1486249"/>
            <a:ext cx="11110200" cy="4284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40911" y="1286551"/>
            <a:ext cx="11110200" cy="42849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txBox="1">
            <a:spLocks noGrp="1"/>
          </p:cNvSpPr>
          <p:nvPr>
            <p:ph type="body" idx="1"/>
          </p:nvPr>
        </p:nvSpPr>
        <p:spPr>
          <a:xfrm>
            <a:off x="710250"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cxnSp>
        <p:nvCxnSpPr>
          <p:cNvPr id="63" name="Google Shape;63;p5"/>
          <p:cNvCxnSpPr/>
          <p:nvPr/>
        </p:nvCxnSpPr>
        <p:spPr>
          <a:xfrm rot="10800000">
            <a:off x="3011250" y="6375425"/>
            <a:ext cx="8287500" cy="0"/>
          </a:xfrm>
          <a:prstGeom prst="straightConnector1">
            <a:avLst/>
          </a:prstGeom>
          <a:noFill/>
          <a:ln w="19050" cap="flat" cmpd="sng">
            <a:solidFill>
              <a:schemeClr val="accent3"/>
            </a:solidFill>
            <a:prstDash val="solid"/>
            <a:round/>
            <a:headEnd type="none" w="med" len="med"/>
            <a:tailEnd type="none" w="med" len="med"/>
          </a:ln>
        </p:spPr>
      </p:cxnSp>
      <p:sp>
        <p:nvSpPr>
          <p:cNvPr id="64" name="Google Shape;64;p5"/>
          <p:cNvSpPr txBox="1">
            <a:spLocks noGrp="1"/>
          </p:cNvSpPr>
          <p:nvPr>
            <p:ph type="title"/>
          </p:nvPr>
        </p:nvSpPr>
        <p:spPr>
          <a:xfrm>
            <a:off x="769500" y="370875"/>
            <a:ext cx="10639500" cy="7314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5" name="Google Shape;65;p5"/>
          <p:cNvSpPr txBox="1">
            <a:spLocks noGrp="1"/>
          </p:cNvSpPr>
          <p:nvPr>
            <p:ph type="body" idx="2"/>
          </p:nvPr>
        </p:nvSpPr>
        <p:spPr>
          <a:xfrm>
            <a:off x="710250"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6" name="Google Shape;66;p5"/>
          <p:cNvSpPr txBox="1">
            <a:spLocks noGrp="1"/>
          </p:cNvSpPr>
          <p:nvPr>
            <p:ph type="body" idx="3"/>
          </p:nvPr>
        </p:nvSpPr>
        <p:spPr>
          <a:xfrm>
            <a:off x="4513203"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7" name="Google Shape;67;p5"/>
          <p:cNvSpPr txBox="1">
            <a:spLocks noGrp="1"/>
          </p:cNvSpPr>
          <p:nvPr>
            <p:ph type="body" idx="4"/>
          </p:nvPr>
        </p:nvSpPr>
        <p:spPr>
          <a:xfrm>
            <a:off x="4513203"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8" name="Google Shape;68;p5"/>
          <p:cNvSpPr txBox="1">
            <a:spLocks noGrp="1"/>
          </p:cNvSpPr>
          <p:nvPr>
            <p:ph type="title" idx="5"/>
          </p:nvPr>
        </p:nvSpPr>
        <p:spPr>
          <a:xfrm>
            <a:off x="710250"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69" name="Google Shape;69;p5"/>
          <p:cNvSpPr txBox="1">
            <a:spLocks noGrp="1"/>
          </p:cNvSpPr>
          <p:nvPr>
            <p:ph type="title" idx="6"/>
          </p:nvPr>
        </p:nvSpPr>
        <p:spPr>
          <a:xfrm>
            <a:off x="4513203"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0" name="Google Shape;70;p5"/>
          <p:cNvSpPr txBox="1">
            <a:spLocks noGrp="1"/>
          </p:cNvSpPr>
          <p:nvPr>
            <p:ph type="title" idx="7"/>
          </p:nvPr>
        </p:nvSpPr>
        <p:spPr>
          <a:xfrm>
            <a:off x="710250"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1" name="Google Shape;71;p5"/>
          <p:cNvSpPr txBox="1">
            <a:spLocks noGrp="1"/>
          </p:cNvSpPr>
          <p:nvPr>
            <p:ph type="title" idx="8"/>
          </p:nvPr>
        </p:nvSpPr>
        <p:spPr>
          <a:xfrm>
            <a:off x="4513203"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2" name="Google Shape;72;p5"/>
          <p:cNvSpPr txBox="1">
            <a:spLocks noGrp="1"/>
          </p:cNvSpPr>
          <p:nvPr>
            <p:ph type="body" idx="9"/>
          </p:nvPr>
        </p:nvSpPr>
        <p:spPr>
          <a:xfrm>
            <a:off x="8316156"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3" name="Google Shape;73;p5"/>
          <p:cNvSpPr txBox="1">
            <a:spLocks noGrp="1"/>
          </p:cNvSpPr>
          <p:nvPr>
            <p:ph type="body" idx="13"/>
          </p:nvPr>
        </p:nvSpPr>
        <p:spPr>
          <a:xfrm>
            <a:off x="8316156"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4" name="Google Shape;74;p5"/>
          <p:cNvSpPr txBox="1">
            <a:spLocks noGrp="1"/>
          </p:cNvSpPr>
          <p:nvPr>
            <p:ph type="title" idx="14"/>
          </p:nvPr>
        </p:nvSpPr>
        <p:spPr>
          <a:xfrm>
            <a:off x="8316156"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5" name="Google Shape;75;p5"/>
          <p:cNvSpPr txBox="1">
            <a:spLocks noGrp="1"/>
          </p:cNvSpPr>
          <p:nvPr>
            <p:ph type="title" idx="15"/>
          </p:nvPr>
        </p:nvSpPr>
        <p:spPr>
          <a:xfrm>
            <a:off x="8316156"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6" name="Google Shape;76;p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5"/>
          <p:cNvSpPr/>
          <p:nvPr/>
        </p:nvSpPr>
        <p:spPr>
          <a:xfrm>
            <a:off x="1987645" y="6162582"/>
            <a:ext cx="5664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409" y="6159429"/>
            <a:ext cx="10389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66218" y="6159429"/>
            <a:ext cx="417000" cy="432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031087" y="6072767"/>
            <a:ext cx="5664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08850" y="6069614"/>
            <a:ext cx="10389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09659" y="6069614"/>
            <a:ext cx="417000" cy="4320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4897138" y="1700638"/>
            <a:ext cx="6323400" cy="2066100"/>
          </a:xfrm>
          <a:prstGeom prst="rect">
            <a:avLst/>
          </a:prstGeom>
        </p:spPr>
        <p:txBody>
          <a:bodyPr spcFirstLastPara="1" wrap="square" lIns="121900" tIns="121900" rIns="121900" bIns="121900" anchor="t" anchorCtr="0">
            <a:noAutofit/>
          </a:bodyPr>
          <a:lstStyle>
            <a:lvl1pPr marL="0" marR="0" lvl="0" indent="0" algn="l" rtl="0">
              <a:lnSpc>
                <a:spcPct val="80000"/>
              </a:lnSpc>
              <a:spcBef>
                <a:spcPts val="0"/>
              </a:spcBef>
              <a:spcAft>
                <a:spcPts val="0"/>
              </a:spcAft>
              <a:buClr>
                <a:schemeClr val="dk1"/>
              </a:buClr>
              <a:buSzPts val="6000"/>
              <a:buFont typeface="Aldrich"/>
              <a:buNone/>
              <a:defRPr sz="6000"/>
            </a:lvl1pPr>
            <a:lvl2pPr lvl="1"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5" name="Google Shape;85;p6"/>
          <p:cNvSpPr txBox="1">
            <a:spLocks noGrp="1"/>
          </p:cNvSpPr>
          <p:nvPr>
            <p:ph type="body" idx="1"/>
          </p:nvPr>
        </p:nvSpPr>
        <p:spPr>
          <a:xfrm>
            <a:off x="4897138" y="4089088"/>
            <a:ext cx="63234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6" name="Google Shape;86;p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7" name="Google Shape;87;p6"/>
          <p:cNvGrpSpPr/>
          <p:nvPr/>
        </p:nvGrpSpPr>
        <p:grpSpPr>
          <a:xfrm>
            <a:off x="11287175" y="149950"/>
            <a:ext cx="737725" cy="887475"/>
            <a:chOff x="4038950" y="1664675"/>
            <a:chExt cx="737725" cy="887475"/>
          </a:xfrm>
        </p:grpSpPr>
        <p:sp>
          <p:nvSpPr>
            <p:cNvPr id="88" name="Google Shape;88;p6"/>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 name="Google Shape;89;p6"/>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0" name="Google Shape;90;p6"/>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cxnSp>
        <p:nvCxnSpPr>
          <p:cNvPr id="91" name="Google Shape;91;p6"/>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92" name="Google Shape;92;p6"/>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6"/>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96" name="Google Shape;96;p6"/>
          <p:cNvSpPr/>
          <p:nvPr/>
        </p:nvSpPr>
        <p:spPr>
          <a:xfrm>
            <a:off x="355732" y="304562"/>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1130963" y="300800"/>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2468589" y="300800"/>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 name="Google Shape;102;p6"/>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03" name="Google Shape;103;p6"/>
          <p:cNvSpPr/>
          <p:nvPr/>
        </p:nvSpPr>
        <p:spPr>
          <a:xfrm>
            <a:off x="11179647" y="5925067"/>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9840748" y="5921305"/>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9245506" y="5921305"/>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06"/>
        <p:cNvGrpSpPr/>
        <p:nvPr/>
      </p:nvGrpSpPr>
      <p:grpSpPr>
        <a:xfrm>
          <a:off x="0" y="0"/>
          <a:ext cx="0" cy="0"/>
          <a:chOff x="0" y="0"/>
          <a:chExt cx="0" cy="0"/>
        </a:xfrm>
      </p:grpSpPr>
      <p:sp>
        <p:nvSpPr>
          <p:cNvPr id="107" name="Google Shape;107;p7"/>
          <p:cNvSpPr/>
          <p:nvPr/>
        </p:nvSpPr>
        <p:spPr>
          <a:xfrm>
            <a:off x="241675" y="666675"/>
            <a:ext cx="11332800" cy="5893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94685" y="392025"/>
            <a:ext cx="11332800" cy="58932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873360" y="17375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10" name="Google Shape;110;p7"/>
          <p:cNvSpPr txBox="1">
            <a:spLocks noGrp="1"/>
          </p:cNvSpPr>
          <p:nvPr>
            <p:ph type="subTitle" idx="2"/>
          </p:nvPr>
        </p:nvSpPr>
        <p:spPr>
          <a:xfrm>
            <a:off x="6464155" y="17375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11" name="Google Shape;111;p7"/>
          <p:cNvSpPr txBox="1">
            <a:spLocks noGrp="1"/>
          </p:cNvSpPr>
          <p:nvPr>
            <p:ph type="title"/>
          </p:nvPr>
        </p:nvSpPr>
        <p:spPr>
          <a:xfrm>
            <a:off x="873350" y="7601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2" name="Google Shape;112;p7"/>
          <p:cNvSpPr txBox="1">
            <a:spLocks noGrp="1"/>
          </p:cNvSpPr>
          <p:nvPr>
            <p:ph type="body" idx="3"/>
          </p:nvPr>
        </p:nvSpPr>
        <p:spPr>
          <a:xfrm>
            <a:off x="873350" y="2674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13" name="Google Shape;113;p7"/>
          <p:cNvSpPr txBox="1">
            <a:spLocks noGrp="1"/>
          </p:cNvSpPr>
          <p:nvPr>
            <p:ph type="body" idx="4"/>
          </p:nvPr>
        </p:nvSpPr>
        <p:spPr>
          <a:xfrm>
            <a:off x="6464146" y="2662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14" name="Google Shape;114;p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5" name="Google Shape;115;p7"/>
          <p:cNvGrpSpPr/>
          <p:nvPr/>
        </p:nvGrpSpPr>
        <p:grpSpPr>
          <a:xfrm>
            <a:off x="10732250" y="566525"/>
            <a:ext cx="737725" cy="887475"/>
            <a:chOff x="4038950" y="1664675"/>
            <a:chExt cx="737725" cy="887475"/>
          </a:xfrm>
        </p:grpSpPr>
        <p:sp>
          <p:nvSpPr>
            <p:cNvPr id="116" name="Google Shape;116;p7"/>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7" name="Google Shape;117;p7"/>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8" name="Google Shape;118;p7"/>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19"/>
        <p:cNvGrpSpPr/>
        <p:nvPr/>
      </p:nvGrpSpPr>
      <p:grpSpPr>
        <a:xfrm>
          <a:off x="0" y="0"/>
          <a:ext cx="0" cy="0"/>
          <a:chOff x="0" y="0"/>
          <a:chExt cx="0" cy="0"/>
        </a:xfrm>
      </p:grpSpPr>
      <p:sp>
        <p:nvSpPr>
          <p:cNvPr id="120" name="Google Shape;120;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21" name="Google Shape;121;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2" name="Google Shape;122;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23" name="Google Shape;123;p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4" name="Google Shape;124;p8"/>
          <p:cNvGrpSpPr/>
          <p:nvPr/>
        </p:nvGrpSpPr>
        <p:grpSpPr>
          <a:xfrm>
            <a:off x="11287175" y="149950"/>
            <a:ext cx="737725" cy="887475"/>
            <a:chOff x="4038950" y="1664675"/>
            <a:chExt cx="737725" cy="887475"/>
          </a:xfrm>
        </p:grpSpPr>
        <p:sp>
          <p:nvSpPr>
            <p:cNvPr id="125" name="Google Shape;125;p8"/>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6" name="Google Shape;126;p8"/>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7" name="Google Shape;127;p8"/>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28" name="Google Shape;128;p8"/>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8"/>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32" name="Google Shape;132;p8"/>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8"/>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39" name="Google Shape;139;p8"/>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36"/>
        <p:cNvGrpSpPr/>
        <p:nvPr/>
      </p:nvGrpSpPr>
      <p:grpSpPr>
        <a:xfrm>
          <a:off x="0" y="0"/>
          <a:ext cx="0" cy="0"/>
          <a:chOff x="0" y="0"/>
          <a:chExt cx="0" cy="0"/>
        </a:xfrm>
      </p:grpSpPr>
      <p:sp>
        <p:nvSpPr>
          <p:cNvPr id="237" name="Google Shape;237;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8" name="Google Shape;238;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239" name="Google Shape;239;p13"/>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91"/>
        <p:cNvGrpSpPr/>
        <p:nvPr/>
      </p:nvGrpSpPr>
      <p:grpSpPr>
        <a:xfrm>
          <a:off x="0" y="0"/>
          <a:ext cx="0" cy="0"/>
          <a:chOff x="0" y="0"/>
          <a:chExt cx="0" cy="0"/>
        </a:xfrm>
      </p:grpSpPr>
      <p:sp>
        <p:nvSpPr>
          <p:cNvPr id="392" name="Google Shape;392;p20"/>
          <p:cNvSpPr/>
          <p:nvPr/>
        </p:nvSpPr>
        <p:spPr>
          <a:xfrm>
            <a:off x="532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1672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638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20"/>
          <p:cNvCxnSpPr/>
          <p:nvPr/>
        </p:nvCxnSpPr>
        <p:spPr>
          <a:xfrm>
            <a:off x="4882825" y="670025"/>
            <a:ext cx="5283900" cy="0"/>
          </a:xfrm>
          <a:prstGeom prst="straightConnector1">
            <a:avLst/>
          </a:prstGeom>
          <a:noFill/>
          <a:ln w="19050" cap="flat" cmpd="sng">
            <a:solidFill>
              <a:schemeClr val="accent3"/>
            </a:solidFill>
            <a:prstDash val="solid"/>
            <a:round/>
            <a:headEnd type="none" w="med" len="med"/>
            <a:tailEnd type="none" w="med" len="med"/>
          </a:ln>
        </p:spPr>
      </p:cxnSp>
      <p:sp>
        <p:nvSpPr>
          <p:cNvPr id="396" name="Google Shape;396;p20"/>
          <p:cNvSpPr/>
          <p:nvPr/>
        </p:nvSpPr>
        <p:spPr>
          <a:xfrm>
            <a:off x="608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1748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714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100177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00177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100939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100939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20"/>
          <p:cNvCxnSpPr/>
          <p:nvPr/>
        </p:nvCxnSpPr>
        <p:spPr>
          <a:xfrm rot="10800000">
            <a:off x="10590900" y="1242425"/>
            <a:ext cx="0" cy="3110100"/>
          </a:xfrm>
          <a:prstGeom prst="straightConnector1">
            <a:avLst/>
          </a:prstGeom>
          <a:noFill/>
          <a:ln w="19050" cap="flat" cmpd="sng">
            <a:solidFill>
              <a:schemeClr val="accent3"/>
            </a:solidFill>
            <a:prstDash val="solid"/>
            <a:round/>
            <a:headEnd type="none" w="med" len="med"/>
            <a:tailEnd type="none" w="med" len="med"/>
          </a:ln>
        </p:spPr>
      </p:cxnSp>
      <p:cxnSp>
        <p:nvCxnSpPr>
          <p:cNvPr id="404" name="Google Shape;404;p20"/>
          <p:cNvCxnSpPr/>
          <p:nvPr/>
        </p:nvCxnSpPr>
        <p:spPr>
          <a:xfrm>
            <a:off x="11308200" y="5106200"/>
            <a:ext cx="735300" cy="0"/>
          </a:xfrm>
          <a:prstGeom prst="straightConnector1">
            <a:avLst/>
          </a:prstGeom>
          <a:noFill/>
          <a:ln w="19050" cap="flat" cmpd="sng">
            <a:solidFill>
              <a:schemeClr val="accent3"/>
            </a:solidFill>
            <a:prstDash val="solid"/>
            <a:round/>
            <a:headEnd type="none" w="med" len="med"/>
            <a:tailEnd type="none" w="med" len="med"/>
          </a:ln>
        </p:spPr>
      </p:cxnSp>
      <p:cxnSp>
        <p:nvCxnSpPr>
          <p:cNvPr id="405" name="Google Shape;405;p20"/>
          <p:cNvCxnSpPr/>
          <p:nvPr/>
        </p:nvCxnSpPr>
        <p:spPr>
          <a:xfrm rot="10800000">
            <a:off x="548375" y="6179275"/>
            <a:ext cx="9046800" cy="0"/>
          </a:xfrm>
          <a:prstGeom prst="straightConnector1">
            <a:avLst/>
          </a:prstGeom>
          <a:noFill/>
          <a:ln w="19050" cap="flat" cmpd="sng">
            <a:solidFill>
              <a:schemeClr val="accent3"/>
            </a:solidFill>
            <a:prstDash val="solid"/>
            <a:round/>
            <a:headEnd type="none" w="med" len="med"/>
            <a:tailEnd type="none" w="med" len="med"/>
          </a:ln>
        </p:spPr>
      </p:cxnSp>
      <p:grpSp>
        <p:nvGrpSpPr>
          <p:cNvPr id="406" name="Google Shape;406;p20"/>
          <p:cNvGrpSpPr/>
          <p:nvPr/>
        </p:nvGrpSpPr>
        <p:grpSpPr>
          <a:xfrm>
            <a:off x="10195775" y="343650"/>
            <a:ext cx="737725" cy="887475"/>
            <a:chOff x="4038950" y="1664675"/>
            <a:chExt cx="737725" cy="887475"/>
          </a:xfrm>
        </p:grpSpPr>
        <p:sp>
          <p:nvSpPr>
            <p:cNvPr id="407" name="Google Shape;407;p20"/>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8" name="Google Shape;408;p20"/>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9" name="Google Shape;409;p20"/>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410" name="Google Shape;410;p20"/>
          <p:cNvSpPr txBox="1">
            <a:spLocks noGrp="1"/>
          </p:cNvSpPr>
          <p:nvPr>
            <p:ph type="subTitle" idx="1"/>
          </p:nvPr>
        </p:nvSpPr>
        <p:spPr>
          <a:xfrm>
            <a:off x="608700" y="3389100"/>
            <a:ext cx="7311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1" name="Google Shape;411;p20"/>
          <p:cNvSpPr txBox="1">
            <a:spLocks noGrp="1"/>
          </p:cNvSpPr>
          <p:nvPr>
            <p:ph type="title"/>
          </p:nvPr>
        </p:nvSpPr>
        <p:spPr>
          <a:xfrm>
            <a:off x="608700" y="2456250"/>
            <a:ext cx="7311900" cy="763500"/>
          </a:xfrm>
          <a:prstGeom prst="rect">
            <a:avLst/>
          </a:prstGeom>
        </p:spPr>
        <p:txBody>
          <a:bodyPr spcFirstLastPara="1" wrap="square" lIns="121900" tIns="121900" rIns="121900" bIns="121900" anchor="b"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412" name="Google Shape;412;p20"/>
          <p:cNvSpPr txBox="1">
            <a:spLocks noGrp="1"/>
          </p:cNvSpPr>
          <p:nvPr>
            <p:ph type="body" idx="2"/>
          </p:nvPr>
        </p:nvSpPr>
        <p:spPr>
          <a:xfrm>
            <a:off x="608766" y="4253900"/>
            <a:ext cx="73119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413" name="Google Shape;413;p2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1pPr>
            <a:lvl2pPr lvl="1">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2pPr>
            <a:lvl3pPr lvl="2">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3pPr>
            <a:lvl4pPr lvl="3">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4pPr>
            <a:lvl5pPr lvl="4">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5pPr>
            <a:lvl6pPr lvl="5">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6pPr>
            <a:lvl7pPr lvl="6">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7pPr>
            <a:lvl8pPr lvl="7">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8pPr>
            <a:lvl9pPr lvl="8">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1pPr>
            <a:lvl2pPr marL="914400" lvl="1"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2pPr>
            <a:lvl3pPr marL="1371600" lvl="2"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3pPr>
            <a:lvl4pPr marL="1828800" lvl="3"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4pPr>
            <a:lvl5pPr marL="2286000" lvl="4"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5pPr>
            <a:lvl6pPr marL="2743200" lvl="5"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6pPr>
            <a:lvl7pPr marL="3200400" lvl="6"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7pPr>
            <a:lvl8pPr marL="3657600" lvl="7"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8pPr>
            <a:lvl9pPr marL="4114800" lvl="8" indent="-349250">
              <a:lnSpc>
                <a:spcPct val="115000"/>
              </a:lnSpc>
              <a:spcBef>
                <a:spcPts val="2100"/>
              </a:spcBef>
              <a:spcAft>
                <a:spcPts val="2100"/>
              </a:spcAft>
              <a:buClr>
                <a:schemeClr val="dk2"/>
              </a:buClr>
              <a:buSzPts val="1900"/>
              <a:buFont typeface="Roboto Mono"/>
              <a:buChar char="■"/>
              <a:defRPr sz="19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379435" y="6867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Roboto Mono"/>
                <a:ea typeface="Roboto Mono"/>
                <a:cs typeface="Roboto Mono"/>
                <a:sym typeface="Roboto Mono"/>
              </a:defRPr>
            </a:lvl1pPr>
            <a:lvl2pPr lvl="1" algn="r">
              <a:buNone/>
              <a:defRPr sz="1300">
                <a:solidFill>
                  <a:schemeClr val="dk2"/>
                </a:solidFill>
                <a:latin typeface="Roboto Mono"/>
                <a:ea typeface="Roboto Mono"/>
                <a:cs typeface="Roboto Mono"/>
                <a:sym typeface="Roboto Mono"/>
              </a:defRPr>
            </a:lvl2pPr>
            <a:lvl3pPr lvl="2" algn="r">
              <a:buNone/>
              <a:defRPr sz="1300">
                <a:solidFill>
                  <a:schemeClr val="dk2"/>
                </a:solidFill>
                <a:latin typeface="Roboto Mono"/>
                <a:ea typeface="Roboto Mono"/>
                <a:cs typeface="Roboto Mono"/>
                <a:sym typeface="Roboto Mono"/>
              </a:defRPr>
            </a:lvl3pPr>
            <a:lvl4pPr lvl="3" algn="r">
              <a:buNone/>
              <a:defRPr sz="1300">
                <a:solidFill>
                  <a:schemeClr val="dk2"/>
                </a:solidFill>
                <a:latin typeface="Roboto Mono"/>
                <a:ea typeface="Roboto Mono"/>
                <a:cs typeface="Roboto Mono"/>
                <a:sym typeface="Roboto Mono"/>
              </a:defRPr>
            </a:lvl4pPr>
            <a:lvl5pPr lvl="4" algn="r">
              <a:buNone/>
              <a:defRPr sz="1300">
                <a:solidFill>
                  <a:schemeClr val="dk2"/>
                </a:solidFill>
                <a:latin typeface="Roboto Mono"/>
                <a:ea typeface="Roboto Mono"/>
                <a:cs typeface="Roboto Mono"/>
                <a:sym typeface="Roboto Mono"/>
              </a:defRPr>
            </a:lvl5pPr>
            <a:lvl6pPr lvl="5" algn="r">
              <a:buNone/>
              <a:defRPr sz="1300">
                <a:solidFill>
                  <a:schemeClr val="dk2"/>
                </a:solidFill>
                <a:latin typeface="Roboto Mono"/>
                <a:ea typeface="Roboto Mono"/>
                <a:cs typeface="Roboto Mono"/>
                <a:sym typeface="Roboto Mono"/>
              </a:defRPr>
            </a:lvl6pPr>
            <a:lvl7pPr lvl="6" algn="r">
              <a:buNone/>
              <a:defRPr sz="1300">
                <a:solidFill>
                  <a:schemeClr val="dk2"/>
                </a:solidFill>
                <a:latin typeface="Roboto Mono"/>
                <a:ea typeface="Roboto Mono"/>
                <a:cs typeface="Roboto Mono"/>
                <a:sym typeface="Roboto Mono"/>
              </a:defRPr>
            </a:lvl7pPr>
            <a:lvl8pPr lvl="7" algn="r">
              <a:buNone/>
              <a:defRPr sz="1300">
                <a:solidFill>
                  <a:schemeClr val="dk2"/>
                </a:solidFill>
                <a:latin typeface="Roboto Mono"/>
                <a:ea typeface="Roboto Mono"/>
                <a:cs typeface="Roboto Mono"/>
                <a:sym typeface="Roboto Mono"/>
              </a:defRPr>
            </a:lvl8pPr>
            <a:lvl9pPr lvl="8" algn="r">
              <a:buNone/>
              <a:defRPr sz="1300">
                <a:solidFill>
                  <a:schemeClr val="dk2"/>
                </a:solidFill>
                <a:latin typeface="Roboto Mono"/>
                <a:ea typeface="Roboto Mono"/>
                <a:cs typeface="Roboto Mono"/>
                <a:sym typeface="Roboto Mon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9" r:id="rId7"/>
    <p:sldLayoutId id="214748366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3"/>
          <p:cNvSpPr/>
          <p:nvPr/>
        </p:nvSpPr>
        <p:spPr>
          <a:xfrm rot="5400000">
            <a:off x="9856500" y="2406700"/>
            <a:ext cx="25116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rot="5400000">
            <a:off x="9989850" y="2330500"/>
            <a:ext cx="25116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txBox="1">
            <a:spLocks noGrp="1"/>
          </p:cNvSpPr>
          <p:nvPr>
            <p:ph type="title"/>
          </p:nvPr>
        </p:nvSpPr>
        <p:spPr>
          <a:xfrm>
            <a:off x="1985405" y="1990800"/>
            <a:ext cx="6775200" cy="2876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Phần mềm quản lý</a:t>
            </a:r>
            <a:br>
              <a:rPr lang="en"/>
            </a:br>
            <a:br>
              <a:rPr lang="en"/>
            </a:br>
            <a:r>
              <a:rPr lang="en">
                <a:solidFill>
                  <a:schemeClr val="lt2"/>
                </a:solidFill>
                <a:highlight>
                  <a:schemeClr val="dk1"/>
                </a:highlight>
              </a:rPr>
              <a:t>rạp phim. </a:t>
            </a:r>
            <a:endParaRPr>
              <a:solidFill>
                <a:schemeClr val="lt2"/>
              </a:solidFill>
              <a:highlight>
                <a:schemeClr val="dk1"/>
              </a:highlight>
            </a:endParaRPr>
          </a:p>
        </p:txBody>
      </p:sp>
      <p:sp>
        <p:nvSpPr>
          <p:cNvPr id="459" name="Google Shape;459;p23"/>
          <p:cNvSpPr txBox="1">
            <a:spLocks noGrp="1"/>
          </p:cNvSpPr>
          <p:nvPr>
            <p:ph type="subTitle" idx="1"/>
          </p:nvPr>
        </p:nvSpPr>
        <p:spPr>
          <a:xfrm>
            <a:off x="2056525" y="5668100"/>
            <a:ext cx="6775200" cy="717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Nhóm 08 – GVHD: Trần Thanh Nhã</a:t>
            </a:r>
            <a:endParaRPr/>
          </a:p>
        </p:txBody>
      </p:sp>
      <p:sp>
        <p:nvSpPr>
          <p:cNvPr id="460" name="Google Shape;460;p23"/>
          <p:cNvSpPr txBox="1"/>
          <p:nvPr/>
        </p:nvSpPr>
        <p:spPr>
          <a:xfrm>
            <a:off x="11073384" y="1594450"/>
            <a:ext cx="322800" cy="2203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900" b="1">
                <a:solidFill>
                  <a:schemeClr val="dk1"/>
                </a:solidFill>
                <a:latin typeface="Roboto Mono"/>
                <a:ea typeface="Roboto Mono"/>
                <a:cs typeface="Roboto Mono"/>
                <a:sym typeface="Roboto Mono"/>
              </a:rPr>
              <a:t>WELCOME</a:t>
            </a:r>
            <a:endParaRPr sz="1900" b="1">
              <a:solidFill>
                <a:schemeClr val="dk1"/>
              </a:solidFill>
              <a:latin typeface="Roboto Mono"/>
              <a:ea typeface="Roboto Mono"/>
              <a:cs typeface="Roboto Mono"/>
              <a:sym typeface="Roboto Mono"/>
            </a:endParaRPr>
          </a:p>
        </p:txBody>
      </p:sp>
      <p:sp>
        <p:nvSpPr>
          <p:cNvPr id="461" name="Google Shape;461;p23"/>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a:off x="4517249" y="2886873"/>
            <a:ext cx="7359791"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a:t>CƠ SỞ DỮ LIỆU</a:t>
            </a:r>
            <a:endParaRPr/>
          </a:p>
        </p:txBody>
      </p:sp>
      <p:sp>
        <p:nvSpPr>
          <p:cNvPr id="570" name="Google Shape;570;p3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71" name="Google Shape;571;p32"/>
          <p:cNvSpPr/>
          <p:nvPr/>
        </p:nvSpPr>
        <p:spPr>
          <a:xfrm>
            <a:off x="1123863" y="19050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246006" y="17639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1634050" y="2559075"/>
            <a:ext cx="2534780" cy="1739849"/>
          </a:xfrm>
          <a:prstGeom prst="rect">
            <a:avLst/>
          </a:prstGeom>
        </p:spPr>
        <p:txBody>
          <a:bodyPr>
            <a:prstTxWarp prst="textPlain">
              <a:avLst/>
            </a:prstTxWarp>
          </a:bodyPr>
          <a:lstStyle/>
          <a:p>
            <a:pPr lvl="0" algn="ctr"/>
            <a:r>
              <a:rPr b="1" i="0">
                <a:ln>
                  <a:noFill/>
                </a:ln>
                <a:solidFill>
                  <a:schemeClr val="dk1"/>
                </a:solidFill>
                <a:latin typeface="Roboto Mono"/>
              </a:rPr>
              <a:t>0</a:t>
            </a:r>
            <a:r>
              <a:rPr lang="vi-VN" b="1" i="0">
                <a:ln>
                  <a:noFill/>
                </a:ln>
                <a:solidFill>
                  <a:schemeClr val="dk1"/>
                </a:solidFill>
                <a:latin typeface="Roboto Mono"/>
              </a:rPr>
              <a:t>3</a:t>
            </a:r>
            <a:endParaRPr b="1" i="0">
              <a:ln>
                <a:noFill/>
              </a:ln>
              <a:solidFill>
                <a:schemeClr val="dk1"/>
              </a:solidFill>
              <a:latin typeface="Roboto Mono"/>
            </a:endParaRPr>
          </a:p>
        </p:txBody>
      </p:sp>
    </p:spTree>
    <p:extLst>
      <p:ext uri="{BB962C8B-B14F-4D97-AF65-F5344CB8AC3E}">
        <p14:creationId xmlns:p14="http://schemas.microsoft.com/office/powerpoint/2010/main" val="46055117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DAFF4A7-4C01-5601-46E2-EFA0A11A2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2" name="Picture 1">
            <a:extLst>
              <a:ext uri="{FF2B5EF4-FFF2-40B4-BE49-F238E27FC236}">
                <a16:creationId xmlns:a16="http://schemas.microsoft.com/office/drawing/2014/main" id="{81D32BC9-C58C-6B2D-0634-3B39766D08D0}"/>
              </a:ext>
            </a:extLst>
          </p:cNvPr>
          <p:cNvPicPr>
            <a:picLocks noChangeAspect="1"/>
          </p:cNvPicPr>
          <p:nvPr/>
        </p:nvPicPr>
        <p:blipFill>
          <a:blip r:embed="rId2"/>
          <a:stretch>
            <a:fillRect/>
          </a:stretch>
        </p:blipFill>
        <p:spPr>
          <a:xfrm>
            <a:off x="2661920" y="106179"/>
            <a:ext cx="9398866" cy="6645642"/>
          </a:xfrm>
          <a:prstGeom prst="roundRect">
            <a:avLst>
              <a:gd name="adj" fmla="val 2908"/>
            </a:avLst>
          </a:prstGeom>
          <a:ln>
            <a:solidFill>
              <a:schemeClr val="tx1">
                <a:lumMod val="75000"/>
                <a:lumOff val="25000"/>
              </a:schemeClr>
            </a:solidFill>
          </a:ln>
        </p:spPr>
      </p:pic>
      <p:sp>
        <p:nvSpPr>
          <p:cNvPr id="3" name="Google Shape;509;p27">
            <a:extLst>
              <a:ext uri="{FF2B5EF4-FFF2-40B4-BE49-F238E27FC236}">
                <a16:creationId xmlns:a16="http://schemas.microsoft.com/office/drawing/2014/main" id="{C6844901-D32F-7392-3319-F4C737A40412}"/>
              </a:ext>
            </a:extLst>
          </p:cNvPr>
          <p:cNvSpPr/>
          <p:nvPr/>
        </p:nvSpPr>
        <p:spPr>
          <a:xfrm>
            <a:off x="294500" y="224194"/>
            <a:ext cx="203214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a:t>Diagram</a:t>
            </a:r>
            <a:endParaRPr sz="3200" b="1"/>
          </a:p>
        </p:txBody>
      </p:sp>
    </p:spTree>
    <p:extLst>
      <p:ext uri="{BB962C8B-B14F-4D97-AF65-F5344CB8AC3E}">
        <p14:creationId xmlns:p14="http://schemas.microsoft.com/office/powerpoint/2010/main" val="19466301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a:off x="4517249" y="2886873"/>
            <a:ext cx="7359791"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a:t>CÁC CHỨC NĂNG</a:t>
            </a:r>
            <a:endParaRPr/>
          </a:p>
        </p:txBody>
      </p:sp>
      <p:sp>
        <p:nvSpPr>
          <p:cNvPr id="570" name="Google Shape;570;p3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71" name="Google Shape;571;p32"/>
          <p:cNvSpPr/>
          <p:nvPr/>
        </p:nvSpPr>
        <p:spPr>
          <a:xfrm>
            <a:off x="1123863" y="19050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246006" y="17639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1634050" y="2559075"/>
            <a:ext cx="2534780" cy="1739849"/>
          </a:xfrm>
          <a:prstGeom prst="rect">
            <a:avLst/>
          </a:prstGeom>
        </p:spPr>
        <p:txBody>
          <a:bodyPr>
            <a:prstTxWarp prst="textPlain">
              <a:avLst/>
            </a:prstTxWarp>
          </a:bodyPr>
          <a:lstStyle/>
          <a:p>
            <a:pPr lvl="0" algn="ctr"/>
            <a:r>
              <a:rPr b="1" i="0">
                <a:ln>
                  <a:noFill/>
                </a:ln>
                <a:solidFill>
                  <a:schemeClr val="dk1"/>
                </a:solidFill>
                <a:latin typeface="Roboto Mono"/>
              </a:rPr>
              <a:t>0</a:t>
            </a:r>
            <a:r>
              <a:rPr lang="vi-VN" b="1">
                <a:solidFill>
                  <a:schemeClr val="dk1"/>
                </a:solidFill>
                <a:latin typeface="Roboto Mono"/>
              </a:rPr>
              <a:t>4</a:t>
            </a:r>
            <a:endParaRPr b="1" i="0">
              <a:ln>
                <a:noFill/>
              </a:ln>
              <a:solidFill>
                <a:schemeClr val="dk1"/>
              </a:solidFill>
              <a:latin typeface="Roboto Mono"/>
            </a:endParaRPr>
          </a:p>
        </p:txBody>
      </p:sp>
    </p:spTree>
    <p:extLst>
      <p:ext uri="{BB962C8B-B14F-4D97-AF65-F5344CB8AC3E}">
        <p14:creationId xmlns:p14="http://schemas.microsoft.com/office/powerpoint/2010/main" val="200558328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E9DAF6-0E90-C143-C834-E42797F7187B}"/>
              </a:ext>
            </a:extLst>
          </p:cNvPr>
          <p:cNvSpPr>
            <a:spLocks noGrp="1"/>
          </p:cNvSpPr>
          <p:nvPr>
            <p:ph type="body" idx="1"/>
          </p:nvPr>
        </p:nvSpPr>
        <p:spPr>
          <a:xfrm>
            <a:off x="812818" y="1610048"/>
            <a:ext cx="6323400" cy="4262432"/>
          </a:xfrm>
        </p:spPr>
        <p:txBody>
          <a:bodyPr/>
          <a:lstStyle/>
          <a:p>
            <a:r>
              <a:rPr lang="en-US" sz="2800">
                <a:solidFill>
                  <a:schemeClr val="tx1"/>
                </a:solidFill>
              </a:rPr>
              <a:t>Đăng nhập / đăng xuất</a:t>
            </a:r>
          </a:p>
          <a:p>
            <a:r>
              <a:rPr lang="en-US" sz="2800">
                <a:solidFill>
                  <a:schemeClr val="tx1"/>
                </a:solidFill>
              </a:rPr>
              <a:t>Bán vé, món ăn</a:t>
            </a:r>
          </a:p>
          <a:p>
            <a:r>
              <a:rPr lang="en-US" sz="2800">
                <a:solidFill>
                  <a:schemeClr val="tx1"/>
                </a:solidFill>
              </a:rPr>
              <a:t>Xuất hóa đơn vé, món ăn</a:t>
            </a:r>
          </a:p>
          <a:p>
            <a:r>
              <a:rPr lang="en-US" sz="2800">
                <a:solidFill>
                  <a:schemeClr val="tx1"/>
                </a:solidFill>
              </a:rPr>
              <a:t>Quản lý phim</a:t>
            </a:r>
          </a:p>
          <a:p>
            <a:r>
              <a:rPr lang="en-US" sz="2800">
                <a:solidFill>
                  <a:schemeClr val="tx1"/>
                </a:solidFill>
              </a:rPr>
              <a:t>Quản lý user</a:t>
            </a:r>
          </a:p>
          <a:p>
            <a:r>
              <a:rPr lang="en-US" sz="2800">
                <a:solidFill>
                  <a:schemeClr val="tx1"/>
                </a:solidFill>
              </a:rPr>
              <a:t>Quản lý món ăn</a:t>
            </a:r>
          </a:p>
          <a:p>
            <a:r>
              <a:rPr lang="en-US" sz="2800">
                <a:solidFill>
                  <a:schemeClr val="tx1"/>
                </a:solidFill>
              </a:rPr>
              <a:t>Quản lý suất chiếu, ghế</a:t>
            </a:r>
          </a:p>
          <a:p>
            <a:r>
              <a:rPr lang="en-US" sz="2800">
                <a:solidFill>
                  <a:schemeClr val="tx1"/>
                </a:solidFill>
              </a:rPr>
              <a:t>Quản lý thống kê doanh thu</a:t>
            </a:r>
          </a:p>
          <a:p>
            <a:endParaRPr lang="en-US" sz="2800">
              <a:solidFill>
                <a:schemeClr val="tx1"/>
              </a:solidFill>
            </a:endParaRPr>
          </a:p>
          <a:p>
            <a:endParaRPr lang="vi-VN" sz="2800">
              <a:solidFill>
                <a:schemeClr val="tx1"/>
              </a:solidFill>
            </a:endParaRPr>
          </a:p>
        </p:txBody>
      </p:sp>
      <p:sp>
        <p:nvSpPr>
          <p:cNvPr id="4" name="Slide Number Placeholder 3">
            <a:extLst>
              <a:ext uri="{FF2B5EF4-FFF2-40B4-BE49-F238E27FC236}">
                <a16:creationId xmlns:a16="http://schemas.microsoft.com/office/drawing/2014/main" id="{8026E989-DC11-E9A4-28AB-54D0A117DE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1659230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a:off x="4517249" y="2886873"/>
            <a:ext cx="7359791"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a:t>DEMO</a:t>
            </a:r>
            <a:endParaRPr/>
          </a:p>
        </p:txBody>
      </p:sp>
      <p:sp>
        <p:nvSpPr>
          <p:cNvPr id="570" name="Google Shape;570;p3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71" name="Google Shape;571;p32"/>
          <p:cNvSpPr/>
          <p:nvPr/>
        </p:nvSpPr>
        <p:spPr>
          <a:xfrm>
            <a:off x="1123863" y="19050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246006" y="17639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1634050" y="2559075"/>
            <a:ext cx="2534780" cy="1739849"/>
          </a:xfrm>
          <a:prstGeom prst="rect">
            <a:avLst/>
          </a:prstGeom>
        </p:spPr>
        <p:txBody>
          <a:bodyPr>
            <a:prstTxWarp prst="textPlain">
              <a:avLst/>
            </a:prstTxWarp>
          </a:bodyPr>
          <a:lstStyle/>
          <a:p>
            <a:pPr lvl="0" algn="ctr"/>
            <a:r>
              <a:rPr b="1" i="0">
                <a:ln>
                  <a:noFill/>
                </a:ln>
                <a:solidFill>
                  <a:schemeClr val="dk1"/>
                </a:solidFill>
                <a:latin typeface="Roboto Mono"/>
              </a:rPr>
              <a:t>0</a:t>
            </a:r>
            <a:r>
              <a:rPr lang="vi-VN" b="1" i="0">
                <a:ln>
                  <a:noFill/>
                </a:ln>
                <a:solidFill>
                  <a:schemeClr val="dk1"/>
                </a:solidFill>
                <a:latin typeface="Roboto Mono"/>
              </a:rPr>
              <a:t>5</a:t>
            </a:r>
            <a:endParaRPr b="1" i="0">
              <a:ln>
                <a:noFill/>
              </a:ln>
              <a:solidFill>
                <a:schemeClr val="dk1"/>
              </a:solidFill>
              <a:latin typeface="Roboto Mono"/>
            </a:endParaRPr>
          </a:p>
        </p:txBody>
      </p:sp>
    </p:spTree>
    <p:extLst>
      <p:ext uri="{BB962C8B-B14F-4D97-AF65-F5344CB8AC3E}">
        <p14:creationId xmlns:p14="http://schemas.microsoft.com/office/powerpoint/2010/main" val="218853260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4"/>
          <p:cNvSpPr txBox="1">
            <a:spLocks noGrp="1"/>
          </p:cNvSpPr>
          <p:nvPr>
            <p:ph type="title"/>
          </p:nvPr>
        </p:nvSpPr>
        <p:spPr>
          <a:xfrm>
            <a:off x="959220" y="3272830"/>
            <a:ext cx="63084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a:solidFill>
                  <a:schemeClr val="lt2"/>
                </a:solidFill>
                <a:highlight>
                  <a:schemeClr val="accent3"/>
                </a:highlight>
              </a:rPr>
              <a:t>you!</a:t>
            </a:r>
            <a:endParaRPr>
              <a:solidFill>
                <a:schemeClr val="lt2"/>
              </a:solidFill>
              <a:highlight>
                <a:schemeClr val="accent3"/>
              </a:highlight>
            </a:endParaRPr>
          </a:p>
        </p:txBody>
      </p:sp>
      <p:sp>
        <p:nvSpPr>
          <p:cNvPr id="1055" name="Google Shape;1055;p4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056" name="Google Shape;1056;p44"/>
          <p:cNvSpPr/>
          <p:nvPr/>
        </p:nvSpPr>
        <p:spPr>
          <a:xfrm rot="5400000">
            <a:off x="7387300" y="2907130"/>
            <a:ext cx="33300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rot="5400000">
            <a:off x="7520650" y="2806100"/>
            <a:ext cx="333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txBox="1"/>
          <p:nvPr/>
        </p:nvSpPr>
        <p:spPr>
          <a:xfrm>
            <a:off x="9013375" y="1506800"/>
            <a:ext cx="322800" cy="32931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900" b="1">
                <a:solidFill>
                  <a:schemeClr val="dk1"/>
                </a:solidFill>
                <a:latin typeface="Roboto Mono"/>
                <a:ea typeface="Roboto Mono"/>
                <a:cs typeface="Roboto Mono"/>
                <a:sym typeface="Roboto Mono"/>
              </a:rPr>
              <a:t>THANK</a:t>
            </a:r>
            <a:endParaRPr sz="1900" b="1">
              <a:solidFill>
                <a:schemeClr val="dk1"/>
              </a:solidFill>
              <a:latin typeface="Roboto Mono"/>
              <a:ea typeface="Roboto Mono"/>
              <a:cs typeface="Roboto Mono"/>
              <a:sym typeface="Roboto Mono"/>
            </a:endParaRPr>
          </a:p>
          <a:p>
            <a:pPr marL="0" lvl="0" indent="0" algn="ctr" rtl="0">
              <a:spcBef>
                <a:spcPts val="0"/>
              </a:spcBef>
              <a:spcAft>
                <a:spcPts val="0"/>
              </a:spcAft>
              <a:buNone/>
            </a:pPr>
            <a:r>
              <a:rPr lang="en" sz="1900" b="1">
                <a:solidFill>
                  <a:schemeClr val="dk1"/>
                </a:solidFill>
                <a:latin typeface="Roboto Mono"/>
                <a:ea typeface="Roboto Mono"/>
                <a:cs typeface="Roboto Mono"/>
                <a:sym typeface="Roboto Mono"/>
              </a:rPr>
              <a:t> YOU</a:t>
            </a:r>
            <a:endParaRPr sz="1900" b="1">
              <a:solidFill>
                <a:schemeClr val="dk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4"/>
          <p:cNvSpPr/>
          <p:nvPr/>
        </p:nvSpPr>
        <p:spPr>
          <a:xfrm>
            <a:off x="1159850" y="21789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1281994" y="20378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5050200" y="2013350"/>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txBox="1">
            <a:spLocks noGrp="1"/>
          </p:cNvSpPr>
          <p:nvPr>
            <p:ph type="title"/>
          </p:nvPr>
        </p:nvSpPr>
        <p:spPr>
          <a:xfrm>
            <a:off x="5481025" y="1885475"/>
            <a:ext cx="5322600" cy="859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Thành viên</a:t>
            </a:r>
            <a:endParaRPr/>
          </a:p>
        </p:txBody>
      </p:sp>
      <p:sp>
        <p:nvSpPr>
          <p:cNvPr id="471" name="Google Shape;471;p24"/>
          <p:cNvSpPr txBox="1">
            <a:spLocks noGrp="1"/>
          </p:cNvSpPr>
          <p:nvPr>
            <p:ph type="body" idx="1"/>
          </p:nvPr>
        </p:nvSpPr>
        <p:spPr>
          <a:xfrm>
            <a:off x="5050200" y="3057874"/>
            <a:ext cx="6244200" cy="297716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600"/>
              <a:t>- Nguyễn Tấn Đạt</a:t>
            </a:r>
          </a:p>
          <a:p>
            <a:pPr marL="0" lvl="0" indent="0" algn="l" rtl="0">
              <a:spcBef>
                <a:spcPts val="0"/>
              </a:spcBef>
              <a:spcAft>
                <a:spcPts val="0"/>
              </a:spcAft>
              <a:buNone/>
            </a:pPr>
            <a:r>
              <a:rPr lang="en-US" sz="2600"/>
              <a:t>- Trần Khánh Nam</a:t>
            </a:r>
          </a:p>
          <a:p>
            <a:pPr marL="0" lvl="0" indent="0" algn="l" rtl="0">
              <a:spcBef>
                <a:spcPts val="0"/>
              </a:spcBef>
              <a:spcAft>
                <a:spcPts val="0"/>
              </a:spcAft>
              <a:buNone/>
            </a:pPr>
            <a:r>
              <a:rPr lang="en-US" sz="2600"/>
              <a:t>- Phạm Nhật Tú</a:t>
            </a:r>
          </a:p>
          <a:p>
            <a:pPr marL="0" lvl="0" indent="0" algn="l" rtl="0">
              <a:spcBef>
                <a:spcPts val="0"/>
              </a:spcBef>
              <a:spcAft>
                <a:spcPts val="0"/>
              </a:spcAft>
              <a:buNone/>
            </a:pPr>
            <a:r>
              <a:rPr lang="en-US" sz="2600"/>
              <a:t>- Trần Thanh Hậu</a:t>
            </a:r>
          </a:p>
          <a:p>
            <a:pPr marL="0" lvl="0" indent="0" algn="l" rtl="0">
              <a:spcBef>
                <a:spcPts val="0"/>
              </a:spcBef>
              <a:spcAft>
                <a:spcPts val="0"/>
              </a:spcAft>
              <a:buNone/>
            </a:pPr>
            <a:r>
              <a:rPr lang="en-US" sz="2600"/>
              <a:t>- Lê Nguyễn Hùng Anh</a:t>
            </a:r>
          </a:p>
          <a:p>
            <a:pPr marL="0" lvl="0" indent="0" algn="l" rtl="0">
              <a:spcBef>
                <a:spcPts val="0"/>
              </a:spcBef>
              <a:spcAft>
                <a:spcPts val="0"/>
              </a:spcAft>
              <a:buNone/>
            </a:pPr>
            <a:r>
              <a:rPr lang="en-US" sz="2600"/>
              <a:t>- Huỳnh Thế Vinh</a:t>
            </a:r>
            <a:endParaRPr sz="2600"/>
          </a:p>
        </p:txBody>
      </p:sp>
      <p:grpSp>
        <p:nvGrpSpPr>
          <p:cNvPr id="472" name="Google Shape;472;p24"/>
          <p:cNvGrpSpPr/>
          <p:nvPr/>
        </p:nvGrpSpPr>
        <p:grpSpPr>
          <a:xfrm>
            <a:off x="4075525" y="1568350"/>
            <a:ext cx="737725" cy="887475"/>
            <a:chOff x="4038950" y="1664675"/>
            <a:chExt cx="737725" cy="887475"/>
          </a:xfrm>
        </p:grpSpPr>
        <p:sp>
          <p:nvSpPr>
            <p:cNvPr id="473" name="Google Shape;473;p24"/>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4" name="Google Shape;474;p24"/>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5" name="Google Shape;475;p24"/>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476" name="Google Shape;476;p2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769500" y="370875"/>
            <a:ext cx="10639500" cy="731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Nội dung báo cáo đề tài.</a:t>
            </a:r>
            <a:endParaRPr/>
          </a:p>
        </p:txBody>
      </p:sp>
      <p:sp>
        <p:nvSpPr>
          <p:cNvPr id="482" name="Google Shape;482;p25"/>
          <p:cNvSpPr txBox="1">
            <a:spLocks noGrp="1"/>
          </p:cNvSpPr>
          <p:nvPr>
            <p:ph type="body" idx="2"/>
          </p:nvPr>
        </p:nvSpPr>
        <p:spPr>
          <a:xfrm>
            <a:off x="710250" y="2175436"/>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400"/>
              <a:t>Giới thiệu đề tài,mục tiêu</a:t>
            </a:r>
            <a:endParaRPr sz="2400"/>
          </a:p>
        </p:txBody>
      </p:sp>
      <p:sp>
        <p:nvSpPr>
          <p:cNvPr id="483" name="Google Shape;483;p25"/>
          <p:cNvSpPr txBox="1">
            <a:spLocks noGrp="1"/>
          </p:cNvSpPr>
          <p:nvPr>
            <p:ph type="body" idx="3"/>
          </p:nvPr>
        </p:nvSpPr>
        <p:spPr>
          <a:xfrm>
            <a:off x="4373685" y="2175436"/>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400"/>
              <a:t>Đặc tả các yêu cầu bài toán,sơ đồ,...</a:t>
            </a:r>
            <a:endParaRPr sz="2400"/>
          </a:p>
        </p:txBody>
      </p:sp>
      <p:sp>
        <p:nvSpPr>
          <p:cNvPr id="484" name="Google Shape;484;p25"/>
          <p:cNvSpPr txBox="1">
            <a:spLocks noGrp="1"/>
          </p:cNvSpPr>
          <p:nvPr>
            <p:ph type="body" idx="1"/>
          </p:nvPr>
        </p:nvSpPr>
        <p:spPr>
          <a:xfrm>
            <a:off x="694815" y="4260363"/>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400"/>
              <a:t>Giới thiệu các chức năng trong đề tài</a:t>
            </a:r>
            <a:endParaRPr sz="2400"/>
          </a:p>
        </p:txBody>
      </p:sp>
      <p:sp>
        <p:nvSpPr>
          <p:cNvPr id="485" name="Google Shape;485;p25"/>
          <p:cNvSpPr txBox="1">
            <a:spLocks noGrp="1"/>
          </p:cNvSpPr>
          <p:nvPr>
            <p:ph type="body" idx="4"/>
          </p:nvPr>
        </p:nvSpPr>
        <p:spPr>
          <a:xfrm>
            <a:off x="4497768" y="4260363"/>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400"/>
              <a:t>Demo sản phẩm hoàn thành</a:t>
            </a:r>
            <a:endParaRPr sz="2400"/>
          </a:p>
        </p:txBody>
      </p:sp>
      <p:sp>
        <p:nvSpPr>
          <p:cNvPr id="486" name="Google Shape;486;p25"/>
          <p:cNvSpPr txBox="1">
            <a:spLocks noGrp="1"/>
          </p:cNvSpPr>
          <p:nvPr>
            <p:ph type="title" idx="5"/>
          </p:nvPr>
        </p:nvSpPr>
        <p:spPr>
          <a:xfrm>
            <a:off x="710250" y="1513200"/>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01: Giới thiệu</a:t>
            </a:r>
            <a:endParaRPr/>
          </a:p>
        </p:txBody>
      </p:sp>
      <p:sp>
        <p:nvSpPr>
          <p:cNvPr id="487" name="Google Shape;487;p25"/>
          <p:cNvSpPr txBox="1">
            <a:spLocks noGrp="1"/>
          </p:cNvSpPr>
          <p:nvPr>
            <p:ph type="title" idx="6"/>
          </p:nvPr>
        </p:nvSpPr>
        <p:spPr>
          <a:xfrm>
            <a:off x="4373685" y="1513200"/>
            <a:ext cx="3305118"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02: Đặc tả </a:t>
            </a:r>
            <a:endParaRPr/>
          </a:p>
        </p:txBody>
      </p:sp>
      <p:sp>
        <p:nvSpPr>
          <p:cNvPr id="488" name="Google Shape;488;p25"/>
          <p:cNvSpPr txBox="1">
            <a:spLocks noGrp="1"/>
          </p:cNvSpPr>
          <p:nvPr>
            <p:ph type="title" idx="7"/>
          </p:nvPr>
        </p:nvSpPr>
        <p:spPr>
          <a:xfrm>
            <a:off x="694815" y="3598127"/>
            <a:ext cx="367887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04: Các chức năng</a:t>
            </a:r>
            <a:endParaRPr/>
          </a:p>
        </p:txBody>
      </p:sp>
      <p:sp>
        <p:nvSpPr>
          <p:cNvPr id="489" name="Google Shape;489;p25"/>
          <p:cNvSpPr txBox="1">
            <a:spLocks noGrp="1"/>
          </p:cNvSpPr>
          <p:nvPr>
            <p:ph type="title" idx="8"/>
          </p:nvPr>
        </p:nvSpPr>
        <p:spPr>
          <a:xfrm>
            <a:off x="4497768" y="3598127"/>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05: Demo</a:t>
            </a:r>
            <a:endParaRPr/>
          </a:p>
        </p:txBody>
      </p:sp>
      <p:sp>
        <p:nvSpPr>
          <p:cNvPr id="490" name="Google Shape;490;p25"/>
          <p:cNvSpPr txBox="1">
            <a:spLocks noGrp="1"/>
          </p:cNvSpPr>
          <p:nvPr>
            <p:ph type="body" idx="9"/>
          </p:nvPr>
        </p:nvSpPr>
        <p:spPr>
          <a:xfrm>
            <a:off x="7678803" y="2196680"/>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a:t>Phân tích, thiết kế cơ sở dữ liệu.</a:t>
            </a:r>
            <a:endParaRPr sz="2400"/>
          </a:p>
        </p:txBody>
      </p:sp>
      <p:sp>
        <p:nvSpPr>
          <p:cNvPr id="492" name="Google Shape;492;p25"/>
          <p:cNvSpPr txBox="1">
            <a:spLocks noGrp="1"/>
          </p:cNvSpPr>
          <p:nvPr>
            <p:ph type="title" idx="14"/>
          </p:nvPr>
        </p:nvSpPr>
        <p:spPr>
          <a:xfrm>
            <a:off x="7678803" y="1513200"/>
            <a:ext cx="3802953"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03: Cơ sở dữ liệu </a:t>
            </a:r>
            <a:endParaRPr/>
          </a:p>
        </p:txBody>
      </p:sp>
      <p:sp>
        <p:nvSpPr>
          <p:cNvPr id="494" name="Google Shape;494;p2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26"/>
          <p:cNvSpPr txBox="1">
            <a:spLocks noGrp="1"/>
          </p:cNvSpPr>
          <p:nvPr>
            <p:ph type="title"/>
          </p:nvPr>
        </p:nvSpPr>
        <p:spPr>
          <a:xfrm>
            <a:off x="4947938" y="2886873"/>
            <a:ext cx="6323400"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GIỚI THIỆU</a:t>
            </a:r>
            <a:endParaRPr/>
          </a:p>
        </p:txBody>
      </p:sp>
      <p:sp>
        <p:nvSpPr>
          <p:cNvPr id="501" name="Google Shape;501;p2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02" name="Google Shape;502;p26"/>
          <p:cNvSpPr/>
          <p:nvPr/>
        </p:nvSpPr>
        <p:spPr>
          <a:xfrm>
            <a:off x="1123863" y="19050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1246006" y="17639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1710250" y="2559075"/>
            <a:ext cx="2220610" cy="1739849"/>
          </a:xfrm>
          <a:prstGeom prst="rect">
            <a:avLst/>
          </a:prstGeom>
        </p:spPr>
        <p:txBody>
          <a:bodyPr>
            <a:prstTxWarp prst="textPlain">
              <a:avLst/>
            </a:prstTxWarp>
          </a:bodyPr>
          <a:lstStyle/>
          <a:p>
            <a:pPr lvl="0" algn="ctr"/>
            <a:r>
              <a:rPr b="1" i="0">
                <a:ln>
                  <a:noFill/>
                </a:ln>
                <a:solidFill>
                  <a:schemeClr val="dk1"/>
                </a:solidFill>
                <a:latin typeface="Roboto Mono"/>
              </a:rPr>
              <a:t>01</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39300" y="177728"/>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a:t>1. GIỚI THIỆU</a:t>
            </a:r>
            <a:endParaRPr sz="3200" b="1"/>
          </a:p>
        </p:txBody>
      </p:sp>
      <p:sp>
        <p:nvSpPr>
          <p:cNvPr id="512" name="Google Shape;512;p27"/>
          <p:cNvSpPr txBox="1">
            <a:spLocks noGrp="1"/>
          </p:cNvSpPr>
          <p:nvPr>
            <p:ph type="body" idx="2"/>
          </p:nvPr>
        </p:nvSpPr>
        <p:spPr>
          <a:xfrm>
            <a:off x="1453351" y="1371600"/>
            <a:ext cx="10687394" cy="4765040"/>
          </a:xfrm>
          <a:prstGeom prst="rect">
            <a:avLst/>
          </a:prstGeom>
        </p:spPr>
        <p:txBody>
          <a:bodyPr spcFirstLastPara="1" wrap="square" lIns="121900" tIns="121900" rIns="121900" bIns="121900" anchor="t" anchorCtr="0">
            <a:noAutofit/>
          </a:bodyPr>
          <a:lstStyle/>
          <a:p>
            <a:pPr marL="342900" indent="-342900">
              <a:spcAft>
                <a:spcPts val="2100"/>
              </a:spcAft>
              <a:buFont typeface="Courier New" panose="02070309020205020404" pitchFamily="49" charset="0"/>
              <a:buChar char="o"/>
            </a:pPr>
            <a:r>
              <a:rPr lang="en-US" sz="2400">
                <a:solidFill>
                  <a:schemeClr val="tx1"/>
                </a:solidFill>
                <a:latin typeface="Roboto Mono" panose="00000009000000000000" pitchFamily="49" charset="0"/>
                <a:ea typeface="Roboto Mono" panose="00000009000000000000" pitchFamily="49" charset="0"/>
              </a:rPr>
              <a:t>Trong các rạp chiếu phim hiện nay, việc quản lí và tổ chức chiếu phim, bán vé,… luôn là vấn đề được quan tâm. Người quản lí luôn gặp khó khăn trong vấn đề kiểm soát cũng như quán xuyến quá trình hoạt động của từng bộ phận như: lịch chiếu, trang thiết bị, số lượng phim mới,… và đặc biệt là quá trình bán vé. </a:t>
            </a:r>
          </a:p>
          <a:p>
            <a:pPr marL="342900" indent="-342900">
              <a:spcAft>
                <a:spcPts val="2100"/>
              </a:spcAft>
              <a:buFont typeface="Courier New" panose="02070309020205020404" pitchFamily="49" charset="0"/>
              <a:buChar char="o"/>
            </a:pPr>
            <a:r>
              <a:rPr lang="en-US" sz="2400">
                <a:solidFill>
                  <a:schemeClr val="tx1"/>
                </a:solidFill>
              </a:rPr>
              <a:t>Các phần mềm quản lí rạp chiếu phim là niềm mong mỏi và là nhu cầu tất yếu. Hệ thống quản lí rạp phim được xây dựng từ các nhu cầu thực tế của khách hàng và nhà quản lí, nhằm giải quyết những khó khăn đang gặp phải</a:t>
            </a:r>
            <a:endParaRPr lang="en-US" sz="2400">
              <a:solidFill>
                <a:schemeClr val="tx1"/>
              </a:solidFill>
              <a:latin typeface="Roboto Mono" panose="00000009000000000000" pitchFamily="49" charset="0"/>
              <a:ea typeface="Roboto Mono" panose="00000009000000000000" pitchFamily="49" charset="0"/>
            </a:endParaRPr>
          </a:p>
          <a:p>
            <a:pPr marL="342900" indent="-342900">
              <a:spcAft>
                <a:spcPts val="2100"/>
              </a:spcAft>
              <a:buFont typeface="Courier New" panose="02070309020205020404" pitchFamily="49" charset="0"/>
              <a:buChar char="o"/>
            </a:pPr>
            <a:endParaRPr lang="vi-VN" sz="2400">
              <a:solidFill>
                <a:schemeClr val="tx1"/>
              </a:solidFill>
              <a:latin typeface="Roboto Mono" panose="00000009000000000000" pitchFamily="49" charset="0"/>
              <a:ea typeface="Roboto Mono" panose="00000009000000000000" pitchFamily="49" charset="0"/>
            </a:endParaRPr>
          </a:p>
          <a:p>
            <a:pPr marL="0" lvl="0" indent="0">
              <a:spcAft>
                <a:spcPts val="2100"/>
              </a:spcAft>
              <a:buNone/>
            </a:pPr>
            <a:endParaRPr lang="vi-VN" sz="2400" b="0" i="0">
              <a:solidFill>
                <a:srgbClr val="E3E3E3"/>
              </a:solidFill>
              <a:effectLst/>
              <a:latin typeface="Roboto Mono" panose="00000009000000000000" pitchFamily="49" charset="0"/>
              <a:ea typeface="Roboto Mono" panose="00000009000000000000" pitchFamily="49" charset="0"/>
            </a:endParaRPr>
          </a:p>
          <a:p>
            <a:pPr marL="0" lvl="0" indent="0">
              <a:spcAft>
                <a:spcPts val="2100"/>
              </a:spcAft>
            </a:pPr>
            <a:endParaRPr lang="vi-VN" sz="2400" b="0">
              <a:solidFill>
                <a:schemeClr val="accent3"/>
              </a:solidFill>
              <a:latin typeface="Roboto Mono" panose="00000009000000000000" pitchFamily="49" charset="0"/>
              <a:ea typeface="Roboto Mono" panose="00000009000000000000" pitchFamily="49" charset="0"/>
            </a:endParaRP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14" name="Google Shape;514;p27"/>
          <p:cNvSpPr/>
          <p:nvPr/>
        </p:nvSpPr>
        <p:spPr>
          <a:xfrm rot="5400000">
            <a:off x="-710700" y="3455430"/>
            <a:ext cx="33300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rot="5400000">
            <a:off x="-577350" y="3354400"/>
            <a:ext cx="333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7" name="Google Shape;527;p28"/>
          <p:cNvSpPr txBox="1">
            <a:spLocks noGrp="1"/>
          </p:cNvSpPr>
          <p:nvPr>
            <p:ph type="title"/>
          </p:nvPr>
        </p:nvSpPr>
        <p:spPr>
          <a:xfrm>
            <a:off x="873400" y="683900"/>
            <a:ext cx="902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olidFill>
                  <a:schemeClr val="lt2"/>
                </a:solidFill>
                <a:highlight>
                  <a:schemeClr val="accent3"/>
                </a:highlight>
              </a:rPr>
              <a:t>MỤC TIÊU</a:t>
            </a:r>
            <a:endParaRPr>
              <a:solidFill>
                <a:schemeClr val="lt2"/>
              </a:solidFill>
              <a:highlight>
                <a:schemeClr val="accent3"/>
              </a:highlight>
            </a:endParaRPr>
          </a:p>
        </p:txBody>
      </p:sp>
      <p:sp>
        <p:nvSpPr>
          <p:cNvPr id="529" name="Google Shape;529;p28"/>
          <p:cNvSpPr txBox="1">
            <a:spLocks noGrp="1"/>
          </p:cNvSpPr>
          <p:nvPr>
            <p:ph type="body" idx="3"/>
          </p:nvPr>
        </p:nvSpPr>
        <p:spPr>
          <a:xfrm>
            <a:off x="969386" y="1881900"/>
            <a:ext cx="10602851" cy="1455440"/>
          </a:xfrm>
          <a:prstGeom prst="rect">
            <a:avLst/>
          </a:prstGeom>
          <a:solidFill>
            <a:schemeClr val="accent4">
              <a:lumMod val="75000"/>
            </a:schemeClr>
          </a:solidFill>
        </p:spPr>
        <p:txBody>
          <a:bodyPr spcFirstLastPara="1" wrap="square" lIns="121900" tIns="121900" rIns="121900" bIns="121900" anchor="t" anchorCtr="0">
            <a:noAutofit/>
          </a:bodyPr>
          <a:lstStyle/>
          <a:p>
            <a:pPr marL="0" lvl="0" indent="0" algn="l" rtl="0">
              <a:spcBef>
                <a:spcPts val="0"/>
              </a:spcBef>
              <a:spcAft>
                <a:spcPts val="0"/>
              </a:spcAft>
              <a:buNone/>
            </a:pPr>
            <a:r>
              <a:rPr lang="en-US" sz="2400">
                <a:solidFill>
                  <a:schemeClr val="tx1"/>
                </a:solidFill>
                <a:effectLst/>
                <a:latin typeface="Roboto Mono" panose="00000009000000000000" pitchFamily="49" charset="0"/>
                <a:ea typeface="Roboto Mono" panose="00000009000000000000" pitchFamily="49" charset="0"/>
              </a:rPr>
              <a:t>Hệ thống quản lí rạp chiếu phim có thể: quản lí khách hàng, nhân viên, phim,.. một cách tối ưu, thuận tiện và nhanh chóng hơn</a:t>
            </a:r>
            <a:endParaRPr sz="2400">
              <a:solidFill>
                <a:schemeClr val="tx1"/>
              </a:solidFill>
              <a:latin typeface="Roboto Mono" panose="00000009000000000000" pitchFamily="49" charset="0"/>
              <a:ea typeface="Roboto Mono" panose="00000009000000000000" pitchFamily="49" charset="0"/>
            </a:endParaRPr>
          </a:p>
        </p:txBody>
      </p:sp>
      <p:sp>
        <p:nvSpPr>
          <p:cNvPr id="532" name="Google Shape;532;p2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8" name="Google Shape;529;p28">
            <a:extLst>
              <a:ext uri="{FF2B5EF4-FFF2-40B4-BE49-F238E27FC236}">
                <a16:creationId xmlns:a16="http://schemas.microsoft.com/office/drawing/2014/main" id="{29101AF3-E0CB-CF52-E55F-3E79EDE2C920}"/>
              </a:ext>
            </a:extLst>
          </p:cNvPr>
          <p:cNvSpPr txBox="1">
            <a:spLocks/>
          </p:cNvSpPr>
          <p:nvPr/>
        </p:nvSpPr>
        <p:spPr>
          <a:xfrm>
            <a:off x="969387" y="3858240"/>
            <a:ext cx="10602851" cy="683280"/>
          </a:xfrm>
          <a:prstGeom prst="rect">
            <a:avLst/>
          </a:prstGeom>
          <a:solidFill>
            <a:schemeClr val="accent4">
              <a:lumMod val="75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vi-VN" sz="2400">
                <a:solidFill>
                  <a:schemeClr val="tx1"/>
                </a:solidFill>
                <a:latin typeface="Roboto Mono" panose="00000009000000000000" pitchFamily="49" charset="0"/>
                <a:ea typeface="Roboto Mono" panose="00000009000000000000" pitchFamily="49" charset="0"/>
              </a:rPr>
              <a:t>Giao diện thân thiện, dễ sử dụng</a:t>
            </a: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a:off x="4517249" y="2886873"/>
            <a:ext cx="7359791"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a:t>ĐẶC TẢ BÀI TOÁN</a:t>
            </a:r>
            <a:endParaRPr/>
          </a:p>
        </p:txBody>
      </p:sp>
      <p:sp>
        <p:nvSpPr>
          <p:cNvPr id="570" name="Google Shape;570;p3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71" name="Google Shape;571;p32"/>
          <p:cNvSpPr/>
          <p:nvPr/>
        </p:nvSpPr>
        <p:spPr>
          <a:xfrm>
            <a:off x="1123863" y="19050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246006" y="17639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1634050" y="2559075"/>
            <a:ext cx="2534780" cy="1739849"/>
          </a:xfrm>
          <a:prstGeom prst="rect">
            <a:avLst/>
          </a:prstGeom>
        </p:spPr>
        <p:txBody>
          <a:bodyPr>
            <a:prstTxWarp prst="textPlain">
              <a:avLst/>
            </a:prstTxWarp>
          </a:bodyPr>
          <a:lstStyle/>
          <a:p>
            <a:pPr lvl="0" algn="ctr"/>
            <a:r>
              <a:rPr b="1" i="0">
                <a:ln>
                  <a:noFill/>
                </a:ln>
                <a:solidFill>
                  <a:schemeClr val="dk1"/>
                </a:solidFill>
                <a:latin typeface="Roboto Mono"/>
              </a:rPr>
              <a:t>02</a:t>
            </a: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39300" y="177728"/>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a:t>Đặc tả use-case</a:t>
            </a:r>
            <a:endParaRPr sz="3200" b="1"/>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7D24AB84-96CF-1D3B-65B5-11DE319B7017}"/>
              </a:ext>
            </a:extLst>
          </p:cNvPr>
          <p:cNvPicPr>
            <a:picLocks noChangeAspect="1"/>
          </p:cNvPicPr>
          <p:nvPr/>
        </p:nvPicPr>
        <p:blipFill>
          <a:blip r:embed="rId3"/>
          <a:stretch>
            <a:fillRect/>
          </a:stretch>
        </p:blipFill>
        <p:spPr>
          <a:xfrm>
            <a:off x="2489655" y="1662288"/>
            <a:ext cx="6604000" cy="5867215"/>
          </a:xfrm>
          <a:prstGeom prst="roundRect">
            <a:avLst>
              <a:gd name="adj" fmla="val 3853"/>
            </a:avLst>
          </a:prstGeom>
        </p:spPr>
      </p:pic>
      <p:sp>
        <p:nvSpPr>
          <p:cNvPr id="7" name="Google Shape;512;p27">
            <a:extLst>
              <a:ext uri="{FF2B5EF4-FFF2-40B4-BE49-F238E27FC236}">
                <a16:creationId xmlns:a16="http://schemas.microsoft.com/office/drawing/2014/main" id="{1DF17539-A5E2-C2A7-2A47-4B85944C1C90}"/>
              </a:ext>
            </a:extLst>
          </p:cNvPr>
          <p:cNvSpPr txBox="1">
            <a:spLocks noGrp="1"/>
          </p:cNvSpPr>
          <p:nvPr>
            <p:ph type="body" idx="2"/>
          </p:nvPr>
        </p:nvSpPr>
        <p:spPr>
          <a:xfrm>
            <a:off x="2489655" y="1045160"/>
            <a:ext cx="6604000" cy="617128"/>
          </a:xfrm>
          <a:prstGeom prst="rect">
            <a:avLst/>
          </a:prstGeom>
        </p:spPr>
        <p:txBody>
          <a:bodyPr spcFirstLastPara="1" wrap="square" lIns="121900" tIns="121900" rIns="121900" bIns="121900" anchor="t" anchorCtr="0">
            <a:noAutofit/>
          </a:bodyPr>
          <a:lstStyle/>
          <a:p>
            <a:pPr marL="0" lvl="0" indent="0">
              <a:spcAft>
                <a:spcPts val="2100"/>
              </a:spcAft>
              <a:buNone/>
            </a:pPr>
            <a:r>
              <a:rPr lang="en-US" sz="2400">
                <a:solidFill>
                  <a:schemeClr val="accent3"/>
                </a:solidFill>
                <a:latin typeface="Roboto Mono" panose="00000009000000000000" pitchFamily="49" charset="0"/>
                <a:ea typeface="Roboto Mono" panose="00000009000000000000" pitchFamily="49" charset="0"/>
              </a:rPr>
              <a:t>Biểu đồ đặc tả use-case nhân viên</a:t>
            </a:r>
          </a:p>
          <a:p>
            <a:pPr marL="0" lvl="0" indent="0">
              <a:spcAft>
                <a:spcPts val="2100"/>
              </a:spcAft>
              <a:buNone/>
            </a:pPr>
            <a:endParaRPr lang="vi-VN" sz="2400" b="0">
              <a:solidFill>
                <a:schemeClr val="accent3"/>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66403746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39300" y="177728"/>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a:t>Đặc tả use-case</a:t>
            </a:r>
            <a:endParaRPr sz="3200" b="1"/>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Google Shape;512;p27">
            <a:extLst>
              <a:ext uri="{FF2B5EF4-FFF2-40B4-BE49-F238E27FC236}">
                <a16:creationId xmlns:a16="http://schemas.microsoft.com/office/drawing/2014/main" id="{1DF17539-A5E2-C2A7-2A47-4B85944C1C90}"/>
              </a:ext>
            </a:extLst>
          </p:cNvPr>
          <p:cNvSpPr txBox="1">
            <a:spLocks noGrp="1"/>
          </p:cNvSpPr>
          <p:nvPr>
            <p:ph type="body" idx="2"/>
          </p:nvPr>
        </p:nvSpPr>
        <p:spPr>
          <a:xfrm>
            <a:off x="142240" y="1319480"/>
            <a:ext cx="4765040" cy="1616760"/>
          </a:xfrm>
          <a:prstGeom prst="rect">
            <a:avLst/>
          </a:prstGeom>
        </p:spPr>
        <p:txBody>
          <a:bodyPr spcFirstLastPara="1" wrap="square" lIns="121900" tIns="121900" rIns="121900" bIns="121900" anchor="t" anchorCtr="0">
            <a:noAutofit/>
          </a:bodyPr>
          <a:lstStyle/>
          <a:p>
            <a:pPr marL="0" lvl="0" indent="0">
              <a:spcAft>
                <a:spcPts val="2100"/>
              </a:spcAft>
              <a:buNone/>
            </a:pPr>
            <a:r>
              <a:rPr lang="en-US" sz="2400">
                <a:solidFill>
                  <a:schemeClr val="accent3"/>
                </a:solidFill>
                <a:latin typeface="Roboto Mono" panose="00000009000000000000" pitchFamily="49" charset="0"/>
                <a:ea typeface="Roboto Mono" panose="00000009000000000000" pitchFamily="49" charset="0"/>
              </a:rPr>
              <a:t>Biểu đồ đặc tả use-case </a:t>
            </a:r>
          </a:p>
          <a:p>
            <a:pPr marL="0" lvl="0" indent="0">
              <a:spcAft>
                <a:spcPts val="2100"/>
              </a:spcAft>
              <a:buNone/>
            </a:pPr>
            <a:r>
              <a:rPr lang="en-US" sz="2400">
                <a:solidFill>
                  <a:schemeClr val="accent3"/>
                </a:solidFill>
                <a:latin typeface="Roboto Mono" panose="00000009000000000000" pitchFamily="49" charset="0"/>
                <a:ea typeface="Roboto Mono" panose="00000009000000000000" pitchFamily="49" charset="0"/>
              </a:rPr>
              <a:t>admin</a:t>
            </a:r>
          </a:p>
          <a:p>
            <a:pPr marL="0" lvl="0" indent="0">
              <a:spcAft>
                <a:spcPts val="2100"/>
              </a:spcAft>
              <a:buNone/>
            </a:pPr>
            <a:endParaRPr lang="vi-VN" sz="2400" b="0">
              <a:solidFill>
                <a:schemeClr val="accent3"/>
              </a:solidFill>
              <a:latin typeface="Roboto Mono" panose="00000009000000000000" pitchFamily="49" charset="0"/>
              <a:ea typeface="Roboto Mono" panose="00000009000000000000" pitchFamily="49" charset="0"/>
            </a:endParaRPr>
          </a:p>
        </p:txBody>
      </p:sp>
      <p:pic>
        <p:nvPicPr>
          <p:cNvPr id="2" name="Picture 1">
            <a:extLst>
              <a:ext uri="{FF2B5EF4-FFF2-40B4-BE49-F238E27FC236}">
                <a16:creationId xmlns:a16="http://schemas.microsoft.com/office/drawing/2014/main" id="{88F86896-5D20-21FA-58E2-20A01FFCD521}"/>
              </a:ext>
            </a:extLst>
          </p:cNvPr>
          <p:cNvPicPr>
            <a:picLocks noChangeAspect="1"/>
          </p:cNvPicPr>
          <p:nvPr/>
        </p:nvPicPr>
        <p:blipFill>
          <a:blip r:embed="rId3"/>
          <a:stretch>
            <a:fillRect/>
          </a:stretch>
        </p:blipFill>
        <p:spPr>
          <a:xfrm>
            <a:off x="4662985" y="1049829"/>
            <a:ext cx="7477760" cy="6052011"/>
          </a:xfrm>
          <a:prstGeom prst="roundRect">
            <a:avLst>
              <a:gd name="adj" fmla="val 4076"/>
            </a:avLst>
          </a:prstGeom>
        </p:spPr>
      </p:pic>
    </p:spTree>
    <p:extLst>
      <p:ext uri="{BB962C8B-B14F-4D97-AF65-F5344CB8AC3E}">
        <p14:creationId xmlns:p14="http://schemas.microsoft.com/office/powerpoint/2010/main" val="4208283421"/>
      </p:ext>
    </p:extLst>
  </p:cSld>
  <p:clrMapOvr>
    <a:masterClrMapping/>
  </p:clrMapOvr>
  <p:transition spd="slow">
    <p:cover/>
  </p:transition>
</p:sld>
</file>

<file path=ppt/theme/theme1.xml><?xml version="1.0" encoding="utf-8"?>
<a:theme xmlns:a="http://schemas.openxmlformats.org/drawingml/2006/main" name="SlidesMania">
  <a:themeElements>
    <a:clrScheme name="Simple Light">
      <a:dk1>
        <a:srgbClr val="1D2236"/>
      </a:dk1>
      <a:lt1>
        <a:srgbClr val="FEF1E8"/>
      </a:lt1>
      <a:dk2>
        <a:srgbClr val="434343"/>
      </a:dk2>
      <a:lt2>
        <a:srgbClr val="FFFFFF"/>
      </a:lt2>
      <a:accent1>
        <a:srgbClr val="365CEF"/>
      </a:accent1>
      <a:accent2>
        <a:srgbClr val="8ACAF6"/>
      </a:accent2>
      <a:accent3>
        <a:srgbClr val="1D2236"/>
      </a:accent3>
      <a:accent4>
        <a:srgbClr val="FFFFFF"/>
      </a:accent4>
      <a:accent5>
        <a:srgbClr val="FFFFFF"/>
      </a:accent5>
      <a:accent6>
        <a:srgbClr val="FFFFFF"/>
      </a:accent6>
      <a:hlink>
        <a:srgbClr val="1F48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388</Words>
  <Application>Microsoft Office PowerPoint</Application>
  <PresentationFormat>Widescreen</PresentationFormat>
  <Paragraphs>70</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Abril Fatface</vt:lpstr>
      <vt:lpstr>Roboto Mono SemiBold</vt:lpstr>
      <vt:lpstr>Courier New</vt:lpstr>
      <vt:lpstr>Aldrich</vt:lpstr>
      <vt:lpstr>Roboto Mono</vt:lpstr>
      <vt:lpstr>SlidesMania</vt:lpstr>
      <vt:lpstr>Phần mềm quản lý  rạp phim. </vt:lpstr>
      <vt:lpstr>Thành viên</vt:lpstr>
      <vt:lpstr>Nội dung báo cáo đề tài.</vt:lpstr>
      <vt:lpstr>GIỚI THIỆU</vt:lpstr>
      <vt:lpstr>PowerPoint Presentation</vt:lpstr>
      <vt:lpstr>MỤC TIÊU</vt:lpstr>
      <vt:lpstr>ĐẶC TẢ BÀI TOÁN</vt:lpstr>
      <vt:lpstr>PowerPoint Presentation</vt:lpstr>
      <vt:lpstr>PowerPoint Presentation</vt:lpstr>
      <vt:lpstr>CƠ SỞ DỮ LIỆU</vt:lpstr>
      <vt:lpstr>PowerPoint Presentation</vt:lpstr>
      <vt:lpstr>CÁC CHỨC NĂNG</vt:lpstr>
      <vt:lpstr>PowerPoint Presentation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quản lý  rạp phim. </dc:title>
  <cp:lastModifiedBy>C P</cp:lastModifiedBy>
  <cp:revision>2</cp:revision>
  <dcterms:modified xsi:type="dcterms:W3CDTF">2023-12-19T14:49:13Z</dcterms:modified>
</cp:coreProperties>
</file>