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6"/>
  </p:notesMasterIdLst>
  <p:sldIdLst>
    <p:sldId id="256" r:id="rId4"/>
    <p:sldId id="258" r:id="rId5"/>
    <p:sldId id="289" r:id="rId6"/>
    <p:sldId id="290" r:id="rId7"/>
    <p:sldId id="291" r:id="rId8"/>
    <p:sldId id="296" r:id="rId9"/>
    <p:sldId id="308" r:id="rId10"/>
    <p:sldId id="305" r:id="rId11"/>
    <p:sldId id="293" r:id="rId12"/>
    <p:sldId id="292" r:id="rId13"/>
    <p:sldId id="297" r:id="rId14"/>
    <p:sldId id="307" r:id="rId15"/>
    <p:sldId id="294" r:id="rId16"/>
    <p:sldId id="312" r:id="rId17"/>
    <p:sldId id="295" r:id="rId18"/>
    <p:sldId id="306" r:id="rId19"/>
    <p:sldId id="303" r:id="rId20"/>
    <p:sldId id="309" r:id="rId21"/>
    <p:sldId id="310" r:id="rId22"/>
    <p:sldId id="311" r:id="rId23"/>
    <p:sldId id="301"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Lst>
  <p:sldSz cx="9144000" cy="5143500" type="screen16x9"/>
  <p:notesSz cx="6858000" cy="9144000"/>
  <p:embeddedFontLst>
    <p:embeddedFont>
      <p:font typeface="Fira Sans Extra Condensed Medium" panose="020B0604020202020204" charset="0"/>
      <p:regular r:id="rId57"/>
      <p:bold r:id="rId58"/>
      <p:italic r:id="rId59"/>
      <p:boldItalic r:id="rId60"/>
    </p:embeddedFont>
    <p:embeddedFont>
      <p:font typeface="Proxima Nova Semibold" panose="020B0604020202020204" charset="0"/>
      <p:regular r:id="rId61"/>
      <p:bold r:id="rId62"/>
      <p:boldItalic r:id="rId63"/>
    </p:embeddedFont>
    <p:embeddedFont>
      <p:font typeface="Roboto" panose="020B0604020202020204" charset="0"/>
      <p:regular r:id="rId64"/>
      <p:bold r:id="rId65"/>
      <p:italic r:id="rId66"/>
      <p:boldItalic r:id="rId67"/>
    </p:embeddedFont>
    <p:embeddedFont>
      <p:font typeface="Proxima Nova" panose="020B060402020202020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6"/>
            <p14:sldId id="308"/>
            <p14:sldId id="305"/>
            <p14:sldId id="293"/>
            <p14:sldId id="292"/>
            <p14:sldId id="297"/>
            <p14:sldId id="307"/>
            <p14:sldId id="294"/>
            <p14:sldId id="312"/>
            <p14:sldId id="295"/>
            <p14:sldId id="306"/>
            <p14:sldId id="303"/>
            <p14:sldId id="309"/>
            <p14:sldId id="310"/>
            <p14:sldId id="311"/>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315" autoAdjust="0"/>
  </p:normalViewPr>
  <p:slideViewPr>
    <p:cSldViewPr snapToGrid="0">
      <p:cViewPr varScale="1">
        <p:scale>
          <a:sx n="118" d="100"/>
          <a:sy n="118"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5.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8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600"/>
              </a:spcAft>
              <a:buNone/>
            </a:pPr>
            <a:r>
              <a:rPr lang="en-US" sz="1400" smtClean="0"/>
              <a:t>Ngô Minh Khánh – 18020698</a:t>
            </a:r>
          </a:p>
          <a:p>
            <a:pPr marL="0" lvl="0" indent="0" algn="l">
              <a:lnSpc>
                <a:spcPts val="1600"/>
              </a:lnSpc>
              <a:spcAft>
                <a:spcPts val="600"/>
              </a:spcAft>
            </a:pPr>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5" name="TextBox 14"/>
          <p:cNvSpPr txBox="1"/>
          <p:nvPr/>
        </p:nvSpPr>
        <p:spPr>
          <a:xfrm>
            <a:off x="617277" y="1063608"/>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5" y="414871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5" y="4415687"/>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5" y="4700435"/>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 name="TextBox 1"/>
          <p:cNvSpPr txBox="1"/>
          <p:nvPr/>
        </p:nvSpPr>
        <p:spPr>
          <a:xfrm>
            <a:off x="5486401" y="4276357"/>
            <a:ext cx="3657599" cy="738664"/>
          </a:xfrm>
          <a:prstGeom prst="rect">
            <a:avLst/>
          </a:prstGeom>
          <a:noFill/>
        </p:spPr>
        <p:txBody>
          <a:bodyPr wrap="square" rtlCol="0">
            <a:spAutoFit/>
          </a:bodyPr>
          <a:lstStyle/>
          <a:p>
            <a:pPr indent="-457200">
              <a:buNone/>
            </a:pPr>
            <a:r>
              <a:rPr lang="en-US" smtClean="0">
                <a:latin typeface="Roboto" panose="020B0604020202020204" charset="0"/>
                <a:ea typeface="Roboto" panose="020B0604020202020204" charset="0"/>
              </a:rPr>
              <a:t>Tín hiệu </a:t>
            </a:r>
            <a:r>
              <a:rPr lang="en-US" smtClean="0">
                <a:latin typeface="Roboto" panose="020B0604020202020204" charset="0"/>
                <a:ea typeface="Roboto" panose="020B0604020202020204" charset="0"/>
              </a:rPr>
              <a:t>tại C </a:t>
            </a:r>
            <a:r>
              <a:rPr lang="en-US">
                <a:latin typeface="Roboto" panose="020B0604020202020204" charset="0"/>
                <a:ea typeface="Roboto" panose="020B0604020202020204" charset="0"/>
              </a:rPr>
              <a:t>là </a:t>
            </a:r>
            <a:r>
              <a:rPr lang="en-US" smtClean="0">
                <a:latin typeface="Roboto" panose="020B0604020202020204" charset="0"/>
                <a:ea typeface="Roboto" panose="020B0604020202020204" charset="0"/>
              </a:rPr>
              <a:t>là tín hiệu ngắt để VĐK nhận biết được điểm </a:t>
            </a:r>
            <a:r>
              <a:rPr lang="en-US">
                <a:latin typeface="Roboto" panose="020B0604020202020204" charset="0"/>
                <a:ea typeface="Roboto" panose="020B0604020202020204" charset="0"/>
              </a:rPr>
              <a:t>0 trong nguồn điện ở </a:t>
            </a:r>
            <a:r>
              <a:rPr lang="en-US" smtClean="0">
                <a:latin typeface="Roboto" panose="020B0604020202020204" charset="0"/>
                <a:ea typeface="Roboto" panose="020B0604020202020204" charset="0"/>
              </a:rPr>
              <a:t>đâu, đưa ra </a:t>
            </a:r>
            <a:r>
              <a:rPr lang="en-US">
                <a:latin typeface="Roboto" panose="020B0604020202020204" charset="0"/>
                <a:ea typeface="Roboto" panose="020B0604020202020204" charset="0"/>
              </a:rPr>
              <a:t>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554126"/>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409314"/>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74" y="1192702"/>
            <a:ext cx="2851043" cy="2822533"/>
          </a:xfrm>
          <a:prstGeom prst="rect">
            <a:avLst/>
          </a:prstGeom>
        </p:spPr>
      </p:pic>
      <p:sp>
        <p:nvSpPr>
          <p:cNvPr id="6" name="TextBox 5"/>
          <p:cNvSpPr txBox="1"/>
          <p:nvPr/>
        </p:nvSpPr>
        <p:spPr>
          <a:xfrm>
            <a:off x="266814" y="1790311"/>
            <a:ext cx="1173366" cy="261610"/>
          </a:xfrm>
          <a:prstGeom prst="rect">
            <a:avLst/>
          </a:prstGeom>
          <a:noFill/>
        </p:spPr>
        <p:txBody>
          <a:bodyPr wrap="square" rtlCol="0">
            <a:spAutoFit/>
          </a:bodyPr>
          <a:lstStyle/>
          <a:p>
            <a:r>
              <a:rPr lang="en-US" sz="1050" smtClean="0"/>
              <a:t>AC_IN</a:t>
            </a:r>
            <a:endParaRPr lang="en-US" sz="1050"/>
          </a:p>
        </p:txBody>
      </p:sp>
      <p:sp>
        <p:nvSpPr>
          <p:cNvPr id="7" name="TextBox 6"/>
          <p:cNvSpPr txBox="1"/>
          <p:nvPr/>
        </p:nvSpPr>
        <p:spPr>
          <a:xfrm>
            <a:off x="266814" y="3443794"/>
            <a:ext cx="700926" cy="246221"/>
          </a:xfrm>
          <a:prstGeom prst="rect">
            <a:avLst/>
          </a:prstGeom>
          <a:noFill/>
        </p:spPr>
        <p:txBody>
          <a:bodyPr wrap="square" rtlCol="0">
            <a:spAutoFit/>
          </a:bodyPr>
          <a:lstStyle/>
          <a:p>
            <a:r>
              <a:rPr lang="en-US" sz="1000" smtClean="0"/>
              <a:t>LOAD</a:t>
            </a:r>
            <a:endParaRPr lang="en-US" sz="1000"/>
          </a:p>
        </p:txBody>
      </p:sp>
      <p:sp>
        <p:nvSpPr>
          <p:cNvPr id="16" name="TextBox 15"/>
          <p:cNvSpPr txBox="1"/>
          <p:nvPr/>
        </p:nvSpPr>
        <p:spPr>
          <a:xfrm>
            <a:off x="1247708" y="3246685"/>
            <a:ext cx="402336" cy="215444"/>
          </a:xfrm>
          <a:prstGeom prst="rect">
            <a:avLst/>
          </a:prstGeom>
          <a:noFill/>
        </p:spPr>
        <p:txBody>
          <a:bodyPr wrap="square" rtlCol="0">
            <a:spAutoFit/>
          </a:bodyPr>
          <a:lstStyle/>
          <a:p>
            <a:r>
              <a:rPr lang="en-US" sz="800"/>
              <a:t>T</a:t>
            </a:r>
            <a:r>
              <a:rPr lang="en-US" sz="800" smtClean="0"/>
              <a:t>2</a:t>
            </a:r>
            <a:endParaRPr lang="en-US" sz="800"/>
          </a:p>
        </p:txBody>
      </p:sp>
      <p:sp>
        <p:nvSpPr>
          <p:cNvPr id="17" name="TextBox 16"/>
          <p:cNvSpPr txBox="1"/>
          <p:nvPr/>
        </p:nvSpPr>
        <p:spPr>
          <a:xfrm>
            <a:off x="1239012" y="3645665"/>
            <a:ext cx="402336" cy="215444"/>
          </a:xfrm>
          <a:prstGeom prst="rect">
            <a:avLst/>
          </a:prstGeom>
          <a:noFill/>
        </p:spPr>
        <p:txBody>
          <a:bodyPr wrap="square" rtlCol="0">
            <a:spAutoFit/>
          </a:bodyPr>
          <a:lstStyle/>
          <a:p>
            <a:r>
              <a:rPr lang="en-US" sz="800" smtClean="0"/>
              <a:t>T</a:t>
            </a:r>
            <a:r>
              <a:rPr lang="en-US" sz="800"/>
              <a:t>1</a:t>
            </a:r>
          </a:p>
        </p:txBody>
      </p:sp>
      <p:sp>
        <p:nvSpPr>
          <p:cNvPr id="18" name="TextBox 17"/>
          <p:cNvSpPr txBox="1"/>
          <p:nvPr/>
        </p:nvSpPr>
        <p:spPr>
          <a:xfrm>
            <a:off x="1634505" y="3459182"/>
            <a:ext cx="402336" cy="215444"/>
          </a:xfrm>
          <a:prstGeom prst="rect">
            <a:avLst/>
          </a:prstGeom>
          <a:noFill/>
        </p:spPr>
        <p:txBody>
          <a:bodyPr wrap="square" rtlCol="0">
            <a:spAutoFit/>
          </a:bodyPr>
          <a:lstStyle/>
          <a:p>
            <a:r>
              <a:rPr lang="en-US" sz="800" smtClean="0"/>
              <a:t>G</a:t>
            </a:r>
            <a:endParaRPr lang="en-US" sz="800"/>
          </a:p>
        </p:txBody>
      </p:sp>
      <p:sp>
        <p:nvSpPr>
          <p:cNvPr id="19" name="TextBox 18"/>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endParaRPr lang="en-US" i="1">
              <a:latin typeface="Roboto" panose="020B0604020202020204" charset="0"/>
              <a:ea typeface="Roboto" panose="020B0604020202020204" charset="0"/>
            </a:endParaRPr>
          </a:p>
        </p:txBody>
      </p:sp>
      <p:sp>
        <p:nvSpPr>
          <p:cNvPr id="23" name="TextBox 2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2581096" y="4706640"/>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bài giảng PID số, TS. Phạm Duy Hưng – UET, VNU.</a:t>
            </a:r>
            <a:endParaRPr lang="en-US" sz="1100" i="1">
              <a:latin typeface="Roboto" panose="020B0604020202020204" charset="0"/>
              <a:ea typeface="Roboto" panose="020B0604020202020204" charset="0"/>
            </a:endParaRPr>
          </a:p>
        </p:txBody>
      </p:sp>
      <p:pic>
        <p:nvPicPr>
          <p:cNvPr id="12" name="Picture 11"/>
          <p:cNvPicPr>
            <a:picLocks noChangeAspect="1"/>
          </p:cNvPicPr>
          <p:nvPr/>
        </p:nvPicPr>
        <p:blipFill>
          <a:blip r:embed="rId3"/>
          <a:stretch>
            <a:fillRect/>
          </a:stretch>
        </p:blipFill>
        <p:spPr>
          <a:xfrm>
            <a:off x="3449435" y="739802"/>
            <a:ext cx="5410480" cy="1191894"/>
          </a:xfrm>
          <a:prstGeom prst="rect">
            <a:avLst/>
          </a:prstGeom>
        </p:spPr>
      </p:pic>
      <p:sp>
        <p:nvSpPr>
          <p:cNvPr id="16" name="TextBox 15"/>
          <p:cNvSpPr txBox="1"/>
          <p:nvPr/>
        </p:nvSpPr>
        <p:spPr>
          <a:xfrm>
            <a:off x="609146" y="1895037"/>
            <a:ext cx="4092102" cy="2062103"/>
          </a:xfrm>
          <a:prstGeom prst="rect">
            <a:avLst/>
          </a:prstGeom>
          <a:noFill/>
        </p:spPr>
        <p:txBody>
          <a:bodyPr wrap="square" rtlCol="0">
            <a:spAutoFit/>
          </a:bodyPr>
          <a:lstStyle/>
          <a:p>
            <a:pPr>
              <a:spcAft>
                <a:spcPts val="600"/>
              </a:spcAft>
            </a:pPr>
            <a:r>
              <a:rPr lang="en-US" smtClean="0">
                <a:latin typeface="Roboto" panose="020B0604020202020204" charset="0"/>
                <a:ea typeface="Roboto" panose="020B0604020202020204" charset="0"/>
              </a:rPr>
              <a:t>Trong đó: </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p</a:t>
            </a:r>
            <a:r>
              <a:rPr lang="en-US" smtClean="0">
                <a:latin typeface="Roboto" panose="020B0604020202020204" charset="0"/>
                <a:ea typeface="Roboto" panose="020B0604020202020204" charset="0"/>
              </a:rPr>
              <a:t>: độ lợi tỉ lệ</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i</a:t>
            </a:r>
            <a:r>
              <a:rPr lang="en-US" smtClean="0">
                <a:latin typeface="Roboto" panose="020B0604020202020204" charset="0"/>
                <a:ea typeface="Roboto" panose="020B0604020202020204" charset="0"/>
              </a:rPr>
              <a:t>: độ lợi tích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d</a:t>
            </a:r>
            <a:r>
              <a:rPr lang="en-US" smtClean="0">
                <a:latin typeface="Roboto" panose="020B0604020202020204" charset="0"/>
                <a:ea typeface="Roboto" panose="020B0604020202020204" charset="0"/>
              </a:rPr>
              <a:t>: độ lợi vi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T: Thời gian lấy mẫu</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e</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Sai số của giá trị setPoint và realValue</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u</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Thông số đưa ra để điểu khiển.</a:t>
            </a:r>
          </a:p>
        </p:txBody>
      </p:sp>
      <p:sp>
        <p:nvSpPr>
          <p:cNvPr id="17" name="TextBox 16"/>
          <p:cNvSpPr txBox="1"/>
          <p:nvPr/>
        </p:nvSpPr>
        <p:spPr>
          <a:xfrm>
            <a:off x="535045" y="1191590"/>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a:t>
            </a:r>
            <a:r>
              <a:rPr lang="en-US" smtClean="0">
                <a:latin typeface="Roboto" panose="020B0604020202020204" charset="0"/>
                <a:ea typeface="Roboto" panose="020B0604020202020204" charset="0"/>
              </a:rPr>
              <a:t>Công </a:t>
            </a:r>
            <a:r>
              <a:rPr lang="en-US" smtClean="0">
                <a:latin typeface="Roboto" panose="020B0604020202020204" charset="0"/>
                <a:ea typeface="Roboto" panose="020B0604020202020204" charset="0"/>
              </a:rPr>
              <a:t>thức PID </a:t>
            </a:r>
            <a:r>
              <a:rPr lang="en-US" smtClean="0">
                <a:latin typeface="Roboto" panose="020B0604020202020204" charset="0"/>
                <a:ea typeface="Roboto" panose="020B0604020202020204" charset="0"/>
              </a:rPr>
              <a:t>số:</a:t>
            </a:r>
            <a:endParaRPr lang="en-US">
              <a:latin typeface="Roboto" panose="020B0604020202020204" charset="0"/>
              <a:ea typeface="Roboto" panose="020B0604020202020204" charset="0"/>
            </a:endParaRPr>
          </a:p>
        </p:txBody>
      </p:sp>
      <p:pic>
        <p:nvPicPr>
          <p:cNvPr id="18" name="Picture 17"/>
          <p:cNvPicPr>
            <a:picLocks noChangeAspect="1"/>
          </p:cNvPicPr>
          <p:nvPr/>
        </p:nvPicPr>
        <p:blipFill>
          <a:blip r:embed="rId4"/>
          <a:stretch>
            <a:fillRect/>
          </a:stretch>
        </p:blipFill>
        <p:spPr>
          <a:xfrm>
            <a:off x="4462748" y="1820156"/>
            <a:ext cx="328798" cy="855718"/>
          </a:xfrm>
          <a:prstGeom prst="rect">
            <a:avLst/>
          </a:prstGeom>
        </p:spPr>
      </p:pic>
      <p:pic>
        <p:nvPicPr>
          <p:cNvPr id="19" name="Picture 18"/>
          <p:cNvPicPr>
            <a:picLocks noChangeAspect="1"/>
          </p:cNvPicPr>
          <p:nvPr/>
        </p:nvPicPr>
        <p:blipFill>
          <a:blip r:embed="rId5"/>
          <a:stretch>
            <a:fillRect/>
          </a:stretch>
        </p:blipFill>
        <p:spPr>
          <a:xfrm>
            <a:off x="5862269" y="1812602"/>
            <a:ext cx="292406" cy="855718"/>
          </a:xfrm>
          <a:prstGeom prst="rect">
            <a:avLst/>
          </a:prstGeom>
        </p:spPr>
      </p:pic>
      <p:pic>
        <p:nvPicPr>
          <p:cNvPr id="20" name="Picture 19"/>
          <p:cNvPicPr>
            <a:picLocks noChangeAspect="1"/>
          </p:cNvPicPr>
          <p:nvPr/>
        </p:nvPicPr>
        <p:blipFill>
          <a:blip r:embed="rId6"/>
          <a:stretch>
            <a:fillRect/>
          </a:stretch>
        </p:blipFill>
        <p:spPr>
          <a:xfrm>
            <a:off x="7045428" y="1847425"/>
            <a:ext cx="245119" cy="786071"/>
          </a:xfrm>
          <a:prstGeom prst="rect">
            <a:avLst/>
          </a:prstGeom>
        </p:spPr>
      </p:pic>
      <p:sp>
        <p:nvSpPr>
          <p:cNvPr id="11" name="TextBox 10"/>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4" name="Rectangle 13"/>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endParaRPr lang="en-US" i="1">
              <a:latin typeface="Roboto" panose="020B0604020202020204" charset="0"/>
              <a:ea typeface="Roboto" panose="020B0604020202020204" charset="0"/>
            </a:endParaRPr>
          </a:p>
        </p:txBody>
      </p:sp>
      <p:sp>
        <p:nvSpPr>
          <p:cNvPr id="15" name="TextBox 14"/>
          <p:cNvSpPr txBox="1"/>
          <p:nvPr/>
        </p:nvSpPr>
        <p:spPr>
          <a:xfrm>
            <a:off x="394340" y="801029"/>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61953" y="1287190"/>
            <a:ext cx="1867933" cy="1058748"/>
          </a:xfrm>
          <a:prstGeom prst="rect">
            <a:avLst/>
          </a:prstGeom>
        </p:spPr>
      </p:pic>
      <p:sp>
        <p:nvSpPr>
          <p:cNvPr id="13" name="TextBox 12"/>
          <p:cNvSpPr txBox="1"/>
          <p:nvPr/>
        </p:nvSpPr>
        <p:spPr>
          <a:xfrm>
            <a:off x="3581080" y="4188874"/>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pic>
        <p:nvPicPr>
          <p:cNvPr id="16" name="Picture 15"/>
          <p:cNvPicPr>
            <a:picLocks noChangeAspect="1"/>
          </p:cNvPicPr>
          <p:nvPr/>
        </p:nvPicPr>
        <p:blipFill rotWithShape="1">
          <a:blip r:embed="rId4"/>
          <a:srcRect r="6142" b="-206"/>
          <a:stretch/>
        </p:blipFill>
        <p:spPr>
          <a:xfrm>
            <a:off x="6223780" y="1256065"/>
            <a:ext cx="2441521" cy="2852603"/>
          </a:xfrm>
          <a:prstGeom prst="rect">
            <a:avLst/>
          </a:prstGeom>
        </p:spPr>
      </p:pic>
      <p:pic>
        <p:nvPicPr>
          <p:cNvPr id="3" name="Picture 2"/>
          <p:cNvPicPr>
            <a:picLocks noChangeAspect="1"/>
          </p:cNvPicPr>
          <p:nvPr/>
        </p:nvPicPr>
        <p:blipFill>
          <a:blip r:embed="rId5"/>
          <a:stretch>
            <a:fillRect/>
          </a:stretch>
        </p:blipFill>
        <p:spPr>
          <a:xfrm>
            <a:off x="586807" y="1336325"/>
            <a:ext cx="2748392" cy="2994333"/>
          </a:xfrm>
          <a:prstGeom prst="rect">
            <a:avLst/>
          </a:prstGeom>
        </p:spPr>
      </p:pic>
      <p:sp>
        <p:nvSpPr>
          <p:cNvPr id="17" name="TextBox 16"/>
          <p:cNvSpPr txBox="1"/>
          <p:nvPr/>
        </p:nvSpPr>
        <p:spPr>
          <a:xfrm>
            <a:off x="449889" y="4244854"/>
            <a:ext cx="2550305" cy="830997"/>
          </a:xfrm>
          <a:prstGeom prst="rect">
            <a:avLst/>
          </a:prstGeom>
          <a:noFill/>
        </p:spPr>
        <p:txBody>
          <a:bodyPr wrap="square" rtlCol="0">
            <a:spAutoFit/>
          </a:bodyPr>
          <a:lstStyle/>
          <a:p>
            <a:pPr marL="228600" indent="-228600">
              <a:buAutoNum type="arabicPeriod"/>
            </a:pPr>
            <a:r>
              <a:rPr lang="en-US" sz="1200" i="1" smtClean="0">
                <a:latin typeface="Roboto" panose="020B0604020202020204" charset="0"/>
                <a:ea typeface="Roboto" panose="020B0604020202020204" charset="0"/>
              </a:rPr>
              <a:t>Tính lại giá trị PID sau mỗi 1s (sử dụng timer 2 lấy mẫu).</a:t>
            </a:r>
          </a:p>
          <a:p>
            <a:r>
              <a:rPr lang="en-US" sz="1200" i="1" smtClean="0">
                <a:latin typeface="Roboto" panose="020B0604020202020204" charset="0"/>
                <a:ea typeface="Roboto" panose="020B0604020202020204" charset="0"/>
              </a:rPr>
              <a:t>*Nửa chu kỳ điện xoay chiều có thời gian là 1000us.</a:t>
            </a:r>
            <a:endParaRPr lang="en-US" sz="1200" i="1">
              <a:latin typeface="Roboto" panose="020B0604020202020204" charset="0"/>
              <a:ea typeface="Roboto" panose="020B0604020202020204" charset="0"/>
            </a:endParaRPr>
          </a:p>
        </p:txBody>
      </p:sp>
      <p:sp>
        <p:nvSpPr>
          <p:cNvPr id="18" name="TextBox 17"/>
          <p:cNvSpPr txBox="1"/>
          <p:nvPr/>
        </p:nvSpPr>
        <p:spPr>
          <a:xfrm>
            <a:off x="5989904" y="410145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Triac và Disable Timer 0.</a:t>
            </a:r>
            <a:endParaRPr lang="en-US" sz="1200" i="1">
              <a:latin typeface="Roboto" panose="020B0604020202020204" charset="0"/>
              <a:ea typeface="Roboto" panose="020B0604020202020204" charset="0"/>
            </a:endParaRPr>
          </a:p>
        </p:txBody>
      </p:sp>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1" name="Rectangle 10"/>
          <p:cNvSpPr/>
          <p:nvPr/>
        </p:nvSpPr>
        <p:spPr>
          <a:xfrm>
            <a:off x="219969" y="473889"/>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endParaRPr lang="en-US" i="1">
              <a:latin typeface="Roboto" panose="020B0604020202020204" charset="0"/>
              <a:ea typeface="Roboto" panose="020B0604020202020204" charset="0"/>
            </a:endParaRPr>
          </a:p>
        </p:txBody>
      </p:sp>
      <p:sp>
        <p:nvSpPr>
          <p:cNvPr id="14" name="TextBox 13"/>
          <p:cNvSpPr txBox="1"/>
          <p:nvPr/>
        </p:nvSpPr>
        <p:spPr>
          <a:xfrm>
            <a:off x="394340" y="759000"/>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
        <p:nvSpPr>
          <p:cNvPr id="15" name="TextBox 14"/>
          <p:cNvSpPr txBox="1"/>
          <p:nvPr/>
        </p:nvSpPr>
        <p:spPr>
          <a:xfrm>
            <a:off x="628661" y="1014998"/>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Code.</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394340" y="124294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81134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3.1. Mạch relay.</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55277" y="460131"/>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76560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3.2. Chương trình.</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926085" y="2419859"/>
            <a:ext cx="3247154" cy="2106035"/>
          </a:xfrm>
          <a:prstGeom prst="rect">
            <a:avLst/>
          </a:prstGeom>
        </p:spPr>
      </p:pic>
      <p:pic>
        <p:nvPicPr>
          <p:cNvPr id="4" name="Picture 3"/>
          <p:cNvPicPr>
            <a:picLocks noChangeAspect="1"/>
          </p:cNvPicPr>
          <p:nvPr/>
        </p:nvPicPr>
        <p:blipFill>
          <a:blip r:embed="rId4"/>
          <a:stretch>
            <a:fillRect/>
          </a:stretch>
        </p:blipFill>
        <p:spPr>
          <a:xfrm>
            <a:off x="939937" y="1411971"/>
            <a:ext cx="1609725" cy="552450"/>
          </a:xfrm>
          <a:prstGeom prst="rect">
            <a:avLst/>
          </a:prstGeom>
        </p:spPr>
      </p:pic>
      <p:sp>
        <p:nvSpPr>
          <p:cNvPr id="7" name="TextBox 6"/>
          <p:cNvSpPr txBox="1"/>
          <p:nvPr/>
        </p:nvSpPr>
        <p:spPr>
          <a:xfrm>
            <a:off x="720844" y="1063956"/>
            <a:ext cx="353438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OUTPUT cho chân RB6.</a:t>
            </a:r>
            <a:endParaRPr lang="en-US">
              <a:latin typeface="Roboto" panose="020B0604020202020204" charset="0"/>
              <a:ea typeface="Roboto" panose="020B0604020202020204" charset="0"/>
            </a:endParaRPr>
          </a:p>
        </p:txBody>
      </p:sp>
      <p:sp>
        <p:nvSpPr>
          <p:cNvPr id="10" name="TextBox 9"/>
          <p:cNvSpPr txBox="1"/>
          <p:nvPr/>
        </p:nvSpPr>
        <p:spPr>
          <a:xfrm>
            <a:off x="720843" y="2004659"/>
            <a:ext cx="3534383"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Bật/tắt relay theo điều kiện.</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110485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a:t>
            </a:r>
            <a:r>
              <a:rPr lang="en-US" i="1" smtClean="0">
                <a:latin typeface="Roboto" panose="020B0604020202020204" charset="0"/>
                <a:ea typeface="Roboto" panose="020B0604020202020204" charset="0"/>
              </a:rPr>
              <a:t>. Điều khiển cửa thông gió.</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664143" y="1072839"/>
            <a:ext cx="4645555" cy="3072650"/>
          </a:xfrm>
          <a:prstGeom prst="rect">
            <a:avLst/>
          </a:prstGeom>
        </p:spPr>
      </p:pic>
      <p:sp>
        <p:nvSpPr>
          <p:cNvPr id="2" name="TextBox 1"/>
          <p:cNvSpPr txBox="1"/>
          <p:nvPr/>
        </p:nvSpPr>
        <p:spPr>
          <a:xfrm>
            <a:off x="394340" y="123176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9" name="TextBox 8"/>
          <p:cNvSpPr txBox="1"/>
          <p:nvPr/>
        </p:nvSpPr>
        <p:spPr>
          <a:xfrm>
            <a:off x="394340" y="836834"/>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4.1. Nguyên lý servo.</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3" name="TextBox 2"/>
          <p:cNvSpPr txBox="1"/>
          <p:nvPr/>
        </p:nvSpPr>
        <p:spPr>
          <a:xfrm>
            <a:off x="217353" y="2041919"/>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8659" y="2314764"/>
            <a:ext cx="3846667" cy="1815882"/>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SG90 có chu kỳ 20ms</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Tần số thạch anh = 16MHz =&gt; Tần số PIC, f = 4MHz</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Chọn prescale = 1:4</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63972" y="403342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83063" y="4290411"/>
            <a:ext cx="4503492" cy="738664"/>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Khi giá trị trên Timer 1 = CCP1R -&gt; RC2 =0.</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782" y="1873486"/>
            <a:ext cx="4379380" cy="2584435"/>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583063" y="1350664"/>
            <a:ext cx="3718694" cy="174459"/>
          </a:xfrm>
          <a:prstGeom prst="rect">
            <a:avLst/>
          </a:prstGeom>
        </p:spPr>
      </p:pic>
      <p:sp>
        <p:nvSpPr>
          <p:cNvPr id="11" name="TextBox 10"/>
          <p:cNvSpPr txBox="1"/>
          <p:nvPr/>
        </p:nvSpPr>
        <p:spPr>
          <a:xfrm>
            <a:off x="459191" y="1517776"/>
            <a:ext cx="4384809" cy="523220"/>
          </a:xfrm>
          <a:prstGeom prst="rect">
            <a:avLst/>
          </a:prstGeom>
          <a:noFill/>
        </p:spPr>
        <p:txBody>
          <a:bodyPr wrap="square" rtlCol="0">
            <a:spAutoFit/>
          </a:bodyPr>
          <a:lstStyle/>
          <a:p>
            <a:r>
              <a:rPr lang="en-US" smtClean="0">
                <a:latin typeface="Roboto" panose="020B0604020202020204" charset="0"/>
                <a:ea typeface="Roboto" panose="020B0604020202020204" charset="0"/>
              </a:rPr>
              <a:t>Với Fosc = 16MHz, PR2 = 255 (8bit), Timer2 prescale (max) = 16. Tpwm = 1ms &lt;&lt; 20ms.</a:t>
            </a:r>
            <a:endParaRPr lang="en-US">
              <a:latin typeface="Roboto" panose="020B0604020202020204" charset="0"/>
              <a:ea typeface="Roboto" panose="020B0604020202020204" charset="0"/>
            </a:endParaRPr>
          </a:p>
        </p:txBody>
      </p:sp>
      <p:sp>
        <p:nvSpPr>
          <p:cNvPr id="4" name="TextBox 3"/>
          <p:cNvSpPr txBox="1"/>
          <p:nvPr/>
        </p:nvSpPr>
        <p:spPr>
          <a:xfrm>
            <a:off x="4786030" y="3565368"/>
            <a:ext cx="601049" cy="307777"/>
          </a:xfrm>
          <a:prstGeom prst="rect">
            <a:avLst/>
          </a:prstGeom>
          <a:noFill/>
        </p:spPr>
        <p:txBody>
          <a:bodyPr wrap="square" rtlCol="0">
            <a:spAutoFit/>
          </a:bodyPr>
          <a:lstStyle/>
          <a:p>
            <a:r>
              <a:rPr lang="en-US" smtClean="0"/>
              <a:t>RC2</a:t>
            </a:r>
            <a:endParaRPr lang="en-US"/>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7" name="TextBox 16"/>
          <p:cNvSpPr txBox="1"/>
          <p:nvPr/>
        </p:nvSpPr>
        <p:spPr>
          <a:xfrm>
            <a:off x="263973" y="449276"/>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a:t>
            </a:r>
            <a:r>
              <a:rPr lang="en-US" i="1" smtClean="0">
                <a:latin typeface="Roboto" panose="020B0604020202020204" charset="0"/>
                <a:ea typeface="Roboto" panose="020B0604020202020204" charset="0"/>
              </a:rPr>
              <a:t>. Điều khiển cửa thông gió.</a:t>
            </a:r>
            <a:endParaRPr lang="en-US" i="1">
              <a:latin typeface="Roboto" panose="020B0604020202020204" charset="0"/>
              <a:ea typeface="Roboto" panose="020B0604020202020204" charset="0"/>
            </a:endParaRPr>
          </a:p>
        </p:txBody>
      </p:sp>
      <p:sp>
        <p:nvSpPr>
          <p:cNvPr id="18" name="TextBox 17"/>
          <p:cNvSpPr txBox="1"/>
          <p:nvPr/>
        </p:nvSpPr>
        <p:spPr>
          <a:xfrm>
            <a:off x="459191" y="713225"/>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sp>
        <p:nvSpPr>
          <p:cNvPr id="19" name="TextBox 18"/>
          <p:cNvSpPr txBox="1"/>
          <p:nvPr/>
        </p:nvSpPr>
        <p:spPr>
          <a:xfrm>
            <a:off x="217353" y="101403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8" name="TextBox 17"/>
          <p:cNvSpPr txBox="1"/>
          <p:nvPr/>
        </p:nvSpPr>
        <p:spPr>
          <a:xfrm>
            <a:off x="279604" y="467595"/>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a:t>
            </a:r>
            <a:r>
              <a:rPr lang="en-US" i="1" smtClean="0">
                <a:latin typeface="Roboto" panose="020B0604020202020204" charset="0"/>
                <a:ea typeface="Roboto" panose="020B0604020202020204" charset="0"/>
              </a:rPr>
              <a:t>. Điều khiển cửa thông gió.</a:t>
            </a:r>
            <a:endParaRPr lang="en-US" i="1">
              <a:latin typeface="Roboto" panose="020B0604020202020204" charset="0"/>
              <a:ea typeface="Roboto" panose="020B0604020202020204" charset="0"/>
            </a:endParaRPr>
          </a:p>
        </p:txBody>
      </p:sp>
      <p:sp>
        <p:nvSpPr>
          <p:cNvPr id="19" name="TextBox 18"/>
          <p:cNvSpPr txBox="1"/>
          <p:nvPr/>
        </p:nvSpPr>
        <p:spPr>
          <a:xfrm>
            <a:off x="472161" y="752698"/>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01797"/>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1.Demo video.</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04505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502597"/>
            <a:ext cx="2284797"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Đáp ứng hệ thống.</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9" y="911600"/>
            <a:ext cx="4208069" cy="30373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4" t="264" r="629" b="483"/>
          <a:stretch/>
        </p:blipFill>
        <p:spPr>
          <a:xfrm>
            <a:off x="4386820" y="1003777"/>
            <a:ext cx="4640301" cy="2945156"/>
          </a:xfrm>
          <a:prstGeom prst="rect">
            <a:avLst/>
          </a:prstGeom>
        </p:spPr>
      </p:pic>
      <p:sp>
        <p:nvSpPr>
          <p:cNvPr id="5" name="TextBox 4"/>
          <p:cNvSpPr txBox="1"/>
          <p:nvPr/>
        </p:nvSpPr>
        <p:spPr>
          <a:xfrm>
            <a:off x="715470" y="4287190"/>
            <a:ext cx="3602598" cy="461665"/>
          </a:xfrm>
          <a:prstGeom prst="rect">
            <a:avLst/>
          </a:prstGeom>
          <a:noFill/>
        </p:spPr>
        <p:txBody>
          <a:bodyPr wrap="square" rtlCol="0">
            <a:spAutoFit/>
          </a:bodyPr>
          <a:lstStyle/>
          <a:p>
            <a:r>
              <a:rPr lang="en-US" sz="1200" i="1" smtClean="0"/>
              <a:t>Đáp ứng hệ </a:t>
            </a:r>
            <a:r>
              <a:rPr lang="en-US" sz="1200" i="1"/>
              <a:t>thống </a:t>
            </a:r>
            <a:r>
              <a:rPr lang="en-US" sz="1200" i="1" smtClean="0"/>
              <a:t>với nhiệt </a:t>
            </a:r>
            <a:r>
              <a:rPr lang="en-US" sz="1200" i="1"/>
              <a:t>độ cài đặt 37°C </a:t>
            </a:r>
            <a:r>
              <a:rPr lang="en-US" sz="1200" i="1" smtClean="0"/>
              <a:t>và nhiệt độ ban đầu 30°C.</a:t>
            </a:r>
            <a:endParaRPr lang="en-US" sz="1200" i="1"/>
          </a:p>
        </p:txBody>
      </p:sp>
      <p:sp>
        <p:nvSpPr>
          <p:cNvPr id="7" name="TextBox 6"/>
          <p:cNvSpPr txBox="1"/>
          <p:nvPr/>
        </p:nvSpPr>
        <p:spPr>
          <a:xfrm>
            <a:off x="5144237" y="4287190"/>
            <a:ext cx="3602598" cy="461665"/>
          </a:xfrm>
          <a:prstGeom prst="rect">
            <a:avLst/>
          </a:prstGeom>
          <a:noFill/>
        </p:spPr>
        <p:txBody>
          <a:bodyPr wrap="square" rtlCol="0">
            <a:spAutoFit/>
          </a:bodyPr>
          <a:lstStyle/>
          <a:p>
            <a:r>
              <a:rPr lang="en-US" sz="1200" i="1" smtClean="0"/>
              <a:t>Đáp ứng hệ thống </a:t>
            </a:r>
            <a:r>
              <a:rPr lang="en-US" sz="1200" i="1"/>
              <a:t>với nhiệt độ cài đặt </a:t>
            </a:r>
            <a:r>
              <a:rPr lang="en-US" sz="1200" i="1" smtClean="0"/>
              <a:t>37°C nhiệt độ ban đầu 25°C.</a:t>
            </a:r>
            <a:endParaRPr lang="en-US" sz="1200" i="1"/>
          </a:p>
        </p:txBody>
      </p:sp>
    </p:spTree>
    <p:extLst>
      <p:ext uri="{BB962C8B-B14F-4D97-AF65-F5344CB8AC3E}">
        <p14:creationId xmlns:p14="http://schemas.microsoft.com/office/powerpoint/2010/main" val="136463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90279" y="87602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 Mở đầu</a:t>
            </a:r>
            <a:endParaRPr sz="1800">
              <a:latin typeface="Roboto" panose="020B0604020202020204" charset="0"/>
              <a:ea typeface="Roboto" panose="020B0604020202020204" charset="0"/>
            </a:endParaRPr>
          </a:p>
        </p:txBody>
      </p:sp>
      <p:sp>
        <p:nvSpPr>
          <p:cNvPr id="840" name="Google Shape;840;p21"/>
          <p:cNvSpPr/>
          <p:nvPr/>
        </p:nvSpPr>
        <p:spPr>
          <a:xfrm>
            <a:off x="1056033" y="336442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 Chương trình. </a:t>
            </a:r>
            <a:endParaRPr sz="1800">
              <a:latin typeface="Roboto" panose="020B0604020202020204" charset="0"/>
              <a:ea typeface="Roboto" panose="020B0604020202020204" charset="0"/>
            </a:endParaRPr>
          </a:p>
        </p:txBody>
      </p:sp>
      <p:sp>
        <p:nvSpPr>
          <p:cNvPr id="841" name="Google Shape;841;p21"/>
          <p:cNvSpPr/>
          <p:nvPr/>
        </p:nvSpPr>
        <p:spPr>
          <a:xfrm>
            <a:off x="6747795" y="95755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 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776953" y="3301242"/>
            <a:ext cx="1408144" cy="1277867"/>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 Tổng kết &amp; đánh giá</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538425"/>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3. Đánh giá.</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
        <p:nvSpPr>
          <p:cNvPr id="3" name="TextBox 2"/>
          <p:cNvSpPr txBox="1"/>
          <p:nvPr/>
        </p:nvSpPr>
        <p:spPr>
          <a:xfrm>
            <a:off x="364385" y="976277"/>
            <a:ext cx="7775838" cy="24519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Ưu điểm:</a:t>
            </a:r>
          </a:p>
          <a:p>
            <a:pPr marL="548640" indent="-285750">
              <a:lnSpc>
                <a:spcPts val="2200"/>
              </a:lnSpc>
              <a:spcAft>
                <a:spcPts val="600"/>
              </a:spcAft>
              <a:buFont typeface="Wingdings" panose="05000000000000000000" pitchFamily="2" charset="2"/>
              <a:buChar char="§"/>
            </a:pPr>
            <a:r>
              <a:rPr lang="en-US" smtClean="0"/>
              <a:t>Hệ thộng hoạt động ổn định.</a:t>
            </a:r>
          </a:p>
          <a:p>
            <a:pPr marL="548640" indent="-285750">
              <a:lnSpc>
                <a:spcPts val="2200"/>
              </a:lnSpc>
              <a:spcAft>
                <a:spcPts val="600"/>
              </a:spcAft>
              <a:buFont typeface="Wingdings" panose="05000000000000000000" pitchFamily="2" charset="2"/>
              <a:buChar char="§"/>
            </a:pPr>
            <a:r>
              <a:rPr lang="en-US" smtClean="0"/>
              <a:t>Khả năng ổn định nhiệt độ tốt hơn so với phương pháp truyền thống (cắm bóng điện) và điều khiển on/off bằng relay.</a:t>
            </a:r>
          </a:p>
          <a:p>
            <a:pPr marL="285750" indent="-285750">
              <a:lnSpc>
                <a:spcPts val="2200"/>
              </a:lnSpc>
              <a:spcAft>
                <a:spcPts val="600"/>
              </a:spcAft>
              <a:buFont typeface="Wingdings" panose="05000000000000000000" pitchFamily="2" charset="2"/>
              <a:buChar char="Ø"/>
            </a:pPr>
            <a:r>
              <a:rPr lang="en-US" smtClean="0"/>
              <a:t>Nhược điểm:</a:t>
            </a:r>
          </a:p>
          <a:p>
            <a:pPr marL="548640" indent="-285750">
              <a:lnSpc>
                <a:spcPts val="2200"/>
              </a:lnSpc>
              <a:spcAft>
                <a:spcPts val="600"/>
              </a:spcAft>
              <a:buFont typeface="Wingdings" panose="05000000000000000000" pitchFamily="2" charset="2"/>
              <a:buChar char="§"/>
            </a:pPr>
            <a:r>
              <a:rPr lang="en-US" smtClean="0"/>
              <a:t>Cần thiết kế lại mạch để áp dụng trực tiếp vào thực tiễn.</a:t>
            </a:r>
          </a:p>
          <a:p>
            <a:pPr marL="548640" indent="-285750">
              <a:lnSpc>
                <a:spcPts val="2200"/>
              </a:lnSpc>
              <a:spcAft>
                <a:spcPts val="600"/>
              </a:spcAft>
              <a:buFont typeface="Wingdings" panose="05000000000000000000" pitchFamily="2" charset="2"/>
              <a:buChar char="§"/>
            </a:pPr>
            <a:r>
              <a:rPr lang="en-US" smtClean="0"/>
              <a:t>Cần khảo sát thêm giá trị PID để ổn định với khoảng chênh lệch nhiệt độ lớn hơn.</a:t>
            </a:r>
            <a:endParaRPr lang="en-US"/>
          </a:p>
        </p:txBody>
      </p:sp>
    </p:spTree>
    <p:extLst>
      <p:ext uri="{BB962C8B-B14F-4D97-AF65-F5344CB8AC3E}">
        <p14:creationId xmlns:p14="http://schemas.microsoft.com/office/powerpoint/2010/main" val="284046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226881" y="606370"/>
            <a:ext cx="8670685" cy="1677382"/>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smtClean="0">
                <a:solidFill>
                  <a:srgbClr val="202124"/>
                </a:solidFill>
                <a:latin typeface="Roboto" panose="020B0604020202020204" charset="0"/>
                <a:ea typeface="Roboto" panose="020B0604020202020204" charset="0"/>
              </a:rPr>
              <a:t>Đề tài hướng tới xây dựng hệ thống </a:t>
            </a:r>
            <a:r>
              <a:rPr lang="vi-VN" altLang="en-US" smtClean="0">
                <a:solidFill>
                  <a:srgbClr val="202124"/>
                </a:solidFill>
                <a:latin typeface="Roboto" panose="020B0604020202020204" charset="0"/>
                <a:ea typeface="Roboto" panose="020B0604020202020204" charset="0"/>
              </a:rPr>
              <a:t>tự </a:t>
            </a:r>
            <a:r>
              <a:rPr lang="vi-VN" altLang="en-US">
                <a:solidFill>
                  <a:srgbClr val="202124"/>
                </a:solidFill>
                <a:latin typeface="Roboto" panose="020B0604020202020204" charset="0"/>
                <a:ea typeface="Roboto" panose="020B0604020202020204" charset="0"/>
              </a:rPr>
              <a:t>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trứng</a:t>
            </a:r>
            <a:r>
              <a:rPr lang="vi-VN" altLang="en-US">
                <a:solidFill>
                  <a:srgbClr val="202124"/>
                </a:solidFill>
                <a:latin typeface="Roboto" panose="020B0604020202020204" charset="0"/>
                <a:ea typeface="Roboto" panose="020B0604020202020204" charset="0"/>
              </a:rPr>
              <a:t>. </a:t>
            </a:r>
            <a:r>
              <a:rPr lang="en-US" altLang="en-US" smtClean="0">
                <a:solidFill>
                  <a:srgbClr val="202124"/>
                </a:solidFill>
                <a:latin typeface="Roboto" panose="020B0604020202020204" charset="0"/>
                <a:ea typeface="Roboto" panose="020B0604020202020204" charset="0"/>
              </a:rPr>
              <a:t>Trong thực tế hiện nay các bác nông dẫn sử dụng phương pháp truyền thống hoặc các mạch relay để làm lò ấp, các phương pháp này đem lại khả năng ổn định nhiệt độ không cao do đó nhóm chúng em đã nảy ra ý tưởng thực hiện đề tài này.</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226881" y="1980042"/>
            <a:ext cx="4536993" cy="1785104"/>
          </a:xfrm>
          <a:prstGeom prst="rect">
            <a:avLst/>
          </a:prstGeom>
        </p:spPr>
        <p:txBody>
          <a:bodyPr wrap="square">
            <a:spAutoFit/>
          </a:bodyPr>
          <a:lstStyle/>
          <a:p>
            <a:pPr marL="285750" indent="-285750">
              <a:lnSpc>
                <a:spcPts val="1800"/>
              </a:lnSpc>
              <a:spcAft>
                <a:spcPts val="600"/>
              </a:spcAft>
              <a:buFont typeface="Wingdings" panose="05000000000000000000" pitchFamily="2" charset="2"/>
              <a:buChar char="Ø"/>
            </a:pPr>
            <a:r>
              <a:rPr lang="en-US"/>
              <a:t>Các yêu cầu chức </a:t>
            </a:r>
            <a:r>
              <a:rPr lang="en-US" smtClean="0"/>
              <a:t>năng chính: </a:t>
            </a:r>
            <a:endParaRPr lang="en-US" smtClean="0"/>
          </a:p>
          <a:p>
            <a:pPr marL="548640" indent="-285750">
              <a:lnSpc>
                <a:spcPts val="18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ts val="1800"/>
              </a:lnSpc>
              <a:spcAft>
                <a:spcPts val="600"/>
              </a:spcAft>
              <a:buFont typeface="Wingdings" panose="05000000000000000000" pitchFamily="2" charset="2"/>
              <a:buChar char="§"/>
            </a:pPr>
            <a:r>
              <a:rPr lang="en-US" smtClean="0"/>
              <a:t>Hiện thị thông số nhiệt độ.</a:t>
            </a:r>
            <a:endParaRPr lang="en-US" smtClean="0"/>
          </a:p>
          <a:p>
            <a:pPr marL="548640" indent="-285750">
              <a:lnSpc>
                <a:spcPts val="1800"/>
              </a:lnSpc>
              <a:spcAft>
                <a:spcPts val="600"/>
              </a:spcAft>
              <a:buFont typeface="Wingdings" panose="05000000000000000000" pitchFamily="2" charset="2"/>
              <a:buChar char="§"/>
            </a:pPr>
            <a:r>
              <a:rPr lang="en-US" smtClean="0"/>
              <a:t>Điều </a:t>
            </a:r>
            <a:r>
              <a:rPr lang="en-US"/>
              <a:t>chỉnh thiết bị gia nhiệt dùng thuật toán </a:t>
            </a:r>
            <a:r>
              <a:rPr lang="en-US" smtClean="0"/>
              <a:t>PID số. </a:t>
            </a:r>
          </a:p>
          <a:p>
            <a:pPr marL="548640" indent="-285750">
              <a:lnSpc>
                <a:spcPts val="1800"/>
              </a:lnSpc>
              <a:spcAft>
                <a:spcPts val="600"/>
              </a:spcAft>
              <a:buFont typeface="Wingdings" panose="05000000000000000000" pitchFamily="2" charset="2"/>
              <a:buChar char="§"/>
            </a:pPr>
            <a:r>
              <a:rPr lang="en-US" smtClean="0"/>
              <a:t>Tính năng thông gió.</a:t>
            </a:r>
            <a:endParaRPr lang="en-US"/>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621" y="813022"/>
            <a:ext cx="5809536" cy="3626305"/>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77220"/>
            <a:ext cx="2289438" cy="307777"/>
          </a:xfrm>
          <a:prstGeom prst="rect">
            <a:avLst/>
          </a:prstGeom>
          <a:noFill/>
        </p:spPr>
        <p:txBody>
          <a:bodyPr wrap="square" rtlCol="0">
            <a:spAutoFit/>
          </a:bodyPr>
          <a:lstStyle/>
          <a:p>
            <a:r>
              <a:rPr lang="en-US" i="1" smtClean="0"/>
              <a:t>2. Mạch nguyên lý.</a:t>
            </a:r>
            <a:endParaRPr lang="en-US" i="1"/>
          </a:p>
        </p:txBody>
      </p:sp>
      <p:sp>
        <p:nvSpPr>
          <p:cNvPr id="3" name="TextBox 2"/>
          <p:cNvSpPr txBox="1"/>
          <p:nvPr/>
        </p:nvSpPr>
        <p:spPr>
          <a:xfrm>
            <a:off x="268953" y="933403"/>
            <a:ext cx="2626035" cy="169277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mtClean="0"/>
              <a:t>Các thành phần quan trọng:</a:t>
            </a:r>
          </a:p>
          <a:p>
            <a:pPr marL="548640" indent="-285750">
              <a:spcAft>
                <a:spcPts val="600"/>
              </a:spcAft>
              <a:buFont typeface="Wingdings" panose="05000000000000000000" pitchFamily="2" charset="2"/>
              <a:buChar char="§"/>
            </a:pPr>
            <a:r>
              <a:rPr lang="en-US" smtClean="0"/>
              <a:t>LM35</a:t>
            </a:r>
          </a:p>
          <a:p>
            <a:pPr marL="548640" indent="-285750">
              <a:spcAft>
                <a:spcPts val="600"/>
              </a:spcAft>
              <a:buFont typeface="Wingdings" panose="05000000000000000000" pitchFamily="2" charset="2"/>
              <a:buChar char="§"/>
            </a:pPr>
            <a:r>
              <a:rPr lang="en-US" smtClean="0"/>
              <a:t>AC dimmer</a:t>
            </a:r>
          </a:p>
          <a:p>
            <a:pPr marL="548640" indent="-285750">
              <a:spcAft>
                <a:spcPts val="600"/>
              </a:spcAft>
              <a:buFont typeface="Wingdings" panose="05000000000000000000" pitchFamily="2" charset="2"/>
              <a:buChar char="§"/>
            </a:pPr>
            <a:r>
              <a:rPr lang="en-US" smtClean="0"/>
              <a:t>Relay</a:t>
            </a:r>
          </a:p>
          <a:p>
            <a:pPr marL="548640" indent="-285750">
              <a:spcAft>
                <a:spcPts val="600"/>
              </a:spcAft>
              <a:buFont typeface="Wingdings" panose="05000000000000000000" pitchFamily="2" charset="2"/>
              <a:buChar char="§"/>
            </a:pPr>
            <a:r>
              <a:rPr lang="en-US" smtClean="0"/>
              <a:t>Servo</a:t>
            </a:r>
          </a:p>
        </p:txBody>
      </p:sp>
      <p:sp>
        <p:nvSpPr>
          <p:cNvPr id="19" name="Rectangle 18"/>
          <p:cNvSpPr/>
          <p:nvPr/>
        </p:nvSpPr>
        <p:spPr>
          <a:xfrm>
            <a:off x="6911340" y="902208"/>
            <a:ext cx="1896817" cy="13898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02881" y="2408244"/>
            <a:ext cx="816864"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55536" y="2408244"/>
            <a:ext cx="743712"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99888" y="3090995"/>
            <a:ext cx="3608269" cy="134833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51366"/>
            <a:ext cx="2671126" cy="307777"/>
          </a:xfrm>
          <a:prstGeom prst="rect">
            <a:avLst/>
          </a:prstGeom>
          <a:noFill/>
        </p:spPr>
        <p:txBody>
          <a:bodyPr wrap="square" rtlCol="0">
            <a:spAutoFit/>
          </a:bodyPr>
          <a:lstStyle/>
          <a:p>
            <a:r>
              <a:rPr lang="en-US" i="1"/>
              <a:t>3</a:t>
            </a:r>
            <a:r>
              <a:rPr lang="en-US" i="1" smtClean="0"/>
              <a:t>. </a:t>
            </a:r>
            <a:r>
              <a:rPr lang="en-US" i="1" smtClean="0"/>
              <a:t>Lưu đồ thuật toán tổng quát.</a:t>
            </a:r>
            <a:endParaRPr lang="en-US" i="1"/>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166" y="779894"/>
            <a:ext cx="6244776" cy="4255490"/>
          </a:xfrm>
          <a:prstGeom prst="rect">
            <a:avLst/>
          </a:prstGeom>
        </p:spPr>
      </p:pic>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809" y="402552"/>
            <a:ext cx="4078241" cy="4415751"/>
          </a:xfrm>
          <a:prstGeom prst="rect">
            <a:avLst/>
          </a:prstGeom>
        </p:spPr>
      </p:pic>
      <p:sp>
        <p:nvSpPr>
          <p:cNvPr id="4" name="TextBox 3"/>
          <p:cNvSpPr txBox="1"/>
          <p:nvPr/>
        </p:nvSpPr>
        <p:spPr>
          <a:xfrm>
            <a:off x="534535" y="1192360"/>
            <a:ext cx="3251964" cy="2513509"/>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Ø"/>
            </a:pPr>
            <a:r>
              <a:rPr lang="en-US">
                <a:latin typeface="Roboto" panose="020B0604020202020204" charset="0"/>
                <a:ea typeface="Roboto" panose="020B0604020202020204" charset="0"/>
              </a:rPr>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spcAft>
                <a:spcPts val="600"/>
              </a:spcAft>
              <a:buFont typeface="Wingdings" panose="05000000000000000000" pitchFamily="2" charset="2"/>
              <a:buChar char="Ø"/>
            </a:pPr>
            <a:r>
              <a:rPr lang="en-US" smtClean="0">
                <a:latin typeface="Roboto" panose="020B0604020202020204" charset="0"/>
                <a:ea typeface="Roboto" panose="020B0604020202020204" charset="0"/>
              </a:rPr>
              <a:t>Điện áp ngõ ra thay </a:t>
            </a:r>
            <a:r>
              <a:rPr lang="en-US">
                <a:latin typeface="Roboto" panose="020B0604020202020204" charset="0"/>
                <a:ea typeface="Roboto" panose="020B0604020202020204" charset="0"/>
              </a:rPr>
              <a:t>đổi tuyến tính: 10mV/°C</a:t>
            </a:r>
          </a:p>
          <a:p>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a:t>
            </a:r>
            <a:r>
              <a:rPr lang="en-US" i="1" smtClean="0">
                <a:latin typeface="Roboto" panose="020B0604020202020204" charset="0"/>
                <a:ea typeface="Roboto" panose="020B0604020202020204" charset="0"/>
              </a:rPr>
              <a:t>. Đọc giá trị nhiệt độ LM35.</a:t>
            </a:r>
            <a:endParaRPr lang="en-US" i="1">
              <a:latin typeface="Roboto" panose="020B0604020202020204" charset="0"/>
              <a:ea typeface="Roboto" panose="020B0604020202020204" charset="0"/>
            </a:endParaRPr>
          </a:p>
        </p:txBody>
      </p:sp>
      <p:sp>
        <p:nvSpPr>
          <p:cNvPr id="2" name="TextBox 1"/>
          <p:cNvSpPr txBox="1"/>
          <p:nvPr/>
        </p:nvSpPr>
        <p:spPr>
          <a:xfrm>
            <a:off x="394179" y="788151"/>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1.1. Cảm biến nhiệt độ LM35.</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898126" y="1380307"/>
            <a:ext cx="5929403" cy="1862403"/>
          </a:xfrm>
          <a:prstGeom prst="rect">
            <a:avLst/>
          </a:prstGeom>
          <a:noFill/>
          <a:ln>
            <a:noFill/>
          </a:ln>
        </p:spPr>
      </p:pic>
      <p:pic>
        <p:nvPicPr>
          <p:cNvPr id="11" name="Picture 10"/>
          <p:cNvPicPr>
            <a:picLocks noChangeAspect="1"/>
          </p:cNvPicPr>
          <p:nvPr/>
        </p:nvPicPr>
        <p:blipFill>
          <a:blip r:embed="rId4"/>
          <a:stretch>
            <a:fillRect/>
          </a:stretch>
        </p:blipFill>
        <p:spPr>
          <a:xfrm>
            <a:off x="898126" y="3430107"/>
            <a:ext cx="4131824" cy="1648520"/>
          </a:xfrm>
          <a:prstGeom prst="rect">
            <a:avLst/>
          </a:prstGeom>
        </p:spPr>
      </p:pic>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2" name="Rectangle 11"/>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a:t>
            </a:r>
            <a:r>
              <a:rPr lang="en-US" i="1" smtClean="0">
                <a:latin typeface="Roboto" panose="020B0604020202020204" charset="0"/>
                <a:ea typeface="Roboto" panose="020B0604020202020204" charset="0"/>
              </a:rPr>
              <a:t>. Đọc giá trị nhiệt độ LM35.</a:t>
            </a:r>
            <a:endParaRPr lang="en-US" i="1">
              <a:latin typeface="Roboto" panose="020B0604020202020204" charset="0"/>
              <a:ea typeface="Roboto" panose="020B0604020202020204" charset="0"/>
            </a:endParaRPr>
          </a:p>
        </p:txBody>
      </p:sp>
      <p:sp>
        <p:nvSpPr>
          <p:cNvPr id="13" name="TextBox 12"/>
          <p:cNvSpPr txBox="1"/>
          <p:nvPr/>
        </p:nvSpPr>
        <p:spPr>
          <a:xfrm>
            <a:off x="392674" y="764753"/>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1.2. Chương trình.</a:t>
            </a:r>
            <a:endParaRPr lang="en-US">
              <a:latin typeface="Roboto" panose="020B0604020202020204" charset="0"/>
              <a:ea typeface="Roboto" panose="020B0604020202020204" charset="0"/>
            </a:endParaRPr>
          </a:p>
        </p:txBody>
      </p:sp>
      <p:sp>
        <p:nvSpPr>
          <p:cNvPr id="14" name="TextBox 13"/>
          <p:cNvSpPr txBox="1"/>
          <p:nvPr/>
        </p:nvSpPr>
        <p:spPr>
          <a:xfrm>
            <a:off x="808621" y="1043417"/>
            <a:ext cx="2461317"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ADC.</a:t>
            </a:r>
            <a:endParaRPr lang="en-US">
              <a:latin typeface="Roboto" panose="020B0604020202020204" charset="0"/>
              <a:ea typeface="Roboto" panose="020B0604020202020204" charset="0"/>
            </a:endParaRPr>
          </a:p>
        </p:txBody>
      </p:sp>
      <p:sp>
        <p:nvSpPr>
          <p:cNvPr id="15" name="TextBox 14"/>
          <p:cNvSpPr txBox="1"/>
          <p:nvPr/>
        </p:nvSpPr>
        <p:spPr>
          <a:xfrm>
            <a:off x="898126" y="3122330"/>
            <a:ext cx="252319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Đọc nhiệt độ.</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3" y="495252"/>
            <a:ext cx="399448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chỉnh cường độ bóng đèn gia nhiệt.</a:t>
            </a:r>
            <a:endParaRPr lang="en-US" i="1">
              <a:latin typeface="Roboto" panose="020B0604020202020204" charset="0"/>
              <a:ea typeface="Roboto" panose="020B0604020202020204" charset="0"/>
            </a:endParaRPr>
          </a:p>
        </p:txBody>
      </p:sp>
      <p:sp>
        <p:nvSpPr>
          <p:cNvPr id="8" name="TextBox 7"/>
          <p:cNvSpPr txBox="1"/>
          <p:nvPr/>
        </p:nvSpPr>
        <p:spPr>
          <a:xfrm>
            <a:off x="581097" y="1039528"/>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kích Triac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68958" y="422328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68958" y="446487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68958" y="4722677"/>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Dòng điện qua triac điều khiển đèn.</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538192" y="4079411"/>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MOC3021 sáng kích thích Diac </a:t>
            </a:r>
            <a:r>
              <a:rPr lang="en-US">
                <a:latin typeface="Roboto" panose="020B0604020202020204" charset="0"/>
                <a:ea typeface="Roboto" panose="020B0604020202020204" charset="0"/>
              </a:rPr>
              <a:t>bên </a:t>
            </a:r>
            <a:r>
              <a:rPr lang="en-US" smtClean="0">
                <a:latin typeface="Roboto" panose="020B0604020202020204" charset="0"/>
                <a:ea typeface="Roboto" panose="020B0604020202020204" charset="0"/>
              </a:rPr>
              <a:t>trong thông, dẫn dòng điện điện từ chân T2 của Triac BTA20 đến chân G làm Triac thông.</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3"/>
          <a:stretch/>
        </p:blipFill>
        <p:spPr>
          <a:xfrm>
            <a:off x="135323" y="1347305"/>
            <a:ext cx="5646817" cy="2691631"/>
          </a:xfrm>
          <a:prstGeom prst="rect">
            <a:avLst/>
          </a:prstGeom>
          <a:ln>
            <a:solidFill>
              <a:schemeClr val="bg1"/>
            </a:solidFill>
          </a:ln>
        </p:spPr>
      </p:pic>
      <p:sp>
        <p:nvSpPr>
          <p:cNvPr id="12" name="TextBox 11"/>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5" name="TextBox 14"/>
          <p:cNvSpPr txBox="1"/>
          <p:nvPr/>
        </p:nvSpPr>
        <p:spPr>
          <a:xfrm>
            <a:off x="214157" y="1771858"/>
            <a:ext cx="1173366" cy="261610"/>
          </a:xfrm>
          <a:prstGeom prst="rect">
            <a:avLst/>
          </a:prstGeom>
          <a:noFill/>
        </p:spPr>
        <p:txBody>
          <a:bodyPr wrap="square" rtlCol="0">
            <a:spAutoFit/>
          </a:bodyPr>
          <a:lstStyle/>
          <a:p>
            <a:r>
              <a:rPr lang="en-US" sz="1050" smtClean="0"/>
              <a:t>AC_IN</a:t>
            </a:r>
            <a:endParaRPr lang="en-US" sz="1050"/>
          </a:p>
        </p:txBody>
      </p:sp>
      <p:sp>
        <p:nvSpPr>
          <p:cNvPr id="16" name="TextBox 15"/>
          <p:cNvSpPr txBox="1"/>
          <p:nvPr/>
        </p:nvSpPr>
        <p:spPr>
          <a:xfrm>
            <a:off x="222534" y="3466125"/>
            <a:ext cx="700926" cy="246221"/>
          </a:xfrm>
          <a:prstGeom prst="rect">
            <a:avLst/>
          </a:prstGeom>
          <a:noFill/>
        </p:spPr>
        <p:txBody>
          <a:bodyPr wrap="square" rtlCol="0">
            <a:spAutoFit/>
          </a:bodyPr>
          <a:lstStyle/>
          <a:p>
            <a:r>
              <a:rPr lang="en-US" sz="1000" smtClean="0"/>
              <a:t>LOAD</a:t>
            </a:r>
            <a:endParaRPr lang="en-US" sz="100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132" y="1440934"/>
            <a:ext cx="3242114" cy="2366833"/>
          </a:xfrm>
          <a:prstGeom prst="rect">
            <a:avLst/>
          </a:prstGeom>
        </p:spPr>
      </p:pic>
      <p:sp>
        <p:nvSpPr>
          <p:cNvPr id="7" name="Rectangle 6"/>
          <p:cNvSpPr/>
          <p:nvPr/>
        </p:nvSpPr>
        <p:spPr>
          <a:xfrm>
            <a:off x="5924324" y="1591781"/>
            <a:ext cx="304892" cy="307777"/>
          </a:xfrm>
          <a:prstGeom prst="rect">
            <a:avLst/>
          </a:prstGeom>
        </p:spPr>
        <p:txBody>
          <a:bodyPr wrap="none">
            <a:spAutoFit/>
          </a:bodyPr>
          <a:lstStyle/>
          <a:p>
            <a:r>
              <a:rPr lang="en-US" b="1">
                <a:solidFill>
                  <a:schemeClr val="accent5"/>
                </a:solidFill>
                <a:latin typeface="Roboto" panose="020B0604020202020204" charset="0"/>
                <a:ea typeface="Roboto" panose="020B0604020202020204" charset="0"/>
              </a:rPr>
              <a:t>A</a:t>
            </a:r>
            <a:endParaRPr lang="en-US"/>
          </a:p>
        </p:txBody>
      </p:sp>
      <p:sp>
        <p:nvSpPr>
          <p:cNvPr id="9" name="TextBox 8"/>
          <p:cNvSpPr txBox="1"/>
          <p:nvPr/>
        </p:nvSpPr>
        <p:spPr>
          <a:xfrm>
            <a:off x="5949199" y="2534948"/>
            <a:ext cx="404926"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endParaRPr lang="en-US"/>
          </a:p>
        </p:txBody>
      </p:sp>
      <p:sp>
        <p:nvSpPr>
          <p:cNvPr id="10" name="Rectangle 9"/>
          <p:cNvSpPr/>
          <p:nvPr/>
        </p:nvSpPr>
        <p:spPr>
          <a:xfrm>
            <a:off x="5945242" y="3015676"/>
            <a:ext cx="285656" cy="307777"/>
          </a:xfrm>
          <a:prstGeom prst="rect">
            <a:avLst/>
          </a:prstGeom>
        </p:spPr>
        <p:txBody>
          <a:bodyPr wrap="none">
            <a:spAutoFit/>
          </a:bodyPr>
          <a:lstStyle/>
          <a:p>
            <a:r>
              <a:rPr lang="en-US" b="1">
                <a:solidFill>
                  <a:srgbClr val="00B050"/>
                </a:solidFill>
                <a:latin typeface="Roboto" panose="020B0604020202020204" charset="0"/>
                <a:ea typeface="Roboto" panose="020B0604020202020204" charset="0"/>
              </a:rPr>
              <a:t>E</a:t>
            </a:r>
            <a:endParaRPr lang="en-US"/>
          </a:p>
        </p:txBody>
      </p:sp>
      <p:cxnSp>
        <p:nvCxnSpPr>
          <p:cNvPr id="20" name="Straight Connector 19"/>
          <p:cNvCxnSpPr/>
          <p:nvPr/>
        </p:nvCxnSpPr>
        <p:spPr>
          <a:xfrm flipH="1">
            <a:off x="6253385"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54265" y="2371427"/>
            <a:ext cx="160489" cy="3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30898" y="2158965"/>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35" name="Straight Connector 34"/>
          <p:cNvCxnSpPr/>
          <p:nvPr/>
        </p:nvCxnSpPr>
        <p:spPr>
          <a:xfrm>
            <a:off x="6254264"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376185" y="2371427"/>
            <a:ext cx="38570"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257370"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1359" y="2339130"/>
            <a:ext cx="43396"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708706" y="1973370"/>
            <a:ext cx="6812"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04986" y="2370988"/>
            <a:ext cx="115979" cy="4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71497" y="2138237"/>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58" name="Straight Connector 57"/>
          <p:cNvCxnSpPr/>
          <p:nvPr/>
        </p:nvCxnSpPr>
        <p:spPr>
          <a:xfrm>
            <a:off x="6703823" y="2369608"/>
            <a:ext cx="31680" cy="318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795762" y="2371427"/>
            <a:ext cx="31220" cy="3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708706" y="2337311"/>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6800381" y="2339129"/>
            <a:ext cx="30293"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47708" y="2962073"/>
            <a:ext cx="402336" cy="215444"/>
          </a:xfrm>
          <a:prstGeom prst="rect">
            <a:avLst/>
          </a:prstGeom>
          <a:noFill/>
        </p:spPr>
        <p:txBody>
          <a:bodyPr wrap="square" rtlCol="0">
            <a:spAutoFit/>
          </a:bodyPr>
          <a:lstStyle/>
          <a:p>
            <a:r>
              <a:rPr lang="en-US" sz="800"/>
              <a:t>T</a:t>
            </a:r>
            <a:r>
              <a:rPr lang="en-US" sz="800" smtClean="0"/>
              <a:t>2</a:t>
            </a:r>
            <a:endParaRPr lang="en-US" sz="800"/>
          </a:p>
        </p:txBody>
      </p:sp>
      <p:cxnSp>
        <p:nvCxnSpPr>
          <p:cNvPr id="75" name="Straight Connector 74"/>
          <p:cNvCxnSpPr/>
          <p:nvPr/>
        </p:nvCxnSpPr>
        <p:spPr>
          <a:xfrm flipH="1">
            <a:off x="7166239"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167119" y="2371426"/>
            <a:ext cx="107947" cy="3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27034" y="2128543"/>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78" name="Straight Connector 77"/>
          <p:cNvCxnSpPr/>
          <p:nvPr/>
        </p:nvCxnSpPr>
        <p:spPr>
          <a:xfrm>
            <a:off x="7167118"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247363" y="2371426"/>
            <a:ext cx="27703" cy="414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170224"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247363" y="2339129"/>
            <a:ext cx="27703"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216750" y="3400013"/>
            <a:ext cx="402336" cy="215444"/>
          </a:xfrm>
          <a:prstGeom prst="rect">
            <a:avLst/>
          </a:prstGeom>
          <a:noFill/>
        </p:spPr>
        <p:txBody>
          <a:bodyPr wrap="square" rtlCol="0">
            <a:spAutoFit/>
          </a:bodyPr>
          <a:lstStyle/>
          <a:p>
            <a:r>
              <a:rPr lang="en-US" sz="800"/>
              <a:t>T</a:t>
            </a:r>
            <a:r>
              <a:rPr lang="en-US" sz="800" smtClean="0"/>
              <a:t>1</a:t>
            </a:r>
            <a:endParaRPr lang="en-US" sz="800"/>
          </a:p>
        </p:txBody>
      </p:sp>
      <p:sp>
        <p:nvSpPr>
          <p:cNvPr id="105" name="TextBox 104"/>
          <p:cNvSpPr txBox="1"/>
          <p:nvPr/>
        </p:nvSpPr>
        <p:spPr>
          <a:xfrm>
            <a:off x="1629078" y="3192905"/>
            <a:ext cx="402336" cy="215444"/>
          </a:xfrm>
          <a:prstGeom prst="rect">
            <a:avLst/>
          </a:prstGeom>
          <a:noFill/>
        </p:spPr>
        <p:txBody>
          <a:bodyPr wrap="square" rtlCol="0">
            <a:spAutoFit/>
          </a:bodyPr>
          <a:lstStyle/>
          <a:p>
            <a:r>
              <a:rPr lang="en-US" sz="800"/>
              <a:t>G</a:t>
            </a:r>
          </a:p>
        </p:txBody>
      </p:sp>
      <p:sp>
        <p:nvSpPr>
          <p:cNvPr id="3" name="TextBox 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r>
              <a:rPr lang="en-US" smtClean="0"/>
              <a:t>.</a:t>
            </a:r>
            <a:endParaRPr lang="en-US"/>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1988</TotalTime>
  <Words>3347</Words>
  <Application>Microsoft Office PowerPoint</Application>
  <PresentationFormat>On-screen Show (16:9)</PresentationFormat>
  <Paragraphs>385</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Arial</vt:lpstr>
      <vt:lpstr>Fira Sans Extra Condensed Medium</vt:lpstr>
      <vt:lpstr>Symbol</vt:lpstr>
      <vt:lpstr>Proxima Nova Semibold</vt:lpstr>
      <vt:lpstr>Wingdings</vt:lpstr>
      <vt:lpstr>Roboto</vt:lpstr>
      <vt:lpstr>Proxima Nova</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134</cp:revision>
  <dcterms:modified xsi:type="dcterms:W3CDTF">2021-06-06T15:32:20Z</dcterms:modified>
</cp:coreProperties>
</file>