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8" r:id="rId7"/>
    <p:sldId id="279" r:id="rId8"/>
    <p:sldId id="280" r:id="rId9"/>
    <p:sldId id="281" r:id="rId10"/>
    <p:sldId id="282" r:id="rId11"/>
    <p:sldId id="283" r:id="rId12"/>
    <p:sldId id="284" r:id="rId13"/>
    <p:sldId id="285" r:id="rId14"/>
    <p:sldId id="286" r:id="rId15"/>
    <p:sldId id="277"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6" autoAdjust="0"/>
    <p:restoredTop sz="94660"/>
  </p:normalViewPr>
  <p:slideViewPr>
    <p:cSldViewPr snapToGrid="0">
      <p:cViewPr varScale="1">
        <p:scale>
          <a:sx n="53" d="100"/>
          <a:sy n="53" d="100"/>
        </p:scale>
        <p:origin x="10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F221484-2ED1-4850-87FE-E21FB37D1CA7}" type="datetimeFigureOut">
              <a:rPr lang="en-US" smtClean="0"/>
              <a:t>7/12/2018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351456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221484-2ED1-4850-87FE-E21FB37D1CA7}"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49535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221484-2ED1-4850-87FE-E21FB37D1CA7}" type="datetimeFigureOut">
              <a:rPr lang="en-US" smtClean="0"/>
              <a:t>7/12/2018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1831208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221484-2ED1-4850-87FE-E21FB37D1CA7}" type="datetimeFigureOut">
              <a:rPr lang="en-US" smtClean="0"/>
              <a:t>7/12/2018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09911CB-D203-47FF-8B68-F1C94D0E66B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91224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F221484-2ED1-4850-87FE-E21FB37D1CA7}" type="datetimeFigureOut">
              <a:rPr lang="en-US" smtClean="0"/>
              <a:t>7/12/2018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253467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F221484-2ED1-4850-87FE-E21FB37D1CA7}" type="datetimeFigureOut">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2922127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F221484-2ED1-4850-87FE-E21FB37D1CA7}" type="datetimeFigureOut">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2720044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221484-2ED1-4850-87FE-E21FB37D1CA7}"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120629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F221484-2ED1-4850-87FE-E21FB37D1CA7}" type="datetimeFigureOut">
              <a:rPr lang="en-US" smtClean="0"/>
              <a:t>7/12/2018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3622724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221484-2ED1-4850-87FE-E21FB37D1CA7}"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2409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F221484-2ED1-4850-87FE-E21FB37D1CA7}" type="datetimeFigureOut">
              <a:rPr lang="en-US" smtClean="0"/>
              <a:t>7/12/2018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99436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221484-2ED1-4850-87FE-E21FB37D1CA7}"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11845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221484-2ED1-4850-87FE-E21FB37D1CA7}" type="datetimeFigureOut">
              <a:rPr lang="en-US" smtClean="0"/>
              <a:t>7/12/2018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350298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221484-2ED1-4850-87FE-E21FB37D1CA7}" type="datetimeFigureOut">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360814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21484-2ED1-4850-87FE-E21FB37D1CA7}" type="datetimeFigureOut">
              <a:rPr lang="en-US" smtClean="0"/>
              <a:t>7/12/2018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177916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221484-2ED1-4850-87FE-E21FB37D1CA7}"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250693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221484-2ED1-4850-87FE-E21FB37D1CA7}"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911CB-D203-47FF-8B68-F1C94D0E66B5}" type="slidenum">
              <a:rPr lang="en-US" smtClean="0"/>
              <a:t>‹#›</a:t>
            </a:fld>
            <a:endParaRPr lang="en-US"/>
          </a:p>
        </p:txBody>
      </p:sp>
    </p:spTree>
    <p:extLst>
      <p:ext uri="{BB962C8B-B14F-4D97-AF65-F5344CB8AC3E}">
        <p14:creationId xmlns:p14="http://schemas.microsoft.com/office/powerpoint/2010/main" val="218015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221484-2ED1-4850-87FE-E21FB37D1CA7}" type="datetimeFigureOut">
              <a:rPr lang="en-US" smtClean="0"/>
              <a:t>7/12/2018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9911CB-D203-47FF-8B68-F1C94D0E66B5}" type="slidenum">
              <a:rPr lang="en-US" smtClean="0"/>
              <a:t>‹#›</a:t>
            </a:fld>
            <a:endParaRPr lang="en-US"/>
          </a:p>
        </p:txBody>
      </p:sp>
    </p:spTree>
    <p:extLst>
      <p:ext uri="{BB962C8B-B14F-4D97-AF65-F5344CB8AC3E}">
        <p14:creationId xmlns:p14="http://schemas.microsoft.com/office/powerpoint/2010/main" val="23742930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7000" smtClean="0">
                <a:latin typeface="Times New Roman" panose="02020603050405020304" pitchFamily="18" charset="0"/>
                <a:cs typeface="Times New Roman" panose="02020603050405020304" pitchFamily="18" charset="0"/>
              </a:rPr>
              <a:t>Java</a:t>
            </a:r>
            <a:br>
              <a:rPr lang="en-US" sz="7000" smtClean="0">
                <a:latin typeface="Times New Roman" panose="02020603050405020304" pitchFamily="18" charset="0"/>
                <a:cs typeface="Times New Roman" panose="02020603050405020304" pitchFamily="18" charset="0"/>
              </a:rPr>
            </a:br>
            <a:r>
              <a:rPr lang="en-US" sz="7000" smtClean="0">
                <a:latin typeface="Times New Roman" panose="02020603050405020304" pitchFamily="18" charset="0"/>
                <a:cs typeface="Times New Roman" panose="02020603050405020304" pitchFamily="18" charset="0"/>
              </a:rPr>
              <a:t>design patterns</a:t>
            </a:r>
            <a:endParaRPr lang="en-US" sz="70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35842" y="4906820"/>
            <a:ext cx="9448800" cy="685800"/>
          </a:xfrm>
        </p:spPr>
        <p:txBody>
          <a:bodyPr>
            <a:normAutofit/>
          </a:bodyPr>
          <a:lstStyle/>
          <a:p>
            <a:r>
              <a:rPr lang="en-US" sz="3000" smtClean="0">
                <a:latin typeface="Times New Roman" panose="02020603050405020304" pitchFamily="18" charset="0"/>
                <a:cs typeface="Times New Roman" panose="02020603050405020304" pitchFamily="18" charset="0"/>
              </a:rPr>
              <a:t>Fresher </a:t>
            </a:r>
            <a:r>
              <a:rPr lang="en-US" sz="3000" err="1" smtClean="0">
                <a:latin typeface="Times New Roman" panose="02020603050405020304" pitchFamily="18" charset="0"/>
                <a:cs typeface="Times New Roman" panose="02020603050405020304" pitchFamily="18" charset="0"/>
              </a:rPr>
              <a:t>Phạm</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Quốc</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Khánh</a:t>
            </a:r>
            <a:endParaRPr lang="en-US" sz="30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Tree>
    <p:extLst>
      <p:ext uri="{BB962C8B-B14F-4D97-AF65-F5344CB8AC3E}">
        <p14:creationId xmlns:p14="http://schemas.microsoft.com/office/powerpoint/2010/main" val="2117031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Singleton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8" name="Content Placeholder 2"/>
          <p:cNvSpPr txBox="1">
            <a:spLocks/>
          </p:cNvSpPr>
          <p:nvPr/>
        </p:nvSpPr>
        <p:spPr>
          <a:xfrm>
            <a:off x="685799" y="2057400"/>
            <a:ext cx="4457568" cy="4390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Lazy </a:t>
            </a:r>
            <a:r>
              <a:rPr lang="en-US" sz="2200" smtClean="0">
                <a:latin typeface="Times New Roman" panose="02020603050405020304" pitchFamily="18" charset="0"/>
                <a:cs typeface="Times New Roman" panose="02020603050405020304" pitchFamily="18" charset="0"/>
              </a:rPr>
              <a:t>initialization :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Đối tượng (Object) sẽ được tạo ra khi phương thước (method) getInstance() được thực hiện lần đầu tiên. Nếu có nhiều thread cùng đồng thời gọi phương thức (method) getInstance() thì sẽ có nhiều Singleton được tạo ra và phá code của chúng ta.</a:t>
            </a:r>
            <a:endParaRPr lang="en-US"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321809" y="2057399"/>
            <a:ext cx="6362834" cy="4390527"/>
          </a:xfrm>
          <a:prstGeom prst="rect">
            <a:avLst/>
          </a:prstGeom>
        </p:spPr>
      </p:pic>
    </p:spTree>
    <p:extLst>
      <p:ext uri="{BB962C8B-B14F-4D97-AF65-F5344CB8AC3E}">
        <p14:creationId xmlns:p14="http://schemas.microsoft.com/office/powerpoint/2010/main" val="2921036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Singleton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8" name="Content Placeholder 2"/>
          <p:cNvSpPr txBox="1">
            <a:spLocks/>
          </p:cNvSpPr>
          <p:nvPr/>
        </p:nvSpPr>
        <p:spPr>
          <a:xfrm>
            <a:off x="685799" y="2057400"/>
            <a:ext cx="3465577" cy="4398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Thread Safe Singleton </a:t>
            </a:r>
            <a:r>
              <a:rPr lang="en-US" sz="2200" smtClean="0">
                <a:latin typeface="Times New Roman" panose="02020603050405020304" pitchFamily="18" charset="0"/>
                <a:cs typeface="Times New Roman" panose="02020603050405020304" pitchFamily="18" charset="0"/>
              </a:rPr>
              <a:t>: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Để tránh trường hợp nhiều thread được tạo ra thì ta thêm synchronized vào getInstance().</a:t>
            </a:r>
            <a:endParaRPr lang="en-US"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234514" y="2057400"/>
            <a:ext cx="7450128" cy="3557016"/>
          </a:xfrm>
          <a:prstGeom prst="rect">
            <a:avLst/>
          </a:prstGeom>
        </p:spPr>
      </p:pic>
    </p:spTree>
    <p:extLst>
      <p:ext uri="{BB962C8B-B14F-4D97-AF65-F5344CB8AC3E}">
        <p14:creationId xmlns:p14="http://schemas.microsoft.com/office/powerpoint/2010/main" val="2287364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Singleton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8" name="Content Placeholder 2"/>
          <p:cNvSpPr txBox="1">
            <a:spLocks/>
          </p:cNvSpPr>
          <p:nvPr/>
        </p:nvSpPr>
        <p:spPr>
          <a:xfrm>
            <a:off x="685798" y="2057401"/>
            <a:ext cx="10998843" cy="43433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Bill Pugh Singleton Implementation : </a:t>
            </a:r>
          </a:p>
          <a:p>
            <a:pPr marL="0" lvl="1" indent="0" algn="just">
              <a:spcBef>
                <a:spcPts val="1000"/>
              </a:spcBef>
              <a:buNone/>
            </a:pPr>
            <a:r>
              <a:rPr lang="en-US" sz="2200" smtClean="0">
                <a:latin typeface="Times New Roman" panose="02020603050405020304" pitchFamily="18" charset="0"/>
                <a:cs typeface="Times New Roman" panose="02020603050405020304" pitchFamily="18" charset="0"/>
              </a:rPr>
              <a:t>Tạo thể hiện (instance) của lớp (class) Singleton bằng static inner class.</a:t>
            </a:r>
            <a:endParaRPr lang="en-US" sz="220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489489" y="2964849"/>
            <a:ext cx="9391460" cy="3435900"/>
          </a:xfrm>
          <a:prstGeom prst="rect">
            <a:avLst/>
          </a:prstGeom>
        </p:spPr>
      </p:pic>
    </p:spTree>
    <p:extLst>
      <p:ext uri="{BB962C8B-B14F-4D97-AF65-F5344CB8AC3E}">
        <p14:creationId xmlns:p14="http://schemas.microsoft.com/office/powerpoint/2010/main" val="3837150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Singleton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8" name="Content Placeholder 2"/>
          <p:cNvSpPr txBox="1">
            <a:spLocks/>
          </p:cNvSpPr>
          <p:nvPr/>
        </p:nvSpPr>
        <p:spPr>
          <a:xfrm>
            <a:off x="146305" y="2057400"/>
            <a:ext cx="3868806" cy="4306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fontAlgn="base"/>
            <a:r>
              <a:rPr lang="en-US">
                <a:latin typeface="Times New Roman" panose="02020603050405020304" pitchFamily="18" charset="0"/>
                <a:cs typeface="Times New Roman" panose="02020603050405020304" pitchFamily="18" charset="0"/>
              </a:rPr>
              <a:t>Using Reflection to destroy Singleton Pattern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Reflection dùng để destroy tất cả các Singleton mà chúng ta đã tạo ra.</a:t>
            </a:r>
            <a:endParaRPr lang="en-US"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015110" y="2057399"/>
            <a:ext cx="8094619" cy="4306823"/>
          </a:xfrm>
          <a:prstGeom prst="rect">
            <a:avLst/>
          </a:prstGeom>
        </p:spPr>
      </p:pic>
    </p:spTree>
    <p:extLst>
      <p:ext uri="{BB962C8B-B14F-4D97-AF65-F5344CB8AC3E}">
        <p14:creationId xmlns:p14="http://schemas.microsoft.com/office/powerpoint/2010/main" val="2289898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Singleton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8" name="Content Placeholder 2"/>
          <p:cNvSpPr txBox="1">
            <a:spLocks/>
          </p:cNvSpPr>
          <p:nvPr/>
        </p:nvSpPr>
        <p:spPr>
          <a:xfrm>
            <a:off x="685798" y="2057401"/>
            <a:ext cx="10820401" cy="850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Enum Singleton :</a:t>
            </a:r>
            <a:endParaRPr lang="en-US"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770866" y="2482597"/>
            <a:ext cx="6650263" cy="3183636"/>
          </a:xfrm>
          <a:prstGeom prst="rect">
            <a:avLst/>
          </a:prstGeom>
        </p:spPr>
      </p:pic>
      <p:sp>
        <p:nvSpPr>
          <p:cNvPr id="7" name="Content Placeholder 2"/>
          <p:cNvSpPr txBox="1">
            <a:spLocks/>
          </p:cNvSpPr>
          <p:nvPr/>
        </p:nvSpPr>
        <p:spPr>
          <a:xfrm>
            <a:off x="685798" y="5666233"/>
            <a:ext cx="10820401" cy="850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fontAlgn="base"/>
            <a:r>
              <a:rPr lang="en-US">
                <a:latin typeface="Times New Roman" panose="02020603050405020304" pitchFamily="18" charset="0"/>
                <a:cs typeface="Times New Roman" panose="02020603050405020304" pitchFamily="18" charset="0"/>
              </a:rPr>
              <a:t>Serialization and </a:t>
            </a:r>
            <a:r>
              <a:rPr lang="en-US">
                <a:latin typeface="Times New Roman" panose="02020603050405020304" pitchFamily="18" charset="0"/>
                <a:cs typeface="Times New Roman" panose="02020603050405020304" pitchFamily="18" charset="0"/>
              </a:rPr>
              <a:t>Singleton :</a:t>
            </a:r>
            <a:endParaRPr lang="en-US">
              <a:latin typeface="Times New Roman" panose="02020603050405020304" pitchFamily="18" charset="0"/>
              <a:cs typeface="Times New Roman" panose="02020603050405020304" pitchFamily="18" charset="0"/>
            </a:endParaRPr>
          </a:p>
          <a:p>
            <a:pPr marL="0" lvl="1" indent="0" algn="just">
              <a:spcBef>
                <a:spcPts val="1000"/>
              </a:spcBef>
              <a:buNone/>
            </a:pPr>
            <a:r>
              <a:rPr lang="en-US" smtClean="0">
                <a:latin typeface="Times New Roman" panose="02020603050405020304" pitchFamily="18" charset="0"/>
                <a:cs typeface="Times New Roman" panose="02020603050405020304" pitchFamily="18" charset="0"/>
              </a:rPr>
              <a:t>Là kỹ thuật sắp xếp đối tượng cần lưu trữ một cách tuần tự.</a:t>
            </a: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905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a:latin typeface="Times New Roman" panose="02020603050405020304" pitchFamily="18" charset="0"/>
                <a:cs typeface="Times New Roman" panose="02020603050405020304" pitchFamily="18" charset="0"/>
              </a:rPr>
              <a:t>Sơ đồ hoạt động</a:t>
            </a:r>
          </a:p>
        </p:txBody>
      </p:sp>
      <p:sp>
        <p:nvSpPr>
          <p:cNvPr id="3" name="Content Placeholder 2"/>
          <p:cNvSpPr>
            <a:spLocks noGrp="1"/>
          </p:cNvSpPr>
          <p:nvPr>
            <p:ph idx="1"/>
          </p:nvPr>
        </p:nvSpPr>
        <p:spPr>
          <a:xfrm>
            <a:off x="685800" y="2194561"/>
            <a:ext cx="5881255" cy="451658"/>
          </a:xfrm>
        </p:spPr>
        <p:txBody>
          <a:bodyPr>
            <a:normAutofit/>
          </a:bodyPr>
          <a:lstStyle/>
          <a:p>
            <a:pPr marL="228600" lvl="1">
              <a:spcBef>
                <a:spcPts val="1000"/>
              </a:spcBef>
            </a:pPr>
            <a:r>
              <a:rPr lang="en-US" sz="2200">
                <a:latin typeface="Times New Roman" panose="02020603050405020304" pitchFamily="18" charset="0"/>
                <a:cs typeface="Times New Roman" panose="02020603050405020304" pitchFamily="18" charset="0"/>
              </a:rPr>
              <a:t>Factory </a:t>
            </a:r>
            <a:r>
              <a:rPr lang="en-US" sz="2200" smtClean="0">
                <a:latin typeface="Times New Roman" panose="02020603050405020304" pitchFamily="18" charset="0"/>
                <a:cs typeface="Times New Roman" panose="02020603050405020304" pitchFamily="18" charset="0"/>
              </a:rPr>
              <a:t>Pattern</a:t>
            </a:r>
            <a:endParaRPr lang="en-US" sz="22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5" name="Content Placeholder 2"/>
          <p:cNvSpPr txBox="1">
            <a:spLocks/>
          </p:cNvSpPr>
          <p:nvPr/>
        </p:nvSpPr>
        <p:spPr>
          <a:xfrm>
            <a:off x="685799" y="2646218"/>
            <a:ext cx="5881256" cy="3546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Công dụng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Định nghĩa một giao diện Interface hay một lớp cha Parent Class để tạo đối tượng Object với các Class con kế thừa từ Interface hay Class Cha đó.</a:t>
            </a:r>
          </a:p>
          <a:p>
            <a:pPr marL="0" lvl="1" indent="0" algn="just">
              <a:spcBef>
                <a:spcPts val="1000"/>
              </a:spcBef>
              <a:buNone/>
            </a:pPr>
            <a:endParaRPr lang="en-US" smtClean="0">
              <a:latin typeface="Times New Roman" panose="02020603050405020304" pitchFamily="18" charset="0"/>
              <a:cs typeface="Times New Roman" panose="02020603050405020304" pitchFamily="18" charset="0"/>
            </a:endParaRPr>
          </a:p>
          <a:p>
            <a:pPr marL="228600" lvl="1" algn="just">
              <a:spcBef>
                <a:spcPts val="1000"/>
              </a:spcBef>
            </a:pPr>
            <a:r>
              <a:rPr lang="en-US" sz="2200" smtClean="0">
                <a:latin typeface="Times New Roman" panose="02020603050405020304" pitchFamily="18" charset="0"/>
                <a:cs typeface="Times New Roman" panose="02020603050405020304" pitchFamily="18" charset="0"/>
              </a:rPr>
              <a:t>Ví dụ :</a:t>
            </a:r>
          </a:p>
          <a:p>
            <a:pPr marL="0" lvl="1" indent="0" algn="just">
              <a:spcBef>
                <a:spcPts val="1000"/>
              </a:spcBef>
              <a:buNone/>
            </a:pPr>
            <a:r>
              <a:rPr lang="en-US">
                <a:latin typeface="Times New Roman" panose="02020603050405020304" pitchFamily="18" charset="0"/>
                <a:cs typeface="Times New Roman" panose="02020603050405020304" pitchFamily="18" charset="0"/>
              </a:rPr>
              <a:t>Khi đi mua xe, thay vì phải mất công đến từng hãng xe để </a:t>
            </a:r>
            <a:r>
              <a:rPr lang="en-US" smtClean="0">
                <a:latin typeface="Times New Roman" panose="02020603050405020304" pitchFamily="18" charset="0"/>
                <a:cs typeface="Times New Roman" panose="02020603050405020304" pitchFamily="18" charset="0"/>
              </a:rPr>
              <a:t>xem </a:t>
            </a:r>
            <a:r>
              <a:rPr lang="en-US">
                <a:latin typeface="Times New Roman" panose="02020603050405020304" pitchFamily="18" charset="0"/>
                <a:cs typeface="Times New Roman" panose="02020603050405020304" pitchFamily="18" charset="0"/>
              </a:rPr>
              <a:t>xe của hãng đó, thì chúng ta đến đại lý </a:t>
            </a:r>
            <a:r>
              <a:rPr lang="en-US" smtClean="0">
                <a:latin typeface="Times New Roman" panose="02020603050405020304" pitchFamily="18" charset="0"/>
                <a:cs typeface="Times New Roman" panose="02020603050405020304" pitchFamily="18" charset="0"/>
              </a:rPr>
              <a:t>bán xe để xem tất cả các loại xe của từng hãng, thì sẽ đỡ mất công hơn.</a:t>
            </a:r>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110" y="2194561"/>
            <a:ext cx="4646532" cy="3484900"/>
          </a:xfrm>
          <a:prstGeom prst="rect">
            <a:avLst/>
          </a:prstGeom>
        </p:spPr>
      </p:pic>
    </p:spTree>
    <p:extLst>
      <p:ext uri="{BB962C8B-B14F-4D97-AF65-F5344CB8AC3E}">
        <p14:creationId xmlns:p14="http://schemas.microsoft.com/office/powerpoint/2010/main" val="357683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Factory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pic>
        <p:nvPicPr>
          <p:cNvPr id="5" name="Picture 4"/>
          <p:cNvPicPr>
            <a:picLocks noChangeAspect="1"/>
          </p:cNvPicPr>
          <p:nvPr/>
        </p:nvPicPr>
        <p:blipFill>
          <a:blip r:embed="rId3"/>
          <a:stretch>
            <a:fillRect/>
          </a:stretch>
        </p:blipFill>
        <p:spPr>
          <a:xfrm>
            <a:off x="830877" y="876189"/>
            <a:ext cx="2678781" cy="1454972"/>
          </a:xfrm>
          <a:prstGeom prst="rect">
            <a:avLst/>
          </a:prstGeom>
        </p:spPr>
      </p:pic>
      <p:pic>
        <p:nvPicPr>
          <p:cNvPr id="6" name="Picture 5"/>
          <p:cNvPicPr>
            <a:picLocks noChangeAspect="1"/>
          </p:cNvPicPr>
          <p:nvPr/>
        </p:nvPicPr>
        <p:blipFill>
          <a:blip r:embed="rId4"/>
          <a:stretch>
            <a:fillRect/>
          </a:stretch>
        </p:blipFill>
        <p:spPr>
          <a:xfrm>
            <a:off x="4311452" y="1831177"/>
            <a:ext cx="4211327" cy="1974877"/>
          </a:xfrm>
          <a:prstGeom prst="rect">
            <a:avLst/>
          </a:prstGeom>
        </p:spPr>
      </p:pic>
      <p:pic>
        <p:nvPicPr>
          <p:cNvPr id="8" name="Picture 7"/>
          <p:cNvPicPr>
            <a:picLocks noChangeAspect="1"/>
          </p:cNvPicPr>
          <p:nvPr/>
        </p:nvPicPr>
        <p:blipFill>
          <a:blip r:embed="rId5"/>
          <a:stretch>
            <a:fillRect/>
          </a:stretch>
        </p:blipFill>
        <p:spPr>
          <a:xfrm>
            <a:off x="5079194" y="4749236"/>
            <a:ext cx="4211328" cy="1939763"/>
          </a:xfrm>
          <a:prstGeom prst="rect">
            <a:avLst/>
          </a:prstGeom>
        </p:spPr>
      </p:pic>
      <p:pic>
        <p:nvPicPr>
          <p:cNvPr id="7" name="Picture 6"/>
          <p:cNvPicPr>
            <a:picLocks noChangeAspect="1"/>
          </p:cNvPicPr>
          <p:nvPr/>
        </p:nvPicPr>
        <p:blipFill>
          <a:blip r:embed="rId6"/>
          <a:stretch>
            <a:fillRect/>
          </a:stretch>
        </p:blipFill>
        <p:spPr>
          <a:xfrm>
            <a:off x="7617165" y="3419630"/>
            <a:ext cx="4365518" cy="1974877"/>
          </a:xfrm>
          <a:prstGeom prst="rect">
            <a:avLst/>
          </a:prstGeom>
        </p:spPr>
      </p:pic>
      <p:pic>
        <p:nvPicPr>
          <p:cNvPr id="10" name="Picture 9"/>
          <p:cNvPicPr>
            <a:picLocks noChangeAspect="1"/>
          </p:cNvPicPr>
          <p:nvPr/>
        </p:nvPicPr>
        <p:blipFill>
          <a:blip r:embed="rId7"/>
          <a:stretch>
            <a:fillRect/>
          </a:stretch>
        </p:blipFill>
        <p:spPr>
          <a:xfrm>
            <a:off x="181959" y="2469481"/>
            <a:ext cx="3955920" cy="4139307"/>
          </a:xfrm>
          <a:prstGeom prst="rect">
            <a:avLst/>
          </a:prstGeom>
        </p:spPr>
      </p:pic>
    </p:spTree>
    <p:extLst>
      <p:ext uri="{BB962C8B-B14F-4D97-AF65-F5344CB8AC3E}">
        <p14:creationId xmlns:p14="http://schemas.microsoft.com/office/powerpoint/2010/main" val="3611800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Factory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pic>
        <p:nvPicPr>
          <p:cNvPr id="5" name="Picture 4"/>
          <p:cNvPicPr>
            <a:picLocks noChangeAspect="1"/>
          </p:cNvPicPr>
          <p:nvPr/>
        </p:nvPicPr>
        <p:blipFill>
          <a:blip r:embed="rId3"/>
          <a:stretch>
            <a:fillRect/>
          </a:stretch>
        </p:blipFill>
        <p:spPr>
          <a:xfrm>
            <a:off x="366712" y="2586789"/>
            <a:ext cx="5902391" cy="3894221"/>
          </a:xfrm>
          <a:prstGeom prst="rect">
            <a:avLst/>
          </a:prstGeom>
        </p:spPr>
      </p:pic>
      <p:pic>
        <p:nvPicPr>
          <p:cNvPr id="6" name="Picture 5"/>
          <p:cNvPicPr>
            <a:picLocks noChangeAspect="1"/>
          </p:cNvPicPr>
          <p:nvPr/>
        </p:nvPicPr>
        <p:blipFill>
          <a:blip r:embed="rId4"/>
          <a:stretch>
            <a:fillRect/>
          </a:stretch>
        </p:blipFill>
        <p:spPr>
          <a:xfrm>
            <a:off x="6390328" y="3292641"/>
            <a:ext cx="5433952" cy="2482516"/>
          </a:xfrm>
          <a:prstGeom prst="rect">
            <a:avLst/>
          </a:prstGeom>
        </p:spPr>
      </p:pic>
    </p:spTree>
    <p:extLst>
      <p:ext uri="{BB962C8B-B14F-4D97-AF65-F5344CB8AC3E}">
        <p14:creationId xmlns:p14="http://schemas.microsoft.com/office/powerpoint/2010/main" val="4095997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Abstract Factory </a:t>
            </a:r>
            <a:r>
              <a:rPr lang="en-US" sz="3000">
                <a:latin typeface="Times New Roman" panose="02020603050405020304" pitchFamily="18" charset="0"/>
                <a:cs typeface="Times New Roman" panose="02020603050405020304" pitchFamily="18" charset="0"/>
              </a:rPr>
              <a:t>Pattern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5" name="Content Placeholder 2"/>
          <p:cNvSpPr>
            <a:spLocks noGrp="1"/>
          </p:cNvSpPr>
          <p:nvPr>
            <p:ph idx="1"/>
          </p:nvPr>
        </p:nvSpPr>
        <p:spPr>
          <a:xfrm>
            <a:off x="685800" y="2194561"/>
            <a:ext cx="5881255" cy="451658"/>
          </a:xfrm>
        </p:spPr>
        <p:txBody>
          <a:bodyPr>
            <a:normAutofit/>
          </a:bodyPr>
          <a:lstStyle/>
          <a:p>
            <a:pPr marL="228600" lvl="1">
              <a:spcBef>
                <a:spcPts val="1000"/>
              </a:spcBef>
            </a:pPr>
            <a:r>
              <a:rPr lang="en-US" sz="2200" smtClean="0">
                <a:latin typeface="Times New Roman" panose="02020603050405020304" pitchFamily="18" charset="0"/>
                <a:cs typeface="Times New Roman" panose="02020603050405020304" pitchFamily="18" charset="0"/>
              </a:rPr>
              <a:t>Abstract Factory Pattern</a:t>
            </a:r>
            <a:endParaRPr lang="en-US" sz="220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685799" y="2646219"/>
            <a:ext cx="5522496" cy="3546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Công dụng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Tạo ra đối tượng mà không cần biết chính xác kiểu dữ liệu. Đơn giản, và dễ nắm bắt giúp mã nguồn trở nên dễ dàng bảo trì nếu có sự thay đổi.</a:t>
            </a:r>
          </a:p>
          <a:p>
            <a:pPr marL="0" lvl="1" indent="0" algn="just">
              <a:spcBef>
                <a:spcPts val="1000"/>
              </a:spcBef>
              <a:buNone/>
            </a:pPr>
            <a:endParaRPr lang="en-US" smtClean="0">
              <a:latin typeface="Times New Roman" panose="02020603050405020304" pitchFamily="18" charset="0"/>
              <a:cs typeface="Times New Roman" panose="02020603050405020304" pitchFamily="18" charset="0"/>
            </a:endParaRPr>
          </a:p>
          <a:p>
            <a:pPr marL="228600" lvl="1" algn="just">
              <a:spcBef>
                <a:spcPts val="1000"/>
              </a:spcBef>
            </a:pPr>
            <a:r>
              <a:rPr lang="en-US" sz="2200" smtClean="0">
                <a:latin typeface="Times New Roman" panose="02020603050405020304" pitchFamily="18" charset="0"/>
                <a:cs typeface="Times New Roman" panose="02020603050405020304" pitchFamily="18" charset="0"/>
              </a:rPr>
              <a:t>Ví dụ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Hãy tưởng tượng Abstract Factory là VinGroup bao gồm các lĩnh vực hoạt động (hay gọi là Factory) khác nhau, các lĩnh vực hoạt động gồm có : Giáo dục, bán lẻ, bất động sản…</a:t>
            </a:r>
            <a:endParaRPr lang="en-US">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6567055" y="2888894"/>
            <a:ext cx="5299277" cy="3061411"/>
            <a:chOff x="6567054" y="2534652"/>
            <a:chExt cx="5299277" cy="3061411"/>
          </a:xfrm>
        </p:grpSpPr>
        <p:pic>
          <p:nvPicPr>
            <p:cNvPr id="7" name="Picture 6"/>
            <p:cNvPicPr>
              <a:picLocks noChangeAspect="1"/>
            </p:cNvPicPr>
            <p:nvPr/>
          </p:nvPicPr>
          <p:blipFill>
            <a:blip r:embed="rId3"/>
            <a:stretch>
              <a:fillRect/>
            </a:stretch>
          </p:blipFill>
          <p:spPr>
            <a:xfrm>
              <a:off x="6567055" y="3326284"/>
              <a:ext cx="5299276" cy="1224102"/>
            </a:xfrm>
            <a:prstGeom prst="rect">
              <a:avLst/>
            </a:prstGeom>
          </p:spPr>
        </p:pic>
        <p:pic>
          <p:nvPicPr>
            <p:cNvPr id="8" name="Picture 7"/>
            <p:cNvPicPr>
              <a:picLocks noChangeAspect="1"/>
            </p:cNvPicPr>
            <p:nvPr/>
          </p:nvPicPr>
          <p:blipFill>
            <a:blip r:embed="rId4"/>
            <a:stretch>
              <a:fillRect/>
            </a:stretch>
          </p:blipFill>
          <p:spPr>
            <a:xfrm>
              <a:off x="6567054" y="4550386"/>
              <a:ext cx="5299277" cy="1045677"/>
            </a:xfrm>
            <a:prstGeom prst="rect">
              <a:avLst/>
            </a:prstGeom>
          </p:spPr>
        </p:pic>
        <p:pic>
          <p:nvPicPr>
            <p:cNvPr id="9" name="Picture 8"/>
            <p:cNvPicPr>
              <a:picLocks noChangeAspect="1"/>
            </p:cNvPicPr>
            <p:nvPr/>
          </p:nvPicPr>
          <p:blipFill>
            <a:blip r:embed="rId5"/>
            <a:stretch>
              <a:fillRect/>
            </a:stretch>
          </p:blipFill>
          <p:spPr>
            <a:xfrm>
              <a:off x="6567054" y="2534652"/>
              <a:ext cx="5299277" cy="789627"/>
            </a:xfrm>
            <a:prstGeom prst="rect">
              <a:avLst/>
            </a:prstGeom>
          </p:spPr>
        </p:pic>
      </p:grpSp>
    </p:spTree>
    <p:extLst>
      <p:ext uri="{BB962C8B-B14F-4D97-AF65-F5344CB8AC3E}">
        <p14:creationId xmlns:p14="http://schemas.microsoft.com/office/powerpoint/2010/main" val="1860782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5" name="Title 1"/>
          <p:cNvSpPr>
            <a:spLocks noGrp="1"/>
          </p:cNvSpPr>
          <p:nvPr>
            <p:ph type="title"/>
          </p:nvPr>
        </p:nvSpPr>
        <p:spPr>
          <a:xfrm>
            <a:off x="2895600" y="1149951"/>
            <a:ext cx="8610600" cy="907449"/>
          </a:xfrm>
        </p:spPr>
        <p:txBody>
          <a:bodyPr>
            <a:normAutofit/>
          </a:bodyPr>
          <a:lstStyle/>
          <a:p>
            <a:r>
              <a:rPr lang="en-US" sz="3000">
                <a:latin typeface="Times New Roman" panose="02020603050405020304" pitchFamily="18" charset="0"/>
                <a:cs typeface="Times New Roman" panose="02020603050405020304" pitchFamily="18" charset="0"/>
              </a:rPr>
              <a:t>Sơ đồ hoạt động</a:t>
            </a:r>
          </a:p>
        </p:txBody>
      </p:sp>
      <p:sp>
        <p:nvSpPr>
          <p:cNvPr id="6" name="Content Placeholder 2"/>
          <p:cNvSpPr>
            <a:spLocks noGrp="1"/>
          </p:cNvSpPr>
          <p:nvPr>
            <p:ph idx="1"/>
          </p:nvPr>
        </p:nvSpPr>
        <p:spPr>
          <a:xfrm>
            <a:off x="685800" y="2194561"/>
            <a:ext cx="5881255" cy="451658"/>
          </a:xfrm>
        </p:spPr>
        <p:txBody>
          <a:bodyPr>
            <a:normAutofit/>
          </a:bodyPr>
          <a:lstStyle/>
          <a:p>
            <a:pPr marL="228600" lvl="1">
              <a:spcBef>
                <a:spcPts val="1000"/>
              </a:spcBef>
            </a:pPr>
            <a:r>
              <a:rPr lang="en-US" sz="2200" smtClean="0">
                <a:latin typeface="Times New Roman" panose="02020603050405020304" pitchFamily="18" charset="0"/>
                <a:cs typeface="Times New Roman" panose="02020603050405020304" pitchFamily="18" charset="0"/>
              </a:rPr>
              <a:t>Adapter Pattern</a:t>
            </a:r>
            <a:endParaRPr lang="en-US" sz="220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685799" y="2646218"/>
            <a:ext cx="5881256" cy="3546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Công dụng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Đóng vai trò như một bộ chuyển đổi hay là cầu nối giữa các interface không tương thích với nhau, tích hợp các tính năng của chúng và tạo thành một interface có những chức năng mà ta mong muốn.</a:t>
            </a:r>
          </a:p>
          <a:p>
            <a:pPr marL="0" lvl="1" indent="0" algn="just">
              <a:spcBef>
                <a:spcPts val="1000"/>
              </a:spcBef>
              <a:buNone/>
            </a:pPr>
            <a:endParaRPr lang="en-US" smtClean="0">
              <a:latin typeface="Times New Roman" panose="02020603050405020304" pitchFamily="18" charset="0"/>
              <a:cs typeface="Times New Roman" panose="02020603050405020304" pitchFamily="18" charset="0"/>
            </a:endParaRPr>
          </a:p>
          <a:p>
            <a:pPr marL="228600" lvl="1" algn="just">
              <a:spcBef>
                <a:spcPts val="1000"/>
              </a:spcBef>
            </a:pPr>
            <a:r>
              <a:rPr lang="en-US" sz="2200" smtClean="0">
                <a:latin typeface="Times New Roman" panose="02020603050405020304" pitchFamily="18" charset="0"/>
                <a:cs typeface="Times New Roman" panose="02020603050405020304" pitchFamily="18" charset="0"/>
              </a:rPr>
              <a:t>Ví dụ :</a:t>
            </a:r>
          </a:p>
          <a:p>
            <a:pPr marL="0" lvl="1" indent="0" algn="just">
              <a:spcBef>
                <a:spcPts val="1000"/>
              </a:spcBef>
              <a:buNone/>
            </a:pPr>
            <a:r>
              <a:rPr lang="en-US">
                <a:latin typeface="Times New Roman" panose="02020603050405020304" pitchFamily="18" charset="0"/>
                <a:cs typeface="Times New Roman" panose="02020603050405020304" pitchFamily="18" charset="0"/>
              </a:rPr>
              <a:t>Khi </a:t>
            </a:r>
            <a:r>
              <a:rPr lang="en-US" smtClean="0">
                <a:latin typeface="Times New Roman" panose="02020603050405020304" pitchFamily="18" charset="0"/>
                <a:cs typeface="Times New Roman" panose="02020603050405020304" pitchFamily="18" charset="0"/>
              </a:rPr>
              <a:t>sạc pin, cần dây sạc (Target) để sạc pin (Function). Nhưng dây sạc không tương thích với ổ điện, vậy phải có một bộ chuyển đổi (Adapter) để có thể sạc pin được.</a:t>
            </a:r>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055" y="3211279"/>
            <a:ext cx="5117587" cy="2416639"/>
          </a:xfrm>
          <a:prstGeom prst="rect">
            <a:avLst/>
          </a:prstGeom>
        </p:spPr>
      </p:pic>
    </p:spTree>
    <p:extLst>
      <p:ext uri="{BB962C8B-B14F-4D97-AF65-F5344CB8AC3E}">
        <p14:creationId xmlns:p14="http://schemas.microsoft.com/office/powerpoint/2010/main" val="3802834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Design patterns </a:t>
            </a:r>
            <a:r>
              <a:rPr lang="en-US" sz="3000" err="1" smtClean="0">
                <a:latin typeface="Times New Roman" panose="02020603050405020304" pitchFamily="18" charset="0"/>
                <a:cs typeface="Times New Roman" panose="02020603050405020304" pitchFamily="18" charset="0"/>
              </a:rPr>
              <a:t>là</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gì</a:t>
            </a:r>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2194560"/>
            <a:ext cx="5881255" cy="4024125"/>
          </a:xfrm>
        </p:spPr>
        <p:txBody>
          <a:bodyPr/>
          <a:lstStyle/>
          <a:p>
            <a:pPr algn="just"/>
            <a:endParaRPr lang="en-US" smtClean="0">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Là một công nghệ phần mềm đã </a:t>
            </a:r>
            <a:r>
              <a:rPr lang="en-US" err="1" smtClean="0">
                <a:latin typeface="Times New Roman" panose="02020603050405020304" pitchFamily="18" charset="0"/>
                <a:cs typeface="Times New Roman" panose="02020603050405020304" pitchFamily="18" charset="0"/>
              </a:rPr>
              <a:t>được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tối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ưu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hóa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được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tái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sử</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để</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giải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quyết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đề</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lập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trình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viên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thường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gặp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trong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quá</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trình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phát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triển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phần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mềm</a:t>
            </a:r>
            <a:r>
              <a:rPr lang="en-US" smtClean="0">
                <a:latin typeface="Times New Roman" panose="02020603050405020304" pitchFamily="18" charset="0"/>
                <a:cs typeface="Times New Roman" panose="02020603050405020304" pitchFamily="18" charset="0"/>
              </a:rPr>
              <a:t>.</a:t>
            </a:r>
          </a:p>
          <a:p>
            <a:pPr algn="just"/>
            <a:r>
              <a:rPr lang="en-US" err="1" smtClean="0">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một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kỹ</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thuật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trong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lập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trình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hướng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đối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tượng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phải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một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ngôn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ngữ</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lập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trình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cụ</a:t>
            </a:r>
            <a:r>
              <a:rPr lang="en-US" smtClean="0">
                <a:latin typeface="Times New Roman" panose="02020603050405020304" pitchFamily="18" charset="0"/>
                <a:cs typeface="Times New Roman" panose="02020603050405020304" pitchFamily="18" charset="0"/>
              </a:rPr>
              <a:t> thể.</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055" y="2766799"/>
            <a:ext cx="5117587" cy="2879645"/>
          </a:xfrm>
          <a:prstGeom prst="rect">
            <a:avLst/>
          </a:prstGeom>
        </p:spPr>
      </p:pic>
    </p:spTree>
    <p:extLst>
      <p:ext uri="{BB962C8B-B14F-4D97-AF65-F5344CB8AC3E}">
        <p14:creationId xmlns:p14="http://schemas.microsoft.com/office/powerpoint/2010/main" val="1218125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Adapter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pic>
        <p:nvPicPr>
          <p:cNvPr id="5" name="Picture 4"/>
          <p:cNvPicPr>
            <a:picLocks noChangeAspect="1"/>
          </p:cNvPicPr>
          <p:nvPr/>
        </p:nvPicPr>
        <p:blipFill>
          <a:blip r:embed="rId3"/>
          <a:stretch>
            <a:fillRect/>
          </a:stretch>
        </p:blipFill>
        <p:spPr>
          <a:xfrm>
            <a:off x="385081" y="335675"/>
            <a:ext cx="3567298" cy="1628549"/>
          </a:xfrm>
          <a:prstGeom prst="rect">
            <a:avLst/>
          </a:prstGeom>
        </p:spPr>
      </p:pic>
      <p:pic>
        <p:nvPicPr>
          <p:cNvPr id="6" name="Picture 5"/>
          <p:cNvPicPr>
            <a:picLocks noChangeAspect="1"/>
          </p:cNvPicPr>
          <p:nvPr/>
        </p:nvPicPr>
        <p:blipFill>
          <a:blip r:embed="rId4"/>
          <a:stretch>
            <a:fillRect/>
          </a:stretch>
        </p:blipFill>
        <p:spPr>
          <a:xfrm>
            <a:off x="385081" y="2176009"/>
            <a:ext cx="5313385" cy="2089378"/>
          </a:xfrm>
          <a:prstGeom prst="rect">
            <a:avLst/>
          </a:prstGeom>
        </p:spPr>
      </p:pic>
      <p:pic>
        <p:nvPicPr>
          <p:cNvPr id="7" name="Picture 6"/>
          <p:cNvPicPr>
            <a:picLocks noChangeAspect="1"/>
          </p:cNvPicPr>
          <p:nvPr/>
        </p:nvPicPr>
        <p:blipFill>
          <a:blip r:embed="rId5"/>
          <a:stretch>
            <a:fillRect/>
          </a:stretch>
        </p:blipFill>
        <p:spPr>
          <a:xfrm>
            <a:off x="5825179" y="2176009"/>
            <a:ext cx="6102090" cy="2089378"/>
          </a:xfrm>
          <a:prstGeom prst="rect">
            <a:avLst/>
          </a:prstGeom>
        </p:spPr>
      </p:pic>
      <p:pic>
        <p:nvPicPr>
          <p:cNvPr id="8" name="Picture 7"/>
          <p:cNvPicPr>
            <a:picLocks noChangeAspect="1"/>
          </p:cNvPicPr>
          <p:nvPr/>
        </p:nvPicPr>
        <p:blipFill>
          <a:blip r:embed="rId6"/>
          <a:stretch>
            <a:fillRect/>
          </a:stretch>
        </p:blipFill>
        <p:spPr>
          <a:xfrm>
            <a:off x="2460624" y="4418285"/>
            <a:ext cx="5084992" cy="2089378"/>
          </a:xfrm>
          <a:prstGeom prst="rect">
            <a:avLst/>
          </a:prstGeom>
        </p:spPr>
      </p:pic>
      <p:pic>
        <p:nvPicPr>
          <p:cNvPr id="9" name="Picture 8"/>
          <p:cNvPicPr>
            <a:picLocks noChangeAspect="1"/>
          </p:cNvPicPr>
          <p:nvPr/>
        </p:nvPicPr>
        <p:blipFill>
          <a:blip r:embed="rId7"/>
          <a:stretch>
            <a:fillRect/>
          </a:stretch>
        </p:blipFill>
        <p:spPr>
          <a:xfrm>
            <a:off x="7687231" y="4849034"/>
            <a:ext cx="2995283" cy="1227880"/>
          </a:xfrm>
          <a:prstGeom prst="rect">
            <a:avLst/>
          </a:prstGeom>
        </p:spPr>
      </p:pic>
    </p:spTree>
    <p:extLst>
      <p:ext uri="{BB962C8B-B14F-4D97-AF65-F5344CB8AC3E}">
        <p14:creationId xmlns:p14="http://schemas.microsoft.com/office/powerpoint/2010/main" val="2376102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5" name="Content Placeholder 2"/>
          <p:cNvSpPr>
            <a:spLocks noGrp="1"/>
          </p:cNvSpPr>
          <p:nvPr>
            <p:ph idx="1"/>
          </p:nvPr>
        </p:nvSpPr>
        <p:spPr>
          <a:xfrm>
            <a:off x="685800" y="2194561"/>
            <a:ext cx="5881255" cy="451658"/>
          </a:xfrm>
        </p:spPr>
        <p:txBody>
          <a:bodyPr>
            <a:normAutofit/>
          </a:bodyPr>
          <a:lstStyle/>
          <a:p>
            <a:pPr marL="228600" lvl="1">
              <a:spcBef>
                <a:spcPts val="1000"/>
              </a:spcBef>
            </a:pPr>
            <a:r>
              <a:rPr lang="en-US" sz="2200" smtClean="0">
                <a:latin typeface="Times New Roman" panose="02020603050405020304" pitchFamily="18" charset="0"/>
                <a:cs typeface="Times New Roman" panose="02020603050405020304" pitchFamily="18" charset="0"/>
              </a:rPr>
              <a:t>Facade Pattern</a:t>
            </a:r>
            <a:endParaRPr lang="en-US" sz="220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685799" y="2646218"/>
            <a:ext cx="5881256" cy="35467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Công dụng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Giảm sự phức tạp của các thành phần hệ thống. Giúp code dễ hiểu hơn và có thể duy trì lâu dài, dễ dàng bảo trì hơn.</a:t>
            </a:r>
          </a:p>
          <a:p>
            <a:pPr marL="0" lvl="1" indent="0" algn="just">
              <a:spcBef>
                <a:spcPts val="1000"/>
              </a:spcBef>
              <a:buNone/>
            </a:pPr>
            <a:endParaRPr lang="en-US" smtClean="0">
              <a:latin typeface="Times New Roman" panose="02020603050405020304" pitchFamily="18" charset="0"/>
              <a:cs typeface="Times New Roman" panose="02020603050405020304" pitchFamily="18" charset="0"/>
            </a:endParaRPr>
          </a:p>
          <a:p>
            <a:pPr marL="228600" lvl="1" algn="just">
              <a:spcBef>
                <a:spcPts val="1000"/>
              </a:spcBef>
            </a:pPr>
            <a:r>
              <a:rPr lang="en-US" sz="2200" smtClean="0">
                <a:latin typeface="Times New Roman" panose="02020603050405020304" pitchFamily="18" charset="0"/>
                <a:cs typeface="Times New Roman" panose="02020603050405020304" pitchFamily="18" charset="0"/>
              </a:rPr>
              <a:t>Ví dụ :</a:t>
            </a:r>
            <a:endParaRPr lang="en-US" sz="2200" smtClean="0">
              <a:latin typeface="Times New Roman" panose="02020603050405020304" pitchFamily="18" charset="0"/>
              <a:cs typeface="Times New Roman" panose="02020603050405020304" pitchFamily="18" charset="0"/>
            </a:endParaRPr>
          </a:p>
          <a:p>
            <a:pPr marL="0" lvl="1" indent="0" algn="just">
              <a:spcBef>
                <a:spcPts val="1000"/>
              </a:spcBef>
              <a:buNone/>
            </a:pPr>
            <a:r>
              <a:rPr lang="en-US" smtClean="0">
                <a:latin typeface="Times New Roman" panose="02020603050405020304" pitchFamily="18" charset="0"/>
                <a:cs typeface="Times New Roman" panose="02020603050405020304" pitchFamily="18" charset="0"/>
              </a:rPr>
              <a:t>Khi mua sách, thì phải xem sách, đặt sách, và thanh toán. Thay vì phải viết code xử lý từng đối tượng, thì ta sẽ xử lý trong một class duy nhất, và chỉ cần biết rằng, để mua sách chỉ cần thực hiện 3 bước mà không cần quan tâm 3 bước được xử lý ra sao.</a:t>
            </a:r>
            <a:endParaRPr lang="en-US">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2895600" y="1149951"/>
            <a:ext cx="8610600" cy="907449"/>
          </a:xfrm>
        </p:spPr>
        <p:txBody>
          <a:bodyPr>
            <a:normAutofit/>
          </a:bodyPr>
          <a:lstStyle/>
          <a:p>
            <a:r>
              <a:rPr lang="en-US" sz="3000">
                <a:latin typeface="Times New Roman" panose="02020603050405020304" pitchFamily="18" charset="0"/>
                <a:cs typeface="Times New Roman" panose="02020603050405020304" pitchFamily="18" charset="0"/>
              </a:rPr>
              <a:t>Sơ đồ hoạt động</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772" y="2194561"/>
            <a:ext cx="5024870" cy="3772591"/>
          </a:xfrm>
          <a:prstGeom prst="rect">
            <a:avLst/>
          </a:prstGeom>
        </p:spPr>
      </p:pic>
    </p:spTree>
    <p:extLst>
      <p:ext uri="{BB962C8B-B14F-4D97-AF65-F5344CB8AC3E}">
        <p14:creationId xmlns:p14="http://schemas.microsoft.com/office/powerpoint/2010/main" val="2507908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Facade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pic>
        <p:nvPicPr>
          <p:cNvPr id="5" name="Picture 4"/>
          <p:cNvPicPr>
            <a:picLocks noChangeAspect="1"/>
          </p:cNvPicPr>
          <p:nvPr/>
        </p:nvPicPr>
        <p:blipFill>
          <a:blip r:embed="rId3"/>
          <a:stretch>
            <a:fillRect/>
          </a:stretch>
        </p:blipFill>
        <p:spPr>
          <a:xfrm>
            <a:off x="465566" y="2067338"/>
            <a:ext cx="3646673" cy="1480770"/>
          </a:xfrm>
          <a:prstGeom prst="rect">
            <a:avLst/>
          </a:prstGeom>
        </p:spPr>
      </p:pic>
      <p:pic>
        <p:nvPicPr>
          <p:cNvPr id="6" name="Picture 5"/>
          <p:cNvPicPr>
            <a:picLocks noChangeAspect="1"/>
          </p:cNvPicPr>
          <p:nvPr/>
        </p:nvPicPr>
        <p:blipFill>
          <a:blip r:embed="rId4"/>
          <a:stretch>
            <a:fillRect/>
          </a:stretch>
        </p:blipFill>
        <p:spPr>
          <a:xfrm>
            <a:off x="1501233" y="3640357"/>
            <a:ext cx="4267198" cy="2562224"/>
          </a:xfrm>
          <a:prstGeom prst="rect">
            <a:avLst/>
          </a:prstGeom>
        </p:spPr>
      </p:pic>
      <p:pic>
        <p:nvPicPr>
          <p:cNvPr id="7" name="Picture 6"/>
          <p:cNvPicPr>
            <a:picLocks noChangeAspect="1"/>
          </p:cNvPicPr>
          <p:nvPr/>
        </p:nvPicPr>
        <p:blipFill>
          <a:blip r:embed="rId5"/>
          <a:stretch>
            <a:fillRect/>
          </a:stretch>
        </p:blipFill>
        <p:spPr>
          <a:xfrm>
            <a:off x="702173" y="3911297"/>
            <a:ext cx="4267200" cy="2562225"/>
          </a:xfrm>
          <a:prstGeom prst="rect">
            <a:avLst/>
          </a:prstGeom>
        </p:spPr>
      </p:pic>
      <p:pic>
        <p:nvPicPr>
          <p:cNvPr id="8" name="Picture 7"/>
          <p:cNvPicPr>
            <a:picLocks noChangeAspect="1"/>
          </p:cNvPicPr>
          <p:nvPr/>
        </p:nvPicPr>
        <p:blipFill>
          <a:blip r:embed="rId6"/>
          <a:stretch>
            <a:fillRect/>
          </a:stretch>
        </p:blipFill>
        <p:spPr>
          <a:xfrm>
            <a:off x="92689" y="4198151"/>
            <a:ext cx="4324350" cy="2562225"/>
          </a:xfrm>
          <a:prstGeom prst="rect">
            <a:avLst/>
          </a:prstGeom>
        </p:spPr>
      </p:pic>
      <p:pic>
        <p:nvPicPr>
          <p:cNvPr id="9" name="Picture 8"/>
          <p:cNvPicPr>
            <a:picLocks noChangeAspect="1"/>
          </p:cNvPicPr>
          <p:nvPr/>
        </p:nvPicPr>
        <p:blipFill>
          <a:blip r:embed="rId7"/>
          <a:stretch>
            <a:fillRect/>
          </a:stretch>
        </p:blipFill>
        <p:spPr>
          <a:xfrm>
            <a:off x="4531519" y="2067338"/>
            <a:ext cx="2533650" cy="4705350"/>
          </a:xfrm>
          <a:prstGeom prst="rect">
            <a:avLst/>
          </a:prstGeom>
        </p:spPr>
      </p:pic>
      <p:pic>
        <p:nvPicPr>
          <p:cNvPr id="10" name="Picture 9"/>
          <p:cNvPicPr>
            <a:picLocks noChangeAspect="1"/>
          </p:cNvPicPr>
          <p:nvPr/>
        </p:nvPicPr>
        <p:blipFill>
          <a:blip r:embed="rId8"/>
          <a:stretch>
            <a:fillRect/>
          </a:stretch>
        </p:blipFill>
        <p:spPr>
          <a:xfrm>
            <a:off x="7179649" y="2055026"/>
            <a:ext cx="4905375" cy="4705350"/>
          </a:xfrm>
          <a:prstGeom prst="rect">
            <a:avLst/>
          </a:prstGeom>
        </p:spPr>
      </p:pic>
    </p:spTree>
    <p:extLst>
      <p:ext uri="{BB962C8B-B14F-4D97-AF65-F5344CB8AC3E}">
        <p14:creationId xmlns:p14="http://schemas.microsoft.com/office/powerpoint/2010/main" val="3273910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5" name="Content Placeholder 2"/>
          <p:cNvSpPr>
            <a:spLocks noGrp="1"/>
          </p:cNvSpPr>
          <p:nvPr>
            <p:ph idx="1"/>
          </p:nvPr>
        </p:nvSpPr>
        <p:spPr>
          <a:xfrm>
            <a:off x="685800" y="2194561"/>
            <a:ext cx="5881255" cy="451658"/>
          </a:xfrm>
        </p:spPr>
        <p:txBody>
          <a:bodyPr>
            <a:normAutofit/>
          </a:bodyPr>
          <a:lstStyle/>
          <a:p>
            <a:pPr marL="228600" lvl="1">
              <a:spcBef>
                <a:spcPts val="1000"/>
              </a:spcBef>
            </a:pPr>
            <a:r>
              <a:rPr lang="en-US" sz="2200">
                <a:latin typeface="Times New Roman" panose="02020603050405020304" pitchFamily="18" charset="0"/>
                <a:cs typeface="Times New Roman" panose="02020603050405020304" pitchFamily="18" charset="0"/>
              </a:rPr>
              <a:t>Interpreter Pattern</a:t>
            </a:r>
          </a:p>
          <a:p>
            <a:pPr marL="228600" lvl="1">
              <a:spcBef>
                <a:spcPts val="1000"/>
              </a:spcBef>
            </a:pPr>
            <a:endParaRPr lang="en-US" sz="220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685799" y="2646218"/>
            <a:ext cx="5881256" cy="3546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Công dụng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Giúp Coder có thể xây dựng những đối tượng động bằng cách đọc mô tả về đối tượng, rồi sau đó xây dựng đối tượng đúng theo mô tả đó.</a:t>
            </a:r>
          </a:p>
          <a:p>
            <a:pPr marL="0" lvl="1" indent="0" algn="just">
              <a:spcBef>
                <a:spcPts val="1000"/>
              </a:spcBef>
              <a:buNone/>
            </a:pPr>
            <a:endParaRPr lang="en-US" smtClean="0">
              <a:latin typeface="Times New Roman" panose="02020603050405020304" pitchFamily="18" charset="0"/>
              <a:cs typeface="Times New Roman" panose="02020603050405020304" pitchFamily="18" charset="0"/>
            </a:endParaRPr>
          </a:p>
          <a:p>
            <a:pPr marL="228600" lvl="1" algn="just">
              <a:spcBef>
                <a:spcPts val="1000"/>
              </a:spcBef>
            </a:pPr>
            <a:r>
              <a:rPr lang="en-US" sz="2200" smtClean="0">
                <a:latin typeface="Times New Roman" panose="02020603050405020304" pitchFamily="18" charset="0"/>
                <a:cs typeface="Times New Roman" panose="02020603050405020304" pitchFamily="18" charset="0"/>
              </a:rPr>
              <a:t>Ví dụ :</a:t>
            </a:r>
            <a:endParaRPr lang="en-US" sz="2200" smtClean="0">
              <a:latin typeface="Times New Roman" panose="02020603050405020304" pitchFamily="18" charset="0"/>
              <a:cs typeface="Times New Roman" panose="02020603050405020304" pitchFamily="18" charset="0"/>
            </a:endParaRPr>
          </a:p>
          <a:p>
            <a:pPr marL="0" lvl="1" indent="0" algn="just">
              <a:spcBef>
                <a:spcPts val="1000"/>
              </a:spcBef>
              <a:buNone/>
            </a:pPr>
            <a:r>
              <a:rPr lang="en-US" smtClean="0">
                <a:latin typeface="Times New Roman" panose="02020603050405020304" pitchFamily="18" charset="0"/>
                <a:cs typeface="Times New Roman" panose="02020603050405020304" pitchFamily="18" charset="0"/>
              </a:rPr>
              <a:t>Nhạc sĩ là một ví dụ, độ cao của âm thanh và thời lượng có thể được biểu diễn bằng ký hiệu âm nhạc. Ký hiệu này cung cấp ngôn ngữ của âm nhạc.</a:t>
            </a:r>
          </a:p>
        </p:txBody>
      </p:sp>
      <p:sp>
        <p:nvSpPr>
          <p:cNvPr id="7" name="Title 1"/>
          <p:cNvSpPr>
            <a:spLocks noGrp="1"/>
          </p:cNvSpPr>
          <p:nvPr>
            <p:ph type="title"/>
          </p:nvPr>
        </p:nvSpPr>
        <p:spPr>
          <a:xfrm>
            <a:off x="2895600" y="1149951"/>
            <a:ext cx="8610600" cy="907449"/>
          </a:xfrm>
        </p:spPr>
        <p:txBody>
          <a:bodyPr>
            <a:normAutofit/>
          </a:bodyPr>
          <a:lstStyle/>
          <a:p>
            <a:r>
              <a:rPr lang="en-US" sz="3000">
                <a:latin typeface="Times New Roman" panose="02020603050405020304" pitchFamily="18" charset="0"/>
                <a:cs typeface="Times New Roman" panose="02020603050405020304" pitchFamily="18" charset="0"/>
              </a:rPr>
              <a:t>Sơ đồ hoạt động</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713" y="2057400"/>
            <a:ext cx="5117587" cy="4533911"/>
          </a:xfrm>
          <a:prstGeom prst="rect">
            <a:avLst/>
          </a:prstGeom>
        </p:spPr>
      </p:pic>
    </p:spTree>
    <p:extLst>
      <p:ext uri="{BB962C8B-B14F-4D97-AF65-F5344CB8AC3E}">
        <p14:creationId xmlns:p14="http://schemas.microsoft.com/office/powerpoint/2010/main" val="4097075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8" name="Content Placeholder 2"/>
          <p:cNvSpPr>
            <a:spLocks noGrp="1"/>
          </p:cNvSpPr>
          <p:nvPr>
            <p:ph idx="1"/>
          </p:nvPr>
        </p:nvSpPr>
        <p:spPr>
          <a:xfrm>
            <a:off x="685800" y="2194561"/>
            <a:ext cx="5881255" cy="451658"/>
          </a:xfrm>
        </p:spPr>
        <p:txBody>
          <a:bodyPr>
            <a:normAutofit/>
          </a:bodyPr>
          <a:lstStyle/>
          <a:p>
            <a:pPr marL="228600" lvl="1">
              <a:spcBef>
                <a:spcPts val="1000"/>
              </a:spcBef>
            </a:pPr>
            <a:r>
              <a:rPr lang="en-US" sz="2200">
                <a:latin typeface="Times New Roman" panose="02020603050405020304" pitchFamily="18" charset="0"/>
                <a:cs typeface="Times New Roman" panose="02020603050405020304" pitchFamily="18" charset="0"/>
              </a:rPr>
              <a:t>Iterator Pattern</a:t>
            </a:r>
          </a:p>
        </p:txBody>
      </p:sp>
      <p:sp>
        <p:nvSpPr>
          <p:cNvPr id="9" name="Content Placeholder 2"/>
          <p:cNvSpPr txBox="1">
            <a:spLocks/>
          </p:cNvSpPr>
          <p:nvPr/>
        </p:nvSpPr>
        <p:spPr>
          <a:xfrm>
            <a:off x="685799" y="2646218"/>
            <a:ext cx="5881256" cy="3546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Công </a:t>
            </a:r>
            <a:r>
              <a:rPr lang="en-US" sz="2200" smtClean="0">
                <a:latin typeface="Times New Roman" panose="02020603050405020304" pitchFamily="18" charset="0"/>
                <a:cs typeface="Times New Roman" panose="02020603050405020304" pitchFamily="18" charset="0"/>
              </a:rPr>
              <a:t>dụng :</a:t>
            </a:r>
            <a:endParaRPr lang="en-US" sz="2200">
              <a:latin typeface="Times New Roman" panose="02020603050405020304" pitchFamily="18" charset="0"/>
              <a:cs typeface="Times New Roman" panose="02020603050405020304" pitchFamily="18" charset="0"/>
            </a:endParaRPr>
          </a:p>
          <a:p>
            <a:pPr marL="0" lvl="1" indent="0" algn="just">
              <a:spcBef>
                <a:spcPts val="1000"/>
              </a:spcBef>
              <a:buNone/>
            </a:pPr>
            <a:r>
              <a:rPr lang="en-US" smtClean="0">
                <a:latin typeface="Times New Roman" panose="02020603050405020304" pitchFamily="18" charset="0"/>
                <a:cs typeface="Times New Roman" panose="02020603050405020304" pitchFamily="18" charset="0"/>
              </a:rPr>
              <a:t>Là một kỹ thuật cho phép truy cập vào các đối tượng con trong một tập hợp các đối tượng lớn hơn.</a:t>
            </a:r>
          </a:p>
          <a:p>
            <a:pPr marL="0" lvl="1" indent="0" algn="just">
              <a:spcBef>
                <a:spcPts val="1000"/>
              </a:spcBef>
              <a:buNone/>
            </a:pPr>
            <a:endParaRPr lang="en-US" smtClean="0">
              <a:latin typeface="Times New Roman" panose="02020603050405020304" pitchFamily="18" charset="0"/>
              <a:cs typeface="Times New Roman" panose="02020603050405020304" pitchFamily="18" charset="0"/>
            </a:endParaRPr>
          </a:p>
          <a:p>
            <a:pPr marL="228600" lvl="1" algn="just">
              <a:spcBef>
                <a:spcPts val="1000"/>
              </a:spcBef>
            </a:pPr>
            <a:r>
              <a:rPr lang="en-US" sz="2200" smtClean="0">
                <a:latin typeface="Times New Roman" panose="02020603050405020304" pitchFamily="18" charset="0"/>
                <a:cs typeface="Times New Roman" panose="02020603050405020304" pitchFamily="18" charset="0"/>
              </a:rPr>
              <a:t>Ví dụ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Trong một công ty, có nhân viên parttime và nhân viên fulltime, thì với Iterator chúng ta có thể truy xuất vào đối tượng nhân viên trong công ty để biết lương.</a:t>
            </a:r>
          </a:p>
        </p:txBody>
      </p:sp>
      <p:sp>
        <p:nvSpPr>
          <p:cNvPr id="10" name="Title 1"/>
          <p:cNvSpPr>
            <a:spLocks noGrp="1"/>
          </p:cNvSpPr>
          <p:nvPr>
            <p:ph type="title"/>
          </p:nvPr>
        </p:nvSpPr>
        <p:spPr>
          <a:xfrm>
            <a:off x="2895600" y="1149951"/>
            <a:ext cx="8610600" cy="907449"/>
          </a:xfrm>
        </p:spPr>
        <p:txBody>
          <a:bodyPr>
            <a:normAutofit/>
          </a:bodyPr>
          <a:lstStyle/>
          <a:p>
            <a:r>
              <a:rPr lang="en-US" sz="3000">
                <a:latin typeface="Times New Roman" panose="02020603050405020304" pitchFamily="18" charset="0"/>
                <a:cs typeface="Times New Roman" panose="02020603050405020304" pitchFamily="18" charset="0"/>
              </a:rPr>
              <a:t>Sơ đồ hoạt động</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055" y="2542903"/>
            <a:ext cx="5117587" cy="3411724"/>
          </a:xfrm>
          <a:prstGeom prst="rect">
            <a:avLst/>
          </a:prstGeom>
        </p:spPr>
      </p:pic>
    </p:spTree>
    <p:extLst>
      <p:ext uri="{BB962C8B-B14F-4D97-AF65-F5344CB8AC3E}">
        <p14:creationId xmlns:p14="http://schemas.microsoft.com/office/powerpoint/2010/main" val="4013146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Interator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pic>
        <p:nvPicPr>
          <p:cNvPr id="5" name="Picture 4"/>
          <p:cNvPicPr>
            <a:picLocks noChangeAspect="1"/>
          </p:cNvPicPr>
          <p:nvPr/>
        </p:nvPicPr>
        <p:blipFill>
          <a:blip r:embed="rId3"/>
          <a:stretch>
            <a:fillRect/>
          </a:stretch>
        </p:blipFill>
        <p:spPr>
          <a:xfrm>
            <a:off x="395232" y="1559526"/>
            <a:ext cx="2688198" cy="1401539"/>
          </a:xfrm>
          <a:prstGeom prst="rect">
            <a:avLst/>
          </a:prstGeom>
        </p:spPr>
      </p:pic>
      <p:pic>
        <p:nvPicPr>
          <p:cNvPr id="6" name="Picture 5"/>
          <p:cNvPicPr>
            <a:picLocks noChangeAspect="1"/>
          </p:cNvPicPr>
          <p:nvPr/>
        </p:nvPicPr>
        <p:blipFill>
          <a:blip r:embed="rId4"/>
          <a:stretch>
            <a:fillRect/>
          </a:stretch>
        </p:blipFill>
        <p:spPr>
          <a:xfrm>
            <a:off x="3431470" y="1559526"/>
            <a:ext cx="3047381" cy="1401538"/>
          </a:xfrm>
          <a:prstGeom prst="rect">
            <a:avLst/>
          </a:prstGeom>
        </p:spPr>
      </p:pic>
      <p:pic>
        <p:nvPicPr>
          <p:cNvPr id="7" name="Picture 6"/>
          <p:cNvPicPr>
            <a:picLocks noChangeAspect="1"/>
          </p:cNvPicPr>
          <p:nvPr/>
        </p:nvPicPr>
        <p:blipFill>
          <a:blip r:embed="rId5"/>
          <a:stretch>
            <a:fillRect/>
          </a:stretch>
        </p:blipFill>
        <p:spPr>
          <a:xfrm>
            <a:off x="705303" y="3205005"/>
            <a:ext cx="4380593" cy="3547918"/>
          </a:xfrm>
          <a:prstGeom prst="rect">
            <a:avLst/>
          </a:prstGeom>
        </p:spPr>
      </p:pic>
      <p:pic>
        <p:nvPicPr>
          <p:cNvPr id="8" name="Picture 7"/>
          <p:cNvPicPr>
            <a:picLocks noChangeAspect="1"/>
          </p:cNvPicPr>
          <p:nvPr/>
        </p:nvPicPr>
        <p:blipFill>
          <a:blip r:embed="rId6"/>
          <a:stretch>
            <a:fillRect/>
          </a:stretch>
        </p:blipFill>
        <p:spPr>
          <a:xfrm>
            <a:off x="5722765" y="3205005"/>
            <a:ext cx="5283438" cy="2020138"/>
          </a:xfrm>
          <a:prstGeom prst="rect">
            <a:avLst/>
          </a:prstGeom>
        </p:spPr>
      </p:pic>
      <p:pic>
        <p:nvPicPr>
          <p:cNvPr id="9" name="Picture 8"/>
          <p:cNvPicPr>
            <a:picLocks noChangeAspect="1"/>
          </p:cNvPicPr>
          <p:nvPr/>
        </p:nvPicPr>
        <p:blipFill>
          <a:blip r:embed="rId7"/>
          <a:stretch>
            <a:fillRect/>
          </a:stretch>
        </p:blipFill>
        <p:spPr>
          <a:xfrm>
            <a:off x="7252408" y="5369379"/>
            <a:ext cx="2299125" cy="1383544"/>
          </a:xfrm>
          <a:prstGeom prst="rect">
            <a:avLst/>
          </a:prstGeom>
        </p:spPr>
      </p:pic>
    </p:spTree>
    <p:extLst>
      <p:ext uri="{BB962C8B-B14F-4D97-AF65-F5344CB8AC3E}">
        <p14:creationId xmlns:p14="http://schemas.microsoft.com/office/powerpoint/2010/main" val="3049605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5" name="Content Placeholder 2"/>
          <p:cNvSpPr>
            <a:spLocks noGrp="1"/>
          </p:cNvSpPr>
          <p:nvPr>
            <p:ph idx="1"/>
          </p:nvPr>
        </p:nvSpPr>
        <p:spPr>
          <a:xfrm>
            <a:off x="685800" y="2194561"/>
            <a:ext cx="5881255" cy="451658"/>
          </a:xfrm>
        </p:spPr>
        <p:txBody>
          <a:bodyPr>
            <a:normAutofit/>
          </a:bodyPr>
          <a:lstStyle/>
          <a:p>
            <a:pPr marL="228600" lvl="1">
              <a:spcBef>
                <a:spcPts val="1000"/>
              </a:spcBef>
            </a:pPr>
            <a:r>
              <a:rPr lang="en-US" sz="2200" smtClean="0">
                <a:latin typeface="Times New Roman" panose="02020603050405020304" pitchFamily="18" charset="0"/>
                <a:cs typeface="Times New Roman" panose="02020603050405020304" pitchFamily="18" charset="0"/>
              </a:rPr>
              <a:t>Null Object </a:t>
            </a:r>
            <a:r>
              <a:rPr lang="en-US" sz="2200">
                <a:latin typeface="Times New Roman" panose="02020603050405020304" pitchFamily="18" charset="0"/>
                <a:cs typeface="Times New Roman" panose="02020603050405020304" pitchFamily="18" charset="0"/>
              </a:rPr>
              <a:t>Pattern</a:t>
            </a:r>
          </a:p>
        </p:txBody>
      </p:sp>
      <p:sp>
        <p:nvSpPr>
          <p:cNvPr id="6" name="Content Placeholder 2"/>
          <p:cNvSpPr txBox="1">
            <a:spLocks/>
          </p:cNvSpPr>
          <p:nvPr/>
        </p:nvSpPr>
        <p:spPr>
          <a:xfrm>
            <a:off x="685799" y="2646218"/>
            <a:ext cx="5881256" cy="3546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Công </a:t>
            </a:r>
            <a:r>
              <a:rPr lang="en-US" sz="2200" smtClean="0">
                <a:latin typeface="Times New Roman" panose="02020603050405020304" pitchFamily="18" charset="0"/>
                <a:cs typeface="Times New Roman" panose="02020603050405020304" pitchFamily="18" charset="0"/>
              </a:rPr>
              <a:t>dụng :</a:t>
            </a:r>
            <a:endParaRPr lang="en-US" sz="2200">
              <a:latin typeface="Times New Roman" panose="02020603050405020304" pitchFamily="18" charset="0"/>
              <a:cs typeface="Times New Roman" panose="02020603050405020304" pitchFamily="18" charset="0"/>
            </a:endParaRPr>
          </a:p>
          <a:p>
            <a:pPr marL="0" lvl="1" indent="0" algn="just">
              <a:spcBef>
                <a:spcPts val="1000"/>
              </a:spcBef>
              <a:buNone/>
            </a:pPr>
            <a:r>
              <a:rPr lang="en-US" smtClean="0">
                <a:latin typeface="Times New Roman" panose="02020603050405020304" pitchFamily="18" charset="0"/>
                <a:cs typeface="Times New Roman" panose="02020603050405020304" pitchFamily="18" charset="0"/>
              </a:rPr>
              <a:t>Giúp chương trình đơn giản hơn, dễ đọc hơn khi chúng ta viết code, tránh được điều kiện null và thêm xử lý ngoại lệ.</a:t>
            </a:r>
          </a:p>
          <a:p>
            <a:pPr marL="0" lvl="1" indent="0" algn="just">
              <a:spcBef>
                <a:spcPts val="1000"/>
              </a:spcBef>
              <a:buNone/>
            </a:pPr>
            <a:endParaRPr lang="en-US" smtClean="0">
              <a:latin typeface="Times New Roman" panose="02020603050405020304" pitchFamily="18" charset="0"/>
              <a:cs typeface="Times New Roman" panose="02020603050405020304" pitchFamily="18" charset="0"/>
            </a:endParaRPr>
          </a:p>
          <a:p>
            <a:pPr marL="228600" lvl="1" algn="just">
              <a:spcBef>
                <a:spcPts val="1000"/>
              </a:spcBef>
            </a:pPr>
            <a:r>
              <a:rPr lang="en-US" sz="2200" smtClean="0">
                <a:latin typeface="Times New Roman" panose="02020603050405020304" pitchFamily="18" charset="0"/>
                <a:cs typeface="Times New Roman" panose="02020603050405020304" pitchFamily="18" charset="0"/>
              </a:rPr>
              <a:t>Ví dụ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Trong một project, khi trả về giá trị null thì sẽ báo lỗi, vì thế chúng ta dùng Null Object để trả về đối tượng Null để tránh việc báo lỗi chương trình.</a:t>
            </a:r>
          </a:p>
        </p:txBody>
      </p:sp>
      <p:sp>
        <p:nvSpPr>
          <p:cNvPr id="7" name="Title 1"/>
          <p:cNvSpPr>
            <a:spLocks noGrp="1"/>
          </p:cNvSpPr>
          <p:nvPr>
            <p:ph type="title"/>
          </p:nvPr>
        </p:nvSpPr>
        <p:spPr>
          <a:xfrm>
            <a:off x="2895600" y="1149951"/>
            <a:ext cx="8610600" cy="907449"/>
          </a:xfrm>
        </p:spPr>
        <p:txBody>
          <a:bodyPr>
            <a:normAutofit/>
          </a:bodyPr>
          <a:lstStyle/>
          <a:p>
            <a:r>
              <a:rPr lang="en-US" sz="3000">
                <a:latin typeface="Times New Roman" panose="02020603050405020304" pitchFamily="18" charset="0"/>
                <a:cs typeface="Times New Roman" panose="02020603050405020304" pitchFamily="18" charset="0"/>
              </a:rPr>
              <a:t>Sơ đồ hoạt động</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174" y="3075213"/>
            <a:ext cx="5121468" cy="2688771"/>
          </a:xfrm>
          <a:prstGeom prst="rect">
            <a:avLst/>
          </a:prstGeom>
        </p:spPr>
      </p:pic>
    </p:spTree>
    <p:extLst>
      <p:ext uri="{BB962C8B-B14F-4D97-AF65-F5344CB8AC3E}">
        <p14:creationId xmlns:p14="http://schemas.microsoft.com/office/powerpoint/2010/main" val="1055768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6" name="Content Placeholder 2"/>
          <p:cNvSpPr>
            <a:spLocks noGrp="1"/>
          </p:cNvSpPr>
          <p:nvPr>
            <p:ph idx="1"/>
          </p:nvPr>
        </p:nvSpPr>
        <p:spPr>
          <a:xfrm>
            <a:off x="685800" y="2194561"/>
            <a:ext cx="5881255" cy="451658"/>
          </a:xfrm>
        </p:spPr>
        <p:txBody>
          <a:bodyPr>
            <a:normAutofit/>
          </a:bodyPr>
          <a:lstStyle/>
          <a:p>
            <a:pPr marL="228600" lvl="1">
              <a:spcBef>
                <a:spcPts val="1000"/>
              </a:spcBef>
            </a:pPr>
            <a:r>
              <a:rPr lang="en-US" sz="2200" smtClean="0">
                <a:latin typeface="Times New Roman" panose="02020603050405020304" pitchFamily="18" charset="0"/>
                <a:cs typeface="Times New Roman" panose="02020603050405020304" pitchFamily="18" charset="0"/>
              </a:rPr>
              <a:t>Strategy </a:t>
            </a:r>
            <a:r>
              <a:rPr lang="en-US" sz="2200">
                <a:latin typeface="Times New Roman" panose="02020603050405020304" pitchFamily="18" charset="0"/>
                <a:cs typeface="Times New Roman" panose="02020603050405020304" pitchFamily="18" charset="0"/>
              </a:rPr>
              <a:t>Pattern</a:t>
            </a:r>
          </a:p>
        </p:txBody>
      </p:sp>
      <p:sp>
        <p:nvSpPr>
          <p:cNvPr id="7" name="Content Placeholder 2"/>
          <p:cNvSpPr txBox="1">
            <a:spLocks/>
          </p:cNvSpPr>
          <p:nvPr/>
        </p:nvSpPr>
        <p:spPr>
          <a:xfrm>
            <a:off x="685799" y="2646218"/>
            <a:ext cx="5881256" cy="3546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Công </a:t>
            </a:r>
            <a:r>
              <a:rPr lang="en-US" sz="2200" smtClean="0">
                <a:latin typeface="Times New Roman" panose="02020603050405020304" pitchFamily="18" charset="0"/>
                <a:cs typeface="Times New Roman" panose="02020603050405020304" pitchFamily="18" charset="0"/>
              </a:rPr>
              <a:t>dụng :</a:t>
            </a:r>
            <a:endParaRPr lang="en-US" sz="2200">
              <a:latin typeface="Times New Roman" panose="02020603050405020304" pitchFamily="18" charset="0"/>
              <a:cs typeface="Times New Roman" panose="02020603050405020304" pitchFamily="18" charset="0"/>
            </a:endParaRPr>
          </a:p>
          <a:p>
            <a:pPr marL="0" lvl="1" indent="0" algn="just">
              <a:spcBef>
                <a:spcPts val="1000"/>
              </a:spcBef>
              <a:buNone/>
            </a:pPr>
            <a:r>
              <a:rPr lang="en-US" smtClean="0">
                <a:latin typeface="Times New Roman" panose="02020603050405020304" pitchFamily="18" charset="0"/>
                <a:cs typeface="Times New Roman" panose="02020603050405020304" pitchFamily="18" charset="0"/>
              </a:rPr>
              <a:t>Giúp chương trình đơn giản hơn, dễ đọc hơn khi chúng ta viết code, tránh được điều kiện null và thêm xử lý ngoại lệ.</a:t>
            </a:r>
          </a:p>
          <a:p>
            <a:pPr marL="0" lvl="1" indent="0" algn="just">
              <a:spcBef>
                <a:spcPts val="1000"/>
              </a:spcBef>
              <a:buNone/>
            </a:pPr>
            <a:endParaRPr lang="en-US" smtClean="0">
              <a:latin typeface="Times New Roman" panose="02020603050405020304" pitchFamily="18" charset="0"/>
              <a:cs typeface="Times New Roman" panose="02020603050405020304" pitchFamily="18" charset="0"/>
            </a:endParaRPr>
          </a:p>
          <a:p>
            <a:pPr marL="228600" lvl="1" algn="just">
              <a:spcBef>
                <a:spcPts val="1000"/>
              </a:spcBef>
            </a:pPr>
            <a:r>
              <a:rPr lang="en-US" sz="2200" smtClean="0">
                <a:latin typeface="Times New Roman" panose="02020603050405020304" pitchFamily="18" charset="0"/>
                <a:cs typeface="Times New Roman" panose="02020603050405020304" pitchFamily="18" charset="0"/>
              </a:rPr>
              <a:t>Ví dụ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Khi Đi chơi(), đặt sẵn 1 số ý tưởng (implement interface), rồi tùy theo tình huống (runtime), sẽ chọn được cách đi chơi (behaviour).</a:t>
            </a:r>
          </a:p>
        </p:txBody>
      </p:sp>
      <p:sp>
        <p:nvSpPr>
          <p:cNvPr id="8" name="Title 1"/>
          <p:cNvSpPr>
            <a:spLocks noGrp="1"/>
          </p:cNvSpPr>
          <p:nvPr>
            <p:ph type="title"/>
          </p:nvPr>
        </p:nvSpPr>
        <p:spPr>
          <a:xfrm>
            <a:off x="2895600" y="1149951"/>
            <a:ext cx="8610600" cy="907449"/>
          </a:xfrm>
        </p:spPr>
        <p:txBody>
          <a:bodyPr>
            <a:normAutofit/>
          </a:bodyPr>
          <a:lstStyle/>
          <a:p>
            <a:r>
              <a:rPr lang="en-US" sz="3000">
                <a:latin typeface="Times New Roman" panose="02020603050405020304" pitchFamily="18" charset="0"/>
                <a:cs typeface="Times New Roman" panose="02020603050405020304" pitchFamily="18" charset="0"/>
              </a:rPr>
              <a:t>Sơ đồ hoạt động</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055" y="2980277"/>
            <a:ext cx="5117587" cy="2878643"/>
          </a:xfrm>
          <a:prstGeom prst="rect">
            <a:avLst/>
          </a:prstGeom>
        </p:spPr>
      </p:pic>
    </p:spTree>
    <p:extLst>
      <p:ext uri="{BB962C8B-B14F-4D97-AF65-F5344CB8AC3E}">
        <p14:creationId xmlns:p14="http://schemas.microsoft.com/office/powerpoint/2010/main" val="301702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Strategy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pic>
        <p:nvPicPr>
          <p:cNvPr id="5" name="Picture 4"/>
          <p:cNvPicPr>
            <a:picLocks noChangeAspect="1"/>
          </p:cNvPicPr>
          <p:nvPr/>
        </p:nvPicPr>
        <p:blipFill>
          <a:blip r:embed="rId3"/>
          <a:stretch>
            <a:fillRect/>
          </a:stretch>
        </p:blipFill>
        <p:spPr>
          <a:xfrm>
            <a:off x="371966" y="852382"/>
            <a:ext cx="3152375" cy="1331282"/>
          </a:xfrm>
          <a:prstGeom prst="rect">
            <a:avLst/>
          </a:prstGeom>
        </p:spPr>
      </p:pic>
      <p:pic>
        <p:nvPicPr>
          <p:cNvPr id="6" name="Picture 5"/>
          <p:cNvPicPr>
            <a:picLocks noChangeAspect="1"/>
          </p:cNvPicPr>
          <p:nvPr/>
        </p:nvPicPr>
        <p:blipFill>
          <a:blip r:embed="rId4"/>
          <a:stretch>
            <a:fillRect/>
          </a:stretch>
        </p:blipFill>
        <p:spPr>
          <a:xfrm>
            <a:off x="371965" y="2308646"/>
            <a:ext cx="3152375" cy="1431646"/>
          </a:xfrm>
          <a:prstGeom prst="rect">
            <a:avLst/>
          </a:prstGeom>
        </p:spPr>
      </p:pic>
      <p:pic>
        <p:nvPicPr>
          <p:cNvPr id="7" name="Picture 6"/>
          <p:cNvPicPr>
            <a:picLocks noChangeAspect="1"/>
          </p:cNvPicPr>
          <p:nvPr/>
        </p:nvPicPr>
        <p:blipFill>
          <a:blip r:embed="rId5"/>
          <a:stretch>
            <a:fillRect/>
          </a:stretch>
        </p:blipFill>
        <p:spPr>
          <a:xfrm>
            <a:off x="3687508" y="2040757"/>
            <a:ext cx="4720931" cy="1699535"/>
          </a:xfrm>
          <a:prstGeom prst="rect">
            <a:avLst/>
          </a:prstGeom>
        </p:spPr>
      </p:pic>
      <p:pic>
        <p:nvPicPr>
          <p:cNvPr id="8" name="Picture 7"/>
          <p:cNvPicPr>
            <a:picLocks noChangeAspect="1"/>
          </p:cNvPicPr>
          <p:nvPr/>
        </p:nvPicPr>
        <p:blipFill>
          <a:blip r:embed="rId6"/>
          <a:stretch>
            <a:fillRect/>
          </a:stretch>
        </p:blipFill>
        <p:spPr>
          <a:xfrm>
            <a:off x="371965" y="3922180"/>
            <a:ext cx="3967806" cy="2777464"/>
          </a:xfrm>
          <a:prstGeom prst="rect">
            <a:avLst/>
          </a:prstGeom>
        </p:spPr>
      </p:pic>
      <p:pic>
        <p:nvPicPr>
          <p:cNvPr id="9" name="Picture 8"/>
          <p:cNvPicPr>
            <a:picLocks noChangeAspect="1"/>
          </p:cNvPicPr>
          <p:nvPr/>
        </p:nvPicPr>
        <p:blipFill>
          <a:blip r:embed="rId7"/>
          <a:stretch>
            <a:fillRect/>
          </a:stretch>
        </p:blipFill>
        <p:spPr>
          <a:xfrm>
            <a:off x="4511726" y="3922180"/>
            <a:ext cx="4437251" cy="1927035"/>
          </a:xfrm>
          <a:prstGeom prst="rect">
            <a:avLst/>
          </a:prstGeom>
        </p:spPr>
      </p:pic>
      <p:pic>
        <p:nvPicPr>
          <p:cNvPr id="10" name="Picture 9"/>
          <p:cNvPicPr>
            <a:picLocks noChangeAspect="1"/>
          </p:cNvPicPr>
          <p:nvPr/>
        </p:nvPicPr>
        <p:blipFill>
          <a:blip r:embed="rId8"/>
          <a:stretch>
            <a:fillRect/>
          </a:stretch>
        </p:blipFill>
        <p:spPr>
          <a:xfrm>
            <a:off x="9089491" y="5429962"/>
            <a:ext cx="2968764" cy="838506"/>
          </a:xfrm>
          <a:prstGeom prst="rect">
            <a:avLst/>
          </a:prstGeom>
        </p:spPr>
      </p:pic>
    </p:spTree>
    <p:extLst>
      <p:ext uri="{BB962C8B-B14F-4D97-AF65-F5344CB8AC3E}">
        <p14:creationId xmlns:p14="http://schemas.microsoft.com/office/powerpoint/2010/main" val="2402238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Tại sao phải sử dụng design patterns</a:t>
            </a:r>
            <a:endParaRPr lang="en-US" sz="3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2194560"/>
            <a:ext cx="5881255" cy="4024125"/>
          </a:xfrm>
        </p:spPr>
        <p:txBody>
          <a:bodyPr/>
          <a:lstStyle/>
          <a:p>
            <a:pPr algn="just"/>
            <a:endParaRPr lang="en-US" smtClean="0">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Giúp cho các dự án dễ bảo trì, nâng cấp và mở rộng.</a:t>
            </a:r>
          </a:p>
          <a:p>
            <a:pPr algn="just"/>
            <a:r>
              <a:rPr lang="en-US" smtClean="0">
                <a:latin typeface="Times New Roman" panose="02020603050405020304" pitchFamily="18" charset="0"/>
                <a:cs typeface="Times New Roman" panose="02020603050405020304" pitchFamily="18" charset="0"/>
              </a:rPr>
              <a:t>Design Patterns là tập hợp những giải pháp đã được tối ưu hóa, khi sử dụng sẽ hạn chế được các lỗi tiềm ẩn.</a:t>
            </a:r>
          </a:p>
          <a:p>
            <a:pPr algn="just"/>
            <a:r>
              <a:rPr lang="en-US" smtClean="0">
                <a:latin typeface="Times New Roman" panose="02020603050405020304" pitchFamily="18" charset="0"/>
                <a:cs typeface="Times New Roman" panose="02020603050405020304" pitchFamily="18" charset="0"/>
              </a:rPr>
              <a:t>Giúp các lập trình viên có thể hiểu code của người khác 1 cách nhanh chóng, dễ dàng thay đổi và không mất nhiều thời gian</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484" y="2776140"/>
            <a:ext cx="5086158" cy="2860964"/>
          </a:xfrm>
          <a:prstGeom prst="rect">
            <a:avLst/>
          </a:prstGeom>
        </p:spPr>
      </p:pic>
    </p:spTree>
    <p:extLst>
      <p:ext uri="{BB962C8B-B14F-4D97-AF65-F5344CB8AC3E}">
        <p14:creationId xmlns:p14="http://schemas.microsoft.com/office/powerpoint/2010/main" val="3383117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Phân loại design patterns</a:t>
            </a:r>
            <a:endParaRPr lang="en-US" sz="3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799" y="2194560"/>
            <a:ext cx="9705109" cy="4024125"/>
          </a:xfrm>
        </p:spPr>
        <p:txBody>
          <a:bodyPr>
            <a:noAutofit/>
          </a:bodyPr>
          <a:lstStyle/>
          <a:p>
            <a:pPr marL="0" indent="0" algn="just">
              <a:buNone/>
            </a:pPr>
            <a:r>
              <a:rPr lang="en-US" smtClean="0">
                <a:latin typeface="Times New Roman" panose="02020603050405020304" pitchFamily="18" charset="0"/>
                <a:cs typeface="Times New Roman" panose="02020603050405020304" pitchFamily="18" charset="0"/>
              </a:rPr>
              <a:t>Có 3 nhóm chính : (Gồm 32 loại)</a:t>
            </a:r>
          </a:p>
          <a:p>
            <a:pPr algn="just" fontAlgn="base"/>
            <a:r>
              <a:rPr lang="en-US">
                <a:solidFill>
                  <a:schemeClr val="accent6"/>
                </a:solidFill>
                <a:latin typeface="Times New Roman" panose="02020603050405020304" pitchFamily="18" charset="0"/>
                <a:cs typeface="Times New Roman" panose="02020603050405020304" pitchFamily="18" charset="0"/>
              </a:rPr>
              <a:t>Creational Pattern (nhóm khởi tạo) </a:t>
            </a:r>
            <a:r>
              <a:rPr lang="en-US">
                <a:latin typeface="Times New Roman" panose="02020603050405020304" pitchFamily="18" charset="0"/>
                <a:cs typeface="Times New Roman" panose="02020603050405020304" pitchFamily="18" charset="0"/>
              </a:rPr>
              <a:t>: Abstract </a:t>
            </a:r>
            <a:r>
              <a:rPr lang="en-US" smtClean="0">
                <a:latin typeface="Times New Roman" panose="02020603050405020304" pitchFamily="18" charset="0"/>
                <a:cs typeface="Times New Roman" panose="02020603050405020304" pitchFamily="18" charset="0"/>
              </a:rPr>
              <a:t>Factory, Builder, Factory Method, Multiton, Pool, Prototype, Simple Factory, Singleton, Static </a:t>
            </a:r>
            <a:r>
              <a:rPr lang="en-US">
                <a:latin typeface="Times New Roman" panose="02020603050405020304" pitchFamily="18" charset="0"/>
                <a:cs typeface="Times New Roman" panose="02020603050405020304" pitchFamily="18" charset="0"/>
              </a:rPr>
              <a:t>Factory</a:t>
            </a:r>
            <a:r>
              <a:rPr lang="en-US" smtClean="0">
                <a:latin typeface="Times New Roman" panose="02020603050405020304" pitchFamily="18" charset="0"/>
                <a:cs typeface="Times New Roman" panose="02020603050405020304" pitchFamily="18" charset="0"/>
              </a:rPr>
              <a:t>. Giúp khởi tạo đối tượng.</a:t>
            </a:r>
          </a:p>
          <a:p>
            <a:pPr algn="just" fontAlgn="base"/>
            <a:r>
              <a:rPr lang="en-US">
                <a:solidFill>
                  <a:schemeClr val="accent6"/>
                </a:solidFill>
                <a:latin typeface="Times New Roman" panose="02020603050405020304" pitchFamily="18" charset="0"/>
                <a:cs typeface="Times New Roman" panose="02020603050405020304" pitchFamily="18" charset="0"/>
              </a:rPr>
              <a:t>Structural Pattern (nhóm cấu trúc) </a:t>
            </a:r>
            <a:r>
              <a:rPr lang="en-US">
                <a:latin typeface="Times New Roman" panose="02020603050405020304" pitchFamily="18" charset="0"/>
                <a:cs typeface="Times New Roman" panose="02020603050405020304" pitchFamily="18" charset="0"/>
              </a:rPr>
              <a:t>: Adapter/ </a:t>
            </a:r>
            <a:r>
              <a:rPr lang="en-US" smtClean="0">
                <a:latin typeface="Times New Roman" panose="02020603050405020304" pitchFamily="18" charset="0"/>
                <a:cs typeface="Times New Roman" panose="02020603050405020304" pitchFamily="18" charset="0"/>
              </a:rPr>
              <a:t>Wrapper, Bridge, Composite, Data Mapper, Decorator, Dependency Injection, Façade, Fluent Interface, Flyweight, Registry, Proxy. Dùng để thiết lập, định nghĩa quan hệ giữa các đối tượng.</a:t>
            </a:r>
          </a:p>
          <a:p>
            <a:pPr algn="just" fontAlgn="base"/>
            <a:r>
              <a:rPr lang="en-US">
                <a:solidFill>
                  <a:schemeClr val="accent6"/>
                </a:solidFill>
                <a:latin typeface="Times New Roman" panose="02020603050405020304" pitchFamily="18" charset="0"/>
                <a:cs typeface="Times New Roman" panose="02020603050405020304" pitchFamily="18" charset="0"/>
              </a:rPr>
              <a:t>Behavioral Pattern (nhóm hành vi) </a:t>
            </a:r>
            <a:r>
              <a:rPr lang="en-US">
                <a:latin typeface="Times New Roman" panose="02020603050405020304" pitchFamily="18" charset="0"/>
                <a:cs typeface="Times New Roman" panose="02020603050405020304" pitchFamily="18" charset="0"/>
              </a:rPr>
              <a:t>: Chain Of </a:t>
            </a:r>
            <a:r>
              <a:rPr lang="en-US" smtClean="0">
                <a:latin typeface="Times New Roman" panose="02020603050405020304" pitchFamily="18" charset="0"/>
                <a:cs typeface="Times New Roman" panose="02020603050405020304" pitchFamily="18" charset="0"/>
              </a:rPr>
              <a:t>Responsibilities, Command, Iterator, Mediator, Memento, Null Object, Observer, Specification, State, Strategy, Template Method, Visitor.</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Tập trung thực hiện các hành vi của đối tượng.</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Tree>
    <p:extLst>
      <p:ext uri="{BB962C8B-B14F-4D97-AF65-F5344CB8AC3E}">
        <p14:creationId xmlns:p14="http://schemas.microsoft.com/office/powerpoint/2010/main" val="3007936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Sơ đồ hoạt động</a:t>
            </a:r>
            <a:endParaRPr lang="en-US" sz="3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2194560"/>
            <a:ext cx="10820400" cy="4024125"/>
          </a:xfrm>
        </p:spPr>
        <p:txBody>
          <a:bodyPr>
            <a:normAutofit lnSpcReduction="10000"/>
          </a:bodyPr>
          <a:lstStyle/>
          <a:p>
            <a:pPr algn="just"/>
            <a:r>
              <a:rPr lang="en-US" smtClean="0">
                <a:solidFill>
                  <a:schemeClr val="accent6"/>
                </a:solidFill>
                <a:latin typeface="Times New Roman" panose="02020603050405020304" pitchFamily="18" charset="0"/>
                <a:cs typeface="Times New Roman" panose="02020603050405020304" pitchFamily="18" charset="0"/>
              </a:rPr>
              <a:t>Creational Patterns </a:t>
            </a:r>
            <a:r>
              <a:rPr lang="en-US">
                <a:solidFill>
                  <a:schemeClr val="accent6"/>
                </a:solidFill>
                <a:latin typeface="Times New Roman" panose="02020603050405020304" pitchFamily="18" charset="0"/>
                <a:cs typeface="Times New Roman" panose="02020603050405020304" pitchFamily="18" charset="0"/>
              </a:rPr>
              <a:t>(nhóm khởi tạo</a:t>
            </a:r>
            <a:r>
              <a:rPr lang="en-US" smtClean="0">
                <a:solidFill>
                  <a:schemeClr val="accent6"/>
                </a:solidFill>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p>
          <a:p>
            <a:pPr lvl="1" algn="just"/>
            <a:r>
              <a:rPr lang="en-US" smtClean="0">
                <a:latin typeface="Times New Roman" panose="02020603050405020304" pitchFamily="18" charset="0"/>
                <a:cs typeface="Times New Roman" panose="02020603050405020304" pitchFamily="18" charset="0"/>
              </a:rPr>
              <a:t>Singleton Pattern</a:t>
            </a:r>
            <a:endParaRPr lang="en-US">
              <a:latin typeface="Times New Roman" panose="02020603050405020304" pitchFamily="18" charset="0"/>
              <a:cs typeface="Times New Roman" panose="02020603050405020304" pitchFamily="18" charset="0"/>
            </a:endParaRPr>
          </a:p>
          <a:p>
            <a:pPr lvl="1" algn="just"/>
            <a:r>
              <a:rPr lang="en-US" smtClean="0">
                <a:latin typeface="Times New Roman" panose="02020603050405020304" pitchFamily="18" charset="0"/>
                <a:cs typeface="Times New Roman" panose="02020603050405020304" pitchFamily="18" charset="0"/>
              </a:rPr>
              <a:t>Abstract Factory Pattern</a:t>
            </a:r>
          </a:p>
          <a:p>
            <a:pPr lvl="1" algn="just"/>
            <a:r>
              <a:rPr lang="en-US" smtClean="0">
                <a:latin typeface="Times New Roman" panose="02020603050405020304" pitchFamily="18" charset="0"/>
                <a:cs typeface="Times New Roman" panose="02020603050405020304" pitchFamily="18" charset="0"/>
              </a:rPr>
              <a:t>Factory Pattern</a:t>
            </a:r>
          </a:p>
          <a:p>
            <a:pPr algn="just"/>
            <a:r>
              <a:rPr lang="en-US">
                <a:solidFill>
                  <a:schemeClr val="accent6"/>
                </a:solidFill>
                <a:latin typeface="Times New Roman" panose="02020603050405020304" pitchFamily="18" charset="0"/>
                <a:cs typeface="Times New Roman" panose="02020603050405020304" pitchFamily="18" charset="0"/>
              </a:rPr>
              <a:t>Structural </a:t>
            </a:r>
            <a:r>
              <a:rPr lang="en-US" smtClean="0">
                <a:solidFill>
                  <a:schemeClr val="accent6"/>
                </a:solidFill>
                <a:latin typeface="Times New Roman" panose="02020603050405020304" pitchFamily="18" charset="0"/>
                <a:cs typeface="Times New Roman" panose="02020603050405020304" pitchFamily="18" charset="0"/>
              </a:rPr>
              <a:t>Patterns </a:t>
            </a:r>
            <a:r>
              <a:rPr lang="en-US">
                <a:solidFill>
                  <a:schemeClr val="accent6"/>
                </a:solidFill>
                <a:latin typeface="Times New Roman" panose="02020603050405020304" pitchFamily="18" charset="0"/>
                <a:cs typeface="Times New Roman" panose="02020603050405020304" pitchFamily="18" charset="0"/>
              </a:rPr>
              <a:t>(nhóm cấu trúc)</a:t>
            </a:r>
            <a:r>
              <a:rPr lang="en-US" smtClean="0">
                <a:latin typeface="Times New Roman" panose="02020603050405020304" pitchFamily="18" charset="0"/>
                <a:cs typeface="Times New Roman" panose="02020603050405020304" pitchFamily="18" charset="0"/>
              </a:rPr>
              <a:t> :</a:t>
            </a:r>
          </a:p>
          <a:p>
            <a:pPr lvl="1" algn="just"/>
            <a:r>
              <a:rPr lang="en-US">
                <a:latin typeface="Times New Roman" panose="02020603050405020304" pitchFamily="18" charset="0"/>
                <a:cs typeface="Times New Roman" panose="02020603050405020304" pitchFamily="18" charset="0"/>
              </a:rPr>
              <a:t>Adapter Pattern</a:t>
            </a:r>
            <a:endParaRPr lang="en-US" smtClean="0">
              <a:latin typeface="Times New Roman" panose="02020603050405020304" pitchFamily="18" charset="0"/>
              <a:cs typeface="Times New Roman" panose="02020603050405020304" pitchFamily="18" charset="0"/>
            </a:endParaRPr>
          </a:p>
          <a:p>
            <a:pPr lvl="1" algn="just"/>
            <a:r>
              <a:rPr lang="en-US" smtClean="0">
                <a:latin typeface="Times New Roman" panose="02020603050405020304" pitchFamily="18" charset="0"/>
                <a:cs typeface="Times New Roman" panose="02020603050405020304" pitchFamily="18" charset="0"/>
              </a:rPr>
              <a:t>Facade </a:t>
            </a:r>
            <a:r>
              <a:rPr lang="en-US">
                <a:latin typeface="Times New Roman" panose="02020603050405020304" pitchFamily="18" charset="0"/>
                <a:cs typeface="Times New Roman" panose="02020603050405020304" pitchFamily="18" charset="0"/>
              </a:rPr>
              <a:t>Pattern</a:t>
            </a:r>
            <a:endParaRPr lang="en-US" smtClean="0">
              <a:latin typeface="Times New Roman" panose="02020603050405020304" pitchFamily="18" charset="0"/>
              <a:cs typeface="Times New Roman" panose="02020603050405020304" pitchFamily="18" charset="0"/>
            </a:endParaRPr>
          </a:p>
          <a:p>
            <a:pPr algn="just"/>
            <a:r>
              <a:rPr lang="en-US">
                <a:solidFill>
                  <a:schemeClr val="accent6"/>
                </a:solidFill>
                <a:latin typeface="Times New Roman" panose="02020603050405020304" pitchFamily="18" charset="0"/>
                <a:cs typeface="Times New Roman" panose="02020603050405020304" pitchFamily="18" charset="0"/>
              </a:rPr>
              <a:t>Behavioral </a:t>
            </a:r>
            <a:r>
              <a:rPr lang="en-US" smtClean="0">
                <a:solidFill>
                  <a:schemeClr val="accent6"/>
                </a:solidFill>
                <a:latin typeface="Times New Roman" panose="02020603050405020304" pitchFamily="18" charset="0"/>
                <a:cs typeface="Times New Roman" panose="02020603050405020304" pitchFamily="18" charset="0"/>
              </a:rPr>
              <a:t>Patterns </a:t>
            </a:r>
            <a:r>
              <a:rPr lang="en-US">
                <a:solidFill>
                  <a:schemeClr val="accent6"/>
                </a:solidFill>
                <a:latin typeface="Times New Roman" panose="02020603050405020304" pitchFamily="18" charset="0"/>
                <a:cs typeface="Times New Roman" panose="02020603050405020304" pitchFamily="18" charset="0"/>
              </a:rPr>
              <a:t>(nhóm hành vi) </a:t>
            </a:r>
            <a:r>
              <a:rPr lang="en-US" smtClean="0">
                <a:latin typeface="Times New Roman" panose="02020603050405020304" pitchFamily="18" charset="0"/>
                <a:cs typeface="Times New Roman" panose="02020603050405020304" pitchFamily="18" charset="0"/>
              </a:rPr>
              <a:t>:</a:t>
            </a:r>
          </a:p>
          <a:p>
            <a:pPr lvl="1" algn="just"/>
            <a:r>
              <a:rPr lang="en-US" smtClean="0">
                <a:latin typeface="Times New Roman" panose="02020603050405020304" pitchFamily="18" charset="0"/>
                <a:cs typeface="Times New Roman" panose="02020603050405020304" pitchFamily="18" charset="0"/>
              </a:rPr>
              <a:t>Interpreter Pattern</a:t>
            </a:r>
          </a:p>
          <a:p>
            <a:pPr lvl="1" algn="just"/>
            <a:r>
              <a:rPr lang="en-US" smtClean="0">
                <a:latin typeface="Times New Roman" panose="02020603050405020304" pitchFamily="18" charset="0"/>
                <a:cs typeface="Times New Roman" panose="02020603050405020304" pitchFamily="18" charset="0"/>
              </a:rPr>
              <a:t>Iterator Pattern</a:t>
            </a:r>
          </a:p>
          <a:p>
            <a:pPr lvl="1" algn="just"/>
            <a:r>
              <a:rPr lang="en-US" smtClean="0">
                <a:latin typeface="Times New Roman" panose="02020603050405020304" pitchFamily="18" charset="0"/>
                <a:cs typeface="Times New Roman" panose="02020603050405020304" pitchFamily="18" charset="0"/>
              </a:rPr>
              <a:t>Null </a:t>
            </a:r>
            <a:r>
              <a:rPr lang="en-US">
                <a:latin typeface="Times New Roman" panose="02020603050405020304" pitchFamily="18" charset="0"/>
                <a:cs typeface="Times New Roman" panose="02020603050405020304" pitchFamily="18" charset="0"/>
              </a:rPr>
              <a:t>Object </a:t>
            </a:r>
            <a:r>
              <a:rPr lang="en-US" smtClean="0">
                <a:latin typeface="Times New Roman" panose="02020603050405020304" pitchFamily="18" charset="0"/>
                <a:cs typeface="Times New Roman" panose="02020603050405020304" pitchFamily="18" charset="0"/>
              </a:rPr>
              <a:t>Pattern</a:t>
            </a:r>
          </a:p>
          <a:p>
            <a:pPr lvl="1" algn="just"/>
            <a:r>
              <a:rPr lang="en-US" smtClean="0">
                <a:latin typeface="Times New Roman" panose="02020603050405020304" pitchFamily="18" charset="0"/>
                <a:cs typeface="Times New Roman" panose="02020603050405020304" pitchFamily="18" charset="0"/>
              </a:rPr>
              <a:t>Strategy Pattern</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811" y="2194559"/>
            <a:ext cx="5917831" cy="4024125"/>
          </a:xfrm>
          <a:prstGeom prst="rect">
            <a:avLst/>
          </a:prstGeom>
        </p:spPr>
      </p:pic>
    </p:spTree>
    <p:extLst>
      <p:ext uri="{BB962C8B-B14F-4D97-AF65-F5344CB8AC3E}">
        <p14:creationId xmlns:p14="http://schemas.microsoft.com/office/powerpoint/2010/main" val="4173668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a:latin typeface="Times New Roman" panose="02020603050405020304" pitchFamily="18" charset="0"/>
                <a:cs typeface="Times New Roman" panose="02020603050405020304" pitchFamily="18" charset="0"/>
              </a:rPr>
              <a:t>Sơ đồ hoạt động</a:t>
            </a:r>
          </a:p>
        </p:txBody>
      </p:sp>
      <p:sp>
        <p:nvSpPr>
          <p:cNvPr id="3" name="Content Placeholder 2"/>
          <p:cNvSpPr>
            <a:spLocks noGrp="1"/>
          </p:cNvSpPr>
          <p:nvPr>
            <p:ph idx="1"/>
          </p:nvPr>
        </p:nvSpPr>
        <p:spPr>
          <a:xfrm>
            <a:off x="685800" y="2194561"/>
            <a:ext cx="5881255" cy="451658"/>
          </a:xfrm>
        </p:spPr>
        <p:txBody>
          <a:bodyPr/>
          <a:lstStyle/>
          <a:p>
            <a:pPr marL="228600" lvl="1">
              <a:spcBef>
                <a:spcPts val="1000"/>
              </a:spcBef>
            </a:pPr>
            <a:r>
              <a:rPr lang="en-US" smtClean="0">
                <a:latin typeface="Times New Roman" panose="02020603050405020304" pitchFamily="18" charset="0"/>
                <a:cs typeface="Times New Roman" panose="02020603050405020304" pitchFamily="18" charset="0"/>
              </a:rPr>
              <a:t>Singleton Pattern</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5" name="Content Placeholder 2"/>
          <p:cNvSpPr txBox="1">
            <a:spLocks/>
          </p:cNvSpPr>
          <p:nvPr/>
        </p:nvSpPr>
        <p:spPr>
          <a:xfrm>
            <a:off x="685799" y="2646218"/>
            <a:ext cx="5881256" cy="35467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Công dụng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Đảm bảo 1 Lớp (Class) chỉ có một Thể hiện (Instance) được tạo ra và nó sẽ cung cấp một Phương thức (Method) để truy cập thông qua Thể hiện (Instance) này, mà không phải khởi tạo lại.</a:t>
            </a:r>
          </a:p>
          <a:p>
            <a:pPr marL="0" lvl="1" indent="0" algn="just">
              <a:spcBef>
                <a:spcPts val="1000"/>
              </a:spcBef>
              <a:buNone/>
            </a:pPr>
            <a:endParaRPr lang="en-US" smtClean="0">
              <a:latin typeface="Times New Roman" panose="02020603050405020304" pitchFamily="18" charset="0"/>
              <a:cs typeface="Times New Roman" panose="02020603050405020304" pitchFamily="18" charset="0"/>
            </a:endParaRPr>
          </a:p>
          <a:p>
            <a:pPr marL="228600" lvl="1" algn="just">
              <a:spcBef>
                <a:spcPts val="1000"/>
              </a:spcBef>
            </a:pPr>
            <a:r>
              <a:rPr lang="en-US" sz="2200" smtClean="0">
                <a:latin typeface="Times New Roman" panose="02020603050405020304" pitchFamily="18" charset="0"/>
                <a:cs typeface="Times New Roman" panose="02020603050405020304" pitchFamily="18" charset="0"/>
              </a:rPr>
              <a:t>Ví dụ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Trong 1 project quản lý SinhVien, thay vì phải khởi tạo sv1, sv2,… từ các Class khác nhau, khiến cho bộ nhớ tăng, thì dựa vào Singleton để tạo 1 phương thức duy nhất để trả về đối tượng, mà không phải khởi tạo lại.</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14460"/>
          <a:stretch/>
        </p:blipFill>
        <p:spPr>
          <a:xfrm>
            <a:off x="6567056" y="2194561"/>
            <a:ext cx="5117586" cy="3838189"/>
          </a:xfrm>
          <a:prstGeom prst="rect">
            <a:avLst/>
          </a:prstGeom>
        </p:spPr>
      </p:pic>
    </p:spTree>
    <p:extLst>
      <p:ext uri="{BB962C8B-B14F-4D97-AF65-F5344CB8AC3E}">
        <p14:creationId xmlns:p14="http://schemas.microsoft.com/office/powerpoint/2010/main" val="2049099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Singleton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pic>
        <p:nvPicPr>
          <p:cNvPr id="5" name="Picture 4"/>
          <p:cNvPicPr>
            <a:picLocks noChangeAspect="1"/>
          </p:cNvPicPr>
          <p:nvPr/>
        </p:nvPicPr>
        <p:blipFill>
          <a:blip r:embed="rId3"/>
          <a:stretch>
            <a:fillRect/>
          </a:stretch>
        </p:blipFill>
        <p:spPr>
          <a:xfrm>
            <a:off x="401545" y="3066699"/>
            <a:ext cx="4988110" cy="3039630"/>
          </a:xfrm>
          <a:prstGeom prst="rect">
            <a:avLst/>
          </a:prstGeom>
        </p:spPr>
      </p:pic>
      <p:pic>
        <p:nvPicPr>
          <p:cNvPr id="6" name="Picture 5"/>
          <p:cNvPicPr>
            <a:picLocks noChangeAspect="1"/>
          </p:cNvPicPr>
          <p:nvPr/>
        </p:nvPicPr>
        <p:blipFill>
          <a:blip r:embed="rId4"/>
          <a:stretch>
            <a:fillRect/>
          </a:stretch>
        </p:blipFill>
        <p:spPr>
          <a:xfrm>
            <a:off x="5639446" y="2475621"/>
            <a:ext cx="6204115" cy="2029384"/>
          </a:xfrm>
          <a:prstGeom prst="rect">
            <a:avLst/>
          </a:prstGeom>
        </p:spPr>
      </p:pic>
      <p:pic>
        <p:nvPicPr>
          <p:cNvPr id="7" name="Picture 6"/>
          <p:cNvPicPr>
            <a:picLocks noChangeAspect="1"/>
          </p:cNvPicPr>
          <p:nvPr/>
        </p:nvPicPr>
        <p:blipFill>
          <a:blip r:embed="rId5"/>
          <a:stretch>
            <a:fillRect/>
          </a:stretch>
        </p:blipFill>
        <p:spPr>
          <a:xfrm>
            <a:off x="5639447" y="4586514"/>
            <a:ext cx="6204115" cy="2023081"/>
          </a:xfrm>
          <a:prstGeom prst="rect">
            <a:avLst/>
          </a:prstGeom>
        </p:spPr>
      </p:pic>
    </p:spTree>
    <p:extLst>
      <p:ext uri="{BB962C8B-B14F-4D97-AF65-F5344CB8AC3E}">
        <p14:creationId xmlns:p14="http://schemas.microsoft.com/office/powerpoint/2010/main" val="3508245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Singleton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8" name="Content Placeholder 2"/>
          <p:cNvSpPr txBox="1">
            <a:spLocks/>
          </p:cNvSpPr>
          <p:nvPr/>
        </p:nvSpPr>
        <p:spPr>
          <a:xfrm>
            <a:off x="685798" y="2057401"/>
            <a:ext cx="10820401" cy="850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a:latin typeface="Times New Roman" panose="02020603050405020304" pitchFamily="18" charset="0"/>
                <a:cs typeface="Times New Roman" panose="02020603050405020304" pitchFamily="18" charset="0"/>
              </a:rPr>
              <a:t>Eager initialization :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Thể </a:t>
            </a:r>
            <a:r>
              <a:rPr lang="en-US" smtClean="0">
                <a:latin typeface="Times New Roman" panose="02020603050405020304" pitchFamily="18" charset="0"/>
                <a:cs typeface="Times New Roman" panose="02020603050405020304" pitchFamily="18" charset="0"/>
              </a:rPr>
              <a:t>hiện (instance) của lớp (class) sẽ được tạo ngay khi được gọi </a:t>
            </a:r>
            <a:r>
              <a:rPr lang="en-US" smtClean="0">
                <a:latin typeface="Times New Roman" panose="02020603050405020304" pitchFamily="18" charset="0"/>
                <a:cs typeface="Times New Roman" panose="02020603050405020304" pitchFamily="18" charset="0"/>
              </a:rPr>
              <a:t>đến và có thể sẽ không dùng đến.</a:t>
            </a:r>
            <a:endParaRPr lang="en-US"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85797" y="2907793"/>
            <a:ext cx="10820402" cy="3492956"/>
          </a:xfrm>
          <a:prstGeom prst="rect">
            <a:avLst/>
          </a:prstGeom>
        </p:spPr>
      </p:pic>
    </p:spTree>
    <p:extLst>
      <p:ext uri="{BB962C8B-B14F-4D97-AF65-F5344CB8AC3E}">
        <p14:creationId xmlns:p14="http://schemas.microsoft.com/office/powerpoint/2010/main" val="794672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9951"/>
            <a:ext cx="8610600" cy="907449"/>
          </a:xfrm>
        </p:spPr>
        <p:txBody>
          <a:bodyPr>
            <a:normAutofit/>
          </a:bodyPr>
          <a:lstStyle/>
          <a:p>
            <a:r>
              <a:rPr lang="en-US" sz="3000" smtClean="0">
                <a:latin typeface="Times New Roman" panose="02020603050405020304" pitchFamily="18" charset="0"/>
                <a:cs typeface="Times New Roman" panose="02020603050405020304" pitchFamily="18" charset="0"/>
              </a:rPr>
              <a:t>Singleton Pattern</a:t>
            </a:r>
            <a:endParaRPr lang="en-US" sz="3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8638" y="744971"/>
            <a:ext cx="7066004" cy="404981"/>
          </a:xfrm>
          <a:prstGeom prst="rect">
            <a:avLst/>
          </a:prstGeom>
        </p:spPr>
      </p:pic>
      <p:sp>
        <p:nvSpPr>
          <p:cNvPr id="8" name="Content Placeholder 2"/>
          <p:cNvSpPr txBox="1">
            <a:spLocks/>
          </p:cNvSpPr>
          <p:nvPr/>
        </p:nvSpPr>
        <p:spPr>
          <a:xfrm>
            <a:off x="685798" y="2057400"/>
            <a:ext cx="3592428" cy="4581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28600" lvl="1" algn="just">
              <a:spcBef>
                <a:spcPts val="1000"/>
              </a:spcBef>
            </a:pPr>
            <a:r>
              <a:rPr lang="en-US" sz="2200" smtClean="0">
                <a:latin typeface="Times New Roman" panose="02020603050405020304" pitchFamily="18" charset="0"/>
                <a:cs typeface="Times New Roman" panose="02020603050405020304" pitchFamily="18" charset="0"/>
              </a:rPr>
              <a:t>Static block </a:t>
            </a:r>
            <a:r>
              <a:rPr lang="en-US" sz="2200" smtClean="0">
                <a:latin typeface="Times New Roman" panose="02020603050405020304" pitchFamily="18" charset="0"/>
                <a:cs typeface="Times New Roman" panose="02020603050405020304" pitchFamily="18" charset="0"/>
              </a:rPr>
              <a:t>initialization : </a:t>
            </a:r>
          </a:p>
          <a:p>
            <a:pPr marL="0" lvl="1" indent="0" algn="just">
              <a:spcBef>
                <a:spcPts val="1000"/>
              </a:spcBef>
              <a:buNone/>
            </a:pPr>
            <a:r>
              <a:rPr lang="en-US" smtClean="0">
                <a:latin typeface="Times New Roman" panose="02020603050405020304" pitchFamily="18" charset="0"/>
                <a:cs typeface="Times New Roman" panose="02020603050405020304" pitchFamily="18" charset="0"/>
              </a:rPr>
              <a:t>Tương tự </a:t>
            </a:r>
            <a:r>
              <a:rPr lang="en-US">
                <a:latin typeface="Times New Roman" panose="02020603050405020304" pitchFamily="18" charset="0"/>
                <a:cs typeface="Times New Roman" panose="02020603050405020304" pitchFamily="18" charset="0"/>
              </a:rPr>
              <a:t>Eager </a:t>
            </a:r>
            <a:r>
              <a:rPr lang="en-US" smtClean="0">
                <a:latin typeface="Times New Roman" panose="02020603050405020304" pitchFamily="18" charset="0"/>
                <a:cs typeface="Times New Roman" panose="02020603050405020304" pitchFamily="18" charset="0"/>
              </a:rPr>
              <a:t>initialization, nhưng có Static block cung cấp thêm tùy chọn để xử lý.</a:t>
            </a: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456669" y="2057400"/>
            <a:ext cx="7227974" cy="4306824"/>
          </a:xfrm>
          <a:prstGeom prst="rect">
            <a:avLst/>
          </a:prstGeom>
        </p:spPr>
      </p:pic>
    </p:spTree>
    <p:extLst>
      <p:ext uri="{BB962C8B-B14F-4D97-AF65-F5344CB8AC3E}">
        <p14:creationId xmlns:p14="http://schemas.microsoft.com/office/powerpoint/2010/main" val="2183258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1300</TotalTime>
  <Words>1354</Words>
  <Application>Microsoft Office PowerPoint</Application>
  <PresentationFormat>Widescreen</PresentationFormat>
  <Paragraphs>122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Times New Roman</vt:lpstr>
      <vt:lpstr>Vapor Trail</vt:lpstr>
      <vt:lpstr>Java design patterns</vt:lpstr>
      <vt:lpstr>Design patterns là gì?</vt:lpstr>
      <vt:lpstr>Tại sao phải sử dụng design patterns</vt:lpstr>
      <vt:lpstr>Phân loại design patterns</vt:lpstr>
      <vt:lpstr>Sơ đồ hoạt động</vt:lpstr>
      <vt:lpstr>Sơ đồ hoạt động</vt:lpstr>
      <vt:lpstr>Singleton Pattern</vt:lpstr>
      <vt:lpstr>Singleton Pattern</vt:lpstr>
      <vt:lpstr>Singleton Pattern</vt:lpstr>
      <vt:lpstr>Singleton Pattern</vt:lpstr>
      <vt:lpstr>Singleton Pattern</vt:lpstr>
      <vt:lpstr>Singleton Pattern</vt:lpstr>
      <vt:lpstr>Singleton Pattern</vt:lpstr>
      <vt:lpstr>Singleton Pattern</vt:lpstr>
      <vt:lpstr>Sơ đồ hoạt động</vt:lpstr>
      <vt:lpstr>Factory pattern</vt:lpstr>
      <vt:lpstr>Factory Pattern</vt:lpstr>
      <vt:lpstr>Abstract Factory Pattern</vt:lpstr>
      <vt:lpstr>Sơ đồ hoạt động</vt:lpstr>
      <vt:lpstr>Adapter pattern</vt:lpstr>
      <vt:lpstr>Sơ đồ hoạt động</vt:lpstr>
      <vt:lpstr>Facade pattern</vt:lpstr>
      <vt:lpstr>Sơ đồ hoạt động</vt:lpstr>
      <vt:lpstr>Sơ đồ hoạt động</vt:lpstr>
      <vt:lpstr>Interator pattern</vt:lpstr>
      <vt:lpstr>Sơ đồ hoạt động</vt:lpstr>
      <vt:lpstr>Sơ đồ hoạt động</vt:lpstr>
      <vt:lpstr>Strategy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design pattern</dc:title>
  <dc:creator>Administrator</dc:creator>
  <cp:lastModifiedBy>Administrator</cp:lastModifiedBy>
  <cp:revision>66</cp:revision>
  <dcterms:created xsi:type="dcterms:W3CDTF">2018-07-09T07:35:13Z</dcterms:created>
  <dcterms:modified xsi:type="dcterms:W3CDTF">2018-07-12T07:52:26Z</dcterms:modified>
</cp:coreProperties>
</file>