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59" r:id="rId5"/>
    <p:sldId id="260" r:id="rId6"/>
    <p:sldId id="262" r:id="rId7"/>
    <p:sldId id="263" r:id="rId8"/>
    <p:sldId id="264" r:id="rId9"/>
    <p:sldId id="265" r:id="rId10"/>
    <p:sldId id="266" r:id="rId11"/>
    <p:sldId id="268" r:id="rId12"/>
    <p:sldId id="269" r:id="rId13"/>
    <p:sldId id="270" r:id="rId14"/>
    <p:sldId id="271" r:id="rId15"/>
    <p:sldId id="272" r:id="rId16"/>
    <p:sldId id="273" r:id="rId17"/>
    <p:sldId id="275" r:id="rId18"/>
    <p:sldId id="276" r:id="rId19"/>
    <p:sldId id="277" r:id="rId20"/>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487FB3-6EF9-432D-BA1D-48EA8352F46D}" type="datetimeFigureOut">
              <a:rPr lang="vi-VN" smtClean="0"/>
              <a:t>17/07/2024</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84CC4C-39EC-4D35-AA89-D1F08ECC6CDC}" type="slidenum">
              <a:rPr lang="vi-VN" smtClean="0"/>
              <a:t>‹#›</a:t>
            </a:fld>
            <a:endParaRPr lang="vi-VN"/>
          </a:p>
        </p:txBody>
      </p:sp>
    </p:spTree>
    <p:extLst>
      <p:ext uri="{BB962C8B-B14F-4D97-AF65-F5344CB8AC3E}">
        <p14:creationId xmlns:p14="http://schemas.microsoft.com/office/powerpoint/2010/main" val="3760244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7729B17C-3B76-4747-A567-5C1C4016F9F3}" type="datetime1">
              <a:rPr lang="vi-VN" smtClean="0"/>
              <a:t>17/07/2024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5F7839E-CDB7-4AE1-8CE5-E2C7DEAE986E}" type="slidenum">
              <a:rPr lang="vi-VN" smtClean="0"/>
              <a:t>‹#›</a:t>
            </a:fld>
            <a:endParaRPr lang="vi-VN"/>
          </a:p>
        </p:txBody>
      </p:sp>
    </p:spTree>
    <p:extLst>
      <p:ext uri="{BB962C8B-B14F-4D97-AF65-F5344CB8AC3E}">
        <p14:creationId xmlns:p14="http://schemas.microsoft.com/office/powerpoint/2010/main" val="1489186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F56B99A8-44D7-4D5C-B296-A70D79A85CC6}" type="datetime1">
              <a:rPr lang="vi-VN" smtClean="0"/>
              <a:t>17/07/2024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5F7839E-CDB7-4AE1-8CE5-E2C7DEAE986E}" type="slidenum">
              <a:rPr lang="vi-VN" smtClean="0"/>
              <a:t>‹#›</a:t>
            </a:fld>
            <a:endParaRPr lang="vi-VN"/>
          </a:p>
        </p:txBody>
      </p:sp>
    </p:spTree>
    <p:extLst>
      <p:ext uri="{BB962C8B-B14F-4D97-AF65-F5344CB8AC3E}">
        <p14:creationId xmlns:p14="http://schemas.microsoft.com/office/powerpoint/2010/main" val="3174133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34DE26BC-A8B7-4A86-9FBA-4B7A9A54B511}" type="datetime1">
              <a:rPr lang="vi-VN" smtClean="0"/>
              <a:t>17/07/2024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5F7839E-CDB7-4AE1-8CE5-E2C7DEAE986E}" type="slidenum">
              <a:rPr lang="vi-VN" smtClean="0"/>
              <a:t>‹#›</a:t>
            </a:fld>
            <a:endParaRPr lang="vi-VN"/>
          </a:p>
        </p:txBody>
      </p:sp>
    </p:spTree>
    <p:extLst>
      <p:ext uri="{BB962C8B-B14F-4D97-AF65-F5344CB8AC3E}">
        <p14:creationId xmlns:p14="http://schemas.microsoft.com/office/powerpoint/2010/main" val="382285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DDAB31DD-BD79-4AE0-BA34-093B5BBB48BA}" type="datetime1">
              <a:rPr lang="vi-VN" smtClean="0"/>
              <a:t>17/07/2024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5F7839E-CDB7-4AE1-8CE5-E2C7DEAE986E}" type="slidenum">
              <a:rPr lang="vi-VN" smtClean="0"/>
              <a:t>‹#›</a:t>
            </a:fld>
            <a:endParaRPr lang="vi-VN"/>
          </a:p>
        </p:txBody>
      </p:sp>
    </p:spTree>
    <p:extLst>
      <p:ext uri="{BB962C8B-B14F-4D97-AF65-F5344CB8AC3E}">
        <p14:creationId xmlns:p14="http://schemas.microsoft.com/office/powerpoint/2010/main" val="333987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D497CD-03D5-458E-B7A6-DD4B3C95F8F0}" type="datetime1">
              <a:rPr lang="vi-VN" smtClean="0"/>
              <a:t>17/07/2024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5F7839E-CDB7-4AE1-8CE5-E2C7DEAE986E}" type="slidenum">
              <a:rPr lang="vi-VN" smtClean="0"/>
              <a:t>‹#›</a:t>
            </a:fld>
            <a:endParaRPr lang="vi-VN"/>
          </a:p>
        </p:txBody>
      </p:sp>
    </p:spTree>
    <p:extLst>
      <p:ext uri="{BB962C8B-B14F-4D97-AF65-F5344CB8AC3E}">
        <p14:creationId xmlns:p14="http://schemas.microsoft.com/office/powerpoint/2010/main" val="191010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F2D337EE-8749-4B21-A477-A1C9655F6B30}" type="datetime1">
              <a:rPr lang="vi-VN" smtClean="0"/>
              <a:t>17/07/2024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5F7839E-CDB7-4AE1-8CE5-E2C7DEAE986E}" type="slidenum">
              <a:rPr lang="vi-VN" smtClean="0"/>
              <a:t>‹#›</a:t>
            </a:fld>
            <a:endParaRPr lang="vi-VN"/>
          </a:p>
        </p:txBody>
      </p:sp>
    </p:spTree>
    <p:extLst>
      <p:ext uri="{BB962C8B-B14F-4D97-AF65-F5344CB8AC3E}">
        <p14:creationId xmlns:p14="http://schemas.microsoft.com/office/powerpoint/2010/main" val="3027542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E4AED05B-A8DA-498D-99EA-0665BED09C1C}" type="datetime1">
              <a:rPr lang="vi-VN" smtClean="0"/>
              <a:t>17/07/2024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85F7839E-CDB7-4AE1-8CE5-E2C7DEAE986E}" type="slidenum">
              <a:rPr lang="vi-VN" smtClean="0"/>
              <a:t>‹#›</a:t>
            </a:fld>
            <a:endParaRPr lang="vi-VN"/>
          </a:p>
        </p:txBody>
      </p:sp>
    </p:spTree>
    <p:extLst>
      <p:ext uri="{BB962C8B-B14F-4D97-AF65-F5344CB8AC3E}">
        <p14:creationId xmlns:p14="http://schemas.microsoft.com/office/powerpoint/2010/main" val="25901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9FF05257-2B7D-4C55-9011-514CC783AD29}" type="datetime1">
              <a:rPr lang="vi-VN" smtClean="0"/>
              <a:t>17/07/2024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85F7839E-CDB7-4AE1-8CE5-E2C7DEAE986E}" type="slidenum">
              <a:rPr lang="vi-VN" smtClean="0"/>
              <a:t>‹#›</a:t>
            </a:fld>
            <a:endParaRPr lang="vi-VN"/>
          </a:p>
        </p:txBody>
      </p:sp>
    </p:spTree>
    <p:extLst>
      <p:ext uri="{BB962C8B-B14F-4D97-AF65-F5344CB8AC3E}">
        <p14:creationId xmlns:p14="http://schemas.microsoft.com/office/powerpoint/2010/main" val="4038019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1488B-B1D1-4105-B346-DEBC93CADBE2}" type="datetime1">
              <a:rPr lang="vi-VN" smtClean="0"/>
              <a:t>17/07/2024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85F7839E-CDB7-4AE1-8CE5-E2C7DEAE986E}" type="slidenum">
              <a:rPr lang="vi-VN" smtClean="0"/>
              <a:t>‹#›</a:t>
            </a:fld>
            <a:endParaRPr lang="vi-VN"/>
          </a:p>
        </p:txBody>
      </p:sp>
    </p:spTree>
    <p:extLst>
      <p:ext uri="{BB962C8B-B14F-4D97-AF65-F5344CB8AC3E}">
        <p14:creationId xmlns:p14="http://schemas.microsoft.com/office/powerpoint/2010/main" val="3094607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6128C-0FB1-4FE9-AD9F-6F5FF0380D91}" type="datetime1">
              <a:rPr lang="vi-VN" smtClean="0"/>
              <a:t>17/07/2024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5F7839E-CDB7-4AE1-8CE5-E2C7DEAE986E}" type="slidenum">
              <a:rPr lang="vi-VN" smtClean="0"/>
              <a:t>‹#›</a:t>
            </a:fld>
            <a:endParaRPr lang="vi-VN"/>
          </a:p>
        </p:txBody>
      </p:sp>
    </p:spTree>
    <p:extLst>
      <p:ext uri="{BB962C8B-B14F-4D97-AF65-F5344CB8AC3E}">
        <p14:creationId xmlns:p14="http://schemas.microsoft.com/office/powerpoint/2010/main" val="878654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A4548D-12CF-4F81-BAB4-CB120007A94B}" type="datetime1">
              <a:rPr lang="vi-VN" smtClean="0"/>
              <a:t>17/07/2024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5F7839E-CDB7-4AE1-8CE5-E2C7DEAE986E}" type="slidenum">
              <a:rPr lang="vi-VN" smtClean="0"/>
              <a:t>‹#›</a:t>
            </a:fld>
            <a:endParaRPr lang="vi-VN"/>
          </a:p>
        </p:txBody>
      </p:sp>
    </p:spTree>
    <p:extLst>
      <p:ext uri="{BB962C8B-B14F-4D97-AF65-F5344CB8AC3E}">
        <p14:creationId xmlns:p14="http://schemas.microsoft.com/office/powerpoint/2010/main" val="1818300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128F58-51BE-4A7E-BFD0-F9F7AA6F76C5}" type="datetime1">
              <a:rPr lang="vi-VN" smtClean="0"/>
              <a:t>17/07/2024</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F7839E-CDB7-4AE1-8CE5-E2C7DEAE986E}" type="slidenum">
              <a:rPr lang="vi-VN" smtClean="0"/>
              <a:t>‹#›</a:t>
            </a:fld>
            <a:endParaRPr lang="vi-VN"/>
          </a:p>
        </p:txBody>
      </p:sp>
    </p:spTree>
    <p:extLst>
      <p:ext uri="{BB962C8B-B14F-4D97-AF65-F5344CB8AC3E}">
        <p14:creationId xmlns:p14="http://schemas.microsoft.com/office/powerpoint/2010/main" val="16173063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fi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475" y="1556792"/>
            <a:ext cx="7772400" cy="1470025"/>
          </a:xfrm>
        </p:spPr>
        <p:txBody>
          <a:bodyPr>
            <a:normAutofit/>
          </a:bodyPr>
          <a:lstStyle/>
          <a:p>
            <a:r>
              <a:rPr lang="vi-VN" sz="2800" b="1" dirty="0" smtClean="0"/>
              <a:t>BÁO CÁO ĐỒ ÁN TỐT NGHIỆP</a:t>
            </a:r>
            <a:endParaRPr lang="vi-VN" sz="2800" b="1" dirty="0"/>
          </a:p>
        </p:txBody>
      </p:sp>
      <p:sp>
        <p:nvSpPr>
          <p:cNvPr id="3" name="Subtitle 2"/>
          <p:cNvSpPr>
            <a:spLocks noGrp="1"/>
          </p:cNvSpPr>
          <p:nvPr>
            <p:ph type="subTitle" idx="1"/>
          </p:nvPr>
        </p:nvSpPr>
        <p:spPr>
          <a:xfrm>
            <a:off x="1267544" y="2900535"/>
            <a:ext cx="6400800" cy="1752600"/>
          </a:xfrm>
        </p:spPr>
        <p:txBody>
          <a:bodyPr/>
          <a:lstStyle/>
          <a:p>
            <a:r>
              <a:rPr lang="vi-VN" b="1" dirty="0" smtClean="0">
                <a:latin typeface="+mj-lt"/>
              </a:rPr>
              <a:t>XÂY DỰNG WEBSITE THƯƠNG MẠI ĐIỆN TỬ B2C</a:t>
            </a:r>
            <a:endParaRPr lang="vi-VN" b="1" dirty="0">
              <a:latin typeface="+mj-lt"/>
            </a:endParaRPr>
          </a:p>
        </p:txBody>
      </p:sp>
      <p:sp>
        <p:nvSpPr>
          <p:cNvPr id="4" name="TextBox 3"/>
          <p:cNvSpPr txBox="1"/>
          <p:nvPr/>
        </p:nvSpPr>
        <p:spPr>
          <a:xfrm>
            <a:off x="683568" y="4653136"/>
            <a:ext cx="4536504" cy="646331"/>
          </a:xfrm>
          <a:prstGeom prst="rect">
            <a:avLst/>
          </a:prstGeom>
          <a:noFill/>
        </p:spPr>
        <p:txBody>
          <a:bodyPr wrap="square" rtlCol="0">
            <a:spAutoFit/>
          </a:bodyPr>
          <a:lstStyle/>
          <a:p>
            <a:r>
              <a:rPr lang="vi-VN" dirty="0" smtClean="0"/>
              <a:t>Giảng viên hướng dẫn:</a:t>
            </a:r>
          </a:p>
          <a:p>
            <a:r>
              <a:rPr lang="vi-VN" b="1" dirty="0" smtClean="0"/>
              <a:t>ThS. Nguyễn Khắc Quốc </a:t>
            </a:r>
            <a:endParaRPr lang="vi-VN" b="1" dirty="0"/>
          </a:p>
        </p:txBody>
      </p:sp>
      <p:sp>
        <p:nvSpPr>
          <p:cNvPr id="6" name="TextBox 5"/>
          <p:cNvSpPr txBox="1"/>
          <p:nvPr/>
        </p:nvSpPr>
        <p:spPr>
          <a:xfrm>
            <a:off x="6012160" y="4653135"/>
            <a:ext cx="3312368" cy="646331"/>
          </a:xfrm>
          <a:prstGeom prst="rect">
            <a:avLst/>
          </a:prstGeom>
          <a:noFill/>
        </p:spPr>
        <p:txBody>
          <a:bodyPr wrap="square" rtlCol="0">
            <a:spAutoFit/>
          </a:bodyPr>
          <a:lstStyle/>
          <a:p>
            <a:r>
              <a:rPr lang="vi-VN" dirty="0" smtClean="0"/>
              <a:t>Sinh viên thực hiện:</a:t>
            </a:r>
          </a:p>
          <a:p>
            <a:r>
              <a:rPr lang="vi-VN" b="1" dirty="0" smtClean="0"/>
              <a:t>Lâm Khánh Quy</a:t>
            </a:r>
            <a:endParaRPr lang="vi-VN" b="1" dirty="0"/>
          </a:p>
        </p:txBody>
      </p:sp>
      <p:sp>
        <p:nvSpPr>
          <p:cNvPr id="7" name="TextBox 6"/>
          <p:cNvSpPr txBox="1"/>
          <p:nvPr/>
        </p:nvSpPr>
        <p:spPr>
          <a:xfrm>
            <a:off x="2951820" y="6093296"/>
            <a:ext cx="3492388" cy="369332"/>
          </a:xfrm>
          <a:prstGeom prst="rect">
            <a:avLst/>
          </a:prstGeom>
          <a:noFill/>
        </p:spPr>
        <p:txBody>
          <a:bodyPr wrap="square" rtlCol="0">
            <a:spAutoFit/>
          </a:bodyPr>
          <a:lstStyle/>
          <a:p>
            <a:r>
              <a:rPr lang="vi-VN" i="1" dirty="0" smtClean="0">
                <a:latin typeface="+mj-lt"/>
              </a:rPr>
              <a:t>Trà Vinh, tháng 07 năm 2024</a:t>
            </a:r>
            <a:endParaRPr lang="vi-VN" i="1" dirty="0">
              <a:latin typeface="+mj-lt"/>
            </a:endParaRPr>
          </a:p>
        </p:txBody>
      </p:sp>
      <p:sp>
        <p:nvSpPr>
          <p:cNvPr id="8" name="TextBox 7"/>
          <p:cNvSpPr txBox="1"/>
          <p:nvPr/>
        </p:nvSpPr>
        <p:spPr>
          <a:xfrm>
            <a:off x="1907704" y="260648"/>
            <a:ext cx="5616624" cy="646331"/>
          </a:xfrm>
          <a:prstGeom prst="rect">
            <a:avLst/>
          </a:prstGeom>
          <a:noFill/>
        </p:spPr>
        <p:txBody>
          <a:bodyPr wrap="square" rtlCol="0">
            <a:spAutoFit/>
          </a:bodyPr>
          <a:lstStyle/>
          <a:p>
            <a:pPr algn="ctr"/>
            <a:r>
              <a:rPr lang="vi-VN" sz="2000" b="1" dirty="0" smtClean="0">
                <a:latin typeface="+mj-lt"/>
              </a:rPr>
              <a:t>KHOA KỸ THUẬT VÀ CÔNG NGHỆ</a:t>
            </a:r>
          </a:p>
          <a:p>
            <a:pPr algn="ctr"/>
            <a:r>
              <a:rPr lang="vi-VN" sz="1600" b="1" dirty="0" smtClean="0">
                <a:latin typeface="+mj-lt"/>
              </a:rPr>
              <a:t>BỘ MÔN CÔNG NGHỆ THÔNG TIN</a:t>
            </a:r>
            <a:r>
              <a:rPr lang="vi-VN" sz="1600" dirty="0" smtClean="0">
                <a:latin typeface="+mj-lt"/>
              </a:rPr>
              <a:t> </a:t>
            </a:r>
            <a:endParaRPr lang="vi-VN" sz="1600" dirty="0">
              <a:latin typeface="+mj-lt"/>
            </a:endParaRPr>
          </a:p>
        </p:txBody>
      </p:sp>
    </p:spTree>
    <p:extLst>
      <p:ext uri="{BB962C8B-B14F-4D97-AF65-F5344CB8AC3E}">
        <p14:creationId xmlns:p14="http://schemas.microsoft.com/office/powerpoint/2010/main" val="1818208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rgbClr val="FFC0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vi-VN" sz="2800" b="1" dirty="0" smtClean="0"/>
              <a:t>2.3. Tổng quan về Yii</a:t>
            </a:r>
            <a:endParaRPr lang="vi-VN" sz="2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4088" y="2074909"/>
            <a:ext cx="3168352" cy="2376264"/>
          </a:xfrm>
        </p:spPr>
      </p:pic>
      <p:sp>
        <p:nvSpPr>
          <p:cNvPr id="5" name="TextBox 4"/>
          <p:cNvSpPr txBox="1"/>
          <p:nvPr/>
        </p:nvSpPr>
        <p:spPr>
          <a:xfrm>
            <a:off x="539552" y="1916832"/>
            <a:ext cx="4248472" cy="646331"/>
          </a:xfrm>
          <a:prstGeom prst="rect">
            <a:avLst/>
          </a:prstGeom>
          <a:solidFill>
            <a:srgbClr val="FFC000"/>
          </a:solidFill>
        </p:spPr>
        <p:txBody>
          <a:bodyPr wrap="square" rtlCol="0">
            <a:spAutoFit/>
          </a:bodyPr>
          <a:lstStyle/>
          <a:p>
            <a:pPr algn="just"/>
            <a:r>
              <a:rPr lang="vi-VN" dirty="0" smtClean="0"/>
              <a:t>Yii là một framework PHP mã nguồn mở  </a:t>
            </a:r>
            <a:endParaRPr lang="vi-VN" dirty="0"/>
          </a:p>
        </p:txBody>
      </p:sp>
      <p:sp>
        <p:nvSpPr>
          <p:cNvPr id="6" name="TextBox 5"/>
          <p:cNvSpPr txBox="1"/>
          <p:nvPr/>
        </p:nvSpPr>
        <p:spPr>
          <a:xfrm>
            <a:off x="539552" y="2852936"/>
            <a:ext cx="4464496" cy="923330"/>
          </a:xfrm>
          <a:prstGeom prst="rect">
            <a:avLst/>
          </a:prstGeom>
          <a:solidFill>
            <a:srgbClr val="FFFF00"/>
          </a:solidFill>
        </p:spPr>
        <p:txBody>
          <a:bodyPr wrap="square" rtlCol="0">
            <a:spAutoFit/>
          </a:bodyPr>
          <a:lstStyle/>
          <a:p>
            <a:pPr algn="just"/>
            <a:r>
              <a:rPr lang="vi-VN" dirty="0" smtClean="0"/>
              <a:t>Yii dùng để phát triển các ứng dụng web nhanh chóng và hiệu quả với hiệu suất cao.</a:t>
            </a:r>
            <a:endParaRPr lang="vi-VN" dirty="0"/>
          </a:p>
        </p:txBody>
      </p:sp>
      <p:sp>
        <p:nvSpPr>
          <p:cNvPr id="7" name="TextBox 6"/>
          <p:cNvSpPr txBox="1"/>
          <p:nvPr/>
        </p:nvSpPr>
        <p:spPr>
          <a:xfrm>
            <a:off x="543891" y="4102623"/>
            <a:ext cx="4104456" cy="369332"/>
          </a:xfrm>
          <a:prstGeom prst="rect">
            <a:avLst/>
          </a:prstGeom>
          <a:solidFill>
            <a:srgbClr val="92D050"/>
          </a:solidFill>
        </p:spPr>
        <p:txBody>
          <a:bodyPr wrap="square" rtlCol="0">
            <a:spAutoFit/>
          </a:bodyPr>
          <a:lstStyle/>
          <a:p>
            <a:pPr algn="just"/>
            <a:r>
              <a:rPr lang="vi-VN" dirty="0" smtClean="0"/>
              <a:t>Yii sử dụng kiến trúc MVC</a:t>
            </a:r>
            <a:endParaRPr lang="vi-VN" dirty="0"/>
          </a:p>
        </p:txBody>
      </p:sp>
    </p:spTree>
    <p:extLst>
      <p:ext uri="{BB962C8B-B14F-4D97-AF65-F5344CB8AC3E}">
        <p14:creationId xmlns:p14="http://schemas.microsoft.com/office/powerpoint/2010/main" val="1458000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rgbClr val="FFC0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800" b="1" dirty="0" smtClean="0"/>
              <a:t>	 HIỆN THỰC HÓA NGHIÊN CỨU</a:t>
            </a:r>
            <a:endParaRPr lang="vi-VN" sz="2800" b="1" dirty="0"/>
          </a:p>
        </p:txBody>
      </p:sp>
      <p:sp>
        <p:nvSpPr>
          <p:cNvPr id="8" name="Oval 7"/>
          <p:cNvSpPr/>
          <p:nvPr/>
        </p:nvSpPr>
        <p:spPr>
          <a:xfrm>
            <a:off x="1475656" y="592212"/>
            <a:ext cx="720080" cy="587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3</a:t>
            </a:r>
            <a:endParaRPr lang="vi-V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8064" y="2600836"/>
            <a:ext cx="2520280" cy="2133600"/>
          </a:xfrm>
        </p:spPr>
      </p:pic>
      <p:sp>
        <p:nvSpPr>
          <p:cNvPr id="7" name="TextBox 6"/>
          <p:cNvSpPr txBox="1"/>
          <p:nvPr/>
        </p:nvSpPr>
        <p:spPr>
          <a:xfrm>
            <a:off x="971600" y="2636912"/>
            <a:ext cx="3312368" cy="369332"/>
          </a:xfrm>
          <a:prstGeom prst="rect">
            <a:avLst/>
          </a:prstGeom>
          <a:noFill/>
        </p:spPr>
        <p:txBody>
          <a:bodyPr wrap="square" rtlCol="0">
            <a:spAutoFit/>
          </a:bodyPr>
          <a:lstStyle/>
          <a:p>
            <a:pPr marL="285750" indent="-285750">
              <a:buFont typeface="Wingdings" pitchFamily="2" charset="2"/>
              <a:buChar char="q"/>
            </a:pPr>
            <a:r>
              <a:rPr lang="vi-VN" dirty="0" smtClean="0"/>
              <a:t>Đặc tả đề tài</a:t>
            </a:r>
            <a:endParaRPr lang="vi-VN" dirty="0"/>
          </a:p>
        </p:txBody>
      </p:sp>
      <p:sp>
        <p:nvSpPr>
          <p:cNvPr id="10" name="TextBox 9"/>
          <p:cNvSpPr txBox="1"/>
          <p:nvPr/>
        </p:nvSpPr>
        <p:spPr>
          <a:xfrm>
            <a:off x="971600" y="3501008"/>
            <a:ext cx="3312368" cy="369332"/>
          </a:xfrm>
          <a:prstGeom prst="rect">
            <a:avLst/>
          </a:prstGeom>
          <a:noFill/>
        </p:spPr>
        <p:txBody>
          <a:bodyPr wrap="square" rtlCol="0">
            <a:spAutoFit/>
          </a:bodyPr>
          <a:lstStyle/>
          <a:p>
            <a:pPr marL="285750" indent="-285750">
              <a:buFont typeface="Wingdings" pitchFamily="2" charset="2"/>
              <a:buChar char="q"/>
            </a:pPr>
            <a:r>
              <a:rPr lang="vi-VN" dirty="0" smtClean="0"/>
              <a:t>Mô hình CSDL</a:t>
            </a:r>
            <a:endParaRPr lang="vi-VN" dirty="0"/>
          </a:p>
        </p:txBody>
      </p:sp>
      <p:sp>
        <p:nvSpPr>
          <p:cNvPr id="12" name="TextBox 11"/>
          <p:cNvSpPr txBox="1"/>
          <p:nvPr/>
        </p:nvSpPr>
        <p:spPr>
          <a:xfrm>
            <a:off x="971600" y="4365104"/>
            <a:ext cx="2808312" cy="369332"/>
          </a:xfrm>
          <a:prstGeom prst="rect">
            <a:avLst/>
          </a:prstGeom>
          <a:noFill/>
        </p:spPr>
        <p:txBody>
          <a:bodyPr wrap="square" rtlCol="0">
            <a:spAutoFit/>
          </a:bodyPr>
          <a:lstStyle/>
          <a:p>
            <a:pPr marL="285750" indent="-285750">
              <a:buFont typeface="Wingdings" pitchFamily="2" charset="2"/>
              <a:buChar char="q"/>
            </a:pPr>
            <a:r>
              <a:rPr lang="vi-VN" dirty="0" smtClean="0"/>
              <a:t>Mô hình Use Case </a:t>
            </a:r>
            <a:endParaRPr lang="vi-VN" dirty="0"/>
          </a:p>
        </p:txBody>
      </p:sp>
      <p:sp>
        <p:nvSpPr>
          <p:cNvPr id="14" name="TextBox 13"/>
          <p:cNvSpPr txBox="1"/>
          <p:nvPr/>
        </p:nvSpPr>
        <p:spPr>
          <a:xfrm>
            <a:off x="971600" y="5265675"/>
            <a:ext cx="3024336" cy="369332"/>
          </a:xfrm>
          <a:prstGeom prst="rect">
            <a:avLst/>
          </a:prstGeom>
          <a:noFill/>
        </p:spPr>
        <p:txBody>
          <a:bodyPr wrap="square" rtlCol="0">
            <a:spAutoFit/>
          </a:bodyPr>
          <a:lstStyle/>
          <a:p>
            <a:pPr marL="285750" indent="-285750">
              <a:buFont typeface="Wingdings" pitchFamily="2" charset="2"/>
              <a:buChar char="q"/>
            </a:pPr>
            <a:r>
              <a:rPr lang="vi-VN" dirty="0" smtClean="0"/>
              <a:t>Kết quả nghiên cứu </a:t>
            </a:r>
            <a:endParaRPr lang="vi-VN" dirty="0"/>
          </a:p>
        </p:txBody>
      </p:sp>
    </p:spTree>
    <p:extLst>
      <p:ext uri="{BB962C8B-B14F-4D97-AF65-F5344CB8AC3E}">
        <p14:creationId xmlns:p14="http://schemas.microsoft.com/office/powerpoint/2010/main" val="2280408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rgbClr val="FFC0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vi-VN" sz="2800" b="1" dirty="0" smtClean="0"/>
              <a:t>3.1. Đặc tả đề tài</a:t>
            </a:r>
            <a:endParaRPr lang="vi-VN" sz="2800" b="1" dirty="0"/>
          </a:p>
        </p:txBody>
      </p:sp>
      <p:sp>
        <p:nvSpPr>
          <p:cNvPr id="4" name="TextBox 3"/>
          <p:cNvSpPr txBox="1"/>
          <p:nvPr/>
        </p:nvSpPr>
        <p:spPr>
          <a:xfrm>
            <a:off x="755576" y="2954560"/>
            <a:ext cx="2088232" cy="646331"/>
          </a:xfrm>
          <a:prstGeom prst="rect">
            <a:avLst/>
          </a:prstGeom>
          <a:solidFill>
            <a:srgbClr val="FFFF00"/>
          </a:solidFill>
        </p:spPr>
        <p:txBody>
          <a:bodyPr wrap="square" rtlCol="0">
            <a:spAutoFit/>
          </a:bodyPr>
          <a:lstStyle/>
          <a:p>
            <a:r>
              <a:rPr lang="vi-VN" dirty="0" smtClean="0"/>
              <a:t>Các tác nhân chính của website </a:t>
            </a:r>
            <a:endParaRPr lang="vi-VN" dirty="0"/>
          </a:p>
        </p:txBody>
      </p:sp>
      <p:sp>
        <p:nvSpPr>
          <p:cNvPr id="5" name="TextBox 4"/>
          <p:cNvSpPr txBox="1"/>
          <p:nvPr/>
        </p:nvSpPr>
        <p:spPr>
          <a:xfrm>
            <a:off x="4109328" y="1944705"/>
            <a:ext cx="4855159" cy="369332"/>
          </a:xfrm>
          <a:prstGeom prst="rect">
            <a:avLst/>
          </a:prstGeom>
          <a:solidFill>
            <a:srgbClr val="FFC000"/>
          </a:solidFill>
        </p:spPr>
        <p:txBody>
          <a:bodyPr wrap="square" rtlCol="0">
            <a:spAutoFit/>
          </a:bodyPr>
          <a:lstStyle/>
          <a:p>
            <a:r>
              <a:rPr lang="vi-VN" dirty="0" smtClean="0"/>
              <a:t>Customer ( Khách hàng )</a:t>
            </a:r>
            <a:endParaRPr lang="vi-VN" dirty="0"/>
          </a:p>
        </p:txBody>
      </p:sp>
      <p:sp>
        <p:nvSpPr>
          <p:cNvPr id="6" name="TextBox 5"/>
          <p:cNvSpPr txBox="1"/>
          <p:nvPr/>
        </p:nvSpPr>
        <p:spPr>
          <a:xfrm>
            <a:off x="4139952" y="2954560"/>
            <a:ext cx="4824536" cy="369332"/>
          </a:xfrm>
          <a:prstGeom prst="rect">
            <a:avLst/>
          </a:prstGeom>
          <a:solidFill>
            <a:srgbClr val="92D050"/>
          </a:solidFill>
        </p:spPr>
        <p:txBody>
          <a:bodyPr wrap="square" rtlCol="0">
            <a:spAutoFit/>
          </a:bodyPr>
          <a:lstStyle/>
          <a:p>
            <a:r>
              <a:rPr lang="vi-VN" dirty="0" smtClean="0"/>
              <a:t>Business (Người đại diện doanh nghiệp )</a:t>
            </a:r>
            <a:endParaRPr lang="vi-VN" dirty="0"/>
          </a:p>
        </p:txBody>
      </p:sp>
      <p:sp>
        <p:nvSpPr>
          <p:cNvPr id="7" name="TextBox 6"/>
          <p:cNvSpPr txBox="1"/>
          <p:nvPr/>
        </p:nvSpPr>
        <p:spPr>
          <a:xfrm>
            <a:off x="4139951" y="4149080"/>
            <a:ext cx="4824535" cy="369332"/>
          </a:xfrm>
          <a:prstGeom prst="rect">
            <a:avLst/>
          </a:prstGeom>
          <a:solidFill>
            <a:srgbClr val="00B0F0"/>
          </a:solidFill>
        </p:spPr>
        <p:txBody>
          <a:bodyPr wrap="square" rtlCol="0">
            <a:spAutoFit/>
          </a:bodyPr>
          <a:lstStyle/>
          <a:p>
            <a:r>
              <a:rPr lang="vi-VN" dirty="0" smtClean="0"/>
              <a:t>Admin ( chủ sàn giao dịch )</a:t>
            </a:r>
            <a:endParaRPr lang="vi-VN" dirty="0"/>
          </a:p>
        </p:txBody>
      </p:sp>
      <p:cxnSp>
        <p:nvCxnSpPr>
          <p:cNvPr id="9" name="Straight Arrow Connector 8"/>
          <p:cNvCxnSpPr/>
          <p:nvPr/>
        </p:nvCxnSpPr>
        <p:spPr>
          <a:xfrm flipV="1">
            <a:off x="2843808" y="2314037"/>
            <a:ext cx="1265520" cy="6405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1"/>
          </p:cNvCxnSpPr>
          <p:nvPr/>
        </p:nvCxnSpPr>
        <p:spPr>
          <a:xfrm>
            <a:off x="2843808" y="3139226"/>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843808" y="3501008"/>
            <a:ext cx="126552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522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rgbClr val="FFC0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vi-VN" sz="2800" b="1" dirty="0" smtClean="0"/>
              <a:t>3.2. Mô hình dữ liệu</a:t>
            </a:r>
            <a:endParaRPr lang="vi-VN" sz="2800"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9593" y="1124744"/>
            <a:ext cx="7344816" cy="5616624"/>
          </a:xfrm>
        </p:spPr>
      </p:pic>
    </p:spTree>
    <p:extLst>
      <p:ext uri="{BB962C8B-B14F-4D97-AF65-F5344CB8AC3E}">
        <p14:creationId xmlns:p14="http://schemas.microsoft.com/office/powerpoint/2010/main" val="3553299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rgbClr val="FFC0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vi-VN" sz="2800" b="1" dirty="0" smtClean="0"/>
              <a:t>3.3. Mô hình Use case </a:t>
            </a:r>
            <a:endParaRPr lang="vi-VN" sz="2800" b="1"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3968" y="188640"/>
            <a:ext cx="4608512"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4409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rgbClr val="FFC0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vi-VN" sz="2800" b="1" dirty="0" smtClean="0"/>
              <a:t>3.4. Kết quả nghiên cứu</a:t>
            </a:r>
            <a:endParaRPr lang="vi-VN" sz="2800" b="1"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76056" y="260648"/>
            <a:ext cx="3888432" cy="6192688"/>
          </a:xfrm>
        </p:spPr>
      </p:pic>
      <p:sp>
        <p:nvSpPr>
          <p:cNvPr id="7" name="TextBox 6"/>
          <p:cNvSpPr txBox="1"/>
          <p:nvPr/>
        </p:nvSpPr>
        <p:spPr>
          <a:xfrm>
            <a:off x="971600" y="2924944"/>
            <a:ext cx="2304256" cy="369332"/>
          </a:xfrm>
          <a:prstGeom prst="rect">
            <a:avLst/>
          </a:prstGeom>
          <a:solidFill>
            <a:srgbClr val="FFC000"/>
          </a:solidFill>
        </p:spPr>
        <p:txBody>
          <a:bodyPr wrap="square" rtlCol="0">
            <a:spAutoFit/>
          </a:bodyPr>
          <a:lstStyle/>
          <a:p>
            <a:pPr algn="just"/>
            <a:r>
              <a:rPr lang="vi-VN" dirty="0" smtClean="0"/>
              <a:t>Giao diện trang chủ</a:t>
            </a:r>
            <a:endParaRPr lang="vi-VN" dirty="0"/>
          </a:p>
        </p:txBody>
      </p:sp>
    </p:spTree>
    <p:extLst>
      <p:ext uri="{BB962C8B-B14F-4D97-AF65-F5344CB8AC3E}">
        <p14:creationId xmlns:p14="http://schemas.microsoft.com/office/powerpoint/2010/main" val="1813299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rgbClr val="FFC0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vi-VN" sz="2800" b="1" dirty="0" smtClean="0"/>
              <a:t>3.4. Kết quả nghiên cứu</a:t>
            </a:r>
            <a:endParaRPr lang="vi-VN" sz="2800" b="1" dirty="0"/>
          </a:p>
        </p:txBody>
      </p:sp>
      <p:sp>
        <p:nvSpPr>
          <p:cNvPr id="7" name="TextBox 6"/>
          <p:cNvSpPr txBox="1"/>
          <p:nvPr/>
        </p:nvSpPr>
        <p:spPr>
          <a:xfrm>
            <a:off x="3563888" y="1339027"/>
            <a:ext cx="2304256" cy="646331"/>
          </a:xfrm>
          <a:prstGeom prst="rect">
            <a:avLst/>
          </a:prstGeom>
          <a:solidFill>
            <a:srgbClr val="FFC000"/>
          </a:solidFill>
        </p:spPr>
        <p:txBody>
          <a:bodyPr wrap="square" rtlCol="0">
            <a:spAutoFit/>
          </a:bodyPr>
          <a:lstStyle/>
          <a:p>
            <a:pPr algn="just"/>
            <a:r>
              <a:rPr lang="vi-VN" dirty="0" smtClean="0"/>
              <a:t>Giao diện quản lý kênh doanh nghiệp</a:t>
            </a:r>
            <a:endParaRPr lang="vi-V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2204864"/>
            <a:ext cx="6912768" cy="4093915"/>
          </a:xfrm>
        </p:spPr>
      </p:pic>
    </p:spTree>
    <p:extLst>
      <p:ext uri="{BB962C8B-B14F-4D97-AF65-F5344CB8AC3E}">
        <p14:creationId xmlns:p14="http://schemas.microsoft.com/office/powerpoint/2010/main" val="3847376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rgbClr val="FFC0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vi-VN" sz="2800" b="1" dirty="0" smtClean="0"/>
              <a:t>3.4. Kết quả nghiên cứu</a:t>
            </a:r>
            <a:endParaRPr lang="vi-VN" sz="2800" b="1" dirty="0"/>
          </a:p>
        </p:txBody>
      </p:sp>
      <p:sp>
        <p:nvSpPr>
          <p:cNvPr id="7" name="TextBox 6"/>
          <p:cNvSpPr txBox="1"/>
          <p:nvPr/>
        </p:nvSpPr>
        <p:spPr>
          <a:xfrm>
            <a:off x="3491880" y="1138383"/>
            <a:ext cx="2304256" cy="369332"/>
          </a:xfrm>
          <a:prstGeom prst="rect">
            <a:avLst/>
          </a:prstGeom>
          <a:solidFill>
            <a:srgbClr val="FFC000"/>
          </a:solidFill>
        </p:spPr>
        <p:txBody>
          <a:bodyPr wrap="square" rtlCol="0">
            <a:spAutoFit/>
          </a:bodyPr>
          <a:lstStyle/>
          <a:p>
            <a:pPr algn="just"/>
            <a:r>
              <a:rPr lang="vi-VN" dirty="0" smtClean="0"/>
              <a:t>Giao diện Admin</a:t>
            </a:r>
            <a:endParaRPr lang="vi-VN"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131" y="1600200"/>
            <a:ext cx="7855737" cy="4525963"/>
          </a:xfrm>
        </p:spPr>
      </p:pic>
    </p:spTree>
    <p:extLst>
      <p:ext uri="{BB962C8B-B14F-4D97-AF65-F5344CB8AC3E}">
        <p14:creationId xmlns:p14="http://schemas.microsoft.com/office/powerpoint/2010/main" val="2198712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rgbClr val="FFC0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14844"/>
            <a:ext cx="8229600" cy="1143000"/>
          </a:xfrm>
        </p:spPr>
        <p:txBody>
          <a:bodyPr>
            <a:normAutofit/>
          </a:bodyPr>
          <a:lstStyle/>
          <a:p>
            <a:r>
              <a:rPr lang="vi-VN" sz="3200" b="1" dirty="0" smtClean="0"/>
              <a:t>KẾT LUẬN VÀ HƯỚNG PHÁT TRIỂN</a:t>
            </a:r>
            <a:endParaRPr lang="vi-VN" sz="3200" b="1" dirty="0"/>
          </a:p>
        </p:txBody>
      </p:sp>
      <p:sp>
        <p:nvSpPr>
          <p:cNvPr id="8" name="Oval 7"/>
          <p:cNvSpPr/>
          <p:nvPr/>
        </p:nvSpPr>
        <p:spPr>
          <a:xfrm>
            <a:off x="741302" y="619921"/>
            <a:ext cx="720080" cy="587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4</a:t>
            </a:r>
            <a:endParaRPr lang="vi-VN" dirty="0"/>
          </a:p>
        </p:txBody>
      </p:sp>
      <p:sp>
        <p:nvSpPr>
          <p:cNvPr id="4" name="TextBox 3"/>
          <p:cNvSpPr txBox="1"/>
          <p:nvPr/>
        </p:nvSpPr>
        <p:spPr>
          <a:xfrm>
            <a:off x="1979712" y="2525133"/>
            <a:ext cx="2304256" cy="369332"/>
          </a:xfrm>
          <a:prstGeom prst="rect">
            <a:avLst/>
          </a:prstGeom>
          <a:noFill/>
        </p:spPr>
        <p:txBody>
          <a:bodyPr wrap="square" rtlCol="0">
            <a:spAutoFit/>
          </a:bodyPr>
          <a:lstStyle/>
          <a:p>
            <a:pPr algn="just"/>
            <a:r>
              <a:rPr lang="vi-VN" b="1" dirty="0" smtClean="0"/>
              <a:t>Kết luận </a:t>
            </a:r>
            <a:endParaRPr lang="vi-VN" b="1" dirty="0"/>
          </a:p>
        </p:txBody>
      </p:sp>
      <p:sp>
        <p:nvSpPr>
          <p:cNvPr id="5" name="TextBox 4"/>
          <p:cNvSpPr txBox="1"/>
          <p:nvPr/>
        </p:nvSpPr>
        <p:spPr>
          <a:xfrm>
            <a:off x="6300192" y="2526969"/>
            <a:ext cx="3096344" cy="369332"/>
          </a:xfrm>
          <a:prstGeom prst="rect">
            <a:avLst/>
          </a:prstGeom>
          <a:noFill/>
        </p:spPr>
        <p:txBody>
          <a:bodyPr wrap="square" rtlCol="0">
            <a:spAutoFit/>
          </a:bodyPr>
          <a:lstStyle/>
          <a:p>
            <a:pPr algn="just"/>
            <a:r>
              <a:rPr lang="vi-VN" b="1" dirty="0" smtClean="0"/>
              <a:t>Hướng phát triển</a:t>
            </a:r>
            <a:endParaRPr lang="vi-VN" b="1" dirty="0"/>
          </a:p>
        </p:txBody>
      </p:sp>
      <p:graphicFrame>
        <p:nvGraphicFramePr>
          <p:cNvPr id="6" name="Table 5"/>
          <p:cNvGraphicFramePr>
            <a:graphicFrameLocks noGrp="1"/>
          </p:cNvGraphicFramePr>
          <p:nvPr>
            <p:extLst>
              <p:ext uri="{D42A27DB-BD31-4B8C-83A1-F6EECF244321}">
                <p14:modId xmlns:p14="http://schemas.microsoft.com/office/powerpoint/2010/main" val="2925925379"/>
              </p:ext>
            </p:extLst>
          </p:nvPr>
        </p:nvGraphicFramePr>
        <p:xfrm>
          <a:off x="179512" y="2996952"/>
          <a:ext cx="4583832" cy="2748280"/>
        </p:xfrm>
        <a:graphic>
          <a:graphicData uri="http://schemas.openxmlformats.org/drawingml/2006/table">
            <a:tbl>
              <a:tblPr firstRow="1" bandRow="1">
                <a:tableStyleId>{5C22544A-7EE6-4342-B048-85BDC9FD1C3A}</a:tableStyleId>
              </a:tblPr>
              <a:tblGrid>
                <a:gridCol w="2291916"/>
                <a:gridCol w="2291916"/>
              </a:tblGrid>
              <a:tr h="370840">
                <a:tc>
                  <a:txBody>
                    <a:bodyPr/>
                    <a:lstStyle/>
                    <a:p>
                      <a:pPr algn="ctr"/>
                      <a:r>
                        <a:rPr lang="vi-VN" dirty="0" smtClean="0"/>
                        <a:t>Ưu điểm </a:t>
                      </a:r>
                      <a:endParaRPr lang="vi-VN" dirty="0"/>
                    </a:p>
                  </a:txBody>
                  <a:tcPr/>
                </a:tc>
                <a:tc>
                  <a:txBody>
                    <a:bodyPr/>
                    <a:lstStyle/>
                    <a:p>
                      <a:pPr algn="ctr"/>
                      <a:r>
                        <a:rPr lang="vi-VN" dirty="0" smtClean="0"/>
                        <a:t>Nhược điểm</a:t>
                      </a:r>
                      <a:endParaRPr lang="vi-VN" dirty="0"/>
                    </a:p>
                  </a:txBody>
                  <a:tcPr/>
                </a:tc>
              </a:tr>
              <a:tr h="370840">
                <a:tc>
                  <a:txBody>
                    <a:bodyPr/>
                    <a:lstStyle/>
                    <a:p>
                      <a:r>
                        <a:rPr lang="vi-VN" dirty="0" smtClean="0"/>
                        <a:t>Hiểu và vận dụng được mô hình kinh doanh B2C vào website.</a:t>
                      </a:r>
                      <a:endParaRPr lang="vi-VN" dirty="0"/>
                    </a:p>
                  </a:txBody>
                  <a:tcPr/>
                </a:tc>
                <a:tc>
                  <a:txBody>
                    <a:bodyPr/>
                    <a:lstStyle/>
                    <a:p>
                      <a:r>
                        <a:rPr lang="vi-VN" dirty="0" smtClean="0"/>
                        <a:t>Giao diện chưa được đẹp mắt.</a:t>
                      </a:r>
                      <a:endParaRPr lang="vi-VN" dirty="0"/>
                    </a:p>
                  </a:txBody>
                  <a:tcPr/>
                </a:tc>
              </a:tr>
              <a:tr h="370840">
                <a:tc>
                  <a:txBody>
                    <a:bodyPr/>
                    <a:lstStyle/>
                    <a:p>
                      <a:r>
                        <a:rPr lang="vi-VN" dirty="0" smtClean="0"/>
                        <a:t>Xây dựng được một số chức năng cơ bản của sàn thương mại điện tử.</a:t>
                      </a:r>
                      <a:endParaRPr lang="vi-VN" dirty="0"/>
                    </a:p>
                  </a:txBody>
                  <a:tcPr/>
                </a:tc>
                <a:tc>
                  <a:txBody>
                    <a:bodyPr/>
                    <a:lstStyle/>
                    <a:p>
                      <a:r>
                        <a:rPr lang="vi-VN" dirty="0" smtClean="0"/>
                        <a:t>Chưa trình bày đầy đủ một số chức của sàn thương mại điện tử.</a:t>
                      </a:r>
                      <a:endParaRPr lang="vi-V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12743649"/>
              </p:ext>
            </p:extLst>
          </p:nvPr>
        </p:nvGraphicFramePr>
        <p:xfrm>
          <a:off x="5364088" y="3068960"/>
          <a:ext cx="3600400" cy="2286000"/>
        </p:xfrm>
        <a:graphic>
          <a:graphicData uri="http://schemas.openxmlformats.org/drawingml/2006/table">
            <a:tbl>
              <a:tblPr firstRow="1" bandRow="1">
                <a:tableStyleId>{5C22544A-7EE6-4342-B048-85BDC9FD1C3A}</a:tableStyleId>
              </a:tblPr>
              <a:tblGrid>
                <a:gridCol w="3600400"/>
              </a:tblGrid>
              <a:tr h="149736">
                <a:tc>
                  <a:txBody>
                    <a:bodyPr/>
                    <a:lstStyle/>
                    <a:p>
                      <a:endParaRPr lang="vi-VN" dirty="0"/>
                    </a:p>
                  </a:txBody>
                  <a:tcPr/>
                </a:tc>
              </a:tr>
              <a:tr h="340558">
                <a:tc>
                  <a:txBody>
                    <a:bodyPr/>
                    <a:lstStyle/>
                    <a:p>
                      <a:r>
                        <a:rPr lang="vi-VN" dirty="0" smtClean="0"/>
                        <a:t>Hoàn thiện giao diện thân thiện với người dùng hơn</a:t>
                      </a:r>
                      <a:endParaRPr lang="vi-VN" dirty="0"/>
                    </a:p>
                  </a:txBody>
                  <a:tcPr/>
                </a:tc>
              </a:tr>
              <a:tr h="340558">
                <a:tc>
                  <a:txBody>
                    <a:bodyPr/>
                    <a:lstStyle/>
                    <a:p>
                      <a:r>
                        <a:rPr lang="vi-VN" dirty="0" smtClean="0"/>
                        <a:t>Tối ưu hóa các chức năng hiện tại</a:t>
                      </a:r>
                      <a:endParaRPr lang="vi-VN" dirty="0"/>
                    </a:p>
                  </a:txBody>
                  <a:tcPr/>
                </a:tc>
              </a:tr>
              <a:tr h="340558">
                <a:tc>
                  <a:txBody>
                    <a:bodyPr/>
                    <a:lstStyle/>
                    <a:p>
                      <a:r>
                        <a:rPr lang="vi-VN" dirty="0" smtClean="0"/>
                        <a:t>Phát triển thêm các chức năng của sàn thương mại điện tử </a:t>
                      </a:r>
                      <a:endParaRPr lang="vi-VN" dirty="0"/>
                    </a:p>
                  </a:txBody>
                  <a:tcPr/>
                </a:tc>
              </a:tr>
            </a:tbl>
          </a:graphicData>
        </a:graphic>
      </p:graphicFrame>
    </p:spTree>
    <p:extLst>
      <p:ext uri="{BB962C8B-B14F-4D97-AF65-F5344CB8AC3E}">
        <p14:creationId xmlns:p14="http://schemas.microsoft.com/office/powerpoint/2010/main" val="22388990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96" y="1916832"/>
            <a:ext cx="5040560" cy="2938016"/>
          </a:xfrm>
        </p:spPr>
      </p:pic>
    </p:spTree>
    <p:extLst>
      <p:ext uri="{BB962C8B-B14F-4D97-AF65-F5344CB8AC3E}">
        <p14:creationId xmlns:p14="http://schemas.microsoft.com/office/powerpoint/2010/main" val="3161400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rgbClr val="FFC0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200" b="1" dirty="0" smtClean="0"/>
              <a:t>NỘI DUNG BÁO CÁO</a:t>
            </a:r>
            <a:endParaRPr lang="vi-VN" sz="3200" b="1" dirty="0"/>
          </a:p>
        </p:txBody>
      </p:sp>
      <p:sp>
        <p:nvSpPr>
          <p:cNvPr id="3" name="Content Placeholder 2"/>
          <p:cNvSpPr>
            <a:spLocks noGrp="1"/>
          </p:cNvSpPr>
          <p:nvPr>
            <p:ph idx="1"/>
          </p:nvPr>
        </p:nvSpPr>
        <p:spPr>
          <a:xfrm>
            <a:off x="1259632" y="2060848"/>
            <a:ext cx="6552728" cy="2160240"/>
          </a:xfrm>
          <a:solidFill>
            <a:schemeClr val="bg1"/>
          </a:solidFill>
        </p:spPr>
        <p:txBody>
          <a:bodyPr>
            <a:normAutofit/>
          </a:bodyPr>
          <a:lstStyle/>
          <a:p>
            <a:pPr marL="514350" indent="-514350" algn="just">
              <a:buFont typeface="+mj-lt"/>
              <a:buAutoNum type="romanUcPeriod"/>
            </a:pPr>
            <a:r>
              <a:rPr lang="vi-VN" sz="2400" b="1" dirty="0" smtClean="0"/>
              <a:t>TỔNG QUAN VỀ ĐỀ TÀI</a:t>
            </a:r>
          </a:p>
          <a:p>
            <a:pPr marL="514350" indent="-514350" algn="just">
              <a:buFont typeface="+mj-lt"/>
              <a:buAutoNum type="romanUcPeriod"/>
            </a:pPr>
            <a:r>
              <a:rPr lang="vi-VN" sz="2400" b="1" dirty="0" smtClean="0"/>
              <a:t>CƠ SỞ LÝ THUYẾT</a:t>
            </a:r>
          </a:p>
          <a:p>
            <a:pPr marL="514350" indent="-514350" algn="just">
              <a:buFont typeface="+mj-lt"/>
              <a:buAutoNum type="romanUcPeriod"/>
            </a:pPr>
            <a:r>
              <a:rPr lang="vi-VN" sz="2400" b="1" dirty="0" smtClean="0"/>
              <a:t>HIỆN THỰC HÓA NGHIÊN CỨU</a:t>
            </a:r>
          </a:p>
          <a:p>
            <a:pPr marL="514350" indent="-514350" algn="just">
              <a:buFont typeface="+mj-lt"/>
              <a:buAutoNum type="romanUcPeriod"/>
            </a:pPr>
            <a:r>
              <a:rPr lang="vi-VN" sz="2400" b="1" dirty="0" smtClean="0"/>
              <a:t>KẾT LUẬN VÀ HƯỚNG PHÁT TRIỂN</a:t>
            </a:r>
            <a:endParaRPr lang="vi-VN" sz="2400" b="1" dirty="0"/>
          </a:p>
        </p:txBody>
      </p:sp>
    </p:spTree>
    <p:extLst>
      <p:ext uri="{BB962C8B-B14F-4D97-AF65-F5344CB8AC3E}">
        <p14:creationId xmlns:p14="http://schemas.microsoft.com/office/powerpoint/2010/main" val="2945078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rgbClr val="FFC0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200" b="1" dirty="0" smtClean="0"/>
              <a:t>TỔNG QUAN VỀ ĐỀ TÀI</a:t>
            </a:r>
            <a:endParaRPr lang="vi-VN" sz="3200" b="1" dirty="0"/>
          </a:p>
        </p:txBody>
      </p:sp>
      <p:sp>
        <p:nvSpPr>
          <p:cNvPr id="8" name="Oval 7"/>
          <p:cNvSpPr/>
          <p:nvPr/>
        </p:nvSpPr>
        <p:spPr>
          <a:xfrm>
            <a:off x="1385748" y="592559"/>
            <a:ext cx="720080" cy="587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1</a:t>
            </a:r>
            <a:endParaRPr lang="vi-VN" dirty="0"/>
          </a:p>
        </p:txBody>
      </p:sp>
      <p:sp>
        <p:nvSpPr>
          <p:cNvPr id="9" name="TextBox 8"/>
          <p:cNvSpPr txBox="1"/>
          <p:nvPr/>
        </p:nvSpPr>
        <p:spPr>
          <a:xfrm>
            <a:off x="393157" y="2924944"/>
            <a:ext cx="3960440" cy="830997"/>
          </a:xfrm>
          <a:prstGeom prst="rect">
            <a:avLst/>
          </a:prstGeom>
          <a:solidFill>
            <a:srgbClr val="FFC000"/>
          </a:solidFill>
        </p:spPr>
        <p:txBody>
          <a:bodyPr wrap="square" rtlCol="0">
            <a:spAutoFit/>
          </a:bodyPr>
          <a:lstStyle/>
          <a:p>
            <a:pPr marL="342900" indent="-342900" algn="just">
              <a:buFont typeface="Wingdings" pitchFamily="2" charset="2"/>
              <a:buChar char="q"/>
            </a:pPr>
            <a:r>
              <a:rPr lang="vi-VN" sz="2400" dirty="0" smtClean="0"/>
              <a:t>Lý do chọn đề tài</a:t>
            </a:r>
          </a:p>
          <a:p>
            <a:pPr marL="342900" indent="-342900" algn="just">
              <a:buFont typeface="Wingdings" pitchFamily="2" charset="2"/>
              <a:buChar char="q"/>
            </a:pPr>
            <a:r>
              <a:rPr lang="vi-VN" sz="2400" dirty="0" smtClean="0"/>
              <a:t>Mục tiêu đề tài</a:t>
            </a: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4008" y="2412022"/>
            <a:ext cx="4012440" cy="2226171"/>
          </a:xfrm>
        </p:spPr>
      </p:pic>
    </p:spTree>
    <p:extLst>
      <p:ext uri="{BB962C8B-B14F-4D97-AF65-F5344CB8AC3E}">
        <p14:creationId xmlns:p14="http://schemas.microsoft.com/office/powerpoint/2010/main" val="2647985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rgbClr val="FFC0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vi-VN" sz="2800" b="1" dirty="0" smtClean="0"/>
              <a:t>1.1. Lý do chọn đề tài</a:t>
            </a:r>
            <a:endParaRPr lang="vi-VN" sz="2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2657872"/>
            <a:ext cx="2857500" cy="16002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9993" y="1484784"/>
            <a:ext cx="2882914" cy="1920021"/>
          </a:xfrm>
          <a:prstGeom prst="rect">
            <a:avLst/>
          </a:prstGeom>
        </p:spPr>
      </p:pic>
      <p:cxnSp>
        <p:nvCxnSpPr>
          <p:cNvPr id="7" name="Straight Arrow Connector 6"/>
          <p:cNvCxnSpPr/>
          <p:nvPr/>
        </p:nvCxnSpPr>
        <p:spPr>
          <a:xfrm flipH="1">
            <a:off x="2771800" y="1700808"/>
            <a:ext cx="1728192" cy="936104"/>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285" y="3861048"/>
            <a:ext cx="2779919" cy="2394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a:off x="3304634" y="3918091"/>
            <a:ext cx="1217775" cy="9144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31321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rgbClr val="FFC0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vi-VN" sz="2800" b="1" dirty="0" smtClean="0"/>
              <a:t>1.2. Mục tiêu của đề tài</a:t>
            </a:r>
            <a:endParaRPr lang="vi-VN" sz="2800" b="1" dirty="0"/>
          </a:p>
        </p:txBody>
      </p:sp>
      <p:sp>
        <p:nvSpPr>
          <p:cNvPr id="3" name="Content Placeholder 2"/>
          <p:cNvSpPr>
            <a:spLocks noGrp="1"/>
          </p:cNvSpPr>
          <p:nvPr>
            <p:ph idx="1"/>
          </p:nvPr>
        </p:nvSpPr>
        <p:spPr>
          <a:xfrm>
            <a:off x="1187624" y="1628800"/>
            <a:ext cx="6995120" cy="2260848"/>
          </a:xfrm>
          <a:solidFill>
            <a:srgbClr val="FFFF00"/>
          </a:solidFill>
        </p:spPr>
        <p:txBody>
          <a:bodyPr>
            <a:normAutofit/>
          </a:bodyPr>
          <a:lstStyle/>
          <a:p>
            <a:pPr algn="just">
              <a:buFont typeface="Wingdings" pitchFamily="2" charset="2"/>
              <a:buChar char="ü"/>
            </a:pPr>
            <a:r>
              <a:rPr lang="vi-VN" sz="2400" dirty="0" smtClean="0"/>
              <a:t>Tìm hiểu mô hình kinh doanh B2C.</a:t>
            </a:r>
          </a:p>
          <a:p>
            <a:pPr algn="just">
              <a:buFont typeface="Wingdings" pitchFamily="2" charset="2"/>
              <a:buChar char="ü"/>
            </a:pPr>
            <a:r>
              <a:rPr lang="vi-VN" sz="2400" dirty="0" smtClean="0"/>
              <a:t>Tìm hiểu công nghệ, xây dựng trên nền tảng Yii2.</a:t>
            </a:r>
          </a:p>
          <a:p>
            <a:pPr algn="just">
              <a:buFont typeface="Wingdings" pitchFamily="2" charset="2"/>
              <a:buChar char="ü"/>
            </a:pPr>
            <a:r>
              <a:rPr lang="vi-VN" sz="2400" dirty="0" smtClean="0"/>
              <a:t>Xây dựng được một website thương mại điện tử theo mô hình kinh doanh B2C.</a:t>
            </a:r>
            <a:endParaRPr lang="vi-VN" sz="2400" dirty="0"/>
          </a:p>
        </p:txBody>
      </p:sp>
    </p:spTree>
    <p:extLst>
      <p:ext uri="{BB962C8B-B14F-4D97-AF65-F5344CB8AC3E}">
        <p14:creationId xmlns:p14="http://schemas.microsoft.com/office/powerpoint/2010/main" val="2342027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rgbClr val="FFC0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200" b="1" dirty="0" smtClean="0"/>
              <a:t>CƠ SỞ LÝ THUYẾT</a:t>
            </a:r>
            <a:endParaRPr lang="vi-VN" sz="3200" b="1" dirty="0"/>
          </a:p>
        </p:txBody>
      </p:sp>
      <p:sp>
        <p:nvSpPr>
          <p:cNvPr id="8" name="Oval 7"/>
          <p:cNvSpPr/>
          <p:nvPr/>
        </p:nvSpPr>
        <p:spPr>
          <a:xfrm>
            <a:off x="1385748" y="592559"/>
            <a:ext cx="720080" cy="587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2</a:t>
            </a:r>
            <a:endParaRPr lang="vi-VN" dirty="0"/>
          </a:p>
        </p:txBody>
      </p:sp>
      <p:sp>
        <p:nvSpPr>
          <p:cNvPr id="9" name="TextBox 8"/>
          <p:cNvSpPr txBox="1"/>
          <p:nvPr/>
        </p:nvSpPr>
        <p:spPr>
          <a:xfrm>
            <a:off x="393157" y="2924944"/>
            <a:ext cx="3960440" cy="830997"/>
          </a:xfrm>
          <a:prstGeom prst="rect">
            <a:avLst/>
          </a:prstGeom>
          <a:solidFill>
            <a:srgbClr val="FFC000"/>
          </a:solidFill>
        </p:spPr>
        <p:txBody>
          <a:bodyPr wrap="square" rtlCol="0">
            <a:spAutoFit/>
          </a:bodyPr>
          <a:lstStyle/>
          <a:p>
            <a:pPr marL="342900" indent="-342900" algn="just">
              <a:buFont typeface="Wingdings" pitchFamily="2" charset="2"/>
              <a:buChar char="q"/>
            </a:pPr>
            <a:r>
              <a:rPr lang="vi-VN" sz="2400" dirty="0" smtClean="0"/>
              <a:t>Tổng quan về thương mại điện tử</a:t>
            </a:r>
            <a:endParaRPr lang="vi-VN" sz="2400"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6016" y="3305869"/>
            <a:ext cx="4012440" cy="2226171"/>
          </a:xfrm>
        </p:spPr>
      </p:pic>
      <p:sp>
        <p:nvSpPr>
          <p:cNvPr id="3" name="TextBox 2"/>
          <p:cNvSpPr txBox="1"/>
          <p:nvPr/>
        </p:nvSpPr>
        <p:spPr>
          <a:xfrm>
            <a:off x="393157" y="4077072"/>
            <a:ext cx="3960440" cy="830997"/>
          </a:xfrm>
          <a:prstGeom prst="rect">
            <a:avLst/>
          </a:prstGeom>
          <a:solidFill>
            <a:srgbClr val="92D050"/>
          </a:solidFill>
        </p:spPr>
        <p:txBody>
          <a:bodyPr wrap="square" rtlCol="0">
            <a:spAutoFit/>
          </a:bodyPr>
          <a:lstStyle/>
          <a:p>
            <a:pPr marL="342900" indent="-342900">
              <a:buFont typeface="Wingdings" pitchFamily="2" charset="2"/>
              <a:buChar char="q"/>
            </a:pPr>
            <a:r>
              <a:rPr lang="vi-VN" sz="2400" dirty="0" smtClean="0"/>
              <a:t>Tổng quan về mô hình kinh doanh B2C</a:t>
            </a:r>
            <a:endParaRPr lang="vi-VN" sz="2400" dirty="0"/>
          </a:p>
        </p:txBody>
      </p:sp>
      <p:sp>
        <p:nvSpPr>
          <p:cNvPr id="4" name="TextBox 3"/>
          <p:cNvSpPr txBox="1"/>
          <p:nvPr/>
        </p:nvSpPr>
        <p:spPr>
          <a:xfrm>
            <a:off x="393157" y="5301208"/>
            <a:ext cx="3960440" cy="461665"/>
          </a:xfrm>
          <a:prstGeom prst="rect">
            <a:avLst/>
          </a:prstGeom>
          <a:solidFill>
            <a:srgbClr val="00B0F0"/>
          </a:solidFill>
        </p:spPr>
        <p:txBody>
          <a:bodyPr wrap="square" rtlCol="0">
            <a:spAutoFit/>
          </a:bodyPr>
          <a:lstStyle/>
          <a:p>
            <a:pPr marL="342900" indent="-342900">
              <a:buFont typeface="Wingdings" pitchFamily="2" charset="2"/>
              <a:buChar char="q"/>
            </a:pPr>
            <a:r>
              <a:rPr lang="vi-VN" sz="2400" dirty="0" smtClean="0"/>
              <a:t>Tổng quan về Yii2</a:t>
            </a:r>
            <a:endParaRPr lang="vi-VN" sz="2400" dirty="0"/>
          </a:p>
        </p:txBody>
      </p:sp>
    </p:spTree>
    <p:extLst>
      <p:ext uri="{BB962C8B-B14F-4D97-AF65-F5344CB8AC3E}">
        <p14:creationId xmlns:p14="http://schemas.microsoft.com/office/powerpoint/2010/main" val="3000245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rgbClr val="FFC0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vi-VN" sz="2800" b="1" dirty="0" smtClean="0"/>
              <a:t>2.1. Tổng quan về thương mại điện tử </a:t>
            </a:r>
            <a:endParaRPr lang="vi-VN" sz="2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6056" y="2348880"/>
            <a:ext cx="3449950" cy="2520280"/>
          </a:xfrm>
        </p:spPr>
      </p:pic>
      <p:sp>
        <p:nvSpPr>
          <p:cNvPr id="5" name="TextBox 4"/>
          <p:cNvSpPr txBox="1"/>
          <p:nvPr/>
        </p:nvSpPr>
        <p:spPr>
          <a:xfrm>
            <a:off x="683568" y="2780928"/>
            <a:ext cx="4104456" cy="1754326"/>
          </a:xfrm>
          <a:prstGeom prst="rect">
            <a:avLst/>
          </a:prstGeom>
          <a:noFill/>
        </p:spPr>
        <p:txBody>
          <a:bodyPr wrap="square" rtlCol="0">
            <a:spAutoFit/>
          </a:bodyPr>
          <a:lstStyle/>
          <a:p>
            <a:r>
              <a:rPr lang="vi-VN" dirty="0" smtClean="0"/>
              <a:t>Thương mại điện tử (E-Commerce) là hình thức kinh doanh trực tuyến sử dụng nền tảng công nghệ thông tin với sự hỗ trợ của Internet để thực hiện các giao dịch mua bán, trao đổi, thanh toán trực tuyến.</a:t>
            </a:r>
            <a:endParaRPr lang="vi-VN" dirty="0"/>
          </a:p>
        </p:txBody>
      </p:sp>
    </p:spTree>
    <p:extLst>
      <p:ext uri="{BB962C8B-B14F-4D97-AF65-F5344CB8AC3E}">
        <p14:creationId xmlns:p14="http://schemas.microsoft.com/office/powerpoint/2010/main" val="4143253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rgbClr val="FFC0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vi-VN" sz="2800" b="1" dirty="0" smtClean="0"/>
              <a:t>2.2. Tổng quan về mô hình kinh doanh B2C</a:t>
            </a:r>
            <a:endParaRPr lang="vi-VN" sz="2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0072" y="2492896"/>
            <a:ext cx="3312368" cy="2160240"/>
          </a:xfrm>
        </p:spPr>
      </p:pic>
      <p:sp>
        <p:nvSpPr>
          <p:cNvPr id="5" name="TextBox 4"/>
          <p:cNvSpPr txBox="1"/>
          <p:nvPr/>
        </p:nvSpPr>
        <p:spPr>
          <a:xfrm>
            <a:off x="755576" y="2348880"/>
            <a:ext cx="4320480" cy="2585323"/>
          </a:xfrm>
          <a:prstGeom prst="rect">
            <a:avLst/>
          </a:prstGeom>
          <a:noFill/>
        </p:spPr>
        <p:txBody>
          <a:bodyPr wrap="square" rtlCol="0">
            <a:spAutoFit/>
          </a:bodyPr>
          <a:lstStyle/>
          <a:p>
            <a:r>
              <a:rPr lang="vi-VN" dirty="0" smtClean="0"/>
              <a:t>B2C (Business To Consumer) là các giao dịch thương mại giữa doanh nghiệp với đối tượng khách hàng là những cá nhân qua nền tảng Internet. Loại hình này áp dụng cho bất kỳ doanh nghiệp hay tổ chức nào bán các sản phẩm hoặc dịch vụ của họ cho khách hàng qua Internet, phục vụ cho nhu cầu sử dụng của cá nhân.</a:t>
            </a:r>
            <a:endParaRPr lang="vi-VN" dirty="0"/>
          </a:p>
        </p:txBody>
      </p:sp>
    </p:spTree>
    <p:extLst>
      <p:ext uri="{BB962C8B-B14F-4D97-AF65-F5344CB8AC3E}">
        <p14:creationId xmlns:p14="http://schemas.microsoft.com/office/powerpoint/2010/main" val="842707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rgbClr val="FFC0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vi-VN" sz="2800" b="1" dirty="0" smtClean="0"/>
              <a:t>2.2. Tổng quan về mô hình kinh doanh B2C</a:t>
            </a:r>
            <a:endParaRPr lang="vi-VN" sz="2800" b="1" dirty="0"/>
          </a:p>
        </p:txBody>
      </p:sp>
      <p:sp>
        <p:nvSpPr>
          <p:cNvPr id="3" name="Content Placeholder 2"/>
          <p:cNvSpPr>
            <a:spLocks noGrp="1"/>
          </p:cNvSpPr>
          <p:nvPr>
            <p:ph idx="1"/>
          </p:nvPr>
        </p:nvSpPr>
        <p:spPr>
          <a:xfrm>
            <a:off x="323528" y="3140968"/>
            <a:ext cx="3384376" cy="792088"/>
          </a:xfrm>
          <a:solidFill>
            <a:srgbClr val="FFFF00"/>
          </a:solidFill>
        </p:spPr>
        <p:txBody>
          <a:bodyPr>
            <a:normAutofit lnSpcReduction="10000"/>
          </a:bodyPr>
          <a:lstStyle/>
          <a:p>
            <a:pPr marL="0" indent="0">
              <a:buNone/>
            </a:pPr>
            <a:r>
              <a:rPr lang="vi-VN" sz="2400" dirty="0" smtClean="0"/>
              <a:t>Ưu điểm của mô hình kinh doanh B2C ?</a:t>
            </a:r>
            <a:endParaRPr lang="vi-VN" sz="2400" dirty="0"/>
          </a:p>
        </p:txBody>
      </p:sp>
      <p:sp>
        <p:nvSpPr>
          <p:cNvPr id="4" name="TextBox 3"/>
          <p:cNvSpPr txBox="1"/>
          <p:nvPr/>
        </p:nvSpPr>
        <p:spPr>
          <a:xfrm>
            <a:off x="5508104" y="1844824"/>
            <a:ext cx="3168352" cy="369332"/>
          </a:xfrm>
          <a:prstGeom prst="rect">
            <a:avLst/>
          </a:prstGeom>
          <a:solidFill>
            <a:srgbClr val="FFC000"/>
          </a:solidFill>
        </p:spPr>
        <p:txBody>
          <a:bodyPr wrap="square" rtlCol="0">
            <a:spAutoFit/>
          </a:bodyPr>
          <a:lstStyle/>
          <a:p>
            <a:r>
              <a:rPr lang="vi-VN" dirty="0" smtClean="0"/>
              <a:t>Tiết kiệm chi phí</a:t>
            </a:r>
            <a:endParaRPr lang="vi-VN" dirty="0"/>
          </a:p>
        </p:txBody>
      </p:sp>
      <p:sp>
        <p:nvSpPr>
          <p:cNvPr id="5" name="TextBox 4"/>
          <p:cNvSpPr txBox="1"/>
          <p:nvPr/>
        </p:nvSpPr>
        <p:spPr>
          <a:xfrm>
            <a:off x="5508104" y="2708920"/>
            <a:ext cx="3168352" cy="646331"/>
          </a:xfrm>
          <a:prstGeom prst="rect">
            <a:avLst/>
          </a:prstGeom>
          <a:solidFill>
            <a:srgbClr val="92D050"/>
          </a:solidFill>
        </p:spPr>
        <p:txBody>
          <a:bodyPr wrap="square" rtlCol="0">
            <a:spAutoFit/>
          </a:bodyPr>
          <a:lstStyle/>
          <a:p>
            <a:r>
              <a:rPr lang="vi-VN" dirty="0" smtClean="0"/>
              <a:t>Trao đổi và chăm sóc khách hàng một cách dễ dàng</a:t>
            </a:r>
            <a:endParaRPr lang="vi-VN" dirty="0"/>
          </a:p>
        </p:txBody>
      </p:sp>
      <p:sp>
        <p:nvSpPr>
          <p:cNvPr id="6" name="TextBox 5"/>
          <p:cNvSpPr txBox="1"/>
          <p:nvPr/>
        </p:nvSpPr>
        <p:spPr>
          <a:xfrm>
            <a:off x="5508104" y="4005064"/>
            <a:ext cx="3168352" cy="646331"/>
          </a:xfrm>
          <a:prstGeom prst="rect">
            <a:avLst/>
          </a:prstGeom>
          <a:solidFill>
            <a:srgbClr val="00B0F0"/>
          </a:solidFill>
        </p:spPr>
        <p:txBody>
          <a:bodyPr wrap="square" rtlCol="0">
            <a:spAutoFit/>
          </a:bodyPr>
          <a:lstStyle/>
          <a:p>
            <a:r>
              <a:rPr lang="vi-VN" dirty="0" smtClean="0"/>
              <a:t>Tăng trưởng và quản trị kinh doanh tốt hơn</a:t>
            </a:r>
            <a:endParaRPr lang="vi-VN" dirty="0"/>
          </a:p>
        </p:txBody>
      </p:sp>
      <p:sp>
        <p:nvSpPr>
          <p:cNvPr id="8" name="TextBox 7"/>
          <p:cNvSpPr txBox="1"/>
          <p:nvPr/>
        </p:nvSpPr>
        <p:spPr>
          <a:xfrm>
            <a:off x="5508104" y="5229200"/>
            <a:ext cx="3168352" cy="369332"/>
          </a:xfrm>
          <a:prstGeom prst="rect">
            <a:avLst/>
          </a:prstGeom>
          <a:solidFill>
            <a:schemeClr val="accent4">
              <a:lumMod val="60000"/>
              <a:lumOff val="40000"/>
            </a:schemeClr>
          </a:solidFill>
        </p:spPr>
        <p:txBody>
          <a:bodyPr wrap="square" rtlCol="0">
            <a:spAutoFit/>
          </a:bodyPr>
          <a:lstStyle/>
          <a:p>
            <a:r>
              <a:rPr lang="vi-VN" dirty="0" smtClean="0"/>
              <a:t>Mở rộng phạm vi tiếp cận</a:t>
            </a:r>
            <a:endParaRPr lang="vi-VN" dirty="0"/>
          </a:p>
        </p:txBody>
      </p:sp>
      <p:cxnSp>
        <p:nvCxnSpPr>
          <p:cNvPr id="14" name="Straight Arrow Connector 13"/>
          <p:cNvCxnSpPr>
            <a:endCxn id="4" idx="1"/>
          </p:cNvCxnSpPr>
          <p:nvPr/>
        </p:nvCxnSpPr>
        <p:spPr>
          <a:xfrm flipV="1">
            <a:off x="3707904" y="2029490"/>
            <a:ext cx="1800200" cy="11114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707904" y="3212976"/>
            <a:ext cx="180020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6" idx="1"/>
          </p:cNvCxnSpPr>
          <p:nvPr/>
        </p:nvCxnSpPr>
        <p:spPr>
          <a:xfrm>
            <a:off x="3707904" y="3717032"/>
            <a:ext cx="1800200" cy="6111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707904" y="3861048"/>
            <a:ext cx="1800200"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83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TotalTime>
  <Words>574</Words>
  <Application>Microsoft Office PowerPoint</Application>
  <PresentationFormat>On-screen Show (4:3)</PresentationFormat>
  <Paragraphs>74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BÁO CÁO ĐỒ ÁN TỐT NGHIỆP</vt:lpstr>
      <vt:lpstr>NỘI DUNG BÁO CÁO</vt:lpstr>
      <vt:lpstr>TỔNG QUAN VỀ ĐỀ TÀI</vt:lpstr>
      <vt:lpstr>1.1. Lý do chọn đề tài</vt:lpstr>
      <vt:lpstr>1.2. Mục tiêu của đề tài</vt:lpstr>
      <vt:lpstr>CƠ SỞ LÝ THUYẾT</vt:lpstr>
      <vt:lpstr>2.1. Tổng quan về thương mại điện tử </vt:lpstr>
      <vt:lpstr>2.2. Tổng quan về mô hình kinh doanh B2C</vt:lpstr>
      <vt:lpstr>2.2. Tổng quan về mô hình kinh doanh B2C</vt:lpstr>
      <vt:lpstr>2.3. Tổng quan về Yii</vt:lpstr>
      <vt:lpstr>  HIỆN THỰC HÓA NGHIÊN CỨU</vt:lpstr>
      <vt:lpstr>3.1. Đặc tả đề tài</vt:lpstr>
      <vt:lpstr>3.2. Mô hình dữ liệu</vt:lpstr>
      <vt:lpstr>3.3. Mô hình Use case </vt:lpstr>
      <vt:lpstr>3.4. Kết quả nghiên cứu</vt:lpstr>
      <vt:lpstr>3.4. Kết quả nghiên cứu</vt:lpstr>
      <vt:lpstr>3.4. Kết quả nghiên cứu</vt:lpstr>
      <vt:lpstr>KẾT LUẬN VÀ HƯỚNG PHÁT TRIỂN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TỐT NGHIỆP</dc:title>
  <dc:creator>MISI</dc:creator>
  <cp:lastModifiedBy>MISI</cp:lastModifiedBy>
  <cp:revision>19</cp:revision>
  <dcterms:created xsi:type="dcterms:W3CDTF">2024-07-17T13:00:11Z</dcterms:created>
  <dcterms:modified xsi:type="dcterms:W3CDTF">2024-07-17T16:34:39Z</dcterms:modified>
</cp:coreProperties>
</file>