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3"/>
  </p:notesMasterIdLst>
  <p:sldIdLst>
    <p:sldId id="256" r:id="rId2"/>
    <p:sldId id="267" r:id="rId3"/>
    <p:sldId id="304" r:id="rId4"/>
    <p:sldId id="305" r:id="rId5"/>
    <p:sldId id="271" r:id="rId6"/>
    <p:sldId id="322" r:id="rId7"/>
    <p:sldId id="316" r:id="rId8"/>
    <p:sldId id="317" r:id="rId9"/>
    <p:sldId id="318" r:id="rId10"/>
    <p:sldId id="325" r:id="rId11"/>
    <p:sldId id="314" r:id="rId12"/>
    <p:sldId id="313" r:id="rId13"/>
    <p:sldId id="315" r:id="rId14"/>
    <p:sldId id="327" r:id="rId15"/>
    <p:sldId id="328" r:id="rId16"/>
    <p:sldId id="324" r:id="rId17"/>
    <p:sldId id="310" r:id="rId18"/>
    <p:sldId id="307" r:id="rId19"/>
    <p:sldId id="311" r:id="rId20"/>
    <p:sldId id="319" r:id="rId21"/>
    <p:sldId id="321" r:id="rId22"/>
    <p:sldId id="334" r:id="rId23"/>
    <p:sldId id="326" r:id="rId24"/>
    <p:sldId id="329" r:id="rId25"/>
    <p:sldId id="323" r:id="rId26"/>
    <p:sldId id="330" r:id="rId27"/>
    <p:sldId id="331" r:id="rId28"/>
    <p:sldId id="332" r:id="rId29"/>
    <p:sldId id="333" r:id="rId30"/>
    <p:sldId id="288" r:id="rId31"/>
    <p:sldId id="26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EC32AE"/>
    <a:srgbClr val="FFFF3B"/>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2.xml.rels><?xml version="1.0" encoding="UTF-8" standalone="yes"?>
<Relationships xmlns="http://schemas.openxmlformats.org/package/2006/relationships"><Relationship Id="rId1" Type="http://schemas.openxmlformats.org/officeDocument/2006/relationships/image" Target="../media/image8.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73ECD9-1E8D-4CB6-ADE8-EB3D038401B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2855F6F-110E-49BE-B262-65A5892E4B27}">
      <dgm:prSet/>
      <dgm:spPr/>
      <dgm:t>
        <a:bodyPr/>
        <a:lstStyle/>
        <a:p>
          <a:r>
            <a:rPr lang="en-GB" b="1" i="0"/>
            <a:t>Cab_Data.csv – </a:t>
          </a:r>
          <a:r>
            <a:rPr lang="en-GB" i="0"/>
            <a:t>this file includes details of transaction for 2 cab companies.</a:t>
          </a:r>
          <a:endParaRPr lang="en-US"/>
        </a:p>
      </dgm:t>
    </dgm:pt>
    <dgm:pt modelId="{ABA39200-E442-445B-BF12-9CFF891EEE4E}" type="parTrans" cxnId="{17A2EE0A-B0BB-450B-8061-2DD7F2569385}">
      <dgm:prSet/>
      <dgm:spPr/>
      <dgm:t>
        <a:bodyPr/>
        <a:lstStyle/>
        <a:p>
          <a:endParaRPr lang="en-US"/>
        </a:p>
      </dgm:t>
    </dgm:pt>
    <dgm:pt modelId="{C606B8E5-4A01-4F03-AA92-61B68879BB6E}" type="sibTrans" cxnId="{17A2EE0A-B0BB-450B-8061-2DD7F2569385}">
      <dgm:prSet/>
      <dgm:spPr/>
      <dgm:t>
        <a:bodyPr/>
        <a:lstStyle/>
        <a:p>
          <a:endParaRPr lang="en-US"/>
        </a:p>
      </dgm:t>
    </dgm:pt>
    <dgm:pt modelId="{3BF65763-D2B3-40A7-AA87-4ECDD49AC5FD}">
      <dgm:prSet/>
      <dgm:spPr/>
      <dgm:t>
        <a:bodyPr/>
        <a:lstStyle/>
        <a:p>
          <a:r>
            <a:rPr lang="en-GB" b="1" i="0"/>
            <a:t>Customer_ID.csv</a:t>
          </a:r>
          <a:r>
            <a:rPr lang="en-GB" b="0" i="0"/>
            <a:t> – this is a mapping table that contains a unique identifier which links the customer’s demographic details.</a:t>
          </a:r>
          <a:endParaRPr lang="en-US"/>
        </a:p>
      </dgm:t>
    </dgm:pt>
    <dgm:pt modelId="{F558056C-FAB2-4AED-BF30-6826DF07DF92}" type="parTrans" cxnId="{159602C8-7BC7-4B19-8D8D-0CDD7C3519AC}">
      <dgm:prSet/>
      <dgm:spPr/>
      <dgm:t>
        <a:bodyPr/>
        <a:lstStyle/>
        <a:p>
          <a:endParaRPr lang="en-US"/>
        </a:p>
      </dgm:t>
    </dgm:pt>
    <dgm:pt modelId="{BFA62E86-E0A5-4B60-9440-ED2CCBC09625}" type="sibTrans" cxnId="{159602C8-7BC7-4B19-8D8D-0CDD7C3519AC}">
      <dgm:prSet/>
      <dgm:spPr/>
      <dgm:t>
        <a:bodyPr/>
        <a:lstStyle/>
        <a:p>
          <a:endParaRPr lang="en-US"/>
        </a:p>
      </dgm:t>
    </dgm:pt>
    <dgm:pt modelId="{D804D7A4-B69E-45F0-A786-068D8F22E43A}">
      <dgm:prSet/>
      <dgm:spPr/>
      <dgm:t>
        <a:bodyPr/>
        <a:lstStyle/>
        <a:p>
          <a:r>
            <a:rPr lang="en-GB" b="1" i="0"/>
            <a:t>Transaction_ID.csv – </a:t>
          </a:r>
          <a:r>
            <a:rPr lang="en-GB" b="0" i="0"/>
            <a:t>this is a mapping table that contains transaction to customer mapping and payment mode.</a:t>
          </a:r>
          <a:endParaRPr lang="en-US"/>
        </a:p>
      </dgm:t>
    </dgm:pt>
    <dgm:pt modelId="{93C5D88B-C11E-4DA0-B6DD-4E852C855522}" type="parTrans" cxnId="{BA057086-28B6-4D11-9C2E-0C9CBAE3AF05}">
      <dgm:prSet/>
      <dgm:spPr/>
      <dgm:t>
        <a:bodyPr/>
        <a:lstStyle/>
        <a:p>
          <a:endParaRPr lang="en-US"/>
        </a:p>
      </dgm:t>
    </dgm:pt>
    <dgm:pt modelId="{0E42BC94-CF12-4986-9AEC-6046576A6363}" type="sibTrans" cxnId="{BA057086-28B6-4D11-9C2E-0C9CBAE3AF05}">
      <dgm:prSet/>
      <dgm:spPr/>
      <dgm:t>
        <a:bodyPr/>
        <a:lstStyle/>
        <a:p>
          <a:endParaRPr lang="en-US"/>
        </a:p>
      </dgm:t>
    </dgm:pt>
    <dgm:pt modelId="{4A634C9D-5F3C-461D-8491-1BAB087E3094}">
      <dgm:prSet/>
      <dgm:spPr/>
      <dgm:t>
        <a:bodyPr/>
        <a:lstStyle/>
        <a:p>
          <a:r>
            <a:rPr lang="en-GB" b="1" i="0"/>
            <a:t>City.csv – </a:t>
          </a:r>
          <a:r>
            <a:rPr lang="en-GB" b="0" i="0"/>
            <a:t>this file contains list of US cities, their population and number of cab users.</a:t>
          </a:r>
          <a:endParaRPr lang="en-US"/>
        </a:p>
      </dgm:t>
    </dgm:pt>
    <dgm:pt modelId="{81A20A8D-766D-4E2F-8B2D-87A6D03143A1}" type="parTrans" cxnId="{11EF9D1E-F5D0-4B7E-AC3E-D05CCBF0919E}">
      <dgm:prSet/>
      <dgm:spPr/>
      <dgm:t>
        <a:bodyPr/>
        <a:lstStyle/>
        <a:p>
          <a:endParaRPr lang="en-US"/>
        </a:p>
      </dgm:t>
    </dgm:pt>
    <dgm:pt modelId="{1B971819-9F35-487F-910B-AF4516141269}" type="sibTrans" cxnId="{11EF9D1E-F5D0-4B7E-AC3E-D05CCBF0919E}">
      <dgm:prSet/>
      <dgm:spPr/>
      <dgm:t>
        <a:bodyPr/>
        <a:lstStyle/>
        <a:p>
          <a:endParaRPr lang="en-US"/>
        </a:p>
      </dgm:t>
    </dgm:pt>
    <dgm:pt modelId="{4E329623-F103-4368-8B66-EE2B86A81F80}" type="pres">
      <dgm:prSet presAssocID="{9673ECD9-1E8D-4CB6-ADE8-EB3D038401B6}" presName="linear" presStyleCnt="0">
        <dgm:presLayoutVars>
          <dgm:animLvl val="lvl"/>
          <dgm:resizeHandles val="exact"/>
        </dgm:presLayoutVars>
      </dgm:prSet>
      <dgm:spPr/>
    </dgm:pt>
    <dgm:pt modelId="{3A538505-68A4-4826-9F8A-E997F6F0994E}" type="pres">
      <dgm:prSet presAssocID="{A2855F6F-110E-49BE-B262-65A5892E4B27}" presName="parentText" presStyleLbl="node1" presStyleIdx="0" presStyleCnt="4">
        <dgm:presLayoutVars>
          <dgm:chMax val="0"/>
          <dgm:bulletEnabled val="1"/>
        </dgm:presLayoutVars>
      </dgm:prSet>
      <dgm:spPr/>
    </dgm:pt>
    <dgm:pt modelId="{960EBB06-1372-4E73-A11C-754C66A73C11}" type="pres">
      <dgm:prSet presAssocID="{C606B8E5-4A01-4F03-AA92-61B68879BB6E}" presName="spacer" presStyleCnt="0"/>
      <dgm:spPr/>
    </dgm:pt>
    <dgm:pt modelId="{2E55F2E1-A3B4-4241-B0B4-EE8068AA5A4E}" type="pres">
      <dgm:prSet presAssocID="{3BF65763-D2B3-40A7-AA87-4ECDD49AC5FD}" presName="parentText" presStyleLbl="node1" presStyleIdx="1" presStyleCnt="4">
        <dgm:presLayoutVars>
          <dgm:chMax val="0"/>
          <dgm:bulletEnabled val="1"/>
        </dgm:presLayoutVars>
      </dgm:prSet>
      <dgm:spPr/>
    </dgm:pt>
    <dgm:pt modelId="{9C710749-A271-4ABF-8CD7-86ED76DE0919}" type="pres">
      <dgm:prSet presAssocID="{BFA62E86-E0A5-4B60-9440-ED2CCBC09625}" presName="spacer" presStyleCnt="0"/>
      <dgm:spPr/>
    </dgm:pt>
    <dgm:pt modelId="{F0629F0A-2FC5-4117-857B-8C079FD4EA77}" type="pres">
      <dgm:prSet presAssocID="{D804D7A4-B69E-45F0-A786-068D8F22E43A}" presName="parentText" presStyleLbl="node1" presStyleIdx="2" presStyleCnt="4">
        <dgm:presLayoutVars>
          <dgm:chMax val="0"/>
          <dgm:bulletEnabled val="1"/>
        </dgm:presLayoutVars>
      </dgm:prSet>
      <dgm:spPr/>
    </dgm:pt>
    <dgm:pt modelId="{8E4F62E4-A938-4FA8-B952-DA372B9260AC}" type="pres">
      <dgm:prSet presAssocID="{0E42BC94-CF12-4986-9AEC-6046576A6363}" presName="spacer" presStyleCnt="0"/>
      <dgm:spPr/>
    </dgm:pt>
    <dgm:pt modelId="{16D85176-9F79-4C43-A128-D847272BEF0C}" type="pres">
      <dgm:prSet presAssocID="{4A634C9D-5F3C-461D-8491-1BAB087E3094}" presName="parentText" presStyleLbl="node1" presStyleIdx="3" presStyleCnt="4">
        <dgm:presLayoutVars>
          <dgm:chMax val="0"/>
          <dgm:bulletEnabled val="1"/>
        </dgm:presLayoutVars>
      </dgm:prSet>
      <dgm:spPr/>
    </dgm:pt>
  </dgm:ptLst>
  <dgm:cxnLst>
    <dgm:cxn modelId="{17A2EE0A-B0BB-450B-8061-2DD7F2569385}" srcId="{9673ECD9-1E8D-4CB6-ADE8-EB3D038401B6}" destId="{A2855F6F-110E-49BE-B262-65A5892E4B27}" srcOrd="0" destOrd="0" parTransId="{ABA39200-E442-445B-BF12-9CFF891EEE4E}" sibTransId="{C606B8E5-4A01-4F03-AA92-61B68879BB6E}"/>
    <dgm:cxn modelId="{11EF9D1E-F5D0-4B7E-AC3E-D05CCBF0919E}" srcId="{9673ECD9-1E8D-4CB6-ADE8-EB3D038401B6}" destId="{4A634C9D-5F3C-461D-8491-1BAB087E3094}" srcOrd="3" destOrd="0" parTransId="{81A20A8D-766D-4E2F-8B2D-87A6D03143A1}" sibTransId="{1B971819-9F35-487F-910B-AF4516141269}"/>
    <dgm:cxn modelId="{A1459F2B-B9ED-422E-9901-E4D322505E0E}" type="presOf" srcId="{3BF65763-D2B3-40A7-AA87-4ECDD49AC5FD}" destId="{2E55F2E1-A3B4-4241-B0B4-EE8068AA5A4E}" srcOrd="0" destOrd="0" presId="urn:microsoft.com/office/officeart/2005/8/layout/vList2"/>
    <dgm:cxn modelId="{BA057086-28B6-4D11-9C2E-0C9CBAE3AF05}" srcId="{9673ECD9-1E8D-4CB6-ADE8-EB3D038401B6}" destId="{D804D7A4-B69E-45F0-A786-068D8F22E43A}" srcOrd="2" destOrd="0" parTransId="{93C5D88B-C11E-4DA0-B6DD-4E852C855522}" sibTransId="{0E42BC94-CF12-4986-9AEC-6046576A6363}"/>
    <dgm:cxn modelId="{EED2FB92-1CE6-4E0B-9BEF-48940F48794D}" type="presOf" srcId="{D804D7A4-B69E-45F0-A786-068D8F22E43A}" destId="{F0629F0A-2FC5-4117-857B-8C079FD4EA77}" srcOrd="0" destOrd="0" presId="urn:microsoft.com/office/officeart/2005/8/layout/vList2"/>
    <dgm:cxn modelId="{6E96FFAF-84CD-4C0B-8381-DA5E4479616F}" type="presOf" srcId="{4A634C9D-5F3C-461D-8491-1BAB087E3094}" destId="{16D85176-9F79-4C43-A128-D847272BEF0C}" srcOrd="0" destOrd="0" presId="urn:microsoft.com/office/officeart/2005/8/layout/vList2"/>
    <dgm:cxn modelId="{159602C8-7BC7-4B19-8D8D-0CDD7C3519AC}" srcId="{9673ECD9-1E8D-4CB6-ADE8-EB3D038401B6}" destId="{3BF65763-D2B3-40A7-AA87-4ECDD49AC5FD}" srcOrd="1" destOrd="0" parTransId="{F558056C-FAB2-4AED-BF30-6826DF07DF92}" sibTransId="{BFA62E86-E0A5-4B60-9440-ED2CCBC09625}"/>
    <dgm:cxn modelId="{0AC472E2-13CF-434E-96B0-DF4DDF5D9CFC}" type="presOf" srcId="{A2855F6F-110E-49BE-B262-65A5892E4B27}" destId="{3A538505-68A4-4826-9F8A-E997F6F0994E}" srcOrd="0" destOrd="0" presId="urn:microsoft.com/office/officeart/2005/8/layout/vList2"/>
    <dgm:cxn modelId="{D186E2E9-D24F-4B9B-9235-45D6CE42B37D}" type="presOf" srcId="{9673ECD9-1E8D-4CB6-ADE8-EB3D038401B6}" destId="{4E329623-F103-4368-8B66-EE2B86A81F80}" srcOrd="0" destOrd="0" presId="urn:microsoft.com/office/officeart/2005/8/layout/vList2"/>
    <dgm:cxn modelId="{A9B641F3-BE8B-4F63-B457-6AA227AD971C}" type="presParOf" srcId="{4E329623-F103-4368-8B66-EE2B86A81F80}" destId="{3A538505-68A4-4826-9F8A-E997F6F0994E}" srcOrd="0" destOrd="0" presId="urn:microsoft.com/office/officeart/2005/8/layout/vList2"/>
    <dgm:cxn modelId="{E1972957-74C1-4F63-A3B3-DE0A0F226D1C}" type="presParOf" srcId="{4E329623-F103-4368-8B66-EE2B86A81F80}" destId="{960EBB06-1372-4E73-A11C-754C66A73C11}" srcOrd="1" destOrd="0" presId="urn:microsoft.com/office/officeart/2005/8/layout/vList2"/>
    <dgm:cxn modelId="{B9438D63-5EFF-4F70-ADAC-D6D76C528C33}" type="presParOf" srcId="{4E329623-F103-4368-8B66-EE2B86A81F80}" destId="{2E55F2E1-A3B4-4241-B0B4-EE8068AA5A4E}" srcOrd="2" destOrd="0" presId="urn:microsoft.com/office/officeart/2005/8/layout/vList2"/>
    <dgm:cxn modelId="{3607901C-2723-4B16-93DF-F797E06D3C6D}" type="presParOf" srcId="{4E329623-F103-4368-8B66-EE2B86A81F80}" destId="{9C710749-A271-4ABF-8CD7-86ED76DE0919}" srcOrd="3" destOrd="0" presId="urn:microsoft.com/office/officeart/2005/8/layout/vList2"/>
    <dgm:cxn modelId="{9F973957-4D5E-4C37-93E2-6F09A8A5CA41}" type="presParOf" srcId="{4E329623-F103-4368-8B66-EE2B86A81F80}" destId="{F0629F0A-2FC5-4117-857B-8C079FD4EA77}" srcOrd="4" destOrd="0" presId="urn:microsoft.com/office/officeart/2005/8/layout/vList2"/>
    <dgm:cxn modelId="{CB469B4B-1BD0-4DB9-AE9A-EBF1BB22940A}" type="presParOf" srcId="{4E329623-F103-4368-8B66-EE2B86A81F80}" destId="{8E4F62E4-A938-4FA8-B952-DA372B9260AC}" srcOrd="5" destOrd="0" presId="urn:microsoft.com/office/officeart/2005/8/layout/vList2"/>
    <dgm:cxn modelId="{208C5C9F-1BAD-45C1-BD31-096D2C0AC8C6}" type="presParOf" srcId="{4E329623-F103-4368-8B66-EE2B86A81F80}" destId="{16D85176-9F79-4C43-A128-D847272BEF0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B15AB1-0EF6-4F5F-91AF-DD6EFA746B3B}"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BA64FF8D-E9C7-4CA1-BF0F-BE9A6E949E21}">
      <dgm:prSet/>
      <dgm:spPr/>
      <dgm:t>
        <a:bodyPr/>
        <a:lstStyle/>
        <a:p>
          <a:r>
            <a:rPr lang="en-US" dirty="0"/>
            <a:t>Which company has more profit? </a:t>
          </a:r>
        </a:p>
      </dgm:t>
    </dgm:pt>
    <dgm:pt modelId="{9E5872B6-E640-4F54-A9A4-502B6C0CA38A}" type="parTrans" cxnId="{04A4B6DB-2C9E-4344-B6E7-62E7F8F170CA}">
      <dgm:prSet/>
      <dgm:spPr/>
      <dgm:t>
        <a:bodyPr/>
        <a:lstStyle/>
        <a:p>
          <a:endParaRPr lang="en-US"/>
        </a:p>
      </dgm:t>
    </dgm:pt>
    <dgm:pt modelId="{91B49966-A6BC-4CC7-9246-4D1B41F18F9C}" type="sibTrans" cxnId="{04A4B6DB-2C9E-4344-B6E7-62E7F8F170CA}">
      <dgm:prSet/>
      <dgm:spPr/>
      <dgm:t>
        <a:bodyPr/>
        <a:lstStyle/>
        <a:p>
          <a:endParaRPr lang="en-US"/>
        </a:p>
      </dgm:t>
    </dgm:pt>
    <dgm:pt modelId="{E5361F40-F972-44C9-AA56-039C01311333}">
      <dgm:prSet/>
      <dgm:spPr/>
      <dgm:t>
        <a:bodyPr/>
        <a:lstStyle/>
        <a:p>
          <a:r>
            <a:rPr lang="en-US" dirty="0"/>
            <a:t>Which company has more users? </a:t>
          </a:r>
        </a:p>
      </dgm:t>
    </dgm:pt>
    <dgm:pt modelId="{EF5E5B89-86C6-4C4F-BE4C-57BEBEBFFE57}" type="parTrans" cxnId="{61B676F7-68DB-402D-8B9E-F65B4CC94BDD}">
      <dgm:prSet/>
      <dgm:spPr/>
      <dgm:t>
        <a:bodyPr/>
        <a:lstStyle/>
        <a:p>
          <a:endParaRPr lang="en-US"/>
        </a:p>
      </dgm:t>
    </dgm:pt>
    <dgm:pt modelId="{95A5EB66-9D0E-4371-8357-ED4CB62D81A1}" type="sibTrans" cxnId="{61B676F7-68DB-402D-8B9E-F65B4CC94BDD}">
      <dgm:prSet/>
      <dgm:spPr/>
      <dgm:t>
        <a:bodyPr/>
        <a:lstStyle/>
        <a:p>
          <a:endParaRPr lang="en-US"/>
        </a:p>
      </dgm:t>
    </dgm:pt>
    <dgm:pt modelId="{F6152ED7-EF11-4A57-8D60-8CF6F31B49AD}">
      <dgm:prSet/>
      <dgm:spPr/>
      <dgm:t>
        <a:bodyPr/>
        <a:lstStyle/>
        <a:p>
          <a:r>
            <a:rPr lang="en-US" dirty="0"/>
            <a:t>Which company has the most loyal customers? </a:t>
          </a:r>
        </a:p>
      </dgm:t>
    </dgm:pt>
    <dgm:pt modelId="{0596D5A7-8C68-4FB4-98F3-A3385BE7343D}" type="parTrans" cxnId="{AF15500B-7354-4D69-9DBC-4CF872D13434}">
      <dgm:prSet/>
      <dgm:spPr/>
      <dgm:t>
        <a:bodyPr/>
        <a:lstStyle/>
        <a:p>
          <a:endParaRPr lang="en-US"/>
        </a:p>
      </dgm:t>
    </dgm:pt>
    <dgm:pt modelId="{1A1D58A9-9E09-46C6-A2AE-E151B0A19997}" type="sibTrans" cxnId="{AF15500B-7354-4D69-9DBC-4CF872D13434}">
      <dgm:prSet/>
      <dgm:spPr/>
      <dgm:t>
        <a:bodyPr/>
        <a:lstStyle/>
        <a:p>
          <a:endParaRPr lang="en-US"/>
        </a:p>
      </dgm:t>
    </dgm:pt>
    <dgm:pt modelId="{F28C3CFE-8EDD-4FD2-8C92-250C2AB7E6B7}" type="pres">
      <dgm:prSet presAssocID="{1EB15AB1-0EF6-4F5F-91AF-DD6EFA746B3B}" presName="outerComposite" presStyleCnt="0">
        <dgm:presLayoutVars>
          <dgm:chMax val="5"/>
          <dgm:dir/>
          <dgm:resizeHandles val="exact"/>
        </dgm:presLayoutVars>
      </dgm:prSet>
      <dgm:spPr/>
    </dgm:pt>
    <dgm:pt modelId="{CA8F429F-B973-462E-BDC6-2F0CDDDCA0C8}" type="pres">
      <dgm:prSet presAssocID="{1EB15AB1-0EF6-4F5F-91AF-DD6EFA746B3B}" presName="dummyMaxCanvas" presStyleCnt="0">
        <dgm:presLayoutVars/>
      </dgm:prSet>
      <dgm:spPr/>
    </dgm:pt>
    <dgm:pt modelId="{B2A8045A-DBF8-4677-BF24-7B90EC27F19A}" type="pres">
      <dgm:prSet presAssocID="{1EB15AB1-0EF6-4F5F-91AF-DD6EFA746B3B}" presName="ThreeNodes_1" presStyleLbl="node1" presStyleIdx="0" presStyleCnt="3">
        <dgm:presLayoutVars>
          <dgm:bulletEnabled val="1"/>
        </dgm:presLayoutVars>
      </dgm:prSet>
      <dgm:spPr/>
    </dgm:pt>
    <dgm:pt modelId="{E8EEBA07-D5A6-41CB-80C2-2D2B67CA28E7}" type="pres">
      <dgm:prSet presAssocID="{1EB15AB1-0EF6-4F5F-91AF-DD6EFA746B3B}" presName="ThreeNodes_2" presStyleLbl="node1" presStyleIdx="1" presStyleCnt="3">
        <dgm:presLayoutVars>
          <dgm:bulletEnabled val="1"/>
        </dgm:presLayoutVars>
      </dgm:prSet>
      <dgm:spPr/>
    </dgm:pt>
    <dgm:pt modelId="{8F9DEA1A-7D51-462C-828B-307A3BFCE5CD}" type="pres">
      <dgm:prSet presAssocID="{1EB15AB1-0EF6-4F5F-91AF-DD6EFA746B3B}" presName="ThreeNodes_3" presStyleLbl="node1" presStyleIdx="2" presStyleCnt="3">
        <dgm:presLayoutVars>
          <dgm:bulletEnabled val="1"/>
        </dgm:presLayoutVars>
      </dgm:prSet>
      <dgm:spPr/>
    </dgm:pt>
    <dgm:pt modelId="{DF22CFE8-0598-4559-9E44-E427BF7265C5}" type="pres">
      <dgm:prSet presAssocID="{1EB15AB1-0EF6-4F5F-91AF-DD6EFA746B3B}" presName="ThreeConn_1-2" presStyleLbl="fgAccFollowNode1" presStyleIdx="0" presStyleCnt="2">
        <dgm:presLayoutVars>
          <dgm:bulletEnabled val="1"/>
        </dgm:presLayoutVars>
      </dgm:prSet>
      <dgm:spPr/>
    </dgm:pt>
    <dgm:pt modelId="{00198956-7A69-4D78-9274-EFCDF7E6A3BA}" type="pres">
      <dgm:prSet presAssocID="{1EB15AB1-0EF6-4F5F-91AF-DD6EFA746B3B}" presName="ThreeConn_2-3" presStyleLbl="fgAccFollowNode1" presStyleIdx="1" presStyleCnt="2">
        <dgm:presLayoutVars>
          <dgm:bulletEnabled val="1"/>
        </dgm:presLayoutVars>
      </dgm:prSet>
      <dgm:spPr/>
    </dgm:pt>
    <dgm:pt modelId="{FD596F1C-A7AA-4535-8B1C-417B6995F0B7}" type="pres">
      <dgm:prSet presAssocID="{1EB15AB1-0EF6-4F5F-91AF-DD6EFA746B3B}" presName="ThreeNodes_1_text" presStyleLbl="node1" presStyleIdx="2" presStyleCnt="3">
        <dgm:presLayoutVars>
          <dgm:bulletEnabled val="1"/>
        </dgm:presLayoutVars>
      </dgm:prSet>
      <dgm:spPr/>
    </dgm:pt>
    <dgm:pt modelId="{7E633ECF-DBE8-4DA1-AD7C-45B98A5BDEAC}" type="pres">
      <dgm:prSet presAssocID="{1EB15AB1-0EF6-4F5F-91AF-DD6EFA746B3B}" presName="ThreeNodes_2_text" presStyleLbl="node1" presStyleIdx="2" presStyleCnt="3">
        <dgm:presLayoutVars>
          <dgm:bulletEnabled val="1"/>
        </dgm:presLayoutVars>
      </dgm:prSet>
      <dgm:spPr/>
    </dgm:pt>
    <dgm:pt modelId="{EE13710D-76C7-4201-B96F-558FA4393E47}" type="pres">
      <dgm:prSet presAssocID="{1EB15AB1-0EF6-4F5F-91AF-DD6EFA746B3B}" presName="ThreeNodes_3_text" presStyleLbl="node1" presStyleIdx="2" presStyleCnt="3">
        <dgm:presLayoutVars>
          <dgm:bulletEnabled val="1"/>
        </dgm:presLayoutVars>
      </dgm:prSet>
      <dgm:spPr/>
    </dgm:pt>
  </dgm:ptLst>
  <dgm:cxnLst>
    <dgm:cxn modelId="{AF15500B-7354-4D69-9DBC-4CF872D13434}" srcId="{1EB15AB1-0EF6-4F5F-91AF-DD6EFA746B3B}" destId="{F6152ED7-EF11-4A57-8D60-8CF6F31B49AD}" srcOrd="2" destOrd="0" parTransId="{0596D5A7-8C68-4FB4-98F3-A3385BE7343D}" sibTransId="{1A1D58A9-9E09-46C6-A2AE-E151B0A19997}"/>
    <dgm:cxn modelId="{B0F42E39-C351-4094-BA67-C8A7773B5763}" type="presOf" srcId="{E5361F40-F972-44C9-AA56-039C01311333}" destId="{7E633ECF-DBE8-4DA1-AD7C-45B98A5BDEAC}" srcOrd="1" destOrd="0" presId="urn:microsoft.com/office/officeart/2005/8/layout/vProcess5"/>
    <dgm:cxn modelId="{EF18AA63-50F5-4B56-9A63-73FF43DF7871}" type="presOf" srcId="{1EB15AB1-0EF6-4F5F-91AF-DD6EFA746B3B}" destId="{F28C3CFE-8EDD-4FD2-8C92-250C2AB7E6B7}" srcOrd="0" destOrd="0" presId="urn:microsoft.com/office/officeart/2005/8/layout/vProcess5"/>
    <dgm:cxn modelId="{C7E9F543-1DF1-4CD4-A7E8-0DE04607DD0F}" type="presOf" srcId="{95A5EB66-9D0E-4371-8357-ED4CB62D81A1}" destId="{00198956-7A69-4D78-9274-EFCDF7E6A3BA}" srcOrd="0" destOrd="0" presId="urn:microsoft.com/office/officeart/2005/8/layout/vProcess5"/>
    <dgm:cxn modelId="{1BF54D67-02EF-45D8-BEFE-D80B86DF938A}" type="presOf" srcId="{BA64FF8D-E9C7-4CA1-BF0F-BE9A6E949E21}" destId="{B2A8045A-DBF8-4677-BF24-7B90EC27F19A}" srcOrd="0" destOrd="0" presId="urn:microsoft.com/office/officeart/2005/8/layout/vProcess5"/>
    <dgm:cxn modelId="{7136B459-9744-4CBE-8DF0-786D041EAF5E}" type="presOf" srcId="{F6152ED7-EF11-4A57-8D60-8CF6F31B49AD}" destId="{EE13710D-76C7-4201-B96F-558FA4393E47}" srcOrd="1" destOrd="0" presId="urn:microsoft.com/office/officeart/2005/8/layout/vProcess5"/>
    <dgm:cxn modelId="{C594DE81-C1F9-463E-B5C4-3556090BC110}" type="presOf" srcId="{F6152ED7-EF11-4A57-8D60-8CF6F31B49AD}" destId="{8F9DEA1A-7D51-462C-828B-307A3BFCE5CD}" srcOrd="0" destOrd="0" presId="urn:microsoft.com/office/officeart/2005/8/layout/vProcess5"/>
    <dgm:cxn modelId="{C32BE2D5-F64F-40D9-9E85-FD15D95F0C85}" type="presOf" srcId="{E5361F40-F972-44C9-AA56-039C01311333}" destId="{E8EEBA07-D5A6-41CB-80C2-2D2B67CA28E7}" srcOrd="0" destOrd="0" presId="urn:microsoft.com/office/officeart/2005/8/layout/vProcess5"/>
    <dgm:cxn modelId="{04A4B6DB-2C9E-4344-B6E7-62E7F8F170CA}" srcId="{1EB15AB1-0EF6-4F5F-91AF-DD6EFA746B3B}" destId="{BA64FF8D-E9C7-4CA1-BF0F-BE9A6E949E21}" srcOrd="0" destOrd="0" parTransId="{9E5872B6-E640-4F54-A9A4-502B6C0CA38A}" sibTransId="{91B49966-A6BC-4CC7-9246-4D1B41F18F9C}"/>
    <dgm:cxn modelId="{5411DBDD-C58A-464B-A75D-DD3CBAB81AAE}" type="presOf" srcId="{91B49966-A6BC-4CC7-9246-4D1B41F18F9C}" destId="{DF22CFE8-0598-4559-9E44-E427BF7265C5}" srcOrd="0" destOrd="0" presId="urn:microsoft.com/office/officeart/2005/8/layout/vProcess5"/>
    <dgm:cxn modelId="{FB1279E4-2424-49B9-A387-A40D8E0179DD}" type="presOf" srcId="{BA64FF8D-E9C7-4CA1-BF0F-BE9A6E949E21}" destId="{FD596F1C-A7AA-4535-8B1C-417B6995F0B7}" srcOrd="1" destOrd="0" presId="urn:microsoft.com/office/officeart/2005/8/layout/vProcess5"/>
    <dgm:cxn modelId="{61B676F7-68DB-402D-8B9E-F65B4CC94BDD}" srcId="{1EB15AB1-0EF6-4F5F-91AF-DD6EFA746B3B}" destId="{E5361F40-F972-44C9-AA56-039C01311333}" srcOrd="1" destOrd="0" parTransId="{EF5E5B89-86C6-4C4F-BE4C-57BEBEBFFE57}" sibTransId="{95A5EB66-9D0E-4371-8357-ED4CB62D81A1}"/>
    <dgm:cxn modelId="{1A1B60C4-8939-4706-8606-15E0A9F867C9}" type="presParOf" srcId="{F28C3CFE-8EDD-4FD2-8C92-250C2AB7E6B7}" destId="{CA8F429F-B973-462E-BDC6-2F0CDDDCA0C8}" srcOrd="0" destOrd="0" presId="urn:microsoft.com/office/officeart/2005/8/layout/vProcess5"/>
    <dgm:cxn modelId="{F7B47CF1-0D2B-4AF7-9490-9D3015EA5699}" type="presParOf" srcId="{F28C3CFE-8EDD-4FD2-8C92-250C2AB7E6B7}" destId="{B2A8045A-DBF8-4677-BF24-7B90EC27F19A}" srcOrd="1" destOrd="0" presId="urn:microsoft.com/office/officeart/2005/8/layout/vProcess5"/>
    <dgm:cxn modelId="{C9B903F4-4AE7-4B3E-901E-9EF93C32C7E9}" type="presParOf" srcId="{F28C3CFE-8EDD-4FD2-8C92-250C2AB7E6B7}" destId="{E8EEBA07-D5A6-41CB-80C2-2D2B67CA28E7}" srcOrd="2" destOrd="0" presId="urn:microsoft.com/office/officeart/2005/8/layout/vProcess5"/>
    <dgm:cxn modelId="{5B3821B3-2C75-467F-AF02-D2018C417AFD}" type="presParOf" srcId="{F28C3CFE-8EDD-4FD2-8C92-250C2AB7E6B7}" destId="{8F9DEA1A-7D51-462C-828B-307A3BFCE5CD}" srcOrd="3" destOrd="0" presId="urn:microsoft.com/office/officeart/2005/8/layout/vProcess5"/>
    <dgm:cxn modelId="{02D1439E-A33D-4571-8EA4-26811AFEF7A9}" type="presParOf" srcId="{F28C3CFE-8EDD-4FD2-8C92-250C2AB7E6B7}" destId="{DF22CFE8-0598-4559-9E44-E427BF7265C5}" srcOrd="4" destOrd="0" presId="urn:microsoft.com/office/officeart/2005/8/layout/vProcess5"/>
    <dgm:cxn modelId="{D109A84F-017A-42ED-852D-920924797792}" type="presParOf" srcId="{F28C3CFE-8EDD-4FD2-8C92-250C2AB7E6B7}" destId="{00198956-7A69-4D78-9274-EFCDF7E6A3BA}" srcOrd="5" destOrd="0" presId="urn:microsoft.com/office/officeart/2005/8/layout/vProcess5"/>
    <dgm:cxn modelId="{864FEBD7-BAA1-4C5F-B3D2-333D817F4B6C}" type="presParOf" srcId="{F28C3CFE-8EDD-4FD2-8C92-250C2AB7E6B7}" destId="{FD596F1C-A7AA-4535-8B1C-417B6995F0B7}" srcOrd="6" destOrd="0" presId="urn:microsoft.com/office/officeart/2005/8/layout/vProcess5"/>
    <dgm:cxn modelId="{385AE612-1CA6-4075-BAB8-27971580B7B0}" type="presParOf" srcId="{F28C3CFE-8EDD-4FD2-8C92-250C2AB7E6B7}" destId="{7E633ECF-DBE8-4DA1-AD7C-45B98A5BDEAC}" srcOrd="7" destOrd="0" presId="urn:microsoft.com/office/officeart/2005/8/layout/vProcess5"/>
    <dgm:cxn modelId="{01FB10E6-73FC-4C03-B8CA-9EA0C00967FA}" type="presParOf" srcId="{F28C3CFE-8EDD-4FD2-8C92-250C2AB7E6B7}" destId="{EE13710D-76C7-4201-B96F-558FA4393E47}" srcOrd="8" destOrd="0" presId="urn:microsoft.com/office/officeart/2005/8/layout/vProcess5"/>
  </dgm:cxnLst>
  <dgm:bg>
    <a:blipFill>
      <a:blip xmlns:r="http://schemas.openxmlformats.org/officeDocument/2006/relationships" r:embed="rId1"/>
      <a:stretch>
        <a:fillRect/>
      </a:stretch>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1F1DB7-E6B0-499A-B424-E578E0AD917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FF048F3-2925-4BE5-8F3E-2E4DB4ABA904}">
      <dgm:prSet/>
      <dgm:spPr/>
      <dgm:t>
        <a:bodyPr/>
        <a:lstStyle/>
        <a:p>
          <a:r>
            <a:rPr lang="en-US"/>
            <a:t>Yellow in general has higher profit compared to Pink Cab in every month. Profit from both companies starts to increase from August to December. </a:t>
          </a:r>
        </a:p>
      </dgm:t>
    </dgm:pt>
    <dgm:pt modelId="{2963E8AF-0A9C-4A94-BBDC-0AD87F1AD93A}" type="parTrans" cxnId="{EF8DBB40-287C-478F-AB9C-920E3D6919DE}">
      <dgm:prSet/>
      <dgm:spPr/>
      <dgm:t>
        <a:bodyPr/>
        <a:lstStyle/>
        <a:p>
          <a:endParaRPr lang="en-US"/>
        </a:p>
      </dgm:t>
    </dgm:pt>
    <dgm:pt modelId="{376D59D3-4C20-47EE-9B9A-B46FA22048F9}" type="sibTrans" cxnId="{EF8DBB40-287C-478F-AB9C-920E3D6919DE}">
      <dgm:prSet/>
      <dgm:spPr/>
      <dgm:t>
        <a:bodyPr/>
        <a:lstStyle/>
        <a:p>
          <a:endParaRPr lang="en-US"/>
        </a:p>
      </dgm:t>
    </dgm:pt>
    <dgm:pt modelId="{89319D91-5B8B-4B9D-95E5-6DC7B97540B8}">
      <dgm:prSet/>
      <dgm:spPr/>
      <dgm:t>
        <a:bodyPr/>
        <a:lstStyle/>
        <a:p>
          <a:r>
            <a:rPr lang="en-US"/>
            <a:t>December is the busiest month, and the most profitable month in the year for both companies. </a:t>
          </a:r>
        </a:p>
      </dgm:t>
    </dgm:pt>
    <dgm:pt modelId="{F8DACBF7-F61E-4A55-B1B1-AE64B9DC06CE}" type="parTrans" cxnId="{9A233DB6-B8C5-4040-9DE2-A4E6DD1A3F35}">
      <dgm:prSet/>
      <dgm:spPr/>
      <dgm:t>
        <a:bodyPr/>
        <a:lstStyle/>
        <a:p>
          <a:endParaRPr lang="en-US"/>
        </a:p>
      </dgm:t>
    </dgm:pt>
    <dgm:pt modelId="{F0701E50-DDA4-491F-8314-C44252E32183}" type="sibTrans" cxnId="{9A233DB6-B8C5-4040-9DE2-A4E6DD1A3F35}">
      <dgm:prSet/>
      <dgm:spPr/>
      <dgm:t>
        <a:bodyPr/>
        <a:lstStyle/>
        <a:p>
          <a:endParaRPr lang="en-US"/>
        </a:p>
      </dgm:t>
    </dgm:pt>
    <dgm:pt modelId="{5CE6B8CA-EEAB-4327-9133-1DAD2681CD88}">
      <dgm:prSet/>
      <dgm:spPr/>
      <dgm:t>
        <a:bodyPr/>
        <a:lstStyle/>
        <a:p>
          <a:r>
            <a:rPr lang="en-US"/>
            <a:t>For Yellow Cab, they can make more than 5 million USD dollar compared to only 1 million USD dollar from Pink Cab. </a:t>
          </a:r>
        </a:p>
      </dgm:t>
    </dgm:pt>
    <dgm:pt modelId="{BC8B326E-9AEA-4F32-842E-B6B84B7D0485}" type="parTrans" cxnId="{B1965FB5-F233-4824-B7FC-2A171B1DEFEC}">
      <dgm:prSet/>
      <dgm:spPr/>
      <dgm:t>
        <a:bodyPr/>
        <a:lstStyle/>
        <a:p>
          <a:endParaRPr lang="en-US"/>
        </a:p>
      </dgm:t>
    </dgm:pt>
    <dgm:pt modelId="{C1237FD0-7E5B-4F8F-A795-6846CCA27A09}" type="sibTrans" cxnId="{B1965FB5-F233-4824-B7FC-2A171B1DEFEC}">
      <dgm:prSet/>
      <dgm:spPr/>
      <dgm:t>
        <a:bodyPr/>
        <a:lstStyle/>
        <a:p>
          <a:endParaRPr lang="en-US"/>
        </a:p>
      </dgm:t>
    </dgm:pt>
    <dgm:pt modelId="{15F3EE45-6F4A-4A02-880C-8F25F801407D}">
      <dgm:prSet/>
      <dgm:spPr/>
      <dgm:t>
        <a:bodyPr/>
        <a:lstStyle/>
        <a:p>
          <a:r>
            <a:rPr lang="en-US"/>
            <a:t>The profit line from Yellow not stable compared to Pink Cab, where their profit line does not change dramatically. </a:t>
          </a:r>
        </a:p>
      </dgm:t>
    </dgm:pt>
    <dgm:pt modelId="{77ACEED6-C7EF-4BF4-8291-5459D5621D9A}" type="parTrans" cxnId="{DF85EBE3-96B9-408F-BC3C-44673790AC16}">
      <dgm:prSet/>
      <dgm:spPr/>
      <dgm:t>
        <a:bodyPr/>
        <a:lstStyle/>
        <a:p>
          <a:endParaRPr lang="en-US"/>
        </a:p>
      </dgm:t>
    </dgm:pt>
    <dgm:pt modelId="{8B71BE10-B0D7-47F7-9A5B-BBBFACD819C0}" type="sibTrans" cxnId="{DF85EBE3-96B9-408F-BC3C-44673790AC16}">
      <dgm:prSet/>
      <dgm:spPr/>
      <dgm:t>
        <a:bodyPr/>
        <a:lstStyle/>
        <a:p>
          <a:endParaRPr lang="en-US"/>
        </a:p>
      </dgm:t>
    </dgm:pt>
    <dgm:pt modelId="{249594A1-3616-4D00-8803-8658BB919D37}" type="pres">
      <dgm:prSet presAssocID="{1E1F1DB7-E6B0-499A-B424-E578E0AD9171}" presName="vert0" presStyleCnt="0">
        <dgm:presLayoutVars>
          <dgm:dir/>
          <dgm:animOne val="branch"/>
          <dgm:animLvl val="lvl"/>
        </dgm:presLayoutVars>
      </dgm:prSet>
      <dgm:spPr/>
    </dgm:pt>
    <dgm:pt modelId="{13FF2C4B-3830-4D7F-9EFE-9E73E4403B62}" type="pres">
      <dgm:prSet presAssocID="{7FF048F3-2925-4BE5-8F3E-2E4DB4ABA904}" presName="thickLine" presStyleLbl="alignNode1" presStyleIdx="0" presStyleCnt="4"/>
      <dgm:spPr/>
    </dgm:pt>
    <dgm:pt modelId="{56860BBE-F8EA-455E-8A35-1253F83CDA91}" type="pres">
      <dgm:prSet presAssocID="{7FF048F3-2925-4BE5-8F3E-2E4DB4ABA904}" presName="horz1" presStyleCnt="0"/>
      <dgm:spPr/>
    </dgm:pt>
    <dgm:pt modelId="{16BD58AB-89FB-4797-BD9D-6FBAD88B2D2C}" type="pres">
      <dgm:prSet presAssocID="{7FF048F3-2925-4BE5-8F3E-2E4DB4ABA904}" presName="tx1" presStyleLbl="revTx" presStyleIdx="0" presStyleCnt="4"/>
      <dgm:spPr/>
    </dgm:pt>
    <dgm:pt modelId="{DAED12C6-912F-4A52-8291-BDB7DF79796D}" type="pres">
      <dgm:prSet presAssocID="{7FF048F3-2925-4BE5-8F3E-2E4DB4ABA904}" presName="vert1" presStyleCnt="0"/>
      <dgm:spPr/>
    </dgm:pt>
    <dgm:pt modelId="{4B227AA3-B70E-42B1-9C5A-60EEE24213FD}" type="pres">
      <dgm:prSet presAssocID="{89319D91-5B8B-4B9D-95E5-6DC7B97540B8}" presName="thickLine" presStyleLbl="alignNode1" presStyleIdx="1" presStyleCnt="4"/>
      <dgm:spPr/>
    </dgm:pt>
    <dgm:pt modelId="{FB6A59CA-8DBD-4484-9C31-B51E4016E9FD}" type="pres">
      <dgm:prSet presAssocID="{89319D91-5B8B-4B9D-95E5-6DC7B97540B8}" presName="horz1" presStyleCnt="0"/>
      <dgm:spPr/>
    </dgm:pt>
    <dgm:pt modelId="{AC92E6F2-E632-477D-9AC5-96F3EEB57FE2}" type="pres">
      <dgm:prSet presAssocID="{89319D91-5B8B-4B9D-95E5-6DC7B97540B8}" presName="tx1" presStyleLbl="revTx" presStyleIdx="1" presStyleCnt="4"/>
      <dgm:spPr/>
    </dgm:pt>
    <dgm:pt modelId="{1B12FC6F-BFA9-491F-A424-238FC38079BC}" type="pres">
      <dgm:prSet presAssocID="{89319D91-5B8B-4B9D-95E5-6DC7B97540B8}" presName="vert1" presStyleCnt="0"/>
      <dgm:spPr/>
    </dgm:pt>
    <dgm:pt modelId="{C56FA66C-5F8A-46C2-AB99-8CC8E03D6955}" type="pres">
      <dgm:prSet presAssocID="{5CE6B8CA-EEAB-4327-9133-1DAD2681CD88}" presName="thickLine" presStyleLbl="alignNode1" presStyleIdx="2" presStyleCnt="4"/>
      <dgm:spPr/>
    </dgm:pt>
    <dgm:pt modelId="{D2226602-0E6A-424C-B7A3-4161A73AD19A}" type="pres">
      <dgm:prSet presAssocID="{5CE6B8CA-EEAB-4327-9133-1DAD2681CD88}" presName="horz1" presStyleCnt="0"/>
      <dgm:spPr/>
    </dgm:pt>
    <dgm:pt modelId="{335EE294-766A-4517-BDF4-11444ABC56E4}" type="pres">
      <dgm:prSet presAssocID="{5CE6B8CA-EEAB-4327-9133-1DAD2681CD88}" presName="tx1" presStyleLbl="revTx" presStyleIdx="2" presStyleCnt="4"/>
      <dgm:spPr/>
    </dgm:pt>
    <dgm:pt modelId="{46B8767C-DEE1-48E8-8ACD-11A40178406E}" type="pres">
      <dgm:prSet presAssocID="{5CE6B8CA-EEAB-4327-9133-1DAD2681CD88}" presName="vert1" presStyleCnt="0"/>
      <dgm:spPr/>
    </dgm:pt>
    <dgm:pt modelId="{B3C9E460-094C-461C-810E-A725317D1F6C}" type="pres">
      <dgm:prSet presAssocID="{15F3EE45-6F4A-4A02-880C-8F25F801407D}" presName="thickLine" presStyleLbl="alignNode1" presStyleIdx="3" presStyleCnt="4"/>
      <dgm:spPr/>
    </dgm:pt>
    <dgm:pt modelId="{D6988EF6-DD80-4623-88D2-BF32397EDB5B}" type="pres">
      <dgm:prSet presAssocID="{15F3EE45-6F4A-4A02-880C-8F25F801407D}" presName="horz1" presStyleCnt="0"/>
      <dgm:spPr/>
    </dgm:pt>
    <dgm:pt modelId="{9884FC54-A8A2-4AB0-9E99-C3627991EE2E}" type="pres">
      <dgm:prSet presAssocID="{15F3EE45-6F4A-4A02-880C-8F25F801407D}" presName="tx1" presStyleLbl="revTx" presStyleIdx="3" presStyleCnt="4"/>
      <dgm:spPr/>
    </dgm:pt>
    <dgm:pt modelId="{F8E03C9C-CDB6-43F2-AF6E-F22BE221920F}" type="pres">
      <dgm:prSet presAssocID="{15F3EE45-6F4A-4A02-880C-8F25F801407D}" presName="vert1" presStyleCnt="0"/>
      <dgm:spPr/>
    </dgm:pt>
  </dgm:ptLst>
  <dgm:cxnLst>
    <dgm:cxn modelId="{EF8DBB40-287C-478F-AB9C-920E3D6919DE}" srcId="{1E1F1DB7-E6B0-499A-B424-E578E0AD9171}" destId="{7FF048F3-2925-4BE5-8F3E-2E4DB4ABA904}" srcOrd="0" destOrd="0" parTransId="{2963E8AF-0A9C-4A94-BBDC-0AD87F1AD93A}" sibTransId="{376D59D3-4C20-47EE-9B9A-B46FA22048F9}"/>
    <dgm:cxn modelId="{C76F7363-CFBB-4D18-A8E4-10C89C24BB1D}" type="presOf" srcId="{5CE6B8CA-EEAB-4327-9133-1DAD2681CD88}" destId="{335EE294-766A-4517-BDF4-11444ABC56E4}" srcOrd="0" destOrd="0" presId="urn:microsoft.com/office/officeart/2008/layout/LinedList"/>
    <dgm:cxn modelId="{0872A347-4F53-4CC6-BBAD-751F029D3047}" type="presOf" srcId="{15F3EE45-6F4A-4A02-880C-8F25F801407D}" destId="{9884FC54-A8A2-4AB0-9E99-C3627991EE2E}" srcOrd="0" destOrd="0" presId="urn:microsoft.com/office/officeart/2008/layout/LinedList"/>
    <dgm:cxn modelId="{B1965FB5-F233-4824-B7FC-2A171B1DEFEC}" srcId="{1E1F1DB7-E6B0-499A-B424-E578E0AD9171}" destId="{5CE6B8CA-EEAB-4327-9133-1DAD2681CD88}" srcOrd="2" destOrd="0" parTransId="{BC8B326E-9AEA-4F32-842E-B6B84B7D0485}" sibTransId="{C1237FD0-7E5B-4F8F-A795-6846CCA27A09}"/>
    <dgm:cxn modelId="{9A233DB6-B8C5-4040-9DE2-A4E6DD1A3F35}" srcId="{1E1F1DB7-E6B0-499A-B424-E578E0AD9171}" destId="{89319D91-5B8B-4B9D-95E5-6DC7B97540B8}" srcOrd="1" destOrd="0" parTransId="{F8DACBF7-F61E-4A55-B1B1-AE64B9DC06CE}" sibTransId="{F0701E50-DDA4-491F-8314-C44252E32183}"/>
    <dgm:cxn modelId="{911167BD-1027-4E7A-95BE-AA64CBB43586}" type="presOf" srcId="{89319D91-5B8B-4B9D-95E5-6DC7B97540B8}" destId="{AC92E6F2-E632-477D-9AC5-96F3EEB57FE2}" srcOrd="0" destOrd="0" presId="urn:microsoft.com/office/officeart/2008/layout/LinedList"/>
    <dgm:cxn modelId="{CFBABBDA-BCEC-4F6D-A79F-79A98F979019}" type="presOf" srcId="{7FF048F3-2925-4BE5-8F3E-2E4DB4ABA904}" destId="{16BD58AB-89FB-4797-BD9D-6FBAD88B2D2C}" srcOrd="0" destOrd="0" presId="urn:microsoft.com/office/officeart/2008/layout/LinedList"/>
    <dgm:cxn modelId="{DF85EBE3-96B9-408F-BC3C-44673790AC16}" srcId="{1E1F1DB7-E6B0-499A-B424-E578E0AD9171}" destId="{15F3EE45-6F4A-4A02-880C-8F25F801407D}" srcOrd="3" destOrd="0" parTransId="{77ACEED6-C7EF-4BF4-8291-5459D5621D9A}" sibTransId="{8B71BE10-B0D7-47F7-9A5B-BBBFACD819C0}"/>
    <dgm:cxn modelId="{6347C9EC-CB7A-437F-9A39-989693A21297}" type="presOf" srcId="{1E1F1DB7-E6B0-499A-B424-E578E0AD9171}" destId="{249594A1-3616-4D00-8803-8658BB919D37}" srcOrd="0" destOrd="0" presId="urn:microsoft.com/office/officeart/2008/layout/LinedList"/>
    <dgm:cxn modelId="{5D91ECF3-445A-4008-A288-AA862EBBFC07}" type="presParOf" srcId="{249594A1-3616-4D00-8803-8658BB919D37}" destId="{13FF2C4B-3830-4D7F-9EFE-9E73E4403B62}" srcOrd="0" destOrd="0" presId="urn:microsoft.com/office/officeart/2008/layout/LinedList"/>
    <dgm:cxn modelId="{8F258F7D-B763-4D7F-A6CB-1B02057D0F4D}" type="presParOf" srcId="{249594A1-3616-4D00-8803-8658BB919D37}" destId="{56860BBE-F8EA-455E-8A35-1253F83CDA91}" srcOrd="1" destOrd="0" presId="urn:microsoft.com/office/officeart/2008/layout/LinedList"/>
    <dgm:cxn modelId="{C238C4C0-8FC7-4B25-84E6-286EAA09964B}" type="presParOf" srcId="{56860BBE-F8EA-455E-8A35-1253F83CDA91}" destId="{16BD58AB-89FB-4797-BD9D-6FBAD88B2D2C}" srcOrd="0" destOrd="0" presId="urn:microsoft.com/office/officeart/2008/layout/LinedList"/>
    <dgm:cxn modelId="{C0B0F6E4-9F25-4C28-86DD-0F21FA2F8ACF}" type="presParOf" srcId="{56860BBE-F8EA-455E-8A35-1253F83CDA91}" destId="{DAED12C6-912F-4A52-8291-BDB7DF79796D}" srcOrd="1" destOrd="0" presId="urn:microsoft.com/office/officeart/2008/layout/LinedList"/>
    <dgm:cxn modelId="{87A8909F-7D0B-40BE-8024-F26C572A1E70}" type="presParOf" srcId="{249594A1-3616-4D00-8803-8658BB919D37}" destId="{4B227AA3-B70E-42B1-9C5A-60EEE24213FD}" srcOrd="2" destOrd="0" presId="urn:microsoft.com/office/officeart/2008/layout/LinedList"/>
    <dgm:cxn modelId="{FE8028F1-609A-4008-8C8A-13A6FAB8DEED}" type="presParOf" srcId="{249594A1-3616-4D00-8803-8658BB919D37}" destId="{FB6A59CA-8DBD-4484-9C31-B51E4016E9FD}" srcOrd="3" destOrd="0" presId="urn:microsoft.com/office/officeart/2008/layout/LinedList"/>
    <dgm:cxn modelId="{94E88170-E125-4326-9257-A62C35255D3E}" type="presParOf" srcId="{FB6A59CA-8DBD-4484-9C31-B51E4016E9FD}" destId="{AC92E6F2-E632-477D-9AC5-96F3EEB57FE2}" srcOrd="0" destOrd="0" presId="urn:microsoft.com/office/officeart/2008/layout/LinedList"/>
    <dgm:cxn modelId="{9CFCC424-03FC-4D92-AF4D-2B06EF0D10A9}" type="presParOf" srcId="{FB6A59CA-8DBD-4484-9C31-B51E4016E9FD}" destId="{1B12FC6F-BFA9-491F-A424-238FC38079BC}" srcOrd="1" destOrd="0" presId="urn:microsoft.com/office/officeart/2008/layout/LinedList"/>
    <dgm:cxn modelId="{99C8B687-DF8D-415D-B31F-5550214205CA}" type="presParOf" srcId="{249594A1-3616-4D00-8803-8658BB919D37}" destId="{C56FA66C-5F8A-46C2-AB99-8CC8E03D6955}" srcOrd="4" destOrd="0" presId="urn:microsoft.com/office/officeart/2008/layout/LinedList"/>
    <dgm:cxn modelId="{E7920217-F269-45B1-9653-D3CE3D0CD36A}" type="presParOf" srcId="{249594A1-3616-4D00-8803-8658BB919D37}" destId="{D2226602-0E6A-424C-B7A3-4161A73AD19A}" srcOrd="5" destOrd="0" presId="urn:microsoft.com/office/officeart/2008/layout/LinedList"/>
    <dgm:cxn modelId="{4EBBA1D3-94BA-44F5-B21E-9E293584F169}" type="presParOf" srcId="{D2226602-0E6A-424C-B7A3-4161A73AD19A}" destId="{335EE294-766A-4517-BDF4-11444ABC56E4}" srcOrd="0" destOrd="0" presId="urn:microsoft.com/office/officeart/2008/layout/LinedList"/>
    <dgm:cxn modelId="{EB0EB08B-F0AE-44BA-8838-79F622576282}" type="presParOf" srcId="{D2226602-0E6A-424C-B7A3-4161A73AD19A}" destId="{46B8767C-DEE1-48E8-8ACD-11A40178406E}" srcOrd="1" destOrd="0" presId="urn:microsoft.com/office/officeart/2008/layout/LinedList"/>
    <dgm:cxn modelId="{146B2D48-B7D6-4389-9C5B-8114E9CDA49C}" type="presParOf" srcId="{249594A1-3616-4D00-8803-8658BB919D37}" destId="{B3C9E460-094C-461C-810E-A725317D1F6C}" srcOrd="6" destOrd="0" presId="urn:microsoft.com/office/officeart/2008/layout/LinedList"/>
    <dgm:cxn modelId="{39029997-416C-4EA7-B799-427C459B3CC5}" type="presParOf" srcId="{249594A1-3616-4D00-8803-8658BB919D37}" destId="{D6988EF6-DD80-4623-88D2-BF32397EDB5B}" srcOrd="7" destOrd="0" presId="urn:microsoft.com/office/officeart/2008/layout/LinedList"/>
    <dgm:cxn modelId="{EA6AF484-698B-40DC-96AE-AA9C98E94C68}" type="presParOf" srcId="{D6988EF6-DD80-4623-88D2-BF32397EDB5B}" destId="{9884FC54-A8A2-4AB0-9E99-C3627991EE2E}" srcOrd="0" destOrd="0" presId="urn:microsoft.com/office/officeart/2008/layout/LinedList"/>
    <dgm:cxn modelId="{B42F3FA4-D3ED-4800-A825-D97441DC8BCA}" type="presParOf" srcId="{D6988EF6-DD80-4623-88D2-BF32397EDB5B}" destId="{F8E03C9C-CDB6-43F2-AF6E-F22BE221920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38505-68A4-4826-9F8A-E997F6F0994E}">
      <dsp:nvSpPr>
        <dsp:cNvPr id="0" name=""/>
        <dsp:cNvSpPr/>
      </dsp:nvSpPr>
      <dsp:spPr>
        <a:xfrm>
          <a:off x="0" y="67502"/>
          <a:ext cx="5583012" cy="12306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i="0" kern="1200"/>
            <a:t>Cab_Data.csv – </a:t>
          </a:r>
          <a:r>
            <a:rPr lang="en-GB" sz="2200" i="0" kern="1200"/>
            <a:t>this file includes details of transaction for 2 cab companies.</a:t>
          </a:r>
          <a:endParaRPr lang="en-US" sz="2200" kern="1200"/>
        </a:p>
      </dsp:txBody>
      <dsp:txXfrm>
        <a:off x="60077" y="127579"/>
        <a:ext cx="5462858" cy="1110539"/>
      </dsp:txXfrm>
    </dsp:sp>
    <dsp:sp modelId="{2E55F2E1-A3B4-4241-B0B4-EE8068AA5A4E}">
      <dsp:nvSpPr>
        <dsp:cNvPr id="0" name=""/>
        <dsp:cNvSpPr/>
      </dsp:nvSpPr>
      <dsp:spPr>
        <a:xfrm>
          <a:off x="0" y="1361556"/>
          <a:ext cx="5583012" cy="12306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i="0" kern="1200"/>
            <a:t>Customer_ID.csv</a:t>
          </a:r>
          <a:r>
            <a:rPr lang="en-GB" sz="2200" b="0" i="0" kern="1200"/>
            <a:t> – this is a mapping table that contains a unique identifier which links the customer’s demographic details.</a:t>
          </a:r>
          <a:endParaRPr lang="en-US" sz="2200" kern="1200"/>
        </a:p>
      </dsp:txBody>
      <dsp:txXfrm>
        <a:off x="60077" y="1421633"/>
        <a:ext cx="5462858" cy="1110539"/>
      </dsp:txXfrm>
    </dsp:sp>
    <dsp:sp modelId="{F0629F0A-2FC5-4117-857B-8C079FD4EA77}">
      <dsp:nvSpPr>
        <dsp:cNvPr id="0" name=""/>
        <dsp:cNvSpPr/>
      </dsp:nvSpPr>
      <dsp:spPr>
        <a:xfrm>
          <a:off x="0" y="2655610"/>
          <a:ext cx="5583012" cy="12306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i="0" kern="1200"/>
            <a:t>Transaction_ID.csv – </a:t>
          </a:r>
          <a:r>
            <a:rPr lang="en-GB" sz="2200" b="0" i="0" kern="1200"/>
            <a:t>this is a mapping table that contains transaction to customer mapping and payment mode.</a:t>
          </a:r>
          <a:endParaRPr lang="en-US" sz="2200" kern="1200"/>
        </a:p>
      </dsp:txBody>
      <dsp:txXfrm>
        <a:off x="60077" y="2715687"/>
        <a:ext cx="5462858" cy="1110539"/>
      </dsp:txXfrm>
    </dsp:sp>
    <dsp:sp modelId="{16D85176-9F79-4C43-A128-D847272BEF0C}">
      <dsp:nvSpPr>
        <dsp:cNvPr id="0" name=""/>
        <dsp:cNvSpPr/>
      </dsp:nvSpPr>
      <dsp:spPr>
        <a:xfrm>
          <a:off x="0" y="3949664"/>
          <a:ext cx="5583012" cy="12306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i="0" kern="1200"/>
            <a:t>City.csv – </a:t>
          </a:r>
          <a:r>
            <a:rPr lang="en-GB" sz="2200" b="0" i="0" kern="1200"/>
            <a:t>this file contains list of US cities, their population and number of cab users.</a:t>
          </a:r>
          <a:endParaRPr lang="en-US" sz="2200" kern="1200"/>
        </a:p>
      </dsp:txBody>
      <dsp:txXfrm>
        <a:off x="60077" y="4009741"/>
        <a:ext cx="5462858" cy="11105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A8045A-DBF8-4677-BF24-7B90EC27F19A}">
      <dsp:nvSpPr>
        <dsp:cNvPr id="0" name=""/>
        <dsp:cNvSpPr/>
      </dsp:nvSpPr>
      <dsp:spPr>
        <a:xfrm>
          <a:off x="0" y="0"/>
          <a:ext cx="10363200" cy="140639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Which company has more profit? </a:t>
          </a:r>
        </a:p>
      </dsp:txBody>
      <dsp:txXfrm>
        <a:off x="41192" y="41192"/>
        <a:ext cx="8845595" cy="1324006"/>
      </dsp:txXfrm>
    </dsp:sp>
    <dsp:sp modelId="{E8EEBA07-D5A6-41CB-80C2-2D2B67CA28E7}">
      <dsp:nvSpPr>
        <dsp:cNvPr id="0" name=""/>
        <dsp:cNvSpPr/>
      </dsp:nvSpPr>
      <dsp:spPr>
        <a:xfrm>
          <a:off x="914400" y="1640789"/>
          <a:ext cx="10363200" cy="140639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Which company has more users? </a:t>
          </a:r>
        </a:p>
      </dsp:txBody>
      <dsp:txXfrm>
        <a:off x="955592" y="1681981"/>
        <a:ext cx="8452262" cy="1324006"/>
      </dsp:txXfrm>
    </dsp:sp>
    <dsp:sp modelId="{8F9DEA1A-7D51-462C-828B-307A3BFCE5CD}">
      <dsp:nvSpPr>
        <dsp:cNvPr id="0" name=""/>
        <dsp:cNvSpPr/>
      </dsp:nvSpPr>
      <dsp:spPr>
        <a:xfrm>
          <a:off x="1828800" y="3281578"/>
          <a:ext cx="10363200" cy="140639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Which company has the most loyal customers? </a:t>
          </a:r>
        </a:p>
      </dsp:txBody>
      <dsp:txXfrm>
        <a:off x="1869992" y="3322770"/>
        <a:ext cx="8452262" cy="1324006"/>
      </dsp:txXfrm>
    </dsp:sp>
    <dsp:sp modelId="{DF22CFE8-0598-4559-9E44-E427BF7265C5}">
      <dsp:nvSpPr>
        <dsp:cNvPr id="0" name=""/>
        <dsp:cNvSpPr/>
      </dsp:nvSpPr>
      <dsp:spPr>
        <a:xfrm>
          <a:off x="9449046" y="1066512"/>
          <a:ext cx="914153" cy="91415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654730" y="1066512"/>
        <a:ext cx="502785" cy="687900"/>
      </dsp:txXfrm>
    </dsp:sp>
    <dsp:sp modelId="{00198956-7A69-4D78-9274-EFCDF7E6A3BA}">
      <dsp:nvSpPr>
        <dsp:cNvPr id="0" name=""/>
        <dsp:cNvSpPr/>
      </dsp:nvSpPr>
      <dsp:spPr>
        <a:xfrm>
          <a:off x="10363446" y="2697926"/>
          <a:ext cx="914153" cy="914153"/>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10569130" y="2697926"/>
        <a:ext cx="502785" cy="6879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FF2C4B-3830-4D7F-9EFE-9E73E4403B62}">
      <dsp:nvSpPr>
        <dsp:cNvPr id="0" name=""/>
        <dsp:cNvSpPr/>
      </dsp:nvSpPr>
      <dsp:spPr>
        <a:xfrm>
          <a:off x="0" y="0"/>
          <a:ext cx="485559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BD58AB-89FB-4797-BD9D-6FBAD88B2D2C}">
      <dsp:nvSpPr>
        <dsp:cNvPr id="0" name=""/>
        <dsp:cNvSpPr/>
      </dsp:nvSpPr>
      <dsp:spPr>
        <a:xfrm>
          <a:off x="0" y="0"/>
          <a:ext cx="4855594" cy="1269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Yellow in general has higher profit compared to Pink Cab in every month. Profit from both companies starts to increase from August to December. </a:t>
          </a:r>
        </a:p>
      </dsp:txBody>
      <dsp:txXfrm>
        <a:off x="0" y="0"/>
        <a:ext cx="4855594" cy="1269158"/>
      </dsp:txXfrm>
    </dsp:sp>
    <dsp:sp modelId="{4B227AA3-B70E-42B1-9C5A-60EEE24213FD}">
      <dsp:nvSpPr>
        <dsp:cNvPr id="0" name=""/>
        <dsp:cNvSpPr/>
      </dsp:nvSpPr>
      <dsp:spPr>
        <a:xfrm>
          <a:off x="0" y="1269158"/>
          <a:ext cx="485559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92E6F2-E632-477D-9AC5-96F3EEB57FE2}">
      <dsp:nvSpPr>
        <dsp:cNvPr id="0" name=""/>
        <dsp:cNvSpPr/>
      </dsp:nvSpPr>
      <dsp:spPr>
        <a:xfrm>
          <a:off x="0" y="1269158"/>
          <a:ext cx="4855594" cy="1269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December is the busiest month, and the most profitable month in the year for both companies. </a:t>
          </a:r>
        </a:p>
      </dsp:txBody>
      <dsp:txXfrm>
        <a:off x="0" y="1269158"/>
        <a:ext cx="4855594" cy="1269158"/>
      </dsp:txXfrm>
    </dsp:sp>
    <dsp:sp modelId="{C56FA66C-5F8A-46C2-AB99-8CC8E03D6955}">
      <dsp:nvSpPr>
        <dsp:cNvPr id="0" name=""/>
        <dsp:cNvSpPr/>
      </dsp:nvSpPr>
      <dsp:spPr>
        <a:xfrm>
          <a:off x="0" y="2538316"/>
          <a:ext cx="485559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5EE294-766A-4517-BDF4-11444ABC56E4}">
      <dsp:nvSpPr>
        <dsp:cNvPr id="0" name=""/>
        <dsp:cNvSpPr/>
      </dsp:nvSpPr>
      <dsp:spPr>
        <a:xfrm>
          <a:off x="0" y="2538316"/>
          <a:ext cx="4855594" cy="1269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For Yellow Cab, they can make more than 5 million USD dollar compared to only 1 million USD dollar from Pink Cab. </a:t>
          </a:r>
        </a:p>
      </dsp:txBody>
      <dsp:txXfrm>
        <a:off x="0" y="2538316"/>
        <a:ext cx="4855594" cy="1269158"/>
      </dsp:txXfrm>
    </dsp:sp>
    <dsp:sp modelId="{B3C9E460-094C-461C-810E-A725317D1F6C}">
      <dsp:nvSpPr>
        <dsp:cNvPr id="0" name=""/>
        <dsp:cNvSpPr/>
      </dsp:nvSpPr>
      <dsp:spPr>
        <a:xfrm>
          <a:off x="0" y="3807475"/>
          <a:ext cx="485559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84FC54-A8A2-4AB0-9E99-C3627991EE2E}">
      <dsp:nvSpPr>
        <dsp:cNvPr id="0" name=""/>
        <dsp:cNvSpPr/>
      </dsp:nvSpPr>
      <dsp:spPr>
        <a:xfrm>
          <a:off x="0" y="3807475"/>
          <a:ext cx="4855594" cy="1269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profit line from Yellow not stable compared to Pink Cab, where their profit line does not change dramatically. </a:t>
          </a:r>
        </a:p>
      </dsp:txBody>
      <dsp:txXfrm>
        <a:off x="0" y="3807475"/>
        <a:ext cx="4855594" cy="126915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9BD19-178E-4EC5-8E1B-FDAEB489249D}" type="datetimeFigureOut">
              <a:rPr lang="en-GB" smtClean="0"/>
              <a:t>09/10/2021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1BF6A-3E73-47F1-8C82-2E6C5A26B350}" type="slidenum">
              <a:rPr lang="en-GB" smtClean="0"/>
              <a:t>‹#›</a:t>
            </a:fld>
            <a:endParaRPr lang="en-GB"/>
          </a:p>
        </p:txBody>
      </p:sp>
    </p:spTree>
    <p:extLst>
      <p:ext uri="{BB962C8B-B14F-4D97-AF65-F5344CB8AC3E}">
        <p14:creationId xmlns:p14="http://schemas.microsoft.com/office/powerpoint/2010/main" val="97169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6.xml"/><Relationship Id="rId5" Type="http://schemas.openxmlformats.org/officeDocument/2006/relationships/image" Target="../media/image19.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6.svg"/><Relationship Id="rId4" Type="http://schemas.openxmlformats.org/officeDocument/2006/relationships/diagramQuickStyle" Target="../diagrams/quickStyle1.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744247" y="1986448"/>
            <a:ext cx="10566178" cy="3785652"/>
          </a:xfrm>
          <a:prstGeom prst="rect">
            <a:avLst/>
          </a:prstGeom>
          <a:solidFill>
            <a:srgbClr val="3B3B3B"/>
          </a:solidFill>
        </p:spPr>
        <p:txBody>
          <a:bodyPr wrap="square" rtlCol="0">
            <a:spAutoFit/>
          </a:bodyPr>
          <a:lstStyle/>
          <a:p>
            <a:r>
              <a:rPr lang="en-GB" sz="4000" dirty="0">
                <a:solidFill>
                  <a:schemeClr val="accent2"/>
                </a:solidFill>
                <a:latin typeface="Arial Black" panose="020B0A04020102020204" pitchFamily="34" charset="0"/>
              </a:rPr>
              <a:t>G2M insight for Cab Investment firm</a:t>
            </a:r>
          </a:p>
          <a:p>
            <a:endParaRPr lang="en-GB" sz="4000" dirty="0">
              <a:solidFill>
                <a:schemeClr val="accent2"/>
              </a:solidFill>
              <a:latin typeface="Arial Black" panose="020B0A04020102020204" pitchFamily="34" charset="0"/>
            </a:endParaRPr>
          </a:p>
          <a:p>
            <a:r>
              <a:rPr lang="en-GB" sz="4000" b="1" i="0" dirty="0">
                <a:solidFill>
                  <a:schemeClr val="accent2"/>
                </a:solidFill>
                <a:effectLst/>
                <a:latin typeface="Lato Extended"/>
              </a:rPr>
              <a:t>Company Name</a:t>
            </a:r>
            <a:r>
              <a:rPr lang="en-GB" sz="4000" b="0" i="0" dirty="0">
                <a:solidFill>
                  <a:schemeClr val="accent2"/>
                </a:solidFill>
                <a:effectLst/>
                <a:latin typeface="Lato Extended"/>
              </a:rPr>
              <a:t> : XYZ</a:t>
            </a:r>
            <a:br>
              <a:rPr lang="en-GB" sz="4000" dirty="0">
                <a:solidFill>
                  <a:schemeClr val="accent2"/>
                </a:solidFill>
              </a:rPr>
            </a:br>
            <a:r>
              <a:rPr lang="en-GB" sz="4000" b="1" i="0" dirty="0">
                <a:solidFill>
                  <a:schemeClr val="accent2"/>
                </a:solidFill>
                <a:effectLst/>
                <a:latin typeface="Lato Extended"/>
              </a:rPr>
              <a:t>Location</a:t>
            </a:r>
            <a:r>
              <a:rPr lang="en-GB" sz="4000" b="0" i="0" dirty="0">
                <a:solidFill>
                  <a:schemeClr val="accent2"/>
                </a:solidFill>
                <a:effectLst/>
                <a:latin typeface="Lato Extended"/>
              </a:rPr>
              <a:t>: </a:t>
            </a:r>
            <a:r>
              <a:rPr lang="en-GB" sz="4000" dirty="0">
                <a:solidFill>
                  <a:schemeClr val="accent2"/>
                </a:solidFill>
                <a:latin typeface="Lato Extended"/>
              </a:rPr>
              <a:t>USA</a:t>
            </a:r>
            <a:br>
              <a:rPr lang="en-GB" sz="4000" dirty="0">
                <a:solidFill>
                  <a:schemeClr val="accent2"/>
                </a:solidFill>
              </a:rPr>
            </a:br>
            <a:r>
              <a:rPr lang="en-GB" sz="4000" b="1" i="0" dirty="0">
                <a:solidFill>
                  <a:schemeClr val="accent2"/>
                </a:solidFill>
                <a:effectLst/>
                <a:latin typeface="Lato Extended"/>
              </a:rPr>
              <a:t>Team</a:t>
            </a:r>
            <a:r>
              <a:rPr lang="en-GB" sz="4000" b="0" i="0" dirty="0">
                <a:solidFill>
                  <a:schemeClr val="accent2"/>
                </a:solidFill>
                <a:effectLst/>
                <a:latin typeface="Lato Extended"/>
              </a:rPr>
              <a:t>: Data and Analytics</a:t>
            </a:r>
            <a:br>
              <a:rPr lang="en-GB" sz="4000" dirty="0">
                <a:solidFill>
                  <a:schemeClr val="accent2"/>
                </a:solidFill>
              </a:rPr>
            </a:br>
            <a:r>
              <a:rPr lang="en-GB" sz="4000" b="1" i="0" dirty="0">
                <a:solidFill>
                  <a:schemeClr val="accent2"/>
                </a:solidFill>
                <a:effectLst/>
                <a:latin typeface="Lato Extended"/>
              </a:rPr>
              <a:t>Date</a:t>
            </a:r>
            <a:r>
              <a:rPr lang="en-GB" sz="4000" b="0" i="0" dirty="0">
                <a:solidFill>
                  <a:schemeClr val="accent2"/>
                </a:solidFill>
                <a:effectLst/>
                <a:latin typeface="Lato Extended"/>
              </a:rPr>
              <a:t>: 10/10/2021</a:t>
            </a:r>
            <a:endParaRPr lang="en-US" sz="4000" dirty="0">
              <a:solidFill>
                <a:schemeClr val="accent2"/>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tock numbers on a digital display">
            <a:extLst>
              <a:ext uri="{FF2B5EF4-FFF2-40B4-BE49-F238E27FC236}">
                <a16:creationId xmlns:a16="http://schemas.microsoft.com/office/drawing/2014/main" id="{9BFE3075-1CB9-4ED1-AD58-079666CABA08}"/>
              </a:ext>
            </a:extLst>
          </p:cNvPr>
          <p:cNvPicPr>
            <a:picLocks noChangeAspect="1"/>
          </p:cNvPicPr>
          <p:nvPr/>
        </p:nvPicPr>
        <p:blipFill rotWithShape="1">
          <a:blip r:embed="rId2"/>
          <a:srcRect l="17869" r="-1" b="-1"/>
          <a:stretch/>
        </p:blipFill>
        <p:spPr>
          <a:xfrm>
            <a:off x="2522358" y="10"/>
            <a:ext cx="9669642" cy="6857990"/>
          </a:xfrm>
          <a:prstGeom prst="rect">
            <a:avLst/>
          </a:prstGeom>
        </p:spPr>
      </p:pic>
      <p:sp>
        <p:nvSpPr>
          <p:cNvPr id="10" name="Rectangle 9">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21E4A4-38B4-46C1-9319-8AF8AD256090}"/>
              </a:ext>
            </a:extLst>
          </p:cNvPr>
          <p:cNvSpPr txBox="1">
            <a:spLocks/>
          </p:cNvSpPr>
          <p:nvPr/>
        </p:nvSpPr>
        <p:spPr>
          <a:xfrm>
            <a:off x="952228" y="743447"/>
            <a:ext cx="3973385" cy="3692028"/>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200" b="1" dirty="0">
                <a:solidFill>
                  <a:srgbClr val="FF6600"/>
                </a:solidFill>
                <a:latin typeface="Arial Black" panose="020B0A04020102020204" pitchFamily="34" charset="0"/>
              </a:rPr>
              <a:t>Profit</a:t>
            </a:r>
          </a:p>
        </p:txBody>
      </p:sp>
    </p:spTree>
    <p:extLst>
      <p:ext uri="{BB962C8B-B14F-4D97-AF65-F5344CB8AC3E}">
        <p14:creationId xmlns:p14="http://schemas.microsoft.com/office/powerpoint/2010/main" val="220731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07BB-BE56-49EA-BBCD-7430A152E867}"/>
              </a:ext>
            </a:extLst>
          </p:cNvPr>
          <p:cNvSpPr>
            <a:spLocks noGrp="1"/>
          </p:cNvSpPr>
          <p:nvPr>
            <p:ph type="title"/>
          </p:nvPr>
        </p:nvSpPr>
        <p:spPr>
          <a:xfrm>
            <a:off x="54077" y="0"/>
            <a:ext cx="12083845" cy="1325563"/>
          </a:xfrm>
        </p:spPr>
        <p:txBody>
          <a:bodyPr/>
          <a:lstStyle/>
          <a:p>
            <a:pPr algn="ctr"/>
            <a:r>
              <a:rPr lang="en-US" dirty="0">
                <a:solidFill>
                  <a:srgbClr val="FF6600"/>
                </a:solidFill>
                <a:latin typeface="Arial Black" panose="020B0A04020102020204" pitchFamily="34" charset="0"/>
              </a:rPr>
              <a:t>Average Profit per Customer and per KM (Distance)</a:t>
            </a:r>
          </a:p>
        </p:txBody>
      </p:sp>
      <p:pic>
        <p:nvPicPr>
          <p:cNvPr id="8" name="Picture 7">
            <a:extLst>
              <a:ext uri="{FF2B5EF4-FFF2-40B4-BE49-F238E27FC236}">
                <a16:creationId xmlns:a16="http://schemas.microsoft.com/office/drawing/2014/main" id="{F16EA97F-CEC7-4DFE-9247-64DC043AC06E}"/>
              </a:ext>
            </a:extLst>
          </p:cNvPr>
          <p:cNvPicPr>
            <a:picLocks noChangeAspect="1"/>
          </p:cNvPicPr>
          <p:nvPr/>
        </p:nvPicPr>
        <p:blipFill>
          <a:blip r:embed="rId2"/>
          <a:stretch>
            <a:fillRect/>
          </a:stretch>
        </p:blipFill>
        <p:spPr>
          <a:xfrm>
            <a:off x="54077" y="1133060"/>
            <a:ext cx="6380119" cy="5267739"/>
          </a:xfrm>
          <a:prstGeom prst="rect">
            <a:avLst/>
          </a:prstGeom>
        </p:spPr>
      </p:pic>
      <p:sp>
        <p:nvSpPr>
          <p:cNvPr id="10" name="TextBox 9">
            <a:extLst>
              <a:ext uri="{FF2B5EF4-FFF2-40B4-BE49-F238E27FC236}">
                <a16:creationId xmlns:a16="http://schemas.microsoft.com/office/drawing/2014/main" id="{8F594DB1-84C0-4149-9174-7495EE8BE890}"/>
              </a:ext>
            </a:extLst>
          </p:cNvPr>
          <p:cNvSpPr txBox="1"/>
          <p:nvPr/>
        </p:nvSpPr>
        <p:spPr>
          <a:xfrm>
            <a:off x="6032090" y="1781770"/>
            <a:ext cx="6105832" cy="3970318"/>
          </a:xfrm>
          <a:prstGeom prst="rect">
            <a:avLst/>
          </a:prstGeom>
          <a:noFill/>
        </p:spPr>
        <p:txBody>
          <a:bodyPr wrap="square">
            <a:spAutoFit/>
          </a:bodyPr>
          <a:lstStyle/>
          <a:p>
            <a:r>
              <a:rPr lang="en-US" dirty="0">
                <a:solidFill>
                  <a:srgbClr val="FF6600"/>
                </a:solidFill>
                <a:latin typeface="Arial Black" panose="020B0A04020102020204" pitchFamily="34" charset="0"/>
              </a:rPr>
              <a:t>For Yellow Cab, each KM travel can generate for the company 7.49, 7.48 and 6.36 dollars in 2016, 2017 and 2018 respectively. </a:t>
            </a:r>
          </a:p>
          <a:p>
            <a:endParaRPr lang="en-US" dirty="0">
              <a:solidFill>
                <a:srgbClr val="FF6600"/>
              </a:solidFill>
              <a:latin typeface="Arial Black" panose="020B0A04020102020204" pitchFamily="34" charset="0"/>
            </a:endParaRPr>
          </a:p>
          <a:p>
            <a:r>
              <a:rPr lang="en-US" dirty="0">
                <a:solidFill>
                  <a:srgbClr val="FF6600"/>
                </a:solidFill>
                <a:latin typeface="Arial Black" panose="020B0A04020102020204" pitchFamily="34" charset="0"/>
              </a:rPr>
              <a:t>In contrast, this number is lower for Pink Cab with 3.04, 2.97 and 2.36 dollar respectively in the same year range. </a:t>
            </a:r>
          </a:p>
          <a:p>
            <a:endParaRPr lang="en-US" dirty="0">
              <a:solidFill>
                <a:srgbClr val="FF6600"/>
              </a:solidFill>
              <a:latin typeface="Arial Black" panose="020B0A04020102020204" pitchFamily="34" charset="0"/>
            </a:endParaRPr>
          </a:p>
          <a:p>
            <a:endParaRPr lang="en-US" dirty="0">
              <a:solidFill>
                <a:srgbClr val="FF6600"/>
              </a:solidFill>
              <a:latin typeface="Arial Black" panose="020B0A04020102020204" pitchFamily="34" charset="0"/>
            </a:endParaRPr>
          </a:p>
          <a:p>
            <a:r>
              <a:rPr lang="en-US" dirty="0">
                <a:solidFill>
                  <a:srgbClr val="FF6600"/>
                </a:solidFill>
                <a:latin typeface="Arial Black" panose="020B0A04020102020204" pitchFamily="34" charset="0"/>
              </a:rPr>
              <a:t>For each customer riding with Yellow Cab, each customer brought 169.35, 168.82 and 143.42 dollars from 2016 to 2018 respectively whereas this number is 68.32, 67.07 and 53.23 dollars respectively. </a:t>
            </a:r>
          </a:p>
        </p:txBody>
      </p:sp>
    </p:spTree>
    <p:extLst>
      <p:ext uri="{BB962C8B-B14F-4D97-AF65-F5344CB8AC3E}">
        <p14:creationId xmlns:p14="http://schemas.microsoft.com/office/powerpoint/2010/main" val="1017083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CEBB4-C8A5-4062-9801-7FADE87EC1DE}"/>
              </a:ext>
            </a:extLst>
          </p:cNvPr>
          <p:cNvSpPr>
            <a:spLocks noGrp="1"/>
          </p:cNvSpPr>
          <p:nvPr>
            <p:ph type="title"/>
          </p:nvPr>
        </p:nvSpPr>
        <p:spPr>
          <a:xfrm>
            <a:off x="838200" y="0"/>
            <a:ext cx="10515600" cy="953729"/>
          </a:xfrm>
        </p:spPr>
        <p:txBody>
          <a:bodyPr/>
          <a:lstStyle/>
          <a:p>
            <a:pPr algn="ctr"/>
            <a:r>
              <a:rPr lang="en-US" dirty="0">
                <a:solidFill>
                  <a:srgbClr val="FF6600"/>
                </a:solidFill>
                <a:latin typeface="Arial Black" panose="020B0A04020102020204" pitchFamily="34" charset="0"/>
              </a:rPr>
              <a:t>Profit Per Year from 2016-2018</a:t>
            </a:r>
          </a:p>
        </p:txBody>
      </p:sp>
      <p:pic>
        <p:nvPicPr>
          <p:cNvPr id="4" name="Picture 3">
            <a:extLst>
              <a:ext uri="{FF2B5EF4-FFF2-40B4-BE49-F238E27FC236}">
                <a16:creationId xmlns:a16="http://schemas.microsoft.com/office/drawing/2014/main" id="{57C258FD-A6DA-461C-A584-6044EFF92D2E}"/>
              </a:ext>
            </a:extLst>
          </p:cNvPr>
          <p:cNvPicPr>
            <a:picLocks noChangeAspect="1"/>
          </p:cNvPicPr>
          <p:nvPr/>
        </p:nvPicPr>
        <p:blipFill>
          <a:blip r:embed="rId2"/>
          <a:stretch>
            <a:fillRect/>
          </a:stretch>
        </p:blipFill>
        <p:spPr>
          <a:xfrm>
            <a:off x="144464" y="1248697"/>
            <a:ext cx="6492310" cy="5456903"/>
          </a:xfrm>
          <a:prstGeom prst="rect">
            <a:avLst/>
          </a:prstGeom>
        </p:spPr>
      </p:pic>
      <p:sp>
        <p:nvSpPr>
          <p:cNvPr id="5" name="TextBox 4">
            <a:extLst>
              <a:ext uri="{FF2B5EF4-FFF2-40B4-BE49-F238E27FC236}">
                <a16:creationId xmlns:a16="http://schemas.microsoft.com/office/drawing/2014/main" id="{7B1D1D79-E338-43B0-8B67-A0083EF18D1F}"/>
              </a:ext>
            </a:extLst>
          </p:cNvPr>
          <p:cNvSpPr txBox="1"/>
          <p:nvPr/>
        </p:nvSpPr>
        <p:spPr>
          <a:xfrm>
            <a:off x="6528618" y="1122051"/>
            <a:ext cx="5518917" cy="5078313"/>
          </a:xfrm>
          <a:prstGeom prst="rect">
            <a:avLst/>
          </a:prstGeom>
          <a:noFill/>
        </p:spPr>
        <p:txBody>
          <a:bodyPr wrap="square">
            <a:spAutoFit/>
          </a:bodyPr>
          <a:lstStyle/>
          <a:p>
            <a:pPr algn="l"/>
            <a:r>
              <a:rPr lang="en-US" b="0" i="0" dirty="0">
                <a:solidFill>
                  <a:srgbClr val="FF6600"/>
                </a:solidFill>
                <a:effectLst/>
                <a:latin typeface="Arial Black" panose="020B0A04020102020204" pitchFamily="34" charset="0"/>
              </a:rPr>
              <a:t>In general, Yellow Cab has higher profit from 2016 to 2018 compared to Pink Cab.</a:t>
            </a:r>
          </a:p>
          <a:p>
            <a:pPr algn="l"/>
            <a:endParaRPr lang="en-US" b="0" i="0" dirty="0">
              <a:solidFill>
                <a:srgbClr val="FF6600"/>
              </a:solidFill>
              <a:effectLst/>
              <a:latin typeface="Arial Black" panose="020B0A04020102020204" pitchFamily="34" charset="0"/>
            </a:endParaRPr>
          </a:p>
          <a:p>
            <a:pPr algn="l"/>
            <a:r>
              <a:rPr lang="en-US" b="0" i="0" dirty="0">
                <a:solidFill>
                  <a:srgbClr val="FF6600"/>
                </a:solidFill>
                <a:effectLst/>
                <a:latin typeface="Arial Black" panose="020B0A04020102020204" pitchFamily="34" charset="0"/>
              </a:rPr>
              <a:t>From 2016 to 2017, both Yellow and Pink Cab had been experienced the increase in Profit. </a:t>
            </a:r>
          </a:p>
          <a:p>
            <a:pPr algn="l"/>
            <a:endParaRPr lang="en-US" b="0" i="0" dirty="0">
              <a:solidFill>
                <a:srgbClr val="FF6600"/>
              </a:solidFill>
              <a:effectLst/>
              <a:latin typeface="Arial Black" panose="020B0A04020102020204" pitchFamily="34" charset="0"/>
            </a:endParaRPr>
          </a:p>
          <a:p>
            <a:pPr algn="l"/>
            <a:endParaRPr lang="en-US" dirty="0">
              <a:solidFill>
                <a:srgbClr val="FF6600"/>
              </a:solidFill>
              <a:latin typeface="Arial Black" panose="020B0A04020102020204" pitchFamily="34" charset="0"/>
            </a:endParaRPr>
          </a:p>
          <a:p>
            <a:pPr algn="l"/>
            <a:r>
              <a:rPr lang="en-US" b="0" i="0" dirty="0">
                <a:solidFill>
                  <a:srgbClr val="FF6600"/>
                </a:solidFill>
                <a:effectLst/>
                <a:latin typeface="Arial Black" panose="020B0A04020102020204" pitchFamily="34" charset="0"/>
              </a:rPr>
              <a:t>For Yellow Cab, 2016 was the most successful year with roughly 16.57 million dollars compared to nearly 2 million dollars from Pink Cab.</a:t>
            </a:r>
          </a:p>
          <a:p>
            <a:pPr algn="l"/>
            <a:endParaRPr lang="en-US" b="0" i="0" dirty="0">
              <a:solidFill>
                <a:srgbClr val="FF6600"/>
              </a:solidFill>
              <a:effectLst/>
              <a:latin typeface="Arial Black" panose="020B0A04020102020204" pitchFamily="34" charset="0"/>
            </a:endParaRPr>
          </a:p>
          <a:p>
            <a:pPr algn="l"/>
            <a:endParaRPr lang="en-US" b="0" i="0" dirty="0">
              <a:solidFill>
                <a:srgbClr val="FF6600"/>
              </a:solidFill>
              <a:effectLst/>
              <a:latin typeface="Arial Black" panose="020B0A04020102020204" pitchFamily="34" charset="0"/>
            </a:endParaRPr>
          </a:p>
          <a:p>
            <a:pPr algn="l"/>
            <a:r>
              <a:rPr lang="en-US" b="0" i="0" dirty="0">
                <a:solidFill>
                  <a:srgbClr val="FF6600"/>
                </a:solidFill>
                <a:effectLst/>
                <a:latin typeface="Arial Black" panose="020B0A04020102020204" pitchFamily="34" charset="0"/>
              </a:rPr>
              <a:t>2018 had been experienced the dramatically decrease in profit of both company with the loss up to nearly 3 million dollars. </a:t>
            </a:r>
          </a:p>
        </p:txBody>
      </p:sp>
    </p:spTree>
    <p:extLst>
      <p:ext uri="{BB962C8B-B14F-4D97-AF65-F5344CB8AC3E}">
        <p14:creationId xmlns:p14="http://schemas.microsoft.com/office/powerpoint/2010/main" val="1444155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51E1C2-61F4-4748-9CB9-0CF195A11F35}"/>
              </a:ext>
            </a:extLst>
          </p:cNvPr>
          <p:cNvSpPr>
            <a:spLocks noGrp="1"/>
          </p:cNvSpPr>
          <p:nvPr>
            <p:ph type="title"/>
          </p:nvPr>
        </p:nvSpPr>
        <p:spPr>
          <a:xfrm>
            <a:off x="6412090" y="501651"/>
            <a:ext cx="4649199" cy="1716255"/>
          </a:xfrm>
        </p:spPr>
        <p:txBody>
          <a:bodyPr vert="horz" lIns="91440" tIns="45720" rIns="91440" bIns="45720" rtlCol="0" anchor="b">
            <a:normAutofit fontScale="90000"/>
          </a:bodyPr>
          <a:lstStyle/>
          <a:p>
            <a:pPr algn="ctr"/>
            <a:r>
              <a:rPr lang="en-US" sz="4300" kern="1200" dirty="0">
                <a:solidFill>
                  <a:srgbClr val="FF6600"/>
                </a:solidFill>
                <a:latin typeface="Arial Black" panose="020B0A04020102020204" pitchFamily="34" charset="0"/>
              </a:rPr>
              <a:t>Profit based on Days of the Week</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line chart&#10;&#10;Description automatically generated">
            <a:extLst>
              <a:ext uri="{FF2B5EF4-FFF2-40B4-BE49-F238E27FC236}">
                <a16:creationId xmlns:a16="http://schemas.microsoft.com/office/drawing/2014/main" id="{EDE20308-3AC8-4621-8CA0-5045C7C7ED3F}"/>
              </a:ext>
            </a:extLst>
          </p:cNvPr>
          <p:cNvPicPr>
            <a:picLocks noChangeAspect="1"/>
          </p:cNvPicPr>
          <p:nvPr/>
        </p:nvPicPr>
        <p:blipFill>
          <a:blip r:embed="rId2"/>
          <a:stretch>
            <a:fillRect/>
          </a:stretch>
        </p:blipFill>
        <p:spPr>
          <a:xfrm>
            <a:off x="279143" y="884903"/>
            <a:ext cx="5221625" cy="5211097"/>
          </a:xfrm>
          <a:prstGeom prst="rect">
            <a:avLst/>
          </a:prstGeom>
        </p:spPr>
      </p:pic>
      <p:sp>
        <p:nvSpPr>
          <p:cNvPr id="5" name="TextBox 4">
            <a:extLst>
              <a:ext uri="{FF2B5EF4-FFF2-40B4-BE49-F238E27FC236}">
                <a16:creationId xmlns:a16="http://schemas.microsoft.com/office/drawing/2014/main" id="{0CE2F425-7CE5-4C99-AF78-5820072EF3B5}"/>
              </a:ext>
            </a:extLst>
          </p:cNvPr>
          <p:cNvSpPr txBox="1"/>
          <p:nvPr/>
        </p:nvSpPr>
        <p:spPr>
          <a:xfrm>
            <a:off x="6392583" y="2349910"/>
            <a:ext cx="4434721" cy="4247535"/>
          </a:xfrm>
          <a:prstGeom prst="rect">
            <a:avLst/>
          </a:prstGeom>
        </p:spPr>
        <p:txBody>
          <a:bodyPr vert="horz" lIns="91440" tIns="45720" rIns="91440" bIns="45720" rtlCol="0" anchor="t">
            <a:normAutofit fontScale="70000" lnSpcReduction="20000"/>
          </a:bodyPr>
          <a:lstStyle/>
          <a:p>
            <a:pPr marL="285750" indent="-228600">
              <a:lnSpc>
                <a:spcPct val="90000"/>
              </a:lnSpc>
              <a:spcAft>
                <a:spcPts val="600"/>
              </a:spcAft>
              <a:buFont typeface="Arial" panose="020B0604020202020204" pitchFamily="34" charset="0"/>
              <a:buChar char="•"/>
            </a:pPr>
            <a:r>
              <a:rPr lang="en-US" sz="3200" dirty="0">
                <a:solidFill>
                  <a:srgbClr val="FF6600">
                    <a:alpha val="80000"/>
                  </a:srgbClr>
                </a:solidFill>
                <a:latin typeface="Arial Black" panose="020B0A04020102020204" pitchFamily="34" charset="0"/>
              </a:rPr>
              <a:t>Yellow in general has higher profit compared to Pink Cab in everyday. </a:t>
            </a:r>
          </a:p>
          <a:p>
            <a:pPr marL="285750" indent="-228600">
              <a:lnSpc>
                <a:spcPct val="90000"/>
              </a:lnSpc>
              <a:spcAft>
                <a:spcPts val="600"/>
              </a:spcAft>
              <a:buFont typeface="Arial" panose="020B0604020202020204" pitchFamily="34" charset="0"/>
              <a:buChar char="•"/>
            </a:pPr>
            <a:endParaRPr lang="en-US" sz="3200" dirty="0">
              <a:solidFill>
                <a:srgbClr val="FF6600">
                  <a:alpha val="80000"/>
                </a:srgbClr>
              </a:solidFill>
              <a:latin typeface="Arial Black" panose="020B0A04020102020204" pitchFamily="34" charset="0"/>
            </a:endParaRPr>
          </a:p>
          <a:p>
            <a:pPr marL="285750" indent="-228600">
              <a:lnSpc>
                <a:spcPct val="90000"/>
              </a:lnSpc>
              <a:spcAft>
                <a:spcPts val="600"/>
              </a:spcAft>
              <a:buFont typeface="Arial" panose="020B0604020202020204" pitchFamily="34" charset="0"/>
              <a:buChar char="•"/>
            </a:pPr>
            <a:r>
              <a:rPr lang="en-US" sz="3200" dirty="0">
                <a:solidFill>
                  <a:srgbClr val="FF6600">
                    <a:alpha val="80000"/>
                  </a:srgbClr>
                </a:solidFill>
                <a:latin typeface="Arial Black" panose="020B0A04020102020204" pitchFamily="34" charset="0"/>
              </a:rPr>
              <a:t>For Yellow cab's Profit started to increase from Wednesday day to reach a peak on Friday and decrease slowly to Sunday. </a:t>
            </a:r>
          </a:p>
          <a:p>
            <a:pPr marL="285750" indent="-228600">
              <a:lnSpc>
                <a:spcPct val="90000"/>
              </a:lnSpc>
              <a:spcAft>
                <a:spcPts val="600"/>
              </a:spcAft>
              <a:buFont typeface="Arial" panose="020B0604020202020204" pitchFamily="34" charset="0"/>
              <a:buChar char="•"/>
            </a:pPr>
            <a:endParaRPr lang="en-US" sz="3200" dirty="0">
              <a:solidFill>
                <a:srgbClr val="FF6600">
                  <a:alpha val="80000"/>
                </a:srgbClr>
              </a:solidFill>
              <a:latin typeface="Arial Black" panose="020B0A04020102020204" pitchFamily="34" charset="0"/>
            </a:endParaRPr>
          </a:p>
          <a:p>
            <a:pPr marL="285750" indent="-228600">
              <a:lnSpc>
                <a:spcPct val="90000"/>
              </a:lnSpc>
              <a:spcAft>
                <a:spcPts val="600"/>
              </a:spcAft>
              <a:buFont typeface="Arial" panose="020B0604020202020204" pitchFamily="34" charset="0"/>
              <a:buChar char="•"/>
            </a:pPr>
            <a:r>
              <a:rPr lang="en-US" sz="3200" dirty="0">
                <a:solidFill>
                  <a:srgbClr val="FF6600">
                    <a:alpha val="80000"/>
                  </a:srgbClr>
                </a:solidFill>
                <a:latin typeface="Arial Black" panose="020B0A04020102020204" pitchFamily="34" charset="0"/>
              </a:rPr>
              <a:t>Pink Cab had a stable profit in everyday of a week with the slightly increase from Thursday to Friday. </a:t>
            </a:r>
          </a:p>
          <a:p>
            <a:pPr marL="285750" indent="-228600">
              <a:lnSpc>
                <a:spcPct val="90000"/>
              </a:lnSpc>
              <a:spcAft>
                <a:spcPts val="600"/>
              </a:spcAft>
              <a:buFont typeface="Arial" panose="020B0604020202020204" pitchFamily="34" charset="0"/>
              <a:buChar char="•"/>
            </a:pPr>
            <a:endParaRPr lang="en-US" sz="2000" dirty="0">
              <a:solidFill>
                <a:schemeClr val="tx1">
                  <a:alpha val="80000"/>
                </a:schemeClr>
              </a:solidFill>
            </a:endParaRPr>
          </a:p>
          <a:p>
            <a:pPr marL="285750" indent="-228600">
              <a:lnSpc>
                <a:spcPct val="90000"/>
              </a:lnSpc>
              <a:spcAft>
                <a:spcPts val="600"/>
              </a:spcAft>
              <a:buFont typeface="Arial" panose="020B0604020202020204" pitchFamily="34" charset="0"/>
              <a:buChar char="•"/>
            </a:pPr>
            <a:endParaRPr lang="en-US" sz="2000" dirty="0">
              <a:solidFill>
                <a:schemeClr val="tx1">
                  <a:alpha val="80000"/>
                </a:schemeClr>
              </a:solidFill>
            </a:endParaRPr>
          </a:p>
          <a:p>
            <a:pPr marL="285750" indent="-228600">
              <a:lnSpc>
                <a:spcPct val="90000"/>
              </a:lnSpc>
              <a:spcAft>
                <a:spcPts val="600"/>
              </a:spcAft>
              <a:buFont typeface="Arial" panose="020B0604020202020204" pitchFamily="34" charset="0"/>
              <a:buChar char="•"/>
            </a:pPr>
            <a:endParaRPr lang="en-US" sz="2000" dirty="0">
              <a:solidFill>
                <a:schemeClr val="tx1">
                  <a:alpha val="80000"/>
                </a:schemeClr>
              </a:solidFill>
            </a:endParaRPr>
          </a:p>
          <a:p>
            <a:pPr marL="285750" indent="-228600">
              <a:lnSpc>
                <a:spcPct val="90000"/>
              </a:lnSpc>
              <a:spcAft>
                <a:spcPts val="600"/>
              </a:spcAft>
              <a:buFont typeface="Arial" panose="020B0604020202020204" pitchFamily="34" charset="0"/>
              <a:buChar char="•"/>
            </a:pPr>
            <a:endParaRPr lang="en-US" sz="2000" dirty="0">
              <a:solidFill>
                <a:schemeClr val="tx1">
                  <a:alpha val="80000"/>
                </a:schemeClr>
              </a:solidFill>
            </a:endParaRPr>
          </a:p>
          <a:p>
            <a:pPr marL="285750" indent="-228600">
              <a:lnSpc>
                <a:spcPct val="90000"/>
              </a:lnSpc>
              <a:spcAft>
                <a:spcPts val="600"/>
              </a:spcAft>
              <a:buFont typeface="Arial" panose="020B0604020202020204" pitchFamily="34" charset="0"/>
              <a:buChar char="•"/>
            </a:pPr>
            <a:endParaRPr lang="en-US" sz="2000" dirty="0">
              <a:solidFill>
                <a:schemeClr val="tx1">
                  <a:alpha val="80000"/>
                </a:schemeClr>
              </a:solidFill>
            </a:endParaRP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269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42C3-5015-4E7C-B05F-8262D2C2266D}"/>
              </a:ext>
            </a:extLst>
          </p:cNvPr>
          <p:cNvSpPr>
            <a:spLocks noGrp="1"/>
          </p:cNvSpPr>
          <p:nvPr>
            <p:ph type="title"/>
          </p:nvPr>
        </p:nvSpPr>
        <p:spPr>
          <a:xfrm>
            <a:off x="7406148" y="205079"/>
            <a:ext cx="4785852" cy="1325563"/>
          </a:xfrm>
        </p:spPr>
        <p:txBody>
          <a:bodyPr>
            <a:normAutofit/>
          </a:bodyPr>
          <a:lstStyle/>
          <a:p>
            <a:pPr algn="ctr"/>
            <a:r>
              <a:rPr lang="en-US" sz="4400" kern="1200" dirty="0">
                <a:solidFill>
                  <a:srgbClr val="FF6600"/>
                </a:solidFill>
                <a:latin typeface="Arial Black" panose="020B0A04020102020204" pitchFamily="34" charset="0"/>
              </a:rPr>
              <a:t>Profit by Month</a:t>
            </a:r>
            <a:endParaRPr lang="en-US" dirty="0"/>
          </a:p>
        </p:txBody>
      </p:sp>
      <p:pic>
        <p:nvPicPr>
          <p:cNvPr id="4" name="Picture 3" descr="Chart, line chart&#10;&#10;Description automatically generated">
            <a:extLst>
              <a:ext uri="{FF2B5EF4-FFF2-40B4-BE49-F238E27FC236}">
                <a16:creationId xmlns:a16="http://schemas.microsoft.com/office/drawing/2014/main" id="{9BA13196-3BC0-45CA-BB19-2DACE172BB50}"/>
              </a:ext>
            </a:extLst>
          </p:cNvPr>
          <p:cNvPicPr>
            <a:picLocks noChangeAspect="1"/>
          </p:cNvPicPr>
          <p:nvPr/>
        </p:nvPicPr>
        <p:blipFill>
          <a:blip r:embed="rId2"/>
          <a:stretch>
            <a:fillRect/>
          </a:stretch>
        </p:blipFill>
        <p:spPr>
          <a:xfrm>
            <a:off x="157243" y="699422"/>
            <a:ext cx="6873997" cy="5687219"/>
          </a:xfrm>
          <a:prstGeom prst="rect">
            <a:avLst/>
          </a:prstGeom>
        </p:spPr>
      </p:pic>
      <p:graphicFrame>
        <p:nvGraphicFramePr>
          <p:cNvPr id="7" name="TextBox 4">
            <a:extLst>
              <a:ext uri="{FF2B5EF4-FFF2-40B4-BE49-F238E27FC236}">
                <a16:creationId xmlns:a16="http://schemas.microsoft.com/office/drawing/2014/main" id="{B234B005-1F21-4BEA-881B-969C6E170D89}"/>
              </a:ext>
            </a:extLst>
          </p:cNvPr>
          <p:cNvGraphicFramePr/>
          <p:nvPr/>
        </p:nvGraphicFramePr>
        <p:xfrm>
          <a:off x="7179163" y="1678127"/>
          <a:ext cx="4855594" cy="5076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3500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0B059-8FD9-4BA5-97BC-73ADCE307780}"/>
              </a:ext>
            </a:extLst>
          </p:cNvPr>
          <p:cNvSpPr>
            <a:spLocks noGrp="1"/>
          </p:cNvSpPr>
          <p:nvPr>
            <p:ph type="title"/>
          </p:nvPr>
        </p:nvSpPr>
        <p:spPr/>
        <p:txBody>
          <a:bodyPr/>
          <a:lstStyle/>
          <a:p>
            <a:pPr algn="ctr"/>
            <a:r>
              <a:rPr lang="en-US" dirty="0">
                <a:solidFill>
                  <a:srgbClr val="FF6600"/>
                </a:solidFill>
                <a:latin typeface="Arial Black" panose="020B0A04020102020204" pitchFamily="34" charset="0"/>
              </a:rPr>
              <a:t>Customer Behavior Analysis</a:t>
            </a:r>
          </a:p>
        </p:txBody>
      </p:sp>
      <p:pic>
        <p:nvPicPr>
          <p:cNvPr id="4" name="Picture 3">
            <a:extLst>
              <a:ext uri="{FF2B5EF4-FFF2-40B4-BE49-F238E27FC236}">
                <a16:creationId xmlns:a16="http://schemas.microsoft.com/office/drawing/2014/main" id="{EB04AEC1-3334-42F9-BF65-F73CD63DAF63}"/>
              </a:ext>
            </a:extLst>
          </p:cNvPr>
          <p:cNvPicPr>
            <a:picLocks noChangeAspect="1"/>
          </p:cNvPicPr>
          <p:nvPr/>
        </p:nvPicPr>
        <p:blipFill>
          <a:blip r:embed="rId2"/>
          <a:stretch>
            <a:fillRect/>
          </a:stretch>
        </p:blipFill>
        <p:spPr>
          <a:xfrm>
            <a:off x="0" y="1544532"/>
            <a:ext cx="7712765" cy="4866208"/>
          </a:xfrm>
          <a:prstGeom prst="rect">
            <a:avLst/>
          </a:prstGeom>
        </p:spPr>
      </p:pic>
      <p:sp>
        <p:nvSpPr>
          <p:cNvPr id="5" name="TextBox 4">
            <a:extLst>
              <a:ext uri="{FF2B5EF4-FFF2-40B4-BE49-F238E27FC236}">
                <a16:creationId xmlns:a16="http://schemas.microsoft.com/office/drawing/2014/main" id="{B9B2A2AC-49D8-435A-A2D8-4A0F21649333}"/>
              </a:ext>
            </a:extLst>
          </p:cNvPr>
          <p:cNvSpPr txBox="1"/>
          <p:nvPr/>
        </p:nvSpPr>
        <p:spPr>
          <a:xfrm>
            <a:off x="6971899" y="1856505"/>
            <a:ext cx="5072617" cy="4524315"/>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6600"/>
                </a:solidFill>
                <a:latin typeface="Arial Black" panose="020B0A04020102020204" pitchFamily="34" charset="0"/>
              </a:rPr>
              <a:t>The number of users decrease by increasing the number of trips. </a:t>
            </a:r>
          </a:p>
          <a:p>
            <a:pPr marL="285750" indent="-285750">
              <a:buFont typeface="Arial" panose="020B0604020202020204" pitchFamily="34" charset="0"/>
              <a:buChar char="•"/>
            </a:pPr>
            <a:endParaRPr lang="en-US" dirty="0">
              <a:solidFill>
                <a:srgbClr val="FF6600"/>
              </a:solidFill>
              <a:latin typeface="Arial Black" panose="020B0A04020102020204" pitchFamily="34" charset="0"/>
            </a:endParaRPr>
          </a:p>
          <a:p>
            <a:pPr marL="285750" indent="-285750">
              <a:buFont typeface="Arial" panose="020B0604020202020204" pitchFamily="34" charset="0"/>
              <a:buChar char="•"/>
            </a:pPr>
            <a:r>
              <a:rPr lang="en-US" dirty="0">
                <a:solidFill>
                  <a:srgbClr val="FF6600"/>
                </a:solidFill>
                <a:latin typeface="Arial Black" panose="020B0A04020102020204" pitchFamily="34" charset="0"/>
              </a:rPr>
              <a:t>For people riding only first time, Pink Cab is the top choice with more than 14k users for the first-time riding. </a:t>
            </a:r>
          </a:p>
          <a:p>
            <a:pPr marL="285750" indent="-285750">
              <a:buFont typeface="Arial" panose="020B0604020202020204" pitchFamily="34" charset="0"/>
              <a:buChar char="•"/>
            </a:pPr>
            <a:endParaRPr lang="en-US" dirty="0">
              <a:solidFill>
                <a:srgbClr val="FF6600"/>
              </a:solidFill>
              <a:latin typeface="Arial Black" panose="020B0A04020102020204" pitchFamily="34" charset="0"/>
            </a:endParaRPr>
          </a:p>
          <a:p>
            <a:pPr marL="285750" indent="-285750">
              <a:buFont typeface="Arial" panose="020B0604020202020204" pitchFamily="34" charset="0"/>
              <a:buChar char="•"/>
            </a:pPr>
            <a:r>
              <a:rPr lang="en-US" dirty="0">
                <a:solidFill>
                  <a:srgbClr val="FF6600"/>
                </a:solidFill>
                <a:latin typeface="Arial Black" panose="020B0A04020102020204" pitchFamily="34" charset="0"/>
              </a:rPr>
              <a:t>Maximum number of customer for both companies for the first time was more than 14k for Pink Cab and nearly 12k for Yellow Cab.</a:t>
            </a:r>
          </a:p>
          <a:p>
            <a:pPr marL="285750" indent="-285750">
              <a:buFont typeface="Arial" panose="020B0604020202020204" pitchFamily="34" charset="0"/>
              <a:buChar char="•"/>
            </a:pPr>
            <a:endParaRPr lang="en-US" dirty="0">
              <a:solidFill>
                <a:srgbClr val="FF6600"/>
              </a:solidFill>
              <a:latin typeface="Arial Black" panose="020B0A04020102020204" pitchFamily="34" charset="0"/>
            </a:endParaRPr>
          </a:p>
          <a:p>
            <a:pPr marL="285750" indent="-285750">
              <a:buFont typeface="Arial" panose="020B0604020202020204" pitchFamily="34" charset="0"/>
              <a:buChar char="•"/>
            </a:pPr>
            <a:r>
              <a:rPr lang="en-US" dirty="0">
                <a:solidFill>
                  <a:srgbClr val="FF6600"/>
                </a:solidFill>
                <a:latin typeface="Arial Black" panose="020B0A04020102020204" pitchFamily="34" charset="0"/>
              </a:rPr>
              <a:t>After 7 trips, people tend to ride with Yellow Cab compared to Pink Cab. </a:t>
            </a:r>
          </a:p>
        </p:txBody>
      </p:sp>
    </p:spTree>
    <p:extLst>
      <p:ext uri="{BB962C8B-B14F-4D97-AF65-F5344CB8AC3E}">
        <p14:creationId xmlns:p14="http://schemas.microsoft.com/office/powerpoint/2010/main" val="744367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154EB-4A15-4335-97BB-F5540DE26CAB}"/>
              </a:ext>
            </a:extLst>
          </p:cNvPr>
          <p:cNvSpPr>
            <a:spLocks noGrp="1"/>
          </p:cNvSpPr>
          <p:nvPr>
            <p:ph type="title"/>
          </p:nvPr>
        </p:nvSpPr>
        <p:spPr>
          <a:xfrm>
            <a:off x="1383564" y="348865"/>
            <a:ext cx="9718111" cy="1576446"/>
          </a:xfrm>
        </p:spPr>
        <p:txBody>
          <a:bodyPr vert="horz" lIns="91440" tIns="45720" rIns="91440" bIns="45720" rtlCol="0" anchor="ctr">
            <a:normAutofit/>
          </a:bodyPr>
          <a:lstStyle/>
          <a:p>
            <a:pPr algn="ctr"/>
            <a:r>
              <a:rPr lang="en-US" sz="4000" b="1" kern="1200" dirty="0">
                <a:solidFill>
                  <a:srgbClr val="FF6600"/>
                </a:solidFill>
                <a:latin typeface="Arial Black" panose="020B0A04020102020204" pitchFamily="34" charset="0"/>
              </a:rPr>
              <a:t>Hypothesis Testing</a:t>
            </a:r>
          </a:p>
        </p:txBody>
      </p:sp>
      <p:sp>
        <p:nvSpPr>
          <p:cNvPr id="8" name="TextBox 7">
            <a:extLst>
              <a:ext uri="{FF2B5EF4-FFF2-40B4-BE49-F238E27FC236}">
                <a16:creationId xmlns:a16="http://schemas.microsoft.com/office/drawing/2014/main" id="{6A2BCCDB-CA68-4E91-9A62-01059B195DA9}"/>
              </a:ext>
            </a:extLst>
          </p:cNvPr>
          <p:cNvSpPr txBox="1"/>
          <p:nvPr/>
        </p:nvSpPr>
        <p:spPr>
          <a:xfrm>
            <a:off x="908619" y="1951672"/>
            <a:ext cx="10667999" cy="2585323"/>
          </a:xfrm>
          <a:prstGeom prst="rect">
            <a:avLst/>
          </a:prstGeom>
          <a:noFill/>
        </p:spPr>
        <p:txBody>
          <a:bodyPr wrap="square">
            <a:spAutoFit/>
          </a:bodyPr>
          <a:lstStyle/>
          <a:p>
            <a:pPr marL="342900" indent="-342900">
              <a:buAutoNum type="arabicParenR"/>
            </a:pPr>
            <a:r>
              <a:rPr lang="en-US" dirty="0">
                <a:solidFill>
                  <a:srgbClr val="FF6600"/>
                </a:solidFill>
                <a:latin typeface="Arial Black" panose="020B0A04020102020204" pitchFamily="34" charset="0"/>
              </a:rPr>
              <a:t>Is there any travel patterns by Month? By Days of the Week? What is the most profitable day and profitable month for two companies?</a:t>
            </a:r>
          </a:p>
          <a:p>
            <a:pPr marL="342900" indent="-342900">
              <a:buFontTx/>
              <a:buAutoNum type="arabicParenR"/>
            </a:pPr>
            <a:r>
              <a:rPr lang="en-US" dirty="0">
                <a:solidFill>
                  <a:srgbClr val="FF6600"/>
                </a:solidFill>
                <a:latin typeface="Arial Black" panose="020B0A04020102020204" pitchFamily="34" charset="0"/>
              </a:rPr>
              <a:t>The larger population in cities, the larger users? Is that correct?</a:t>
            </a:r>
          </a:p>
          <a:p>
            <a:pPr marL="342900" indent="-342900">
              <a:buFontTx/>
              <a:buAutoNum type="arabicParenR"/>
            </a:pPr>
            <a:r>
              <a:rPr lang="en-US" dirty="0">
                <a:solidFill>
                  <a:srgbClr val="FF6600"/>
                </a:solidFill>
                <a:latin typeface="Arial Black" panose="020B0A04020102020204" pitchFamily="34" charset="0"/>
              </a:rPr>
              <a:t>Is there any cities still have potential to expand the cab business</a:t>
            </a:r>
          </a:p>
          <a:p>
            <a:pPr marL="342900" indent="-342900">
              <a:buFontTx/>
              <a:buAutoNum type="arabicParenR"/>
            </a:pPr>
            <a:r>
              <a:rPr lang="en-US" dirty="0">
                <a:solidFill>
                  <a:srgbClr val="FF6600"/>
                </a:solidFill>
                <a:latin typeface="Arial Black" panose="020B0A04020102020204" pitchFamily="34" charset="0"/>
              </a:rPr>
              <a:t>The longer distance, the higher the price charged, is that correct? </a:t>
            </a:r>
          </a:p>
          <a:p>
            <a:pPr marL="342900" indent="-342900">
              <a:buFontTx/>
              <a:buAutoNum type="arabicParenR"/>
            </a:pPr>
            <a:r>
              <a:rPr lang="en-US" dirty="0">
                <a:solidFill>
                  <a:srgbClr val="FF6600"/>
                </a:solidFill>
                <a:latin typeface="Arial Black" panose="020B0A04020102020204" pitchFamily="34" charset="0"/>
              </a:rPr>
              <a:t>Is there any correlation between Profit and Price Charged?</a:t>
            </a:r>
          </a:p>
          <a:p>
            <a:pPr marL="342900" indent="-342900">
              <a:buAutoNum type="arabicParenR"/>
            </a:pPr>
            <a:r>
              <a:rPr lang="en-US" dirty="0">
                <a:solidFill>
                  <a:srgbClr val="FF6600"/>
                </a:solidFill>
                <a:latin typeface="Arial Black" panose="020B0A04020102020204" pitchFamily="34" charset="0"/>
              </a:rPr>
              <a:t>Is gender really matter? Should we pick one gender over another?</a:t>
            </a:r>
          </a:p>
          <a:p>
            <a:pPr marL="342900" indent="-342900">
              <a:buAutoNum type="arabicParenR"/>
            </a:pPr>
            <a:endParaRPr lang="en-US" dirty="0">
              <a:solidFill>
                <a:srgbClr val="FF6600"/>
              </a:solidFill>
              <a:latin typeface="Arial Black" panose="020B0A04020102020204" pitchFamily="34" charset="0"/>
            </a:endParaRPr>
          </a:p>
          <a:p>
            <a:pPr marL="285750" indent="-285750">
              <a:buFont typeface="Arial" panose="020B0604020202020204" pitchFamily="34" charset="0"/>
              <a:buChar char="•"/>
            </a:pPr>
            <a:endParaRPr lang="en-US" dirty="0">
              <a:solidFill>
                <a:srgbClr val="FF6600"/>
              </a:solidFill>
              <a:latin typeface="Arial Black" panose="020B0A04020102020204" pitchFamily="34" charset="0"/>
            </a:endParaRPr>
          </a:p>
        </p:txBody>
      </p:sp>
    </p:spTree>
    <p:extLst>
      <p:ext uri="{BB962C8B-B14F-4D97-AF65-F5344CB8AC3E}">
        <p14:creationId xmlns:p14="http://schemas.microsoft.com/office/powerpoint/2010/main" val="383241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AB225BA-7412-4605-8E8D-5AED2BF56A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muters overlayed with colourful bokeh at night">
            <a:extLst>
              <a:ext uri="{FF2B5EF4-FFF2-40B4-BE49-F238E27FC236}">
                <a16:creationId xmlns:a16="http://schemas.microsoft.com/office/drawing/2014/main" id="{37AFCA5F-7250-46BD-BC2C-1F5D31B2F62F}"/>
              </a:ext>
            </a:extLst>
          </p:cNvPr>
          <p:cNvPicPr>
            <a:picLocks noChangeAspect="1"/>
          </p:cNvPicPr>
          <p:nvPr/>
        </p:nvPicPr>
        <p:blipFill rotWithShape="1">
          <a:blip r:embed="rId2"/>
          <a:srcRect t="7086" b="8644"/>
          <a:stretch/>
        </p:blipFill>
        <p:spPr>
          <a:xfrm>
            <a:off x="20" y="10"/>
            <a:ext cx="12191980" cy="6857989"/>
          </a:xfrm>
          <a:prstGeom prst="rect">
            <a:avLst/>
          </a:prstGeom>
        </p:spPr>
      </p:pic>
      <p:sp>
        <p:nvSpPr>
          <p:cNvPr id="10" name="Rectangle 9">
            <a:extLst>
              <a:ext uri="{FF2B5EF4-FFF2-40B4-BE49-F238E27FC236}">
                <a16:creationId xmlns:a16="http://schemas.microsoft.com/office/drawing/2014/main" id="{604BB9CD-970D-4FE5-B4E3-D651735BF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27000"/>
              <a:duotone>
                <a:schemeClr val="accent1">
                  <a:shade val="45000"/>
                  <a:satMod val="135000"/>
                </a:schemeClr>
                <a:prstClr val="white"/>
              </a:duotone>
              <a:extLst>
                <a:ext uri="{BEBA8EAE-BF5A-486C-A8C5-ECC9F3942E4B}">
                  <a14:imgProps xmlns:a14="http://schemas.microsoft.com/office/drawing/2010/main">
                    <a14:imgLayer r:embed="rId4">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rcRect/>
            <a:tile tx="0" ty="-254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a:xfrm>
            <a:off x="1112520" y="2152955"/>
            <a:ext cx="9966960" cy="2552091"/>
          </a:xfrm>
        </p:spPr>
        <p:txBody>
          <a:bodyPr vert="horz" lIns="91440" tIns="45720" rIns="91440" bIns="45720" rtlCol="0" anchor="ctr">
            <a:normAutofit/>
          </a:bodyPr>
          <a:lstStyle/>
          <a:p>
            <a:pPr algn="ctr"/>
            <a:r>
              <a:rPr lang="en-US" sz="8000">
                <a:solidFill>
                  <a:srgbClr val="FFFFFF"/>
                </a:solidFill>
              </a:rPr>
              <a:t>Travel Frequency </a:t>
            </a:r>
          </a:p>
        </p:txBody>
      </p:sp>
      <p:sp>
        <p:nvSpPr>
          <p:cNvPr id="12" name="Rectangle 11">
            <a:extLst>
              <a:ext uri="{FF2B5EF4-FFF2-40B4-BE49-F238E27FC236}">
                <a16:creationId xmlns:a16="http://schemas.microsoft.com/office/drawing/2014/main" id="{5E0D6276-8D53-4DDA-A15A-90E0831F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1955749"/>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0C150C7-96FB-4EB9-BDF9-212535A60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808342"/>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373891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a:xfrm>
            <a:off x="838200" y="1"/>
            <a:ext cx="10515600" cy="698090"/>
          </a:xfrm>
        </p:spPr>
        <p:txBody>
          <a:bodyPr>
            <a:normAutofit fontScale="90000"/>
          </a:bodyPr>
          <a:lstStyle/>
          <a:p>
            <a:pPr algn="ctr"/>
            <a:r>
              <a:rPr lang="en-GB" dirty="0">
                <a:solidFill>
                  <a:schemeClr val="accent2"/>
                </a:solidFill>
                <a:latin typeface="Arial Black" panose="020B0A04020102020204" pitchFamily="34" charset="0"/>
              </a:rPr>
              <a:t>Travel Frequency Pattern by Month</a:t>
            </a:r>
          </a:p>
        </p:txBody>
      </p:sp>
      <p:sp>
        <p:nvSpPr>
          <p:cNvPr id="6" name="TextBox 5">
            <a:extLst>
              <a:ext uri="{FF2B5EF4-FFF2-40B4-BE49-F238E27FC236}">
                <a16:creationId xmlns:a16="http://schemas.microsoft.com/office/drawing/2014/main" id="{4850F846-7AF9-429C-96CB-BABFE4DFC8D5}"/>
              </a:ext>
            </a:extLst>
          </p:cNvPr>
          <p:cNvSpPr txBox="1"/>
          <p:nvPr/>
        </p:nvSpPr>
        <p:spPr>
          <a:xfrm>
            <a:off x="0" y="5210699"/>
            <a:ext cx="12192000" cy="1477328"/>
          </a:xfrm>
          <a:prstGeom prst="rect">
            <a:avLst/>
          </a:prstGeom>
          <a:noFill/>
        </p:spPr>
        <p:txBody>
          <a:bodyPr wrap="square">
            <a:spAutoFit/>
          </a:bodyPr>
          <a:lstStyle/>
          <a:p>
            <a:pPr marL="285750" indent="-285750">
              <a:buFont typeface="Arial" panose="020B0604020202020204" pitchFamily="34" charset="0"/>
              <a:buChar char="•"/>
            </a:pPr>
            <a:r>
              <a:rPr lang="en-GB" dirty="0">
                <a:solidFill>
                  <a:srgbClr val="FF6600"/>
                </a:solidFill>
                <a:latin typeface="Arial Black" panose="020B0A04020102020204" pitchFamily="34" charset="0"/>
              </a:rPr>
              <a:t>Yellow Cab has higher travel frequency by Month compared to Pink Cab (35000 vs 12000 total)</a:t>
            </a:r>
          </a:p>
          <a:p>
            <a:endParaRPr lang="en-GB" dirty="0">
              <a:solidFill>
                <a:srgbClr val="FF6600"/>
              </a:solidFill>
              <a:latin typeface="Arial Black" panose="020B0A04020102020204" pitchFamily="34" charset="0"/>
            </a:endParaRPr>
          </a:p>
          <a:p>
            <a:pPr marL="285750" indent="-285750">
              <a:buFont typeface="Arial" panose="020B0604020202020204" pitchFamily="34" charset="0"/>
              <a:buChar char="•"/>
            </a:pPr>
            <a:r>
              <a:rPr lang="en-GB" dirty="0">
                <a:solidFill>
                  <a:srgbClr val="FF6600"/>
                </a:solidFill>
                <a:latin typeface="Arial Black" panose="020B0A04020102020204" pitchFamily="34" charset="0"/>
              </a:rPr>
              <a:t>From Summertime to December, holiday month, both company has been experienced </a:t>
            </a:r>
            <a:r>
              <a:rPr lang="en-US" b="0" i="0" dirty="0">
                <a:solidFill>
                  <a:srgbClr val="000000"/>
                </a:solidFill>
                <a:effectLst/>
                <a:latin typeface="Helvetica Neue"/>
              </a:rPr>
              <a:t> </a:t>
            </a:r>
            <a:r>
              <a:rPr lang="en-US" b="0" i="0" dirty="0">
                <a:solidFill>
                  <a:srgbClr val="FF6600"/>
                </a:solidFill>
                <a:effectLst/>
                <a:latin typeface="Arial Black" panose="020B0A04020102020204" pitchFamily="34" charset="0"/>
                <a:cs typeface="Arial" panose="020B0604020202020204" pitchFamily="34" charset="0"/>
              </a:rPr>
              <a:t>the increasing travel frequency</a:t>
            </a:r>
            <a:endParaRPr lang="en-GB" dirty="0">
              <a:solidFill>
                <a:srgbClr val="FF6600"/>
              </a:solidFill>
              <a:latin typeface="Arial Black" panose="020B0A040201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13A1E8FB-464F-4BD6-8209-BC0140689051}"/>
              </a:ext>
            </a:extLst>
          </p:cNvPr>
          <p:cNvPicPr>
            <a:picLocks noChangeAspect="1"/>
          </p:cNvPicPr>
          <p:nvPr/>
        </p:nvPicPr>
        <p:blipFill>
          <a:blip r:embed="rId2"/>
          <a:stretch>
            <a:fillRect/>
          </a:stretch>
        </p:blipFill>
        <p:spPr>
          <a:xfrm>
            <a:off x="0" y="875072"/>
            <a:ext cx="12192000" cy="4414683"/>
          </a:xfrm>
          <a:prstGeom prst="rect">
            <a:avLst/>
          </a:prstGeom>
        </p:spPr>
      </p:pic>
    </p:spTree>
    <p:extLst>
      <p:ext uri="{BB962C8B-B14F-4D97-AF65-F5344CB8AC3E}">
        <p14:creationId xmlns:p14="http://schemas.microsoft.com/office/powerpoint/2010/main" val="2495592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a:xfrm>
            <a:off x="0" y="169973"/>
            <a:ext cx="12192000" cy="698090"/>
          </a:xfrm>
        </p:spPr>
        <p:txBody>
          <a:bodyPr>
            <a:normAutofit fontScale="90000"/>
          </a:bodyPr>
          <a:lstStyle/>
          <a:p>
            <a:pPr algn="ctr"/>
            <a:r>
              <a:rPr lang="en-GB" dirty="0">
                <a:solidFill>
                  <a:schemeClr val="accent2"/>
                </a:solidFill>
                <a:latin typeface="Arial Black" panose="020B0A04020102020204" pitchFamily="34" charset="0"/>
              </a:rPr>
              <a:t>Travel Frequency Pattern by Day of a Week</a:t>
            </a:r>
          </a:p>
        </p:txBody>
      </p:sp>
      <p:sp>
        <p:nvSpPr>
          <p:cNvPr id="6" name="TextBox 5">
            <a:extLst>
              <a:ext uri="{FF2B5EF4-FFF2-40B4-BE49-F238E27FC236}">
                <a16:creationId xmlns:a16="http://schemas.microsoft.com/office/drawing/2014/main" id="{4850F846-7AF9-429C-96CB-BABFE4DFC8D5}"/>
              </a:ext>
            </a:extLst>
          </p:cNvPr>
          <p:cNvSpPr txBox="1"/>
          <p:nvPr/>
        </p:nvSpPr>
        <p:spPr>
          <a:xfrm>
            <a:off x="0" y="4710825"/>
            <a:ext cx="12192000"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6600"/>
                </a:solidFill>
                <a:latin typeface="Arial Black" panose="020B0A04020102020204" pitchFamily="34" charset="0"/>
                <a:cs typeface="Arial" panose="020B0604020202020204" pitchFamily="34" charset="0"/>
              </a:rPr>
              <a:t>Yellow Cab is the top choice for customer when riding in day of a week with more than 60000 rides compared to 20000 rides from Pink Cab. </a:t>
            </a:r>
          </a:p>
          <a:p>
            <a:pPr marL="285750" indent="-285750">
              <a:buFont typeface="Arial" panose="020B0604020202020204" pitchFamily="34" charset="0"/>
              <a:buChar char="•"/>
            </a:pPr>
            <a:endParaRPr lang="en-US" dirty="0">
              <a:solidFill>
                <a:srgbClr val="FF6600"/>
              </a:solidFill>
              <a:latin typeface="Arial Black" panose="020B0A040201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F6600"/>
                </a:solidFill>
                <a:latin typeface="Arial Black" panose="020B0A04020102020204" pitchFamily="34" charset="0"/>
                <a:cs typeface="Arial" panose="020B0604020202020204" pitchFamily="34" charset="0"/>
              </a:rPr>
              <a:t>Both companies have the same pattern for day of a week: it start increase dramatically from Thursday to Friday and starts to decrease from Sunday. </a:t>
            </a:r>
          </a:p>
          <a:p>
            <a:pPr marL="285750" indent="-285750">
              <a:buFont typeface="Arial" panose="020B0604020202020204" pitchFamily="34" charset="0"/>
              <a:buChar char="•"/>
            </a:pPr>
            <a:endParaRPr lang="en-US" dirty="0">
              <a:solidFill>
                <a:srgbClr val="FF6600"/>
              </a:solidFill>
              <a:latin typeface="Arial Black" panose="020B0A040201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F6600"/>
                </a:solidFill>
                <a:latin typeface="Arial Black" panose="020B0A04020102020204" pitchFamily="34" charset="0"/>
                <a:cs typeface="Arial" panose="020B0604020202020204" pitchFamily="34" charset="0"/>
              </a:rPr>
              <a:t>Friday is the busiest day in a week for both two cab companies</a:t>
            </a:r>
          </a:p>
        </p:txBody>
      </p:sp>
      <p:pic>
        <p:nvPicPr>
          <p:cNvPr id="14" name="Picture 13">
            <a:extLst>
              <a:ext uri="{FF2B5EF4-FFF2-40B4-BE49-F238E27FC236}">
                <a16:creationId xmlns:a16="http://schemas.microsoft.com/office/drawing/2014/main" id="{6941EAD2-8A71-4E0D-AEA7-6833547A55D2}"/>
              </a:ext>
            </a:extLst>
          </p:cNvPr>
          <p:cNvPicPr>
            <a:picLocks noChangeAspect="1"/>
          </p:cNvPicPr>
          <p:nvPr/>
        </p:nvPicPr>
        <p:blipFill>
          <a:blip r:embed="rId2"/>
          <a:stretch>
            <a:fillRect/>
          </a:stretch>
        </p:blipFill>
        <p:spPr>
          <a:xfrm>
            <a:off x="1518598" y="1046480"/>
            <a:ext cx="9154803" cy="3576320"/>
          </a:xfrm>
          <a:prstGeom prst="rect">
            <a:avLst/>
          </a:prstGeom>
        </p:spPr>
      </p:pic>
    </p:spTree>
    <p:extLst>
      <p:ext uri="{BB962C8B-B14F-4D97-AF65-F5344CB8AC3E}">
        <p14:creationId xmlns:p14="http://schemas.microsoft.com/office/powerpoint/2010/main" val="873831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E8E1E-7F77-45A4-94C8-A2BC9534D051}"/>
              </a:ext>
            </a:extLst>
          </p:cNvPr>
          <p:cNvSpPr>
            <a:spLocks noGrp="1"/>
          </p:cNvSpPr>
          <p:nvPr>
            <p:ph type="title"/>
          </p:nvPr>
        </p:nvSpPr>
        <p:spPr>
          <a:xfrm>
            <a:off x="0" y="0"/>
            <a:ext cx="12192000" cy="1325563"/>
          </a:xfrm>
        </p:spPr>
        <p:txBody>
          <a:bodyPr/>
          <a:lstStyle/>
          <a:p>
            <a:pPr algn="ctr"/>
            <a:r>
              <a:rPr lang="en-US" dirty="0">
                <a:solidFill>
                  <a:srgbClr val="FF6600"/>
                </a:solidFill>
                <a:latin typeface="Arial Black" panose="020B0A04020102020204" pitchFamily="34" charset="0"/>
              </a:rPr>
              <a:t>There is still room for an expansion </a:t>
            </a:r>
          </a:p>
        </p:txBody>
      </p:sp>
      <p:pic>
        <p:nvPicPr>
          <p:cNvPr id="4" name="Picture 3">
            <a:extLst>
              <a:ext uri="{FF2B5EF4-FFF2-40B4-BE49-F238E27FC236}">
                <a16:creationId xmlns:a16="http://schemas.microsoft.com/office/drawing/2014/main" id="{F8169A82-EB8F-4A48-B3A3-ED71B1F395FC}"/>
              </a:ext>
            </a:extLst>
          </p:cNvPr>
          <p:cNvPicPr>
            <a:picLocks noChangeAspect="1"/>
          </p:cNvPicPr>
          <p:nvPr/>
        </p:nvPicPr>
        <p:blipFill>
          <a:blip r:embed="rId2"/>
          <a:stretch>
            <a:fillRect/>
          </a:stretch>
        </p:blipFill>
        <p:spPr>
          <a:xfrm>
            <a:off x="0" y="1168115"/>
            <a:ext cx="7050557" cy="5544324"/>
          </a:xfrm>
          <a:prstGeom prst="rect">
            <a:avLst/>
          </a:prstGeom>
        </p:spPr>
      </p:pic>
      <p:sp>
        <p:nvSpPr>
          <p:cNvPr id="6" name="TextBox 5">
            <a:extLst>
              <a:ext uri="{FF2B5EF4-FFF2-40B4-BE49-F238E27FC236}">
                <a16:creationId xmlns:a16="http://schemas.microsoft.com/office/drawing/2014/main" id="{5663B94A-A0BE-4CC5-96CC-20070AF484D6}"/>
              </a:ext>
            </a:extLst>
          </p:cNvPr>
          <p:cNvSpPr txBox="1"/>
          <p:nvPr/>
        </p:nvSpPr>
        <p:spPr>
          <a:xfrm>
            <a:off x="6893240" y="1859339"/>
            <a:ext cx="5072617" cy="3139321"/>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FF6600"/>
                </a:solidFill>
                <a:effectLst/>
                <a:latin typeface="Arial Black" panose="020B0A04020102020204" pitchFamily="34" charset="0"/>
              </a:rPr>
              <a:t>Silicon Valley, Miami and Orange County are three big area that more than 1 million population, and the customers from these cities have monthly income above $ 5000/ month. </a:t>
            </a:r>
          </a:p>
          <a:p>
            <a:pPr marL="285750" indent="-285750">
              <a:buFont typeface="Arial" panose="020B0604020202020204" pitchFamily="34" charset="0"/>
              <a:buChar char="•"/>
            </a:pPr>
            <a:endParaRPr lang="en-US" dirty="0">
              <a:solidFill>
                <a:srgbClr val="FF6600"/>
              </a:solidFill>
              <a:latin typeface="Arial Black" panose="020B0A04020102020204" pitchFamily="34" charset="0"/>
            </a:endParaRPr>
          </a:p>
          <a:p>
            <a:pPr marL="285750" indent="-285750">
              <a:buFont typeface="Arial" panose="020B0604020202020204" pitchFamily="34" charset="0"/>
              <a:buChar char="•"/>
            </a:pPr>
            <a:r>
              <a:rPr lang="en-US" dirty="0">
                <a:solidFill>
                  <a:srgbClr val="FF6600"/>
                </a:solidFill>
                <a:latin typeface="Arial Black" panose="020B0A04020102020204" pitchFamily="34" charset="0"/>
              </a:rPr>
              <a:t>T</a:t>
            </a:r>
            <a:r>
              <a:rPr lang="en-US" b="0" i="0" dirty="0">
                <a:solidFill>
                  <a:srgbClr val="FF6600"/>
                </a:solidFill>
                <a:effectLst/>
                <a:latin typeface="Arial Black" panose="020B0A04020102020204" pitchFamily="34" charset="0"/>
              </a:rPr>
              <a:t>hese three cities are among lowest users from both Yellow and Pink Cab. </a:t>
            </a:r>
            <a:r>
              <a:rPr lang="en-US" dirty="0">
                <a:solidFill>
                  <a:srgbClr val="FF6600"/>
                </a:solidFill>
                <a:latin typeface="Arial Black" panose="020B0A04020102020204" pitchFamily="34" charset="0"/>
              </a:rPr>
              <a:t>There is still room for two cab companies to expand to these cities</a:t>
            </a:r>
          </a:p>
        </p:txBody>
      </p:sp>
    </p:spTree>
    <p:extLst>
      <p:ext uri="{BB962C8B-B14F-4D97-AF65-F5344CB8AC3E}">
        <p14:creationId xmlns:p14="http://schemas.microsoft.com/office/powerpoint/2010/main" val="3458362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9063-6C53-406B-9A15-9B9F8A7D1FDE}"/>
              </a:ext>
            </a:extLst>
          </p:cNvPr>
          <p:cNvSpPr>
            <a:spLocks noGrp="1"/>
          </p:cNvSpPr>
          <p:nvPr>
            <p:ph type="title"/>
          </p:nvPr>
        </p:nvSpPr>
        <p:spPr>
          <a:xfrm>
            <a:off x="0" y="-89296"/>
            <a:ext cx="10515600" cy="1325563"/>
          </a:xfrm>
        </p:spPr>
        <p:txBody>
          <a:bodyPr/>
          <a:lstStyle/>
          <a:p>
            <a:pPr algn="ctr"/>
            <a:r>
              <a:rPr lang="en-US" dirty="0">
                <a:solidFill>
                  <a:srgbClr val="FF6600"/>
                </a:solidFill>
                <a:latin typeface="Arial Black" panose="020B0A04020102020204" pitchFamily="34" charset="0"/>
              </a:rPr>
              <a:t>Correlation between variables</a:t>
            </a:r>
          </a:p>
        </p:txBody>
      </p:sp>
      <p:pic>
        <p:nvPicPr>
          <p:cNvPr id="4" name="Picture 3">
            <a:extLst>
              <a:ext uri="{FF2B5EF4-FFF2-40B4-BE49-F238E27FC236}">
                <a16:creationId xmlns:a16="http://schemas.microsoft.com/office/drawing/2014/main" id="{3E18C2F0-CDF0-493F-B633-8D71A50B6C8E}"/>
              </a:ext>
            </a:extLst>
          </p:cNvPr>
          <p:cNvPicPr>
            <a:picLocks noChangeAspect="1"/>
          </p:cNvPicPr>
          <p:nvPr/>
        </p:nvPicPr>
        <p:blipFill>
          <a:blip r:embed="rId2"/>
          <a:stretch>
            <a:fillRect/>
          </a:stretch>
        </p:blipFill>
        <p:spPr>
          <a:xfrm>
            <a:off x="142044" y="1160077"/>
            <a:ext cx="7920408" cy="5533488"/>
          </a:xfrm>
          <a:prstGeom prst="rect">
            <a:avLst/>
          </a:prstGeom>
        </p:spPr>
      </p:pic>
      <p:sp>
        <p:nvSpPr>
          <p:cNvPr id="6" name="TextBox 5">
            <a:extLst>
              <a:ext uri="{FF2B5EF4-FFF2-40B4-BE49-F238E27FC236}">
                <a16:creationId xmlns:a16="http://schemas.microsoft.com/office/drawing/2014/main" id="{A941DDC7-F182-4036-9C3D-7C1AE7924EAA}"/>
              </a:ext>
            </a:extLst>
          </p:cNvPr>
          <p:cNvSpPr txBox="1"/>
          <p:nvPr/>
        </p:nvSpPr>
        <p:spPr>
          <a:xfrm>
            <a:off x="8018207" y="2632447"/>
            <a:ext cx="4173793" cy="3693319"/>
          </a:xfrm>
          <a:prstGeom prst="rect">
            <a:avLst/>
          </a:prstGeom>
          <a:noFill/>
        </p:spPr>
        <p:txBody>
          <a:bodyPr wrap="square">
            <a:spAutoFit/>
          </a:bodyPr>
          <a:lstStyle/>
          <a:p>
            <a:r>
              <a:rPr lang="en-US" b="0" i="0" dirty="0">
                <a:solidFill>
                  <a:srgbClr val="FF6600"/>
                </a:solidFill>
                <a:effectLst/>
                <a:latin typeface="Arial Black" panose="020B0A04020102020204" pitchFamily="34" charset="0"/>
              </a:rPr>
              <a:t>There is a correlation between: </a:t>
            </a:r>
          </a:p>
          <a:p>
            <a:pPr marL="285750" indent="-285750">
              <a:buFont typeface="Arial" panose="020B0604020202020204" pitchFamily="34" charset="0"/>
              <a:buChar char="•"/>
            </a:pPr>
            <a:r>
              <a:rPr lang="en-US" b="0" i="0" dirty="0">
                <a:effectLst/>
                <a:latin typeface="Arial Black" panose="020B0A04020102020204" pitchFamily="34" charset="0"/>
              </a:rPr>
              <a:t>Profit &amp; Price Charged around 0.86</a:t>
            </a:r>
          </a:p>
          <a:p>
            <a:pPr marL="285750" indent="-285750">
              <a:buFont typeface="Arial" panose="020B0604020202020204" pitchFamily="34" charset="0"/>
              <a:buChar char="•"/>
            </a:pPr>
            <a:r>
              <a:rPr lang="en-US" b="0" i="0" dirty="0">
                <a:effectLst/>
                <a:latin typeface="Arial Black" panose="020B0A04020102020204" pitchFamily="34" charset="0"/>
              </a:rPr>
              <a:t>Population and Users:0.92 Cost of Trips and KM Travelled: 0.98</a:t>
            </a:r>
          </a:p>
          <a:p>
            <a:pPr marL="285750" indent="-285750">
              <a:buFont typeface="Arial" panose="020B0604020202020204" pitchFamily="34" charset="0"/>
              <a:buChar char="•"/>
            </a:pPr>
            <a:r>
              <a:rPr lang="en-US" b="0" i="0" dirty="0">
                <a:effectLst/>
                <a:latin typeface="Arial Black" panose="020B0A04020102020204" pitchFamily="34" charset="0"/>
              </a:rPr>
              <a:t>Price Charged and KM travelled: 0.84</a:t>
            </a:r>
          </a:p>
          <a:p>
            <a:endParaRPr lang="en-US" dirty="0">
              <a:solidFill>
                <a:srgbClr val="FF6600"/>
              </a:solidFill>
              <a:latin typeface="Arial Black" panose="020B0A04020102020204" pitchFamily="34" charset="0"/>
            </a:endParaRPr>
          </a:p>
          <a:p>
            <a:pPr algn="ctr"/>
            <a:r>
              <a:rPr lang="en-US" b="0" i="0" dirty="0">
                <a:solidFill>
                  <a:srgbClr val="FF6600"/>
                </a:solidFill>
                <a:effectLst/>
                <a:latin typeface="Arial Black" panose="020B0A04020102020204" pitchFamily="34" charset="0"/>
              </a:rPr>
              <a:t>But is that correct?</a:t>
            </a:r>
          </a:p>
          <a:p>
            <a:pPr algn="ctr"/>
            <a:r>
              <a:rPr lang="en-US" dirty="0">
                <a:solidFill>
                  <a:srgbClr val="FF6600"/>
                </a:solidFill>
                <a:latin typeface="Arial Black" panose="020B0A04020102020204" pitchFamily="34" charset="0"/>
              </a:rPr>
              <a:t>Let’s do some tests</a:t>
            </a:r>
            <a:endParaRPr lang="en-US" b="0" i="0" dirty="0">
              <a:solidFill>
                <a:srgbClr val="FF6600"/>
              </a:solidFill>
              <a:effectLst/>
              <a:latin typeface="Arial Black" panose="020B0A04020102020204" pitchFamily="34" charset="0"/>
            </a:endParaRPr>
          </a:p>
          <a:p>
            <a:pPr marL="285750" indent="-285750">
              <a:buFont typeface="Arial" panose="020B0604020202020204" pitchFamily="34" charset="0"/>
              <a:buChar char="•"/>
            </a:pPr>
            <a:endParaRPr lang="en-US" dirty="0">
              <a:solidFill>
                <a:srgbClr val="FF6600"/>
              </a:solidFill>
              <a:latin typeface="Arial Black" panose="020B0A04020102020204" pitchFamily="34" charset="0"/>
            </a:endParaRPr>
          </a:p>
          <a:p>
            <a:endParaRPr lang="en-US" dirty="0">
              <a:solidFill>
                <a:srgbClr val="FF6600"/>
              </a:solidFill>
              <a:latin typeface="Arial Black" panose="020B0A04020102020204" pitchFamily="34" charset="0"/>
            </a:endParaRPr>
          </a:p>
        </p:txBody>
      </p:sp>
    </p:spTree>
    <p:extLst>
      <p:ext uri="{BB962C8B-B14F-4D97-AF65-F5344CB8AC3E}">
        <p14:creationId xmlns:p14="http://schemas.microsoft.com/office/powerpoint/2010/main" val="1329474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492C-7258-41AB-B1D8-B5F595836E13}"/>
              </a:ext>
            </a:extLst>
          </p:cNvPr>
          <p:cNvSpPr>
            <a:spLocks noGrp="1"/>
          </p:cNvSpPr>
          <p:nvPr>
            <p:ph type="title"/>
          </p:nvPr>
        </p:nvSpPr>
        <p:spPr/>
        <p:txBody>
          <a:bodyPr/>
          <a:lstStyle/>
          <a:p>
            <a:pPr algn="ctr"/>
            <a:r>
              <a:rPr lang="en-US" b="1" dirty="0">
                <a:solidFill>
                  <a:schemeClr val="accent2"/>
                </a:solidFill>
                <a:latin typeface="Arial Black" panose="020B0A04020102020204" pitchFamily="34" charset="0"/>
              </a:rPr>
              <a:t>Higher Population, Higher Users?</a:t>
            </a:r>
          </a:p>
        </p:txBody>
      </p:sp>
      <p:pic>
        <p:nvPicPr>
          <p:cNvPr id="3" name="Picture 2">
            <a:extLst>
              <a:ext uri="{FF2B5EF4-FFF2-40B4-BE49-F238E27FC236}">
                <a16:creationId xmlns:a16="http://schemas.microsoft.com/office/drawing/2014/main" id="{94E53DD4-E01A-492B-BD6A-9CF2636E8641}"/>
              </a:ext>
            </a:extLst>
          </p:cNvPr>
          <p:cNvPicPr>
            <a:picLocks noChangeAspect="1"/>
          </p:cNvPicPr>
          <p:nvPr/>
        </p:nvPicPr>
        <p:blipFill>
          <a:blip r:embed="rId2"/>
          <a:stretch>
            <a:fillRect/>
          </a:stretch>
        </p:blipFill>
        <p:spPr>
          <a:xfrm>
            <a:off x="225929" y="1799518"/>
            <a:ext cx="7050557" cy="5058482"/>
          </a:xfrm>
          <a:prstGeom prst="rect">
            <a:avLst/>
          </a:prstGeom>
        </p:spPr>
      </p:pic>
      <p:sp>
        <p:nvSpPr>
          <p:cNvPr id="4" name="TextBox 3">
            <a:extLst>
              <a:ext uri="{FF2B5EF4-FFF2-40B4-BE49-F238E27FC236}">
                <a16:creationId xmlns:a16="http://schemas.microsoft.com/office/drawing/2014/main" id="{047FF949-9127-416D-9B85-09FDC3B4CD4E}"/>
              </a:ext>
            </a:extLst>
          </p:cNvPr>
          <p:cNvSpPr txBox="1"/>
          <p:nvPr/>
        </p:nvSpPr>
        <p:spPr>
          <a:xfrm>
            <a:off x="6893240" y="1859339"/>
            <a:ext cx="5072617" cy="397031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FF6600"/>
                </a:solidFill>
                <a:effectLst/>
                <a:latin typeface="Arial Black" panose="020B0A04020102020204" pitchFamily="34" charset="0"/>
              </a:rPr>
              <a:t>Although there is a strong positive correlation between Population and Users: 0.92, Silicon Valley, Miami and Orange County, with population more than 1 million, still has lower users</a:t>
            </a:r>
            <a:r>
              <a:rPr lang="en-US" dirty="0">
                <a:solidFill>
                  <a:srgbClr val="FF6600"/>
                </a:solidFill>
                <a:latin typeface="Arial Black" panose="020B0A04020102020204" pitchFamily="34" charset="0"/>
              </a:rPr>
              <a:t> compared to mid-size cities</a:t>
            </a:r>
          </a:p>
          <a:p>
            <a:endParaRPr lang="en-US" dirty="0">
              <a:solidFill>
                <a:srgbClr val="FF6600"/>
              </a:solidFill>
              <a:latin typeface="Arial Black" panose="020B0A04020102020204" pitchFamily="34" charset="0"/>
            </a:endParaRPr>
          </a:p>
          <a:p>
            <a:pPr marL="285750" indent="-285750">
              <a:buFont typeface="Arial" panose="020B0604020202020204" pitchFamily="34" charset="0"/>
              <a:buChar char="•"/>
            </a:pPr>
            <a:r>
              <a:rPr lang="en-US" dirty="0">
                <a:solidFill>
                  <a:srgbClr val="FF6600"/>
                </a:solidFill>
                <a:latin typeface="Arial Black" panose="020B0A04020102020204" pitchFamily="34" charset="0"/>
              </a:rPr>
              <a:t>Population could be a factor cause the increase in high users, but in these big cities, people tend to ride their own vehicle rather cabs? </a:t>
            </a:r>
          </a:p>
          <a:p>
            <a:pPr marL="285750" indent="-285750">
              <a:buFont typeface="Arial" panose="020B0604020202020204" pitchFamily="34" charset="0"/>
              <a:buChar char="•"/>
            </a:pPr>
            <a:endParaRPr lang="en-US" dirty="0">
              <a:solidFill>
                <a:srgbClr val="FF6600"/>
              </a:solidFill>
              <a:latin typeface="Arial Black" panose="020B0A04020102020204" pitchFamily="34" charset="0"/>
            </a:endParaRPr>
          </a:p>
          <a:p>
            <a:pPr marL="285750" indent="-285750">
              <a:buFont typeface="Arial" panose="020B0604020202020204" pitchFamily="34" charset="0"/>
              <a:buChar char="•"/>
            </a:pPr>
            <a:r>
              <a:rPr lang="en-US" dirty="0">
                <a:solidFill>
                  <a:srgbClr val="FF6600"/>
                </a:solidFill>
                <a:latin typeface="Arial Black" panose="020B0A04020102020204" pitchFamily="34" charset="0"/>
              </a:rPr>
              <a:t>Therefore, we cannot conclude that population can lead </a:t>
            </a:r>
            <a:r>
              <a:rPr lang="en-US">
                <a:solidFill>
                  <a:srgbClr val="FF6600"/>
                </a:solidFill>
                <a:latin typeface="Arial Black" panose="020B0A04020102020204" pitchFamily="34" charset="0"/>
              </a:rPr>
              <a:t>to higher users</a:t>
            </a:r>
            <a:endParaRPr lang="en-US" dirty="0">
              <a:solidFill>
                <a:srgbClr val="FF6600"/>
              </a:solidFill>
              <a:latin typeface="Arial Black" panose="020B0A04020102020204" pitchFamily="34" charset="0"/>
            </a:endParaRPr>
          </a:p>
        </p:txBody>
      </p:sp>
    </p:spTree>
    <p:extLst>
      <p:ext uri="{BB962C8B-B14F-4D97-AF65-F5344CB8AC3E}">
        <p14:creationId xmlns:p14="http://schemas.microsoft.com/office/powerpoint/2010/main" val="2653863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2196-385C-43A1-BE42-377F29007124}"/>
              </a:ext>
            </a:extLst>
          </p:cNvPr>
          <p:cNvSpPr>
            <a:spLocks noGrp="1"/>
          </p:cNvSpPr>
          <p:nvPr>
            <p:ph type="title"/>
          </p:nvPr>
        </p:nvSpPr>
        <p:spPr>
          <a:xfrm>
            <a:off x="838200" y="0"/>
            <a:ext cx="10515600" cy="1325563"/>
          </a:xfrm>
        </p:spPr>
        <p:txBody>
          <a:bodyPr/>
          <a:lstStyle/>
          <a:p>
            <a:pPr algn="ctr"/>
            <a:r>
              <a:rPr lang="en-US" dirty="0">
                <a:solidFill>
                  <a:srgbClr val="FF6600"/>
                </a:solidFill>
                <a:latin typeface="Arial Black" panose="020B0A04020102020204" pitchFamily="34" charset="0"/>
              </a:rPr>
              <a:t>Distribution of distance </a:t>
            </a:r>
          </a:p>
        </p:txBody>
      </p:sp>
      <p:pic>
        <p:nvPicPr>
          <p:cNvPr id="4" name="Picture 3">
            <a:extLst>
              <a:ext uri="{FF2B5EF4-FFF2-40B4-BE49-F238E27FC236}">
                <a16:creationId xmlns:a16="http://schemas.microsoft.com/office/drawing/2014/main" id="{ECDC9302-B5CF-4503-B887-53BF80BA46BA}"/>
              </a:ext>
            </a:extLst>
          </p:cNvPr>
          <p:cNvPicPr>
            <a:picLocks noChangeAspect="1"/>
          </p:cNvPicPr>
          <p:nvPr/>
        </p:nvPicPr>
        <p:blipFill>
          <a:blip r:embed="rId2"/>
          <a:stretch>
            <a:fillRect/>
          </a:stretch>
        </p:blipFill>
        <p:spPr>
          <a:xfrm>
            <a:off x="227781" y="1290339"/>
            <a:ext cx="11736438" cy="4277322"/>
          </a:xfrm>
          <a:prstGeom prst="rect">
            <a:avLst/>
          </a:prstGeom>
        </p:spPr>
      </p:pic>
      <p:sp>
        <p:nvSpPr>
          <p:cNvPr id="6" name="TextBox 5">
            <a:extLst>
              <a:ext uri="{FF2B5EF4-FFF2-40B4-BE49-F238E27FC236}">
                <a16:creationId xmlns:a16="http://schemas.microsoft.com/office/drawing/2014/main" id="{20C1E368-AF46-4DDF-B4F5-2219365A5FF4}"/>
              </a:ext>
            </a:extLst>
          </p:cNvPr>
          <p:cNvSpPr txBox="1"/>
          <p:nvPr/>
        </p:nvSpPr>
        <p:spPr>
          <a:xfrm>
            <a:off x="78658" y="5703161"/>
            <a:ext cx="12113342" cy="646331"/>
          </a:xfrm>
          <a:prstGeom prst="rect">
            <a:avLst/>
          </a:prstGeom>
          <a:noFill/>
        </p:spPr>
        <p:txBody>
          <a:bodyPr wrap="square">
            <a:spAutoFit/>
          </a:bodyPr>
          <a:lstStyle/>
          <a:p>
            <a:r>
              <a:rPr lang="en-US" b="0" i="0" dirty="0">
                <a:solidFill>
                  <a:srgbClr val="FF6600"/>
                </a:solidFill>
                <a:effectLst/>
                <a:latin typeface="Arial Black" panose="020B0A04020102020204" pitchFamily="34" charset="0"/>
              </a:rPr>
              <a:t>Distance is one of important factors, which could impact the price, and most of the rides start from 2KM to 48KM</a:t>
            </a:r>
          </a:p>
        </p:txBody>
      </p:sp>
    </p:spTree>
    <p:extLst>
      <p:ext uri="{BB962C8B-B14F-4D97-AF65-F5344CB8AC3E}">
        <p14:creationId xmlns:p14="http://schemas.microsoft.com/office/powerpoint/2010/main" val="1664273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90384-7FFF-49F8-9A10-00C91582D0F4}"/>
              </a:ext>
            </a:extLst>
          </p:cNvPr>
          <p:cNvSpPr>
            <a:spLocks noGrp="1"/>
          </p:cNvSpPr>
          <p:nvPr>
            <p:ph type="title"/>
          </p:nvPr>
        </p:nvSpPr>
        <p:spPr/>
        <p:txBody>
          <a:bodyPr/>
          <a:lstStyle/>
          <a:p>
            <a:pPr algn="ctr"/>
            <a:r>
              <a:rPr lang="en-US" dirty="0">
                <a:solidFill>
                  <a:srgbClr val="FF6600"/>
                </a:solidFill>
                <a:latin typeface="Arial Black" panose="020B0A04020102020204" pitchFamily="34" charset="0"/>
              </a:rPr>
              <a:t>Distribution of Price Charged</a:t>
            </a:r>
          </a:p>
        </p:txBody>
      </p:sp>
      <p:pic>
        <p:nvPicPr>
          <p:cNvPr id="4" name="Picture 3">
            <a:extLst>
              <a:ext uri="{FF2B5EF4-FFF2-40B4-BE49-F238E27FC236}">
                <a16:creationId xmlns:a16="http://schemas.microsoft.com/office/drawing/2014/main" id="{5F223EC6-255D-4FDB-955F-C1972129A83A}"/>
              </a:ext>
            </a:extLst>
          </p:cNvPr>
          <p:cNvPicPr>
            <a:picLocks noChangeAspect="1"/>
          </p:cNvPicPr>
          <p:nvPr/>
        </p:nvPicPr>
        <p:blipFill>
          <a:blip r:embed="rId2"/>
          <a:stretch>
            <a:fillRect/>
          </a:stretch>
        </p:blipFill>
        <p:spPr>
          <a:xfrm>
            <a:off x="544160" y="1598679"/>
            <a:ext cx="10926700" cy="4191585"/>
          </a:xfrm>
          <a:prstGeom prst="rect">
            <a:avLst/>
          </a:prstGeom>
        </p:spPr>
      </p:pic>
      <p:sp>
        <p:nvSpPr>
          <p:cNvPr id="6" name="TextBox 5">
            <a:extLst>
              <a:ext uri="{FF2B5EF4-FFF2-40B4-BE49-F238E27FC236}">
                <a16:creationId xmlns:a16="http://schemas.microsoft.com/office/drawing/2014/main" id="{72F1A4D6-1B0C-485F-BB6C-E11997428099}"/>
              </a:ext>
            </a:extLst>
          </p:cNvPr>
          <p:cNvSpPr txBox="1"/>
          <p:nvPr/>
        </p:nvSpPr>
        <p:spPr>
          <a:xfrm>
            <a:off x="544160" y="5790264"/>
            <a:ext cx="11877367" cy="646331"/>
          </a:xfrm>
          <a:prstGeom prst="rect">
            <a:avLst/>
          </a:prstGeom>
          <a:noFill/>
        </p:spPr>
        <p:txBody>
          <a:bodyPr wrap="square">
            <a:spAutoFit/>
          </a:bodyPr>
          <a:lstStyle/>
          <a:p>
            <a:r>
              <a:rPr lang="en-US" dirty="0">
                <a:solidFill>
                  <a:srgbClr val="FF6600"/>
                </a:solidFill>
                <a:latin typeface="Arial Black" panose="020B0A04020102020204" pitchFamily="34" charset="0"/>
              </a:rPr>
              <a:t>Some of the outliers in both graph could be due to special situation such as extreme weathers, rush hours, or high-end cars services</a:t>
            </a:r>
          </a:p>
        </p:txBody>
      </p:sp>
    </p:spTree>
    <p:extLst>
      <p:ext uri="{BB962C8B-B14F-4D97-AF65-F5344CB8AC3E}">
        <p14:creationId xmlns:p14="http://schemas.microsoft.com/office/powerpoint/2010/main" val="2651516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98713F-A42C-46FB-90BA-B1B342DA0523}"/>
              </a:ext>
            </a:extLst>
          </p:cNvPr>
          <p:cNvPicPr>
            <a:picLocks noChangeAspect="1"/>
          </p:cNvPicPr>
          <p:nvPr/>
        </p:nvPicPr>
        <p:blipFill>
          <a:blip r:embed="rId2"/>
          <a:stretch>
            <a:fillRect/>
          </a:stretch>
        </p:blipFill>
        <p:spPr>
          <a:xfrm>
            <a:off x="0" y="865239"/>
            <a:ext cx="8318090" cy="5992761"/>
          </a:xfrm>
          <a:prstGeom prst="rect">
            <a:avLst/>
          </a:prstGeom>
        </p:spPr>
      </p:pic>
      <p:sp>
        <p:nvSpPr>
          <p:cNvPr id="5" name="Title 1">
            <a:extLst>
              <a:ext uri="{FF2B5EF4-FFF2-40B4-BE49-F238E27FC236}">
                <a16:creationId xmlns:a16="http://schemas.microsoft.com/office/drawing/2014/main" id="{20B8F7C8-41B0-499C-9BDB-0F0468836B46}"/>
              </a:ext>
            </a:extLst>
          </p:cNvPr>
          <p:cNvSpPr>
            <a:spLocks noGrp="1"/>
          </p:cNvSpPr>
          <p:nvPr>
            <p:ph type="title"/>
          </p:nvPr>
        </p:nvSpPr>
        <p:spPr>
          <a:xfrm>
            <a:off x="0" y="116759"/>
            <a:ext cx="12192000" cy="652087"/>
          </a:xfrm>
        </p:spPr>
        <p:txBody>
          <a:bodyPr>
            <a:noAutofit/>
          </a:bodyPr>
          <a:lstStyle/>
          <a:p>
            <a:pPr algn="ctr"/>
            <a:r>
              <a:rPr lang="en-US" sz="3600" dirty="0">
                <a:solidFill>
                  <a:srgbClr val="FF6600"/>
                </a:solidFill>
                <a:latin typeface="Arial Black" panose="020B0A04020102020204" pitchFamily="34" charset="0"/>
              </a:rPr>
              <a:t>Price Charged vs Distance in different cities</a:t>
            </a:r>
          </a:p>
        </p:txBody>
      </p:sp>
      <p:sp>
        <p:nvSpPr>
          <p:cNvPr id="6" name="TextBox 5">
            <a:extLst>
              <a:ext uri="{FF2B5EF4-FFF2-40B4-BE49-F238E27FC236}">
                <a16:creationId xmlns:a16="http://schemas.microsoft.com/office/drawing/2014/main" id="{84468F98-29BD-4C51-B6D0-2F66A1AC66C7}"/>
              </a:ext>
            </a:extLst>
          </p:cNvPr>
          <p:cNvSpPr txBox="1"/>
          <p:nvPr/>
        </p:nvSpPr>
        <p:spPr>
          <a:xfrm>
            <a:off x="8101782" y="1004820"/>
            <a:ext cx="4090218" cy="341632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FF6600"/>
                </a:solidFill>
                <a:effectLst/>
                <a:latin typeface="Arial Black" panose="020B0A04020102020204" pitchFamily="34" charset="0"/>
              </a:rPr>
              <a:t>At New York City, the Yellow Cab price charged is more than other cities.</a:t>
            </a:r>
          </a:p>
          <a:p>
            <a:pPr marL="285750" indent="-285750">
              <a:buFont typeface="Arial" panose="020B0604020202020204" pitchFamily="34" charset="0"/>
              <a:buChar char="•"/>
            </a:pPr>
            <a:endParaRPr lang="en-US" b="0" i="0" dirty="0">
              <a:solidFill>
                <a:srgbClr val="FF6600"/>
              </a:solidFill>
              <a:effectLst/>
              <a:latin typeface="Arial Black" panose="020B0A04020102020204" pitchFamily="34" charset="0"/>
            </a:endParaRPr>
          </a:p>
          <a:p>
            <a:pPr marL="285750" indent="-285750">
              <a:buFont typeface="Arial" panose="020B0604020202020204" pitchFamily="34" charset="0"/>
              <a:buChar char="•"/>
            </a:pPr>
            <a:r>
              <a:rPr lang="en-US" b="0" i="0" dirty="0">
                <a:solidFill>
                  <a:srgbClr val="FF6600"/>
                </a:solidFill>
                <a:effectLst/>
                <a:latin typeface="Arial Black" panose="020B0A04020102020204" pitchFamily="34" charset="0"/>
              </a:rPr>
              <a:t> </a:t>
            </a:r>
            <a:r>
              <a:rPr lang="en-US" dirty="0">
                <a:solidFill>
                  <a:srgbClr val="FF6600"/>
                </a:solidFill>
                <a:latin typeface="Arial Black" panose="020B0A04020102020204" pitchFamily="34" charset="0"/>
              </a:rPr>
              <a:t>A</a:t>
            </a:r>
            <a:r>
              <a:rPr lang="en-US" b="0" i="0" dirty="0">
                <a:solidFill>
                  <a:srgbClr val="FF6600"/>
                </a:solidFill>
                <a:effectLst/>
                <a:latin typeface="Arial Black" panose="020B0A04020102020204" pitchFamily="34" charset="0"/>
              </a:rPr>
              <a:t>ll cities have the same increase in prices with increase in distance when riding with Pink Cab</a:t>
            </a:r>
          </a:p>
          <a:p>
            <a:endParaRPr lang="en-US" b="0" i="0" dirty="0">
              <a:solidFill>
                <a:srgbClr val="FF6600"/>
              </a:solidFill>
              <a:effectLst/>
              <a:latin typeface="Arial Black" panose="020B0A04020102020204" pitchFamily="34" charset="0"/>
            </a:endParaRPr>
          </a:p>
          <a:p>
            <a:pPr marL="285750" indent="-285750">
              <a:buFont typeface="Arial" panose="020B0604020202020204" pitchFamily="34" charset="0"/>
              <a:buChar char="•"/>
            </a:pPr>
            <a:endParaRPr lang="en-US" dirty="0">
              <a:solidFill>
                <a:srgbClr val="FF6600"/>
              </a:solidFill>
              <a:latin typeface="Arial Black" panose="020B0A04020102020204" pitchFamily="34" charset="0"/>
            </a:endParaRPr>
          </a:p>
          <a:p>
            <a:pPr marL="285750" indent="-285750">
              <a:buFont typeface="Arial" panose="020B0604020202020204" pitchFamily="34" charset="0"/>
              <a:buChar char="•"/>
            </a:pPr>
            <a:endParaRPr lang="en-US" dirty="0">
              <a:solidFill>
                <a:srgbClr val="000000"/>
              </a:solidFill>
              <a:latin typeface="Helvetica Neue"/>
            </a:endParaRPr>
          </a:p>
          <a:p>
            <a:endParaRPr lang="en-US" dirty="0">
              <a:solidFill>
                <a:srgbClr val="FF6600"/>
              </a:solidFill>
              <a:latin typeface="Arial Black" panose="020B0A04020102020204" pitchFamily="34" charset="0"/>
            </a:endParaRPr>
          </a:p>
        </p:txBody>
      </p:sp>
    </p:spTree>
    <p:extLst>
      <p:ext uri="{BB962C8B-B14F-4D97-AF65-F5344CB8AC3E}">
        <p14:creationId xmlns:p14="http://schemas.microsoft.com/office/powerpoint/2010/main" val="2166484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69740-4C32-494F-9C7B-44A53C9038FA}"/>
              </a:ext>
            </a:extLst>
          </p:cNvPr>
          <p:cNvSpPr>
            <a:spLocks noGrp="1"/>
          </p:cNvSpPr>
          <p:nvPr>
            <p:ph type="title"/>
          </p:nvPr>
        </p:nvSpPr>
        <p:spPr/>
        <p:txBody>
          <a:bodyPr/>
          <a:lstStyle/>
          <a:p>
            <a:pPr algn="ctr"/>
            <a:r>
              <a:rPr lang="en-US" b="1" dirty="0">
                <a:solidFill>
                  <a:srgbClr val="FF6600"/>
                </a:solidFill>
                <a:latin typeface="Arial Black" panose="020B0A04020102020204" pitchFamily="34" charset="0"/>
              </a:rPr>
              <a:t>Results</a:t>
            </a:r>
          </a:p>
        </p:txBody>
      </p:sp>
      <p:sp>
        <p:nvSpPr>
          <p:cNvPr id="6" name="TextBox 5">
            <a:extLst>
              <a:ext uri="{FF2B5EF4-FFF2-40B4-BE49-F238E27FC236}">
                <a16:creationId xmlns:a16="http://schemas.microsoft.com/office/drawing/2014/main" id="{7327F711-02E0-42AF-BC12-1275B7C2DDAE}"/>
              </a:ext>
            </a:extLst>
          </p:cNvPr>
          <p:cNvSpPr txBox="1"/>
          <p:nvPr/>
        </p:nvSpPr>
        <p:spPr>
          <a:xfrm>
            <a:off x="108155" y="1690688"/>
            <a:ext cx="11975690" cy="6186309"/>
          </a:xfrm>
          <a:prstGeom prst="rect">
            <a:avLst/>
          </a:prstGeom>
          <a:noFill/>
        </p:spPr>
        <p:txBody>
          <a:bodyPr wrap="square">
            <a:spAutoFit/>
          </a:bodyPr>
          <a:lstStyle/>
          <a:p>
            <a:pPr marL="285750" lvl="0" indent="-285750">
              <a:buFont typeface="Wingdings" panose="05000000000000000000" pitchFamily="2" charset="2"/>
              <a:buChar char="q"/>
            </a:pPr>
            <a:r>
              <a:rPr lang="en-US" i="0" dirty="0">
                <a:latin typeface="Arial "/>
              </a:rPr>
              <a:t>There is a strong</a:t>
            </a:r>
            <a:r>
              <a:rPr lang="en-US" dirty="0">
                <a:latin typeface="Arial "/>
              </a:rPr>
              <a:t> positive correlation between Price Charged and Distance, but we cannot conclude the longer distance, the higher price charged</a:t>
            </a:r>
          </a:p>
          <a:p>
            <a:pPr marL="285750" indent="-285750">
              <a:buFont typeface="Wingdings" panose="05000000000000000000" pitchFamily="2" charset="2"/>
              <a:buChar char="q"/>
            </a:pPr>
            <a:endParaRPr lang="en-US" i="0" dirty="0">
              <a:effectLst/>
              <a:latin typeface="Arial "/>
            </a:endParaRPr>
          </a:p>
          <a:p>
            <a:pPr marL="285750" lvl="0" indent="-285750">
              <a:buFont typeface="Wingdings" panose="05000000000000000000" pitchFamily="2" charset="2"/>
              <a:buChar char="q"/>
            </a:pPr>
            <a:r>
              <a:rPr lang="en-US" dirty="0">
                <a:latin typeface="Arial "/>
              </a:rPr>
              <a:t>Distance is one of the important factor, but some outliers suggest that it could be from different factors such as weathers, rush hours, and high-end service. For example, New York is one of the busiest city, and this city is expensive, and always under traffic jam for hours. The longer customers waiting under traffic jam while riding with Yellow Cab could contribute to higher Price Charged. </a:t>
            </a:r>
          </a:p>
          <a:p>
            <a:pPr marL="285750" indent="-285750">
              <a:buFont typeface="Wingdings" panose="05000000000000000000" pitchFamily="2" charset="2"/>
              <a:buChar char="q"/>
            </a:pPr>
            <a:endParaRPr lang="en-US" dirty="0">
              <a:latin typeface="Arial "/>
            </a:endParaRPr>
          </a:p>
          <a:p>
            <a:pPr marL="285750" lvl="0" indent="-285750">
              <a:buFont typeface="Wingdings" panose="05000000000000000000" pitchFamily="2" charset="2"/>
              <a:buChar char="q"/>
            </a:pPr>
            <a:r>
              <a:rPr lang="en-US" dirty="0">
                <a:latin typeface="Arial "/>
              </a:rPr>
              <a:t>Therefore, Distance is one of the factor could associate the higher price charged but we will need more data to conclude the causable connection between Distance and Price Charged.</a:t>
            </a:r>
          </a:p>
          <a:p>
            <a:pPr marL="285750" lvl="0" indent="-285750">
              <a:buFont typeface="Wingdings" panose="05000000000000000000" pitchFamily="2" charset="2"/>
              <a:buChar char="q"/>
            </a:pPr>
            <a:endParaRPr lang="en-US" dirty="0">
              <a:latin typeface="Arial "/>
            </a:endParaRPr>
          </a:p>
          <a:p>
            <a:pPr marL="285750" indent="-285750">
              <a:buFont typeface="Wingdings" panose="05000000000000000000" pitchFamily="2" charset="2"/>
              <a:buChar char="q"/>
            </a:pPr>
            <a:r>
              <a:rPr lang="en-US" i="0" dirty="0">
                <a:latin typeface="Arial "/>
              </a:rPr>
              <a:t>There is a strong</a:t>
            </a:r>
            <a:r>
              <a:rPr lang="en-US" dirty="0">
                <a:latin typeface="Arial "/>
              </a:rPr>
              <a:t> positive correlation between Price Charged and Profit, the higher Price Charged, the higher Profit for both Companies. We can conclude that Price Charged is one of the important factor associate to the higher Price Charged compared to other factors such as number of users, counts of trips or population. </a:t>
            </a:r>
          </a:p>
          <a:p>
            <a:pPr marL="285750" lvl="0" indent="-285750">
              <a:buFont typeface="Arial" panose="020B0604020202020204" pitchFamily="34" charset="0"/>
              <a:buChar char="•"/>
            </a:pPr>
            <a:endParaRPr lang="en-US" dirty="0">
              <a:solidFill>
                <a:srgbClr val="FF6600"/>
              </a:solidFill>
            </a:endParaRPr>
          </a:p>
          <a:p>
            <a:pPr lvl="0"/>
            <a:r>
              <a:rPr lang="en-US" dirty="0">
                <a:solidFill>
                  <a:srgbClr val="FF6600"/>
                </a:solidFill>
              </a:rPr>
              <a:t>												</a:t>
            </a:r>
          </a:p>
          <a:p>
            <a:endParaRPr lang="en-US" dirty="0">
              <a:solidFill>
                <a:srgbClr val="FF6600"/>
              </a:solidFill>
            </a:endParaRPr>
          </a:p>
          <a:p>
            <a:pPr lvl="0"/>
            <a:endParaRPr lang="en-US" dirty="0">
              <a:solidFill>
                <a:srgbClr val="FF6600"/>
              </a:solidFill>
            </a:endParaRPr>
          </a:p>
          <a:p>
            <a:endParaRPr lang="en-US" b="0" i="0" dirty="0">
              <a:solidFill>
                <a:srgbClr val="FF6600"/>
              </a:solidFill>
              <a:effectLst/>
              <a:latin typeface="Arial Black" panose="020B0A04020102020204" pitchFamily="34" charset="0"/>
            </a:endParaRPr>
          </a:p>
          <a:p>
            <a:pPr marL="285750" indent="-285750">
              <a:buFont typeface="Arial" panose="020B0604020202020204" pitchFamily="34" charset="0"/>
              <a:buChar char="•"/>
            </a:pPr>
            <a:endParaRPr lang="en-US" dirty="0">
              <a:solidFill>
                <a:srgbClr val="FF6600"/>
              </a:solidFill>
              <a:latin typeface="Arial Black" panose="020B0A04020102020204" pitchFamily="34" charset="0"/>
            </a:endParaRPr>
          </a:p>
          <a:p>
            <a:pPr marL="285750" indent="-285750">
              <a:buFont typeface="Arial" panose="020B0604020202020204" pitchFamily="34" charset="0"/>
              <a:buChar char="•"/>
            </a:pPr>
            <a:endParaRPr lang="en-US" dirty="0">
              <a:solidFill>
                <a:srgbClr val="FF6600"/>
              </a:solidFill>
              <a:latin typeface="Helvetica Neue"/>
            </a:endParaRPr>
          </a:p>
          <a:p>
            <a:endParaRPr lang="en-US" dirty="0">
              <a:solidFill>
                <a:srgbClr val="FF6600"/>
              </a:solidFill>
              <a:latin typeface="Arial Black" panose="020B0A04020102020204" pitchFamily="34" charset="0"/>
            </a:endParaRPr>
          </a:p>
        </p:txBody>
      </p:sp>
    </p:spTree>
    <p:extLst>
      <p:ext uri="{BB962C8B-B14F-4D97-AF65-F5344CB8AC3E}">
        <p14:creationId xmlns:p14="http://schemas.microsoft.com/office/powerpoint/2010/main" val="2617424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9FC1C-F48B-470A-BB7C-53B1F9FC906F}"/>
              </a:ext>
            </a:extLst>
          </p:cNvPr>
          <p:cNvSpPr>
            <a:spLocks noGrp="1"/>
          </p:cNvSpPr>
          <p:nvPr>
            <p:ph type="title"/>
          </p:nvPr>
        </p:nvSpPr>
        <p:spPr/>
        <p:txBody>
          <a:bodyPr/>
          <a:lstStyle/>
          <a:p>
            <a:pPr algn="ctr"/>
            <a:r>
              <a:rPr lang="en-US" b="1" dirty="0">
                <a:solidFill>
                  <a:schemeClr val="accent2"/>
                </a:solidFill>
                <a:latin typeface="Arial Black" panose="020B0A04020102020204" pitchFamily="34" charset="0"/>
              </a:rPr>
              <a:t>Is gender could affect the Profit in both companies?</a:t>
            </a:r>
          </a:p>
        </p:txBody>
      </p:sp>
      <p:pic>
        <p:nvPicPr>
          <p:cNvPr id="4" name="Picture 3">
            <a:extLst>
              <a:ext uri="{FF2B5EF4-FFF2-40B4-BE49-F238E27FC236}">
                <a16:creationId xmlns:a16="http://schemas.microsoft.com/office/drawing/2014/main" id="{F7FE3B6C-EB85-4137-A828-49BB1970868C}"/>
              </a:ext>
            </a:extLst>
          </p:cNvPr>
          <p:cNvPicPr>
            <a:picLocks noChangeAspect="1"/>
          </p:cNvPicPr>
          <p:nvPr/>
        </p:nvPicPr>
        <p:blipFill>
          <a:blip r:embed="rId2"/>
          <a:stretch>
            <a:fillRect/>
          </a:stretch>
        </p:blipFill>
        <p:spPr>
          <a:xfrm>
            <a:off x="186386" y="1957098"/>
            <a:ext cx="6097657" cy="4715533"/>
          </a:xfrm>
          <a:prstGeom prst="rect">
            <a:avLst/>
          </a:prstGeom>
        </p:spPr>
      </p:pic>
      <p:sp>
        <p:nvSpPr>
          <p:cNvPr id="6" name="TextBox 5">
            <a:extLst>
              <a:ext uri="{FF2B5EF4-FFF2-40B4-BE49-F238E27FC236}">
                <a16:creationId xmlns:a16="http://schemas.microsoft.com/office/drawing/2014/main" id="{EA16FA94-EA1D-4A87-982F-F8A8B9021071}"/>
              </a:ext>
            </a:extLst>
          </p:cNvPr>
          <p:cNvSpPr txBox="1"/>
          <p:nvPr/>
        </p:nvSpPr>
        <p:spPr>
          <a:xfrm>
            <a:off x="6096000" y="1957098"/>
            <a:ext cx="6097656" cy="3970318"/>
          </a:xfrm>
          <a:prstGeom prst="rect">
            <a:avLst/>
          </a:prstGeom>
          <a:noFill/>
        </p:spPr>
        <p:txBody>
          <a:bodyPr wrap="square">
            <a:spAutoFit/>
          </a:bodyPr>
          <a:lstStyle/>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Male customer brought more profits for both companies. For Yellow Cab, Male customers brought around 25 million dollars compared to 18 million dollars by women</a:t>
            </a:r>
          </a:p>
          <a:p>
            <a:pPr algn="l"/>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Pink company also has the same pattern with Male customers accounted more than 50% percentage of profit brought to the company with nearly 3 million dollars compared to 2.3 million dollars with Female Customers.</a:t>
            </a:r>
          </a:p>
          <a:p>
            <a:pPr marL="285750" indent="-285750" algn="l">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W</a:t>
            </a:r>
            <a:r>
              <a:rPr lang="en-US" b="0" i="0" dirty="0">
                <a:effectLst/>
                <a:latin typeface="Arial" panose="020B0604020202020204" pitchFamily="34" charset="0"/>
                <a:cs typeface="Arial" panose="020B0604020202020204" pitchFamily="34" charset="0"/>
              </a:rPr>
              <a:t>e need to conduct t-test to find the correlation between gender and profit to decide gender really made an impact to profits for two companies</a:t>
            </a:r>
          </a:p>
        </p:txBody>
      </p:sp>
    </p:spTree>
    <p:extLst>
      <p:ext uri="{BB962C8B-B14F-4D97-AF65-F5344CB8AC3E}">
        <p14:creationId xmlns:p14="http://schemas.microsoft.com/office/powerpoint/2010/main" val="1037083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B161-398B-486A-946A-EC1B5E2B3D5B}"/>
              </a:ext>
            </a:extLst>
          </p:cNvPr>
          <p:cNvSpPr>
            <a:spLocks noGrp="1"/>
          </p:cNvSpPr>
          <p:nvPr>
            <p:ph type="title"/>
          </p:nvPr>
        </p:nvSpPr>
        <p:spPr/>
        <p:txBody>
          <a:bodyPr/>
          <a:lstStyle/>
          <a:p>
            <a:pPr algn="ctr"/>
            <a:r>
              <a:rPr lang="en-US" b="1" dirty="0">
                <a:solidFill>
                  <a:schemeClr val="accent2"/>
                </a:solidFill>
                <a:latin typeface="Arial Black" panose="020B0A04020102020204" pitchFamily="34" charset="0"/>
              </a:rPr>
              <a:t>Price Charged in each gender </a:t>
            </a:r>
          </a:p>
        </p:txBody>
      </p:sp>
      <p:pic>
        <p:nvPicPr>
          <p:cNvPr id="4" name="Picture 3">
            <a:extLst>
              <a:ext uri="{FF2B5EF4-FFF2-40B4-BE49-F238E27FC236}">
                <a16:creationId xmlns:a16="http://schemas.microsoft.com/office/drawing/2014/main" id="{011472D6-5488-4D32-A8D5-911ACEE257D7}"/>
              </a:ext>
            </a:extLst>
          </p:cNvPr>
          <p:cNvPicPr>
            <a:picLocks noChangeAspect="1"/>
          </p:cNvPicPr>
          <p:nvPr/>
        </p:nvPicPr>
        <p:blipFill>
          <a:blip r:embed="rId2"/>
          <a:stretch>
            <a:fillRect/>
          </a:stretch>
        </p:blipFill>
        <p:spPr>
          <a:xfrm>
            <a:off x="221975" y="1600973"/>
            <a:ext cx="6729432" cy="4891902"/>
          </a:xfrm>
          <a:prstGeom prst="rect">
            <a:avLst/>
          </a:prstGeom>
        </p:spPr>
      </p:pic>
      <p:sp>
        <p:nvSpPr>
          <p:cNvPr id="6" name="TextBox 5">
            <a:extLst>
              <a:ext uri="{FF2B5EF4-FFF2-40B4-BE49-F238E27FC236}">
                <a16:creationId xmlns:a16="http://schemas.microsoft.com/office/drawing/2014/main" id="{E58CEB12-A4DC-4F15-B81B-1E6E2B3544AB}"/>
              </a:ext>
            </a:extLst>
          </p:cNvPr>
          <p:cNvSpPr txBox="1"/>
          <p:nvPr/>
        </p:nvSpPr>
        <p:spPr>
          <a:xfrm>
            <a:off x="7187380" y="2252038"/>
            <a:ext cx="4935793" cy="5078313"/>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
              </a:rPr>
              <a:t>Female Customers riding with Yellow Cab had been charged less than Male whereas both Male and Female customers riding with Pink Cab had been charged the same.</a:t>
            </a:r>
          </a:p>
          <a:p>
            <a:pPr marL="285750" indent="-285750">
              <a:buFont typeface="Arial" panose="020B0604020202020204" pitchFamily="34" charset="0"/>
              <a:buChar char="•"/>
            </a:pPr>
            <a:endParaRPr lang="en-US" dirty="0">
              <a:latin typeface="Arial "/>
            </a:endParaRPr>
          </a:p>
          <a:p>
            <a:pPr marL="285750" indent="-285750">
              <a:buFont typeface="Arial" panose="020B0604020202020204" pitchFamily="34" charset="0"/>
              <a:buChar char="•"/>
            </a:pPr>
            <a:r>
              <a:rPr lang="en-US" dirty="0">
                <a:latin typeface="Arial "/>
              </a:rPr>
              <a:t>Although Male Customers tend to pay higher money compared to women in Yellow Cab, but the price charged for both companies does not favor one gender over another. </a:t>
            </a:r>
          </a:p>
          <a:p>
            <a:pPr marL="285750" indent="-285750">
              <a:buFont typeface="Arial" panose="020B0604020202020204" pitchFamily="34" charset="0"/>
              <a:buChar char="•"/>
            </a:pPr>
            <a:endParaRPr lang="en-US" dirty="0">
              <a:latin typeface="Arial "/>
            </a:endParaRPr>
          </a:p>
          <a:p>
            <a:pPr marL="285750" indent="-285750">
              <a:buFont typeface="Arial" panose="020B0604020202020204" pitchFamily="34" charset="0"/>
              <a:buChar char="•"/>
            </a:pPr>
            <a:r>
              <a:rPr lang="en-US" dirty="0">
                <a:latin typeface="Arial "/>
              </a:rPr>
              <a:t>We will conduct a T-Test to conclude about the gender effects</a:t>
            </a:r>
          </a:p>
          <a:p>
            <a:pPr marL="285750" indent="-285750">
              <a:buFont typeface="Arial" panose="020B0604020202020204" pitchFamily="34" charset="0"/>
              <a:buChar char="•"/>
            </a:pPr>
            <a:endParaRPr lang="en-US" dirty="0">
              <a:solidFill>
                <a:schemeClr val="accent2"/>
              </a:solidFill>
              <a:latin typeface="Arial Black" panose="020B0A04020102020204" pitchFamily="34" charset="0"/>
            </a:endParaRPr>
          </a:p>
          <a:p>
            <a:pPr marL="285750" indent="-285750">
              <a:buFont typeface="Arial" panose="020B0604020202020204" pitchFamily="34" charset="0"/>
              <a:buChar char="•"/>
            </a:pPr>
            <a:endParaRPr lang="en-US" dirty="0">
              <a:solidFill>
                <a:schemeClr val="accent2"/>
              </a:solidFill>
              <a:latin typeface="Arial Black" panose="020B0A04020102020204" pitchFamily="34" charset="0"/>
            </a:endParaRPr>
          </a:p>
          <a:p>
            <a:endParaRPr lang="en-US" dirty="0">
              <a:solidFill>
                <a:schemeClr val="accent2"/>
              </a:solidFill>
              <a:latin typeface="Arial Black" panose="020B0A04020102020204" pitchFamily="34" charset="0"/>
            </a:endParaRPr>
          </a:p>
          <a:p>
            <a:endParaRPr lang="en-US" dirty="0">
              <a:solidFill>
                <a:schemeClr val="accent2"/>
              </a:solidFill>
              <a:latin typeface="Arial Black" panose="020B0A04020102020204" pitchFamily="34" charset="0"/>
            </a:endParaRPr>
          </a:p>
          <a:p>
            <a:endParaRPr lang="en-US" dirty="0">
              <a:solidFill>
                <a:schemeClr val="accent2"/>
              </a:solidFill>
              <a:latin typeface="Arial Black" panose="020B0A04020102020204" pitchFamily="34" charset="0"/>
            </a:endParaRPr>
          </a:p>
        </p:txBody>
      </p:sp>
    </p:spTree>
    <p:extLst>
      <p:ext uri="{BB962C8B-B14F-4D97-AF65-F5344CB8AC3E}">
        <p14:creationId xmlns:p14="http://schemas.microsoft.com/office/powerpoint/2010/main" val="1486815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0047D-B312-4CB0-8723-751CE6969B15}"/>
              </a:ext>
            </a:extLst>
          </p:cNvPr>
          <p:cNvSpPr>
            <a:spLocks noGrp="1"/>
          </p:cNvSpPr>
          <p:nvPr>
            <p:ph type="title"/>
          </p:nvPr>
        </p:nvSpPr>
        <p:spPr/>
        <p:txBody>
          <a:bodyPr/>
          <a:lstStyle/>
          <a:p>
            <a:pPr algn="ctr"/>
            <a:r>
              <a:rPr lang="en-US" b="1" dirty="0">
                <a:solidFill>
                  <a:schemeClr val="accent2"/>
                </a:solidFill>
                <a:latin typeface="Arial Black" panose="020B0A04020102020204" pitchFamily="34" charset="0"/>
              </a:rPr>
              <a:t>T-Test Result</a:t>
            </a:r>
          </a:p>
        </p:txBody>
      </p:sp>
      <p:sp>
        <p:nvSpPr>
          <p:cNvPr id="3" name="TextBox 2">
            <a:extLst>
              <a:ext uri="{FF2B5EF4-FFF2-40B4-BE49-F238E27FC236}">
                <a16:creationId xmlns:a16="http://schemas.microsoft.com/office/drawing/2014/main" id="{B8896964-C392-4F70-A411-83975401C190}"/>
              </a:ext>
            </a:extLst>
          </p:cNvPr>
          <p:cNvSpPr txBox="1"/>
          <p:nvPr/>
        </p:nvSpPr>
        <p:spPr>
          <a:xfrm>
            <a:off x="838200" y="3766942"/>
            <a:ext cx="11186652" cy="3970318"/>
          </a:xfrm>
          <a:prstGeom prst="rect">
            <a:avLst/>
          </a:prstGeom>
          <a:noFill/>
        </p:spPr>
        <p:txBody>
          <a:bodyPr wrap="square">
            <a:spAutoFit/>
          </a:bodyPr>
          <a:lstStyle/>
          <a:p>
            <a:pPr marL="285750" indent="-285750" algn="l">
              <a:buFont typeface="Arial" panose="020B0604020202020204" pitchFamily="34" charset="0"/>
              <a:buChar char="•"/>
            </a:pPr>
            <a:r>
              <a:rPr lang="en-US" b="1" i="0" dirty="0">
                <a:solidFill>
                  <a:srgbClr val="000000"/>
                </a:solidFill>
                <a:effectLst/>
                <a:latin typeface="Helvetica Neue"/>
              </a:rPr>
              <a:t>Yellow Cab: </a:t>
            </a:r>
            <a:r>
              <a:rPr lang="en-US" b="0" i="0" dirty="0">
                <a:solidFill>
                  <a:srgbClr val="000000"/>
                </a:solidFill>
                <a:effectLst/>
                <a:latin typeface="Helvetica Neue"/>
              </a:rPr>
              <a:t>There is difference in Profit between Male and Female customers </a:t>
            </a:r>
          </a:p>
          <a:p>
            <a:pPr marL="285750" indent="-285750" algn="l">
              <a:buFont typeface="Arial" panose="020B0604020202020204" pitchFamily="34" charset="0"/>
              <a:buChar char="•"/>
            </a:pPr>
            <a:r>
              <a:rPr lang="en-US" b="1" i="0" dirty="0">
                <a:solidFill>
                  <a:srgbClr val="000000"/>
                </a:solidFill>
                <a:effectLst/>
                <a:latin typeface="Helvetica Neue"/>
              </a:rPr>
              <a:t>Pink Cab: </a:t>
            </a:r>
            <a:r>
              <a:rPr lang="en-US" b="0" i="0" dirty="0">
                <a:solidFill>
                  <a:srgbClr val="000000"/>
                </a:solidFill>
                <a:effectLst/>
                <a:latin typeface="Helvetica Neue"/>
              </a:rPr>
              <a:t>There is no difference in Profit between Male and Female customers</a:t>
            </a:r>
          </a:p>
          <a:p>
            <a:pPr algn="l"/>
            <a:endParaRPr lang="en-US" b="0" i="0" dirty="0">
              <a:solidFill>
                <a:srgbClr val="000000"/>
              </a:solidFill>
              <a:effectLst/>
              <a:latin typeface="Helvetica Neue"/>
            </a:endParaRPr>
          </a:p>
          <a:p>
            <a:pPr marL="285750" indent="-285750">
              <a:buFont typeface="Arial" panose="020B0604020202020204" pitchFamily="34" charset="0"/>
              <a:buChar char="•"/>
            </a:pPr>
            <a:r>
              <a:rPr lang="en-US" b="1" i="0" dirty="0">
                <a:solidFill>
                  <a:srgbClr val="000000"/>
                </a:solidFill>
                <a:effectLst/>
                <a:latin typeface="Helvetica Neue"/>
              </a:rPr>
              <a:t>For Yellow Cab</a:t>
            </a:r>
            <a:r>
              <a:rPr lang="en-US" b="0" i="0" dirty="0">
                <a:solidFill>
                  <a:srgbClr val="000000"/>
                </a:solidFill>
                <a:effectLst/>
                <a:latin typeface="Helvetica Neue"/>
              </a:rPr>
              <a:t>, gender could be matter in generating profit. Male Customers tend to brings more profit compared to Pink Cab. Therefore, we can say that for Yellow Cab, Male Customer tend to contribute higher profit compared to women, but it could be some other factors affect</a:t>
            </a:r>
          </a:p>
          <a:p>
            <a:pPr marL="285750" indent="-285750" algn="l">
              <a:buFont typeface="Arial" panose="020B0604020202020204" pitchFamily="34" charset="0"/>
              <a:buChar char="•"/>
            </a:pPr>
            <a:endParaRPr lang="en-US" b="0" i="0" dirty="0">
              <a:solidFill>
                <a:srgbClr val="000000"/>
              </a:solidFill>
              <a:effectLst/>
              <a:latin typeface="Helvetica Neue"/>
            </a:endParaRPr>
          </a:p>
          <a:p>
            <a:pPr marL="285750" indent="-285750" algn="l">
              <a:buFont typeface="Arial" panose="020B0604020202020204" pitchFamily="34" charset="0"/>
              <a:buChar char="•"/>
            </a:pPr>
            <a:r>
              <a:rPr lang="en-US" dirty="0">
                <a:solidFill>
                  <a:srgbClr val="000000"/>
                </a:solidFill>
                <a:latin typeface="Helvetica Neue"/>
              </a:rPr>
              <a:t>T</a:t>
            </a:r>
            <a:r>
              <a:rPr lang="en-US" b="0" i="0" dirty="0">
                <a:solidFill>
                  <a:srgbClr val="000000"/>
                </a:solidFill>
                <a:effectLst/>
                <a:latin typeface="Helvetica Neue"/>
              </a:rPr>
              <a:t>here are no gender different in Profit for Male and Female customers for </a:t>
            </a:r>
            <a:r>
              <a:rPr lang="en-US" b="1" i="0" dirty="0">
                <a:solidFill>
                  <a:srgbClr val="000000"/>
                </a:solidFill>
                <a:effectLst/>
                <a:latin typeface="Helvetica Neue"/>
              </a:rPr>
              <a:t>Pink Cab</a:t>
            </a:r>
            <a:r>
              <a:rPr lang="en-US" b="0" i="0" dirty="0">
                <a:solidFill>
                  <a:srgbClr val="000000"/>
                </a:solidFill>
                <a:effectLst/>
                <a:latin typeface="Helvetica Neue"/>
              </a:rPr>
              <a:t>. The reason it could be because Pink Cab charged the same amount of money regrading its gender. </a:t>
            </a:r>
          </a:p>
          <a:p>
            <a:pPr algn="l"/>
            <a:endParaRPr lang="en-US" dirty="0">
              <a:solidFill>
                <a:srgbClr val="000000"/>
              </a:solidFill>
              <a:latin typeface="Helvetica Neue"/>
            </a:endParaRPr>
          </a:p>
          <a:p>
            <a:pPr marL="285750" indent="-285750">
              <a:buFont typeface="Arial" panose="020B0604020202020204" pitchFamily="34" charset="0"/>
              <a:buChar char="•"/>
            </a:pPr>
            <a:endParaRPr lang="en-US" dirty="0">
              <a:solidFill>
                <a:schemeClr val="accent2"/>
              </a:solidFill>
              <a:latin typeface="Arial Black" panose="020B0A04020102020204" pitchFamily="34" charset="0"/>
            </a:endParaRPr>
          </a:p>
          <a:p>
            <a:endParaRPr lang="en-US" dirty="0">
              <a:solidFill>
                <a:schemeClr val="accent2"/>
              </a:solidFill>
              <a:latin typeface="Arial Black" panose="020B0A04020102020204" pitchFamily="34" charset="0"/>
            </a:endParaRPr>
          </a:p>
          <a:p>
            <a:endParaRPr lang="en-US" dirty="0">
              <a:solidFill>
                <a:schemeClr val="accent2"/>
              </a:solidFill>
              <a:latin typeface="Arial Black" panose="020B0A04020102020204" pitchFamily="34" charset="0"/>
            </a:endParaRPr>
          </a:p>
          <a:p>
            <a:endParaRPr lang="en-US" dirty="0">
              <a:solidFill>
                <a:schemeClr val="accent2"/>
              </a:solidFill>
              <a:latin typeface="Arial Black" panose="020B0A04020102020204" pitchFamily="34" charset="0"/>
            </a:endParaRPr>
          </a:p>
        </p:txBody>
      </p:sp>
      <p:pic>
        <p:nvPicPr>
          <p:cNvPr id="6" name="Picture 5">
            <a:extLst>
              <a:ext uri="{FF2B5EF4-FFF2-40B4-BE49-F238E27FC236}">
                <a16:creationId xmlns:a16="http://schemas.microsoft.com/office/drawing/2014/main" id="{87C95B9F-8453-487A-A1AD-A8FA4170161D}"/>
              </a:ext>
            </a:extLst>
          </p:cNvPr>
          <p:cNvPicPr>
            <a:picLocks noChangeAspect="1"/>
          </p:cNvPicPr>
          <p:nvPr/>
        </p:nvPicPr>
        <p:blipFill>
          <a:blip r:embed="rId2"/>
          <a:stretch>
            <a:fillRect/>
          </a:stretch>
        </p:blipFill>
        <p:spPr>
          <a:xfrm>
            <a:off x="1245704" y="2028630"/>
            <a:ext cx="9945488" cy="1400370"/>
          </a:xfrm>
          <a:prstGeom prst="rect">
            <a:avLst/>
          </a:prstGeom>
        </p:spPr>
      </p:pic>
    </p:spTree>
    <p:extLst>
      <p:ext uri="{BB962C8B-B14F-4D97-AF65-F5344CB8AC3E}">
        <p14:creationId xmlns:p14="http://schemas.microsoft.com/office/powerpoint/2010/main" val="3149447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A9C3-F3AB-4F0F-A8B5-79D3B084A1B9}"/>
              </a:ext>
            </a:extLst>
          </p:cNvPr>
          <p:cNvSpPr>
            <a:spLocks noGrp="1"/>
          </p:cNvSpPr>
          <p:nvPr>
            <p:ph type="title"/>
          </p:nvPr>
        </p:nvSpPr>
        <p:spPr>
          <a:xfrm>
            <a:off x="838200" y="365125"/>
            <a:ext cx="10515600" cy="1168707"/>
          </a:xfrm>
        </p:spPr>
        <p:txBody>
          <a:bodyPr/>
          <a:lstStyle/>
          <a:p>
            <a:r>
              <a:rPr lang="en-US" b="1" dirty="0">
                <a:solidFill>
                  <a:srgbClr val="FF6600"/>
                </a:solidFill>
              </a:rPr>
              <a:t>Background Information</a:t>
            </a:r>
            <a:endParaRPr lang="en-US" b="1" dirty="0"/>
          </a:p>
        </p:txBody>
      </p:sp>
      <p:sp>
        <p:nvSpPr>
          <p:cNvPr id="3" name="Content Placeholder 2">
            <a:extLst>
              <a:ext uri="{FF2B5EF4-FFF2-40B4-BE49-F238E27FC236}">
                <a16:creationId xmlns:a16="http://schemas.microsoft.com/office/drawing/2014/main" id="{6F75C4E9-EBA9-4117-8259-07BBE5B41308}"/>
              </a:ext>
            </a:extLst>
          </p:cNvPr>
          <p:cNvSpPr>
            <a:spLocks noGrp="1"/>
          </p:cNvSpPr>
          <p:nvPr>
            <p:ph idx="1"/>
          </p:nvPr>
        </p:nvSpPr>
        <p:spPr>
          <a:xfrm>
            <a:off x="838200" y="1347020"/>
            <a:ext cx="10515600" cy="5279922"/>
          </a:xfrm>
        </p:spPr>
        <p:txBody>
          <a:bodyPr>
            <a:normAutofit lnSpcReduction="10000"/>
          </a:bodyPr>
          <a:lstStyle/>
          <a:p>
            <a:pPr>
              <a:lnSpc>
                <a:spcPct val="150000"/>
              </a:lnSpc>
            </a:pPr>
            <a:r>
              <a:rPr lang="en-US" sz="1600" b="1" dirty="0">
                <a:latin typeface="Arial" panose="020B0604020202020204" pitchFamily="34" charset="0"/>
                <a:cs typeface="Arial" panose="020B0604020202020204" pitchFamily="34" charset="0"/>
              </a:rPr>
              <a:t>Our Client</a:t>
            </a:r>
            <a:r>
              <a:rPr lang="en-US" sz="1600" dirty="0">
                <a:latin typeface="Arial" panose="020B0604020202020204" pitchFamily="34" charset="0"/>
                <a:cs typeface="Arial" panose="020B0604020202020204" pitchFamily="34" charset="0"/>
              </a:rPr>
              <a:t>: XYZ is a private company based in the United States. Due to its tremendous growth in the Cab Industry in recent years and the presence of multiple key players in the market, it is starting to plan an investment in the Cab Industry, and as part of their Go-to-Market (G2M) strategy, they want to understand the market before deciding.</a:t>
            </a:r>
          </a:p>
          <a:p>
            <a:pPr>
              <a:lnSpc>
                <a:spcPct val="150000"/>
              </a:lnSpc>
            </a:pPr>
            <a:r>
              <a:rPr lang="en-US" sz="1600" b="1" dirty="0">
                <a:latin typeface="Arial" panose="020B0604020202020204" pitchFamily="34" charset="0"/>
                <a:cs typeface="Arial" panose="020B0604020202020204" pitchFamily="34" charset="0"/>
              </a:rPr>
              <a:t>Objective: XYZ’s </a:t>
            </a:r>
            <a:r>
              <a:rPr lang="en-US" sz="1600" b="1" i="0" dirty="0">
                <a:effectLst/>
                <a:latin typeface="Arial" panose="020B0604020202020204" pitchFamily="34" charset="0"/>
                <a:cs typeface="Arial" panose="020B0604020202020204" pitchFamily="34" charset="0"/>
              </a:rPr>
              <a:t>Executive team</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wants to know which company is the best for investment based on our findings, and results from data analysis </a:t>
            </a:r>
          </a:p>
          <a:p>
            <a:pPr>
              <a:lnSpc>
                <a:spcPct val="150000"/>
              </a:lnSpc>
            </a:pPr>
            <a:r>
              <a:rPr lang="en-US" sz="1600" b="1" dirty="0">
                <a:latin typeface="Arial" panose="020B0604020202020204" pitchFamily="34" charset="0"/>
                <a:cs typeface="Arial" panose="020B0604020202020204" pitchFamily="34" charset="0"/>
              </a:rPr>
              <a:t>Two Cab companies: </a:t>
            </a:r>
            <a:r>
              <a:rPr lang="en-US" sz="1600" dirty="0">
                <a:latin typeface="Arial" panose="020B0604020202020204" pitchFamily="34" charset="0"/>
                <a:cs typeface="Arial" panose="020B0604020202020204" pitchFamily="34" charset="0"/>
              </a:rPr>
              <a:t>Yellow and Pink Cab</a:t>
            </a:r>
          </a:p>
          <a:p>
            <a:pPr>
              <a:lnSpc>
                <a:spcPct val="150000"/>
              </a:lnSpc>
            </a:pPr>
            <a:r>
              <a:rPr lang="en-US" sz="1600" b="1" dirty="0">
                <a:latin typeface="Arial" panose="020B0604020202020204" pitchFamily="34" charset="0"/>
                <a:cs typeface="Arial" panose="020B0604020202020204" pitchFamily="34" charset="0"/>
              </a:rPr>
              <a:t>Data Analysis included:</a:t>
            </a:r>
          </a:p>
          <a:p>
            <a:pPr lvl="1">
              <a:lnSpc>
                <a:spcPct val="150000"/>
              </a:lnSpc>
              <a:buFont typeface="Wingdings" panose="05000000000000000000" pitchFamily="2" charset="2"/>
              <a:buChar char="§"/>
            </a:pPr>
            <a:r>
              <a:rPr lang="en-US" sz="1600" dirty="0">
                <a:latin typeface="Arial" panose="020B0604020202020204" pitchFamily="34" charset="0"/>
                <a:cs typeface="Arial" panose="020B0604020202020204" pitchFamily="34" charset="0"/>
              </a:rPr>
              <a:t>Data Understanding </a:t>
            </a:r>
          </a:p>
          <a:p>
            <a:pPr lvl="1">
              <a:lnSpc>
                <a:spcPct val="150000"/>
              </a:lnSpc>
              <a:buFont typeface="Wingdings" panose="05000000000000000000" pitchFamily="2" charset="2"/>
              <a:buChar char="§"/>
            </a:pPr>
            <a:r>
              <a:rPr lang="en-US" sz="1600" dirty="0">
                <a:latin typeface="Arial" panose="020B0604020202020204" pitchFamily="34" charset="0"/>
                <a:cs typeface="Arial" panose="020B0604020202020204" pitchFamily="34" charset="0"/>
              </a:rPr>
              <a:t>Business situation of two cab companies </a:t>
            </a:r>
          </a:p>
          <a:p>
            <a:pPr lvl="1">
              <a:lnSpc>
                <a:spcPct val="150000"/>
              </a:lnSpc>
              <a:buFont typeface="Wingdings" panose="05000000000000000000" pitchFamily="2" charset="2"/>
              <a:buChar char="§"/>
            </a:pPr>
            <a:r>
              <a:rPr lang="en-US" sz="1600" dirty="0">
                <a:latin typeface="Arial" panose="020B0604020202020204" pitchFamily="34" charset="0"/>
                <a:cs typeface="Arial" panose="020B0604020202020204" pitchFamily="34" charset="0"/>
              </a:rPr>
              <a:t>Finding the best company for investment from three aspects: </a:t>
            </a:r>
            <a:r>
              <a:rPr lang="en-US" sz="1600" b="1" dirty="0">
                <a:latin typeface="Arial" panose="020B0604020202020204" pitchFamily="34" charset="0"/>
                <a:cs typeface="Arial" panose="020B0604020202020204" pitchFamily="34" charset="0"/>
              </a:rPr>
              <a:t>Travel Frequency</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Profit</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Customer Behavior Analysis</a:t>
            </a:r>
          </a:p>
          <a:p>
            <a:pPr lvl="1">
              <a:lnSpc>
                <a:spcPct val="150000"/>
              </a:lnSpc>
              <a:buFont typeface="Wingdings" panose="05000000000000000000" pitchFamily="2" charset="2"/>
              <a:buChar char="§"/>
            </a:pPr>
            <a:r>
              <a:rPr lang="en-US" sz="1600" dirty="0">
                <a:latin typeface="Arial" panose="020B0604020202020204" pitchFamily="34" charset="0"/>
                <a:cs typeface="Arial" panose="020B0604020202020204" pitchFamily="34" charset="0"/>
              </a:rPr>
              <a:t>Conclusions and Recommendations</a:t>
            </a:r>
          </a:p>
          <a:p>
            <a:pPr lvl="1">
              <a:lnSpc>
                <a:spcPct val="150000"/>
              </a:lnSpc>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a:p>
            <a:pPr lvl="1">
              <a:lnSpc>
                <a:spcPct val="150000"/>
              </a:lnSpc>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a:p>
            <a:pPr lvl="1">
              <a:lnSpc>
                <a:spcPct val="150000"/>
              </a:lnSpc>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6980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F5B5AB-54D6-487A-B256-0C7063995FA0}"/>
              </a:ext>
            </a:extLst>
          </p:cNvPr>
          <p:cNvSpPr txBox="1"/>
          <p:nvPr/>
        </p:nvSpPr>
        <p:spPr>
          <a:xfrm>
            <a:off x="3330374" y="87536"/>
            <a:ext cx="6098344" cy="830997"/>
          </a:xfrm>
          <a:prstGeom prst="rect">
            <a:avLst/>
          </a:prstGeom>
          <a:noFill/>
        </p:spPr>
        <p:txBody>
          <a:bodyPr wrap="square">
            <a:spAutoFit/>
          </a:bodyPr>
          <a:lstStyle/>
          <a:p>
            <a:r>
              <a:rPr lang="en-GB" sz="4800" dirty="0">
                <a:solidFill>
                  <a:schemeClr val="accent2"/>
                </a:solidFill>
                <a:latin typeface="Arial Black" panose="020B0A04020102020204" pitchFamily="34" charset="0"/>
              </a:rPr>
              <a:t>EDA SUMMARY</a:t>
            </a:r>
          </a:p>
        </p:txBody>
      </p:sp>
      <p:sp>
        <p:nvSpPr>
          <p:cNvPr id="5" name="TextBox 4">
            <a:extLst>
              <a:ext uri="{FF2B5EF4-FFF2-40B4-BE49-F238E27FC236}">
                <a16:creationId xmlns:a16="http://schemas.microsoft.com/office/drawing/2014/main" id="{7F6B0555-0719-421A-8D1A-903F510FF8F9}"/>
              </a:ext>
            </a:extLst>
          </p:cNvPr>
          <p:cNvSpPr txBox="1"/>
          <p:nvPr/>
        </p:nvSpPr>
        <p:spPr>
          <a:xfrm>
            <a:off x="983226" y="1138153"/>
            <a:ext cx="10972800" cy="5632311"/>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00000"/>
                </a:solidFill>
                <a:effectLst/>
                <a:latin typeface="Helvetica Neue"/>
              </a:rPr>
              <a:t>Yellow Cab is leading, accounted more than 70% of the profit. Profit of </a:t>
            </a:r>
            <a:r>
              <a:rPr lang="en-US" dirty="0">
                <a:solidFill>
                  <a:srgbClr val="000000"/>
                </a:solidFill>
                <a:latin typeface="Helvetica Neue"/>
              </a:rPr>
              <a:t>Yellow Cab, although has been decreased in 2018,  still higher compared to Pink Cab. </a:t>
            </a:r>
          </a:p>
          <a:p>
            <a:pPr algn="l"/>
            <a:endParaRPr lang="en-US" dirty="0">
              <a:solidFill>
                <a:srgbClr val="000000"/>
              </a:solidFill>
              <a:latin typeface="Helvetica Neue"/>
            </a:endParaRPr>
          </a:p>
          <a:p>
            <a:pPr marL="285750" indent="-285750" algn="l">
              <a:buFont typeface="Arial" panose="020B0604020202020204" pitchFamily="34" charset="0"/>
              <a:buChar char="•"/>
            </a:pPr>
            <a:r>
              <a:rPr lang="en-US" dirty="0">
                <a:solidFill>
                  <a:srgbClr val="000000"/>
                </a:solidFill>
                <a:latin typeface="Helvetica Neue"/>
              </a:rPr>
              <a:t>Yellow Cab also the top choice for customers in many big cities, where most of the revenue come from these cities. From other cities, Yellow Cab still represent as bigger competitor compared to Pink Cab</a:t>
            </a:r>
          </a:p>
          <a:p>
            <a:pPr algn="l"/>
            <a:endParaRPr lang="en-US" dirty="0">
              <a:solidFill>
                <a:srgbClr val="000000"/>
              </a:solidFill>
              <a:latin typeface="Helvetica Neue"/>
            </a:endParaRPr>
          </a:p>
          <a:p>
            <a:pPr marL="285750" indent="-285750" algn="l">
              <a:buFont typeface="Arial" panose="020B0604020202020204" pitchFamily="34" charset="0"/>
              <a:buChar char="•"/>
            </a:pPr>
            <a:r>
              <a:rPr lang="en-US" dirty="0">
                <a:solidFill>
                  <a:srgbClr val="000000"/>
                </a:solidFill>
                <a:latin typeface="Helvetica Neue"/>
              </a:rPr>
              <a:t>About travel pattern, Yellow Cab always a top choice for riding on weekends, especially a single Friday could bring over $ 10 million for Yellow Cab and over $1.5 million for Pink Cab. In contrast, Pink Cab is the most favorite for customers for their first ride while customers tend to pick yellow cab after 7 trips riding with both cab companies. </a:t>
            </a:r>
          </a:p>
          <a:p>
            <a:pPr marL="285750" indent="-285750" algn="l">
              <a:buFont typeface="Arial" panose="020B0604020202020204" pitchFamily="34" charset="0"/>
              <a:buChar char="•"/>
            </a:pPr>
            <a:endParaRPr lang="en-US" b="0" i="0" dirty="0">
              <a:solidFill>
                <a:srgbClr val="000000"/>
              </a:solidFill>
              <a:effectLst/>
              <a:latin typeface="Helvetica Neue"/>
            </a:endParaRPr>
          </a:p>
          <a:p>
            <a:pPr marL="285750" indent="-285750" algn="l">
              <a:buFont typeface="Arial" panose="020B0604020202020204" pitchFamily="34" charset="0"/>
              <a:buChar char="•"/>
            </a:pPr>
            <a:r>
              <a:rPr lang="en-US" dirty="0">
                <a:solidFill>
                  <a:srgbClr val="000000"/>
                </a:solidFill>
                <a:latin typeface="Helvetica Neue"/>
              </a:rPr>
              <a:t>Male customer riding with Yellow Cab tend to pay higher compared to women while Pink Cab charged for both genders the same amount of money. In addition, distance could also another reason contribute to higher price charged and other hidden factors to price charged when riding with Yellow Cab due to the outliers in price charged distribution. </a:t>
            </a:r>
          </a:p>
          <a:p>
            <a:pPr marL="285750" indent="-285750" algn="l">
              <a:buFont typeface="Arial" panose="020B0604020202020204" pitchFamily="34" charset="0"/>
              <a:buChar char="•"/>
            </a:pPr>
            <a:endParaRPr lang="en-US" b="0" i="0" dirty="0">
              <a:solidFill>
                <a:srgbClr val="000000"/>
              </a:solidFill>
              <a:effectLst/>
              <a:latin typeface="Helvetica Neue"/>
            </a:endParaRPr>
          </a:p>
          <a:p>
            <a:pPr marL="285750" indent="-285750" algn="l">
              <a:buFont typeface="Arial" panose="020B0604020202020204" pitchFamily="34" charset="0"/>
              <a:buChar char="•"/>
            </a:pPr>
            <a:r>
              <a:rPr lang="en-US" dirty="0">
                <a:solidFill>
                  <a:srgbClr val="000000"/>
                </a:solidFill>
                <a:latin typeface="Helvetica Neue"/>
              </a:rPr>
              <a:t>Price charged could be top reasons for the higher profit contribution for Yellow Cab compared to Pink Cab</a:t>
            </a:r>
          </a:p>
          <a:p>
            <a:pPr algn="ctr"/>
            <a:r>
              <a:rPr lang="en-US" b="1" i="0" dirty="0">
                <a:solidFill>
                  <a:srgbClr val="000000"/>
                </a:solidFill>
                <a:effectLst/>
                <a:latin typeface="Helvetica Neue"/>
              </a:rPr>
              <a:t>In conclusion, we highly recommend Yellow Cab is the best </a:t>
            </a:r>
            <a:r>
              <a:rPr lang="en-US" b="1" dirty="0">
                <a:solidFill>
                  <a:srgbClr val="000000"/>
                </a:solidFill>
                <a:latin typeface="Helvetica Neue"/>
              </a:rPr>
              <a:t>choice for investment</a:t>
            </a:r>
            <a:endParaRPr lang="en-US" b="1" i="0" dirty="0">
              <a:solidFill>
                <a:srgbClr val="000000"/>
              </a:solidFill>
              <a:effectLst/>
              <a:latin typeface="Helvetica Neue"/>
            </a:endParaRPr>
          </a:p>
          <a:p>
            <a:pPr marL="285750" indent="-285750" algn="l">
              <a:buFont typeface="Arial" panose="020B0604020202020204" pitchFamily="34" charset="0"/>
              <a:buChar char="•"/>
            </a:pPr>
            <a:endParaRPr lang="en-US" b="0" i="0" dirty="0">
              <a:solidFill>
                <a:srgbClr val="000000"/>
              </a:solidFill>
              <a:effectLst/>
              <a:latin typeface="Helvetica Neue"/>
            </a:endParaRPr>
          </a:p>
        </p:txBody>
      </p:sp>
    </p:spTree>
    <p:extLst>
      <p:ext uri="{BB962C8B-B14F-4D97-AF65-F5344CB8AC3E}">
        <p14:creationId xmlns:p14="http://schemas.microsoft.com/office/powerpoint/2010/main" val="856646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489" y="5962245"/>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D8F3-C4B3-4BAD-8E7C-3B6E8611BFE7}"/>
              </a:ext>
            </a:extLst>
          </p:cNvPr>
          <p:cNvSpPr>
            <a:spLocks noGrp="1"/>
          </p:cNvSpPr>
          <p:nvPr>
            <p:ph type="title"/>
          </p:nvPr>
        </p:nvSpPr>
        <p:spPr/>
        <p:txBody>
          <a:bodyPr/>
          <a:lstStyle/>
          <a:p>
            <a:r>
              <a:rPr lang="en-US" b="1" dirty="0">
                <a:solidFill>
                  <a:srgbClr val="FF6600"/>
                </a:solidFill>
              </a:rPr>
              <a:t>Data Exploration </a:t>
            </a:r>
            <a:endParaRPr lang="en-US" dirty="0"/>
          </a:p>
        </p:txBody>
      </p:sp>
      <p:graphicFrame>
        <p:nvGraphicFramePr>
          <p:cNvPr id="18" name="Content Placeholder 2">
            <a:extLst>
              <a:ext uri="{FF2B5EF4-FFF2-40B4-BE49-F238E27FC236}">
                <a16:creationId xmlns:a16="http://schemas.microsoft.com/office/drawing/2014/main" id="{0AE6ADC1-5FC0-45A1-AF88-62ED3423A146}"/>
              </a:ext>
            </a:extLst>
          </p:cNvPr>
          <p:cNvGraphicFramePr>
            <a:graphicFrameLocks noGrp="1"/>
          </p:cNvGraphicFramePr>
          <p:nvPr>
            <p:ph idx="1"/>
          </p:nvPr>
        </p:nvGraphicFramePr>
        <p:xfrm>
          <a:off x="1" y="1480930"/>
          <a:ext cx="5583012" cy="5247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Graphic 4" descr="Document with solid fill">
            <a:extLst>
              <a:ext uri="{FF2B5EF4-FFF2-40B4-BE49-F238E27FC236}">
                <a16:creationId xmlns:a16="http://schemas.microsoft.com/office/drawing/2014/main" id="{51061833-0A25-49E6-AA58-52ED257644F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94439" y="1074609"/>
            <a:ext cx="914400" cy="914400"/>
          </a:xfrm>
          <a:prstGeom prst="rect">
            <a:avLst/>
          </a:prstGeom>
        </p:spPr>
      </p:pic>
      <p:pic>
        <p:nvPicPr>
          <p:cNvPr id="6" name="Graphic 5" descr="Document with solid fill">
            <a:extLst>
              <a:ext uri="{FF2B5EF4-FFF2-40B4-BE49-F238E27FC236}">
                <a16:creationId xmlns:a16="http://schemas.microsoft.com/office/drawing/2014/main" id="{7F408CD1-190E-4D93-8F3B-2C3F17CB8AB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20265" y="1074609"/>
            <a:ext cx="914400" cy="914400"/>
          </a:xfrm>
          <a:prstGeom prst="rect">
            <a:avLst/>
          </a:prstGeom>
        </p:spPr>
      </p:pic>
      <p:pic>
        <p:nvPicPr>
          <p:cNvPr id="7" name="Graphic 6" descr="Document with solid fill">
            <a:extLst>
              <a:ext uri="{FF2B5EF4-FFF2-40B4-BE49-F238E27FC236}">
                <a16:creationId xmlns:a16="http://schemas.microsoft.com/office/drawing/2014/main" id="{1F81398D-02D4-4927-8431-D8C089AC4F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48478" y="1084548"/>
            <a:ext cx="914400" cy="914400"/>
          </a:xfrm>
          <a:prstGeom prst="rect">
            <a:avLst/>
          </a:prstGeom>
        </p:spPr>
      </p:pic>
      <p:pic>
        <p:nvPicPr>
          <p:cNvPr id="8" name="Graphic 7" descr="Document with solid fill">
            <a:extLst>
              <a:ext uri="{FF2B5EF4-FFF2-40B4-BE49-F238E27FC236}">
                <a16:creationId xmlns:a16="http://schemas.microsoft.com/office/drawing/2014/main" id="{591BAB14-D7C9-4E3D-AD71-BD8A9247F0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44196" y="1074609"/>
            <a:ext cx="914400" cy="914400"/>
          </a:xfrm>
          <a:prstGeom prst="rect">
            <a:avLst/>
          </a:prstGeom>
        </p:spPr>
      </p:pic>
      <p:pic>
        <p:nvPicPr>
          <p:cNvPr id="9" name="Graphic 8" descr="Document with solid fill">
            <a:extLst>
              <a:ext uri="{FF2B5EF4-FFF2-40B4-BE49-F238E27FC236}">
                <a16:creationId xmlns:a16="http://schemas.microsoft.com/office/drawing/2014/main" id="{49722F0D-CCD2-4D78-AE30-23C03AFAE9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58958" y="3095396"/>
            <a:ext cx="914400" cy="914400"/>
          </a:xfrm>
          <a:prstGeom prst="rect">
            <a:avLst/>
          </a:prstGeom>
        </p:spPr>
      </p:pic>
      <p:pic>
        <p:nvPicPr>
          <p:cNvPr id="11" name="Graphic 10" descr="Arrow Down with solid fill">
            <a:extLst>
              <a:ext uri="{FF2B5EF4-FFF2-40B4-BE49-F238E27FC236}">
                <a16:creationId xmlns:a16="http://schemas.microsoft.com/office/drawing/2014/main" id="{0C8E531E-8E56-4F45-8125-561CE845025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8823930">
            <a:off x="6348586" y="2349547"/>
            <a:ext cx="914400" cy="914400"/>
          </a:xfrm>
          <a:prstGeom prst="rect">
            <a:avLst/>
          </a:prstGeom>
        </p:spPr>
      </p:pic>
      <p:pic>
        <p:nvPicPr>
          <p:cNvPr id="12" name="Graphic 11" descr="Arrow Down with solid fill">
            <a:extLst>
              <a:ext uri="{FF2B5EF4-FFF2-40B4-BE49-F238E27FC236}">
                <a16:creationId xmlns:a16="http://schemas.microsoft.com/office/drawing/2014/main" id="{96F15C13-9D18-45E0-9C00-361148EDBF1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92614" y="2188727"/>
            <a:ext cx="914400" cy="914400"/>
          </a:xfrm>
          <a:prstGeom prst="rect">
            <a:avLst/>
          </a:prstGeom>
        </p:spPr>
      </p:pic>
      <p:pic>
        <p:nvPicPr>
          <p:cNvPr id="13" name="Graphic 12" descr="Arrow Down with solid fill">
            <a:extLst>
              <a:ext uri="{FF2B5EF4-FFF2-40B4-BE49-F238E27FC236}">
                <a16:creationId xmlns:a16="http://schemas.microsoft.com/office/drawing/2014/main" id="{5A5DFB76-EEDC-438B-A2EF-30847AB0728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350647">
            <a:off x="8356366" y="2178229"/>
            <a:ext cx="914400" cy="914400"/>
          </a:xfrm>
          <a:prstGeom prst="rect">
            <a:avLst/>
          </a:prstGeom>
        </p:spPr>
      </p:pic>
      <p:pic>
        <p:nvPicPr>
          <p:cNvPr id="14" name="Graphic 13" descr="Arrow Down with solid fill">
            <a:extLst>
              <a:ext uri="{FF2B5EF4-FFF2-40B4-BE49-F238E27FC236}">
                <a16:creationId xmlns:a16="http://schemas.microsoft.com/office/drawing/2014/main" id="{A8013AC9-72E2-4E9A-83D1-300EAE12292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463629">
            <a:off x="9318409" y="2326750"/>
            <a:ext cx="914400" cy="914400"/>
          </a:xfrm>
          <a:prstGeom prst="rect">
            <a:avLst/>
          </a:prstGeom>
        </p:spPr>
      </p:pic>
      <p:sp>
        <p:nvSpPr>
          <p:cNvPr id="15" name="TextBox 14">
            <a:extLst>
              <a:ext uri="{FF2B5EF4-FFF2-40B4-BE49-F238E27FC236}">
                <a16:creationId xmlns:a16="http://schemas.microsoft.com/office/drawing/2014/main" id="{B2D19806-9DC2-4599-97F7-BB329B87E7A5}"/>
              </a:ext>
            </a:extLst>
          </p:cNvPr>
          <p:cNvSpPr txBox="1"/>
          <p:nvPr/>
        </p:nvSpPr>
        <p:spPr>
          <a:xfrm>
            <a:off x="5747592" y="1964163"/>
            <a:ext cx="1292842" cy="369332"/>
          </a:xfrm>
          <a:prstGeom prst="rect">
            <a:avLst/>
          </a:prstGeom>
          <a:noFill/>
        </p:spPr>
        <p:txBody>
          <a:bodyPr wrap="square" rtlCol="0">
            <a:spAutoFit/>
          </a:bodyPr>
          <a:lstStyle/>
          <a:p>
            <a:r>
              <a:rPr lang="en-US" dirty="0" err="1"/>
              <a:t>Cab_data</a:t>
            </a:r>
            <a:endParaRPr lang="en-US" dirty="0"/>
          </a:p>
        </p:txBody>
      </p:sp>
      <p:sp>
        <p:nvSpPr>
          <p:cNvPr id="19" name="TextBox 18">
            <a:extLst>
              <a:ext uri="{FF2B5EF4-FFF2-40B4-BE49-F238E27FC236}">
                <a16:creationId xmlns:a16="http://schemas.microsoft.com/office/drawing/2014/main" id="{F1632FDA-FD34-4651-BA30-C17B5534DCFB}"/>
              </a:ext>
            </a:extLst>
          </p:cNvPr>
          <p:cNvSpPr txBox="1"/>
          <p:nvPr/>
        </p:nvSpPr>
        <p:spPr>
          <a:xfrm>
            <a:off x="6955685" y="1949105"/>
            <a:ext cx="1407505" cy="369332"/>
          </a:xfrm>
          <a:prstGeom prst="rect">
            <a:avLst/>
          </a:prstGeom>
          <a:noFill/>
        </p:spPr>
        <p:txBody>
          <a:bodyPr wrap="square" rtlCol="0">
            <a:spAutoFit/>
          </a:bodyPr>
          <a:lstStyle/>
          <a:p>
            <a:r>
              <a:rPr lang="en-US" dirty="0" err="1"/>
              <a:t>Customer_ID</a:t>
            </a:r>
            <a:endParaRPr lang="en-US" dirty="0"/>
          </a:p>
        </p:txBody>
      </p:sp>
      <p:sp>
        <p:nvSpPr>
          <p:cNvPr id="20" name="TextBox 19">
            <a:extLst>
              <a:ext uri="{FF2B5EF4-FFF2-40B4-BE49-F238E27FC236}">
                <a16:creationId xmlns:a16="http://schemas.microsoft.com/office/drawing/2014/main" id="{90C8A2FB-BB83-4BFF-B4F4-6B5088FC6553}"/>
              </a:ext>
            </a:extLst>
          </p:cNvPr>
          <p:cNvSpPr txBox="1"/>
          <p:nvPr/>
        </p:nvSpPr>
        <p:spPr>
          <a:xfrm>
            <a:off x="8582086" y="1949105"/>
            <a:ext cx="604648" cy="369332"/>
          </a:xfrm>
          <a:prstGeom prst="rect">
            <a:avLst/>
          </a:prstGeom>
          <a:noFill/>
        </p:spPr>
        <p:txBody>
          <a:bodyPr wrap="square" rtlCol="0">
            <a:spAutoFit/>
          </a:bodyPr>
          <a:lstStyle/>
          <a:p>
            <a:r>
              <a:rPr lang="en-US" dirty="0"/>
              <a:t>City</a:t>
            </a:r>
          </a:p>
        </p:txBody>
      </p:sp>
      <p:sp>
        <p:nvSpPr>
          <p:cNvPr id="21" name="TextBox 20">
            <a:extLst>
              <a:ext uri="{FF2B5EF4-FFF2-40B4-BE49-F238E27FC236}">
                <a16:creationId xmlns:a16="http://schemas.microsoft.com/office/drawing/2014/main" id="{4B39EDEF-EB58-4060-A6D7-BDBDD7B89A1E}"/>
              </a:ext>
            </a:extLst>
          </p:cNvPr>
          <p:cNvSpPr txBox="1"/>
          <p:nvPr/>
        </p:nvSpPr>
        <p:spPr>
          <a:xfrm>
            <a:off x="9834450" y="1975660"/>
            <a:ext cx="1353578" cy="369332"/>
          </a:xfrm>
          <a:prstGeom prst="rect">
            <a:avLst/>
          </a:prstGeom>
          <a:noFill/>
        </p:spPr>
        <p:txBody>
          <a:bodyPr wrap="square" rtlCol="0">
            <a:spAutoFit/>
          </a:bodyPr>
          <a:lstStyle/>
          <a:p>
            <a:r>
              <a:rPr lang="en-US" dirty="0"/>
              <a:t>Transaction</a:t>
            </a:r>
          </a:p>
        </p:txBody>
      </p:sp>
      <p:sp>
        <p:nvSpPr>
          <p:cNvPr id="22" name="TextBox 21">
            <a:extLst>
              <a:ext uri="{FF2B5EF4-FFF2-40B4-BE49-F238E27FC236}">
                <a16:creationId xmlns:a16="http://schemas.microsoft.com/office/drawing/2014/main" id="{2BC8A156-A3C8-42A9-80E5-182D16D2A473}"/>
              </a:ext>
            </a:extLst>
          </p:cNvPr>
          <p:cNvSpPr txBox="1"/>
          <p:nvPr/>
        </p:nvSpPr>
        <p:spPr>
          <a:xfrm>
            <a:off x="7205870" y="4049300"/>
            <a:ext cx="2205104" cy="369332"/>
          </a:xfrm>
          <a:prstGeom prst="rect">
            <a:avLst/>
          </a:prstGeom>
          <a:noFill/>
        </p:spPr>
        <p:txBody>
          <a:bodyPr wrap="square" rtlCol="0">
            <a:spAutoFit/>
          </a:bodyPr>
          <a:lstStyle/>
          <a:p>
            <a:r>
              <a:rPr lang="en-US" b="1" dirty="0"/>
              <a:t>Master Dataset: DF</a:t>
            </a:r>
          </a:p>
        </p:txBody>
      </p:sp>
    </p:spTree>
    <p:extLst>
      <p:ext uri="{BB962C8B-B14F-4D97-AF65-F5344CB8AC3E}">
        <p14:creationId xmlns:p14="http://schemas.microsoft.com/office/powerpoint/2010/main" val="462283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E7F94237-0536-4DB1-8C95-39E355CED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34" name="Picture 33" descr="Magnifying glass showing decling performance">
            <a:extLst>
              <a:ext uri="{FF2B5EF4-FFF2-40B4-BE49-F238E27FC236}">
                <a16:creationId xmlns:a16="http://schemas.microsoft.com/office/drawing/2014/main" id="{B2EE8251-BC53-4F7B-AD38-7313DCDA55C6}"/>
              </a:ext>
            </a:extLst>
          </p:cNvPr>
          <p:cNvPicPr>
            <a:picLocks noChangeAspect="1"/>
          </p:cNvPicPr>
          <p:nvPr/>
        </p:nvPicPr>
        <p:blipFill rotWithShape="1">
          <a:blip r:embed="rId2">
            <a:duotone>
              <a:schemeClr val="accent1">
                <a:shade val="45000"/>
                <a:satMod val="135000"/>
              </a:schemeClr>
              <a:prstClr val="white"/>
            </a:duotone>
            <a:alphaModFix amt="35000"/>
          </a:blip>
          <a:srcRect t="1220" b="14510"/>
          <a:stretch/>
        </p:blipFill>
        <p:spPr>
          <a:xfrm>
            <a:off x="20" y="10"/>
            <a:ext cx="12191981" cy="6857989"/>
          </a:xfrm>
          <a:prstGeom prst="rect">
            <a:avLst/>
          </a:prstGeom>
        </p:spPr>
      </p:pic>
      <p:sp>
        <p:nvSpPr>
          <p:cNvPr id="3" name="TextBox 2">
            <a:extLst>
              <a:ext uri="{FF2B5EF4-FFF2-40B4-BE49-F238E27FC236}">
                <a16:creationId xmlns:a16="http://schemas.microsoft.com/office/drawing/2014/main" id="{57FD4E51-C012-43E4-B2C0-499312F9EA38}"/>
              </a:ext>
            </a:extLst>
          </p:cNvPr>
          <p:cNvSpPr txBox="1"/>
          <p:nvPr/>
        </p:nvSpPr>
        <p:spPr>
          <a:xfrm>
            <a:off x="3880430" y="583345"/>
            <a:ext cx="7160357" cy="4164820"/>
          </a:xfrm>
          <a:prstGeom prst="rect">
            <a:avLst/>
          </a:prstGeom>
        </p:spPr>
        <p:txBody>
          <a:bodyPr vert="horz" lIns="91440" tIns="45720" rIns="91440" bIns="45720" rtlCol="0" anchor="t">
            <a:normAutofit/>
          </a:bodyPr>
          <a:lstStyle/>
          <a:p>
            <a:pPr algn="r">
              <a:lnSpc>
                <a:spcPct val="90000"/>
              </a:lnSpc>
              <a:spcBef>
                <a:spcPct val="0"/>
              </a:spcBef>
              <a:spcAft>
                <a:spcPts val="600"/>
              </a:spcAft>
            </a:pPr>
            <a:r>
              <a:rPr lang="en-US" sz="8000" dirty="0">
                <a:solidFill>
                  <a:srgbClr val="FFFFFF"/>
                </a:solidFill>
                <a:latin typeface="+mj-lt"/>
                <a:ea typeface="+mj-ea"/>
                <a:cs typeface="+mj-cs"/>
              </a:rPr>
              <a:t>EXPLORATORY  </a:t>
            </a:r>
          </a:p>
          <a:p>
            <a:pPr algn="r">
              <a:lnSpc>
                <a:spcPct val="90000"/>
              </a:lnSpc>
              <a:spcBef>
                <a:spcPct val="0"/>
              </a:spcBef>
              <a:spcAft>
                <a:spcPts val="600"/>
              </a:spcAft>
            </a:pPr>
            <a:r>
              <a:rPr lang="en-US" sz="8000" dirty="0">
                <a:solidFill>
                  <a:srgbClr val="FFFFFF"/>
                </a:solidFill>
                <a:latin typeface="+mj-lt"/>
                <a:ea typeface="+mj-ea"/>
                <a:cs typeface="+mj-cs"/>
              </a:rPr>
              <a:t>DATA  </a:t>
            </a:r>
          </a:p>
          <a:p>
            <a:pPr algn="r">
              <a:lnSpc>
                <a:spcPct val="90000"/>
              </a:lnSpc>
              <a:spcBef>
                <a:spcPct val="0"/>
              </a:spcBef>
              <a:spcAft>
                <a:spcPts val="600"/>
              </a:spcAft>
            </a:pPr>
            <a:r>
              <a:rPr lang="en-US" sz="8000" dirty="0">
                <a:solidFill>
                  <a:srgbClr val="FFFFFF"/>
                </a:solidFill>
                <a:latin typeface="+mj-lt"/>
                <a:ea typeface="+mj-ea"/>
                <a:cs typeface="+mj-cs"/>
              </a:rPr>
              <a:t>ANALYSIS</a:t>
            </a:r>
          </a:p>
        </p:txBody>
      </p:sp>
      <p:sp>
        <p:nvSpPr>
          <p:cNvPr id="4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48" name="Straight Connector 4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5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2" name="TextBox 31">
            <a:extLst>
              <a:ext uri="{FF2B5EF4-FFF2-40B4-BE49-F238E27FC236}">
                <a16:creationId xmlns:a16="http://schemas.microsoft.com/office/drawing/2014/main" id="{410AF768-5685-4DE0-99F4-2EF5EDB78A7F}"/>
              </a:ext>
            </a:extLst>
          </p:cNvPr>
          <p:cNvSpPr txBox="1"/>
          <p:nvPr/>
        </p:nvSpPr>
        <p:spPr>
          <a:xfrm>
            <a:off x="6395385" y="671883"/>
            <a:ext cx="5155073" cy="5156800"/>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4800" kern="1200" dirty="0">
              <a:solidFill>
                <a:schemeClr val="bg1"/>
              </a:solidFill>
              <a:latin typeface="+mj-lt"/>
              <a:ea typeface="+mj-ea"/>
              <a:cs typeface="+mj-cs"/>
            </a:endParaRPr>
          </a:p>
        </p:txBody>
      </p:sp>
    </p:spTree>
    <p:extLst>
      <p:ext uri="{BB962C8B-B14F-4D97-AF65-F5344CB8AC3E}">
        <p14:creationId xmlns:p14="http://schemas.microsoft.com/office/powerpoint/2010/main" val="137510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0154EB-4A15-4335-97BB-F5540DE26CAB}"/>
              </a:ext>
            </a:extLst>
          </p:cNvPr>
          <p:cNvSpPr>
            <a:spLocks noGrp="1"/>
          </p:cNvSpPr>
          <p:nvPr>
            <p:ph type="title"/>
          </p:nvPr>
        </p:nvSpPr>
        <p:spPr>
          <a:xfrm>
            <a:off x="1383564" y="348865"/>
            <a:ext cx="9718111" cy="1576446"/>
          </a:xfrm>
        </p:spPr>
        <p:txBody>
          <a:bodyPr vert="horz" lIns="91440" tIns="45720" rIns="91440" bIns="45720" rtlCol="0" anchor="ctr">
            <a:normAutofit/>
          </a:bodyPr>
          <a:lstStyle/>
          <a:p>
            <a:pPr algn="ctr"/>
            <a:r>
              <a:rPr lang="en-US" sz="4000" b="1" kern="1200" dirty="0">
                <a:solidFill>
                  <a:srgbClr val="FF6600"/>
                </a:solidFill>
                <a:latin typeface="Arial Black" panose="020B0A04020102020204" pitchFamily="34" charset="0"/>
              </a:rPr>
              <a:t>Questions to understand the market</a:t>
            </a:r>
          </a:p>
        </p:txBody>
      </p:sp>
      <p:graphicFrame>
        <p:nvGraphicFramePr>
          <p:cNvPr id="12" name="TextBox 8">
            <a:extLst>
              <a:ext uri="{FF2B5EF4-FFF2-40B4-BE49-F238E27FC236}">
                <a16:creationId xmlns:a16="http://schemas.microsoft.com/office/drawing/2014/main" id="{966D9E2F-F321-426B-BC5B-FF7C400F74C4}"/>
              </a:ext>
            </a:extLst>
          </p:cNvPr>
          <p:cNvGraphicFramePr/>
          <p:nvPr>
            <p:extLst>
              <p:ext uri="{D42A27DB-BD31-4B8C-83A1-F6EECF244321}">
                <p14:modId xmlns:p14="http://schemas.microsoft.com/office/powerpoint/2010/main" val="3635561360"/>
              </p:ext>
            </p:extLst>
          </p:nvPr>
        </p:nvGraphicFramePr>
        <p:xfrm>
          <a:off x="-1" y="2170031"/>
          <a:ext cx="12192001" cy="4687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209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Colourful houses">
            <a:extLst>
              <a:ext uri="{FF2B5EF4-FFF2-40B4-BE49-F238E27FC236}">
                <a16:creationId xmlns:a16="http://schemas.microsoft.com/office/drawing/2014/main" id="{00C25C74-98B0-4383-A752-1B0515CDCD86}"/>
              </a:ext>
            </a:extLst>
          </p:cNvPr>
          <p:cNvPicPr>
            <a:picLocks noChangeAspect="1"/>
          </p:cNvPicPr>
          <p:nvPr/>
        </p:nvPicPr>
        <p:blipFill rotWithShape="1">
          <a:blip r:embed="rId2"/>
          <a:srcRect r="3416" b="-1"/>
          <a:stretch/>
        </p:blipFill>
        <p:spPr>
          <a:xfrm>
            <a:off x="2522358" y="10"/>
            <a:ext cx="9669642" cy="6857990"/>
          </a:xfrm>
          <a:prstGeom prst="rect">
            <a:avLst/>
          </a:prstGeom>
        </p:spPr>
      </p:pic>
      <p:sp>
        <p:nvSpPr>
          <p:cNvPr id="24" name="Rectangle 23">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009F55-64A1-43E3-9F30-1991A5385E99}"/>
              </a:ext>
            </a:extLst>
          </p:cNvPr>
          <p:cNvSpPr>
            <a:spLocks noGrp="1"/>
          </p:cNvSpPr>
          <p:nvPr>
            <p:ph type="title"/>
          </p:nvPr>
        </p:nvSpPr>
        <p:spPr>
          <a:xfrm>
            <a:off x="86989" y="300995"/>
            <a:ext cx="4524340" cy="4988760"/>
          </a:xfrm>
          <a:noFill/>
        </p:spPr>
        <p:txBody>
          <a:bodyPr vert="horz" lIns="91440" tIns="45720" rIns="91440" bIns="45720" rtlCol="0" anchor="b">
            <a:normAutofit/>
          </a:bodyPr>
          <a:lstStyle/>
          <a:p>
            <a:pPr algn="ctr"/>
            <a:r>
              <a:rPr lang="en-US" sz="5200" dirty="0">
                <a:solidFill>
                  <a:srgbClr val="FF6600"/>
                </a:solidFill>
                <a:latin typeface="Arial Black" panose="020B0A04020102020204" pitchFamily="34" charset="0"/>
              </a:rPr>
              <a:t>Distribution of Customers in different cities</a:t>
            </a:r>
          </a:p>
        </p:txBody>
      </p:sp>
    </p:spTree>
    <p:extLst>
      <p:ext uri="{BB962C8B-B14F-4D97-AF65-F5344CB8AC3E}">
        <p14:creationId xmlns:p14="http://schemas.microsoft.com/office/powerpoint/2010/main" val="324032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35EDC-6D29-471D-8248-7753EB58BC57}"/>
              </a:ext>
            </a:extLst>
          </p:cNvPr>
          <p:cNvSpPr>
            <a:spLocks noGrp="1"/>
          </p:cNvSpPr>
          <p:nvPr>
            <p:ph type="title"/>
          </p:nvPr>
        </p:nvSpPr>
        <p:spPr>
          <a:xfrm>
            <a:off x="0" y="0"/>
            <a:ext cx="12192000" cy="1325563"/>
          </a:xfrm>
        </p:spPr>
        <p:txBody>
          <a:bodyPr/>
          <a:lstStyle/>
          <a:p>
            <a:pPr algn="ctr"/>
            <a:r>
              <a:rPr lang="en-US" dirty="0">
                <a:solidFill>
                  <a:srgbClr val="FF6600"/>
                </a:solidFill>
                <a:latin typeface="Arial Black" panose="020B0A04020102020204" pitchFamily="34" charset="0"/>
              </a:rPr>
              <a:t>Percentage of Users in different cities</a:t>
            </a:r>
          </a:p>
        </p:txBody>
      </p:sp>
      <p:pic>
        <p:nvPicPr>
          <p:cNvPr id="6" name="Picture 5">
            <a:extLst>
              <a:ext uri="{FF2B5EF4-FFF2-40B4-BE49-F238E27FC236}">
                <a16:creationId xmlns:a16="http://schemas.microsoft.com/office/drawing/2014/main" id="{4F4A2503-B05F-48B6-B94A-33286C200872}"/>
              </a:ext>
            </a:extLst>
          </p:cNvPr>
          <p:cNvPicPr>
            <a:picLocks noChangeAspect="1"/>
          </p:cNvPicPr>
          <p:nvPr/>
        </p:nvPicPr>
        <p:blipFill>
          <a:blip r:embed="rId2"/>
          <a:stretch>
            <a:fillRect/>
          </a:stretch>
        </p:blipFill>
        <p:spPr>
          <a:xfrm>
            <a:off x="1" y="1035361"/>
            <a:ext cx="7541342" cy="5430008"/>
          </a:xfrm>
          <a:prstGeom prst="rect">
            <a:avLst/>
          </a:prstGeom>
        </p:spPr>
      </p:pic>
      <p:sp>
        <p:nvSpPr>
          <p:cNvPr id="8" name="TextBox 7">
            <a:extLst>
              <a:ext uri="{FF2B5EF4-FFF2-40B4-BE49-F238E27FC236}">
                <a16:creationId xmlns:a16="http://schemas.microsoft.com/office/drawing/2014/main" id="{CB126B9F-1F0B-403F-8C1D-A6BB040C898D}"/>
              </a:ext>
            </a:extLst>
          </p:cNvPr>
          <p:cNvSpPr txBox="1"/>
          <p:nvPr/>
        </p:nvSpPr>
        <p:spPr>
          <a:xfrm>
            <a:off x="7541341" y="2574260"/>
            <a:ext cx="4650658" cy="2308324"/>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FF6600"/>
                </a:solidFill>
                <a:effectLst/>
                <a:latin typeface="Arial Black" panose="020B0A04020102020204" pitchFamily="34" charset="0"/>
              </a:rPr>
              <a:t>New York City has the highest Cab users with 27.8%.</a:t>
            </a:r>
          </a:p>
          <a:p>
            <a:pPr marL="285750" indent="-285750">
              <a:buFont typeface="Arial" panose="020B0604020202020204" pitchFamily="34" charset="0"/>
              <a:buChar char="•"/>
            </a:pPr>
            <a:endParaRPr lang="en-US" dirty="0">
              <a:solidFill>
                <a:srgbClr val="FF6600"/>
              </a:solidFill>
              <a:latin typeface="Arial Black" panose="020B0A04020102020204" pitchFamily="34" charset="0"/>
            </a:endParaRPr>
          </a:p>
          <a:p>
            <a:pPr marL="285750" indent="-285750">
              <a:buFont typeface="Arial" panose="020B0604020202020204" pitchFamily="34" charset="0"/>
              <a:buChar char="•"/>
            </a:pPr>
            <a:r>
              <a:rPr lang="en-US" b="0" i="0" dirty="0">
                <a:solidFill>
                  <a:srgbClr val="FF6600"/>
                </a:solidFill>
                <a:effectLst/>
                <a:latin typeface="Arial Black" panose="020B0A04020102020204" pitchFamily="34" charset="0"/>
              </a:rPr>
              <a:t>Chicago, Los Angles and Washington are also contributed to high number of users with 15.8%, 13.4% and 12.2% respectively</a:t>
            </a:r>
            <a:endParaRPr lang="en-US" dirty="0">
              <a:latin typeface="Arial Black" panose="020B0A04020102020204" pitchFamily="34" charset="0"/>
            </a:endParaRPr>
          </a:p>
        </p:txBody>
      </p:sp>
    </p:spTree>
    <p:extLst>
      <p:ext uri="{BB962C8B-B14F-4D97-AF65-F5344CB8AC3E}">
        <p14:creationId xmlns:p14="http://schemas.microsoft.com/office/powerpoint/2010/main" val="414084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C0464-C147-42D4-9F2E-6EADC7FDDAE1}"/>
              </a:ext>
            </a:extLst>
          </p:cNvPr>
          <p:cNvSpPr>
            <a:spLocks noGrp="1"/>
          </p:cNvSpPr>
          <p:nvPr>
            <p:ph type="title"/>
          </p:nvPr>
        </p:nvSpPr>
        <p:spPr>
          <a:xfrm>
            <a:off x="0" y="0"/>
            <a:ext cx="12192000" cy="1325563"/>
          </a:xfrm>
        </p:spPr>
        <p:txBody>
          <a:bodyPr/>
          <a:lstStyle/>
          <a:p>
            <a:pPr algn="ctr"/>
            <a:r>
              <a:rPr lang="en-US" dirty="0">
                <a:solidFill>
                  <a:srgbClr val="FF6600"/>
                </a:solidFill>
                <a:latin typeface="Arial Black" panose="020B0A04020102020204" pitchFamily="34" charset="0"/>
              </a:rPr>
              <a:t>Distribution of Users shared by each Company</a:t>
            </a:r>
          </a:p>
        </p:txBody>
      </p:sp>
      <p:pic>
        <p:nvPicPr>
          <p:cNvPr id="4" name="Picture 3">
            <a:extLst>
              <a:ext uri="{FF2B5EF4-FFF2-40B4-BE49-F238E27FC236}">
                <a16:creationId xmlns:a16="http://schemas.microsoft.com/office/drawing/2014/main" id="{65F247FE-F298-4DEF-84C8-C30D07758523}"/>
              </a:ext>
            </a:extLst>
          </p:cNvPr>
          <p:cNvPicPr>
            <a:picLocks noChangeAspect="1"/>
          </p:cNvPicPr>
          <p:nvPr/>
        </p:nvPicPr>
        <p:blipFill>
          <a:blip r:embed="rId2"/>
          <a:stretch>
            <a:fillRect/>
          </a:stretch>
        </p:blipFill>
        <p:spPr>
          <a:xfrm>
            <a:off x="114770" y="1325564"/>
            <a:ext cx="7206528" cy="5114994"/>
          </a:xfrm>
          <a:prstGeom prst="rect">
            <a:avLst/>
          </a:prstGeom>
        </p:spPr>
      </p:pic>
      <p:sp>
        <p:nvSpPr>
          <p:cNvPr id="6" name="TextBox 5">
            <a:extLst>
              <a:ext uri="{FF2B5EF4-FFF2-40B4-BE49-F238E27FC236}">
                <a16:creationId xmlns:a16="http://schemas.microsoft.com/office/drawing/2014/main" id="{C8297C2F-8F9F-4B3A-94A5-3E315FB4E719}"/>
              </a:ext>
            </a:extLst>
          </p:cNvPr>
          <p:cNvSpPr txBox="1"/>
          <p:nvPr/>
        </p:nvSpPr>
        <p:spPr>
          <a:xfrm>
            <a:off x="6977168" y="1890417"/>
            <a:ext cx="5001738" cy="4247317"/>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FF6600"/>
                </a:solidFill>
                <a:effectLst/>
                <a:latin typeface="Arial Black" panose="020B0A04020102020204" pitchFamily="34" charset="0"/>
              </a:rPr>
              <a:t>New York City is one of popular cities, and one of the valuable cities for both two cab companies. For Yellow Cab, there were 86,000 users (31.3%) over total users compared to 20,000 users (23.5) from Pink Cab</a:t>
            </a:r>
            <a:endParaRPr lang="en-US" dirty="0">
              <a:solidFill>
                <a:srgbClr val="FF6600"/>
              </a:solidFill>
              <a:latin typeface="Arial Black" panose="020B0A04020102020204" pitchFamily="34" charset="0"/>
            </a:endParaRPr>
          </a:p>
          <a:p>
            <a:pPr algn="l"/>
            <a:endParaRPr lang="en-US" b="0" i="0" dirty="0">
              <a:solidFill>
                <a:srgbClr val="FF6600"/>
              </a:solidFill>
              <a:effectLst/>
              <a:latin typeface="Arial Black" panose="020B0A04020102020204" pitchFamily="34" charset="0"/>
            </a:endParaRPr>
          </a:p>
          <a:p>
            <a:pPr algn="l"/>
            <a:endParaRPr lang="en-US" b="0" i="0" dirty="0">
              <a:solidFill>
                <a:srgbClr val="FF6600"/>
              </a:solidFill>
              <a:effectLst/>
              <a:latin typeface="Arial Black" panose="020B0A04020102020204" pitchFamily="34" charset="0"/>
            </a:endParaRPr>
          </a:p>
          <a:p>
            <a:pPr marL="285750" indent="-285750" algn="l">
              <a:buFont typeface="Arial" panose="020B0604020202020204" pitchFamily="34" charset="0"/>
              <a:buChar char="•"/>
            </a:pPr>
            <a:r>
              <a:rPr lang="en-US" b="0" i="0" dirty="0">
                <a:solidFill>
                  <a:srgbClr val="FF6600"/>
                </a:solidFill>
                <a:effectLst/>
                <a:latin typeface="Arial Black" panose="020B0A04020102020204" pitchFamily="34" charset="0"/>
              </a:rPr>
              <a:t>Only the number of customers riding with Pink Cab in Los Angeles followed by San Diego higher than Yellow Cab with 23.5% and 12.6% respectively compared to 10.3% and 3.5%.</a:t>
            </a:r>
          </a:p>
        </p:txBody>
      </p:sp>
    </p:spTree>
    <p:extLst>
      <p:ext uri="{BB962C8B-B14F-4D97-AF65-F5344CB8AC3E}">
        <p14:creationId xmlns:p14="http://schemas.microsoft.com/office/powerpoint/2010/main" val="11091000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1631</TotalTime>
  <Words>2077</Words>
  <Application>Microsoft Office PowerPoint</Application>
  <PresentationFormat>Widescreen</PresentationFormat>
  <Paragraphs>188</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 </vt:lpstr>
      <vt:lpstr>Helvetica Neue</vt:lpstr>
      <vt:lpstr>Lato Extended</vt:lpstr>
      <vt:lpstr>Arial</vt:lpstr>
      <vt:lpstr>Arial Black</vt:lpstr>
      <vt:lpstr>Calibri</vt:lpstr>
      <vt:lpstr>Calibri Light</vt:lpstr>
      <vt:lpstr>Wingdings</vt:lpstr>
      <vt:lpstr>Office Theme</vt:lpstr>
      <vt:lpstr>PowerPoint Presentation</vt:lpstr>
      <vt:lpstr>   Agenda</vt:lpstr>
      <vt:lpstr>Background Information</vt:lpstr>
      <vt:lpstr>Data Exploration </vt:lpstr>
      <vt:lpstr>PowerPoint Presentation</vt:lpstr>
      <vt:lpstr>Questions to understand the market</vt:lpstr>
      <vt:lpstr>Distribution of Customers in different cities</vt:lpstr>
      <vt:lpstr>Percentage of Users in different cities</vt:lpstr>
      <vt:lpstr>Distribution of Users shared by each Company</vt:lpstr>
      <vt:lpstr>PowerPoint Presentation</vt:lpstr>
      <vt:lpstr>Average Profit per Customer and per KM (Distance)</vt:lpstr>
      <vt:lpstr>Profit Per Year from 2016-2018</vt:lpstr>
      <vt:lpstr>Profit based on Days of the Week</vt:lpstr>
      <vt:lpstr>Profit by Month</vt:lpstr>
      <vt:lpstr>Customer Behavior Analysis</vt:lpstr>
      <vt:lpstr>Hypothesis Testing</vt:lpstr>
      <vt:lpstr>Travel Frequency </vt:lpstr>
      <vt:lpstr>Travel Frequency Pattern by Month</vt:lpstr>
      <vt:lpstr>Travel Frequency Pattern by Day of a Week</vt:lpstr>
      <vt:lpstr>There is still room for an expansion </vt:lpstr>
      <vt:lpstr>Correlation between variables</vt:lpstr>
      <vt:lpstr>Higher Population, Higher Users?</vt:lpstr>
      <vt:lpstr>Distribution of distance </vt:lpstr>
      <vt:lpstr>Distribution of Price Charged</vt:lpstr>
      <vt:lpstr>Price Charged vs Distance in different cities</vt:lpstr>
      <vt:lpstr>Results</vt:lpstr>
      <vt:lpstr>Is gender could affect the Profit in both companies?</vt:lpstr>
      <vt:lpstr>Price Charged in each gender </vt:lpstr>
      <vt:lpstr>T-Test Result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hazarika reeka</dc:creator>
  <cp:lastModifiedBy>Nguyen, Khanh Bao</cp:lastModifiedBy>
  <cp:revision>354</cp:revision>
  <dcterms:created xsi:type="dcterms:W3CDTF">2021-03-07T07:18:46Z</dcterms:created>
  <dcterms:modified xsi:type="dcterms:W3CDTF">2021-10-09T15:24:50Z</dcterms:modified>
</cp:coreProperties>
</file>