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9" r:id="rId2"/>
    <p:sldId id="260" r:id="rId3"/>
    <p:sldId id="294" r:id="rId4"/>
    <p:sldId id="295" r:id="rId5"/>
    <p:sldId id="289" r:id="rId6"/>
    <p:sldId id="296" r:id="rId7"/>
    <p:sldId id="290" r:id="rId8"/>
    <p:sldId id="291" r:id="rId9"/>
    <p:sldId id="304" r:id="rId10"/>
    <p:sldId id="292" r:id="rId11"/>
    <p:sldId id="299" r:id="rId12"/>
    <p:sldId id="298" r:id="rId13"/>
    <p:sldId id="300" r:id="rId14"/>
    <p:sldId id="301" r:id="rId15"/>
    <p:sldId id="302" r:id="rId16"/>
    <p:sldId id="303" r:id="rId17"/>
    <p:sldId id="305" r:id="rId18"/>
    <p:sldId id="307" r:id="rId19"/>
    <p:sldId id="306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293" r:id="rId31"/>
    <p:sldId id="25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255C7-1353-4A38-AB77-A4BA4CD05449}" type="datetimeFigureOut">
              <a:rPr lang="en-US" smtClean="0"/>
              <a:t>01-Jan-24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6C879-14A4-47EA-874D-12789DB3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41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3875F12-BCD0-4E5D-8787-897D0CCA5230}" type="datetime1">
              <a:rPr lang="en-US" smtClean="0"/>
              <a:t>01-Jan-24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729CDAB-D135-440D-A0CF-60FA9F88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5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49A4-44DF-47C6-B9F8-F0BC1078CB4C}" type="datetime1">
              <a:rPr lang="en-US" smtClean="0"/>
              <a:t>01-Jan-24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4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F9C7-9A1B-4D94-818B-DA333B60C04E}" type="datetime1">
              <a:rPr lang="en-US" smtClean="0"/>
              <a:t>01-Jan-24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35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8EF9-2183-4828-ACF7-1152A4230AB6}" type="datetime1">
              <a:rPr lang="en-US" smtClean="0"/>
              <a:t>01-Jan-24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9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5479-B232-40B5-A28B-3E45DC7FF118}" type="datetime1">
              <a:rPr lang="en-US" smtClean="0"/>
              <a:t>01-Jan-24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31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98A7-0648-465C-BF94-E6946FFD83DC}" type="datetime1">
              <a:rPr lang="en-US" smtClean="0"/>
              <a:t>01-Jan-24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5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B06D-318D-453C-9EEB-9249ED462340}" type="datetime1">
              <a:rPr lang="en-US" smtClean="0"/>
              <a:t>01-Jan-24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13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72C54E5-2B8A-4EA6-ABA8-186060EFDCB4}" type="datetime1">
              <a:rPr lang="en-US" smtClean="0"/>
              <a:t>01-Jan-24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8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5B39567-9589-4A00-8E66-8FF43BEAF00C}" type="datetime1">
              <a:rPr lang="en-US" smtClean="0"/>
              <a:t>01-Jan-24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4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36FF-451B-4C61-9A02-9B7AD4547769}" type="datetime1">
              <a:rPr lang="en-US" smtClean="0"/>
              <a:t>01-Jan-24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5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99A1-5481-4B7F-8B80-2C4030F869DD}" type="datetime1">
              <a:rPr lang="en-US" smtClean="0"/>
              <a:t>01-Jan-24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1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66E3-A1C0-494B-8591-DB8D45B17856}" type="datetime1">
              <a:rPr lang="en-US" smtClean="0"/>
              <a:t>01-Jan-24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9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8EFD-7B8B-4F66-BD22-3D5442FD1B2B}" type="datetime1">
              <a:rPr lang="en-US" smtClean="0"/>
              <a:t>01-Jan-24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8234-2E91-4CAB-A4DB-75803CAFF855}" type="datetime1">
              <a:rPr lang="en-US" smtClean="0"/>
              <a:t>01-Jan-24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3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5337-E67A-413A-9388-0DFBF85C626A}" type="datetime1">
              <a:rPr lang="en-US" smtClean="0"/>
              <a:t>01-Jan-24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4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79C9-49C2-4DEE-B9DA-6A1DBCA359B2}" type="datetime1">
              <a:rPr lang="en-US" smtClean="0"/>
              <a:t>01-Jan-24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5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D154-294B-444A-A9AA-265E8600F9E3}" type="datetime1">
              <a:rPr lang="en-US" smtClean="0"/>
              <a:t>01-Jan-24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5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CD9153-A63F-49D0-B1D1-54387F38955B}" type="datetime1">
              <a:rPr lang="en-US" smtClean="0"/>
              <a:t>01-Jan-24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729CDAB-D135-440D-A0CF-60FA9F88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6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husteduvn-my.sharepoint.com/:x:/g/personal/ly_tk213676_sis_hust_edu_vn/EQFi2MFn5JhHhPfY01xa9XcBY7AIhXjpeGFJFv8NZUxTvw?e=ntn8Oy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0562-D850-2D66-8322-4C4AECE37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072" y="579405"/>
            <a:ext cx="10016149" cy="2677648"/>
          </a:xfrm>
        </p:spPr>
        <p:txBody>
          <a:bodyPr/>
          <a:lstStyle/>
          <a:p>
            <a:br>
              <a:rPr lang="vi-VN" dirty="0"/>
            </a:br>
            <a:r>
              <a:rPr lang="vi-V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eport</a:t>
            </a:r>
            <a:r>
              <a:rPr lang="vi-V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 </a:t>
            </a:r>
            <a:r>
              <a:rPr lang="vi-VN"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</a:t>
            </a:r>
            <a:br>
              <a:rPr lang="vi-VN" dirty="0"/>
            </a:br>
            <a:r>
              <a:rPr lang="vi-VN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Classifying</a:t>
            </a:r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 of Heart </a:t>
            </a:r>
            <a:r>
              <a:rPr lang="vi-VN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Sounds</a:t>
            </a:r>
            <a:r>
              <a:rPr lang="vi-VN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 to </a:t>
            </a:r>
            <a:r>
              <a:rPr lang="vi-VN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detect</a:t>
            </a:r>
            <a:r>
              <a:rPr lang="vi-VN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vi-VN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cardiovascular</a:t>
            </a:r>
            <a:endParaRPr lang="en-US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ACE08-CC93-1B8F-203B-4CEC182FC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9270" y="4435857"/>
            <a:ext cx="8825658" cy="861420"/>
          </a:xfrm>
        </p:spPr>
        <p:txBody>
          <a:bodyPr>
            <a:normAutofit/>
          </a:bodyPr>
          <a:lstStyle/>
          <a:p>
            <a:r>
              <a:rPr lang="vi-VN" dirty="0" err="1"/>
              <a:t>Group</a:t>
            </a:r>
            <a:r>
              <a:rPr lang="vi-VN" dirty="0"/>
              <a:t> 2 : Trịnh Khánh Ly – 20213676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1615C9-3F4D-47DD-E13B-33931C5C032C}"/>
              </a:ext>
            </a:extLst>
          </p:cNvPr>
          <p:cNvSpPr txBox="1"/>
          <p:nvPr/>
        </p:nvSpPr>
        <p:spPr>
          <a:xfrm>
            <a:off x="1319270" y="3429000"/>
            <a:ext cx="60978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Instructors: ​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PhD. </a:t>
            </a:r>
            <a:r>
              <a:rPr lang="vi-VN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 Anh Vu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​</a:t>
            </a:r>
          </a:p>
          <a:p>
            <a:r>
              <a:rPr lang="vi-VN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MS. Hoang Quang Huy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458C8-7A19-6A71-0CED-33166564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85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7E25-F7A6-004B-747A-46F5758F1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BEBEB"/>
                </a:solidFill>
              </a:rPr>
              <a:t>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0C8C1A-09F1-AEBC-E3F5-3D18155916DC}"/>
              </a:ext>
            </a:extLst>
          </p:cNvPr>
          <p:cNvSpPr txBox="1"/>
          <p:nvPr/>
        </p:nvSpPr>
        <p:spPr>
          <a:xfrm>
            <a:off x="6135081" y="2603790"/>
            <a:ext cx="2645362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sz="2400" dirty="0"/>
              <a:t>2. </a:t>
            </a:r>
            <a:r>
              <a:rPr lang="vi-VN" sz="2400" dirty="0" err="1"/>
              <a:t>Data</a:t>
            </a:r>
            <a:r>
              <a:rPr lang="vi-VN" sz="2400" dirty="0"/>
              <a:t> </a:t>
            </a:r>
            <a:r>
              <a:rPr lang="vi-VN" sz="2400" dirty="0" err="1"/>
              <a:t>preprocessing</a:t>
            </a:r>
            <a:r>
              <a:rPr lang="vi-VN" sz="2400" dirty="0"/>
              <a:t> 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684E82-0BD3-77FC-05DF-F02A6D930811}"/>
              </a:ext>
            </a:extLst>
          </p:cNvPr>
          <p:cNvSpPr txBox="1"/>
          <p:nvPr/>
        </p:nvSpPr>
        <p:spPr>
          <a:xfrm>
            <a:off x="1773716" y="2645122"/>
            <a:ext cx="2544897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sz="2400" dirty="0"/>
              <a:t>1. </a:t>
            </a:r>
            <a:r>
              <a:rPr lang="vi-VN" sz="2400" dirty="0" err="1"/>
              <a:t>Exploratory</a:t>
            </a:r>
            <a:r>
              <a:rPr lang="vi-VN" sz="2400" dirty="0"/>
              <a:t> </a:t>
            </a:r>
            <a:r>
              <a:rPr lang="vi-VN" sz="2400" dirty="0" err="1"/>
              <a:t>Data</a:t>
            </a:r>
            <a:r>
              <a:rPr lang="vi-VN" sz="2400" dirty="0"/>
              <a:t> </a:t>
            </a:r>
            <a:r>
              <a:rPr lang="vi-VN" sz="2400" dirty="0" err="1"/>
              <a:t>Analysis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9C6D76-0687-781A-BFF8-A1040BC439E2}"/>
              </a:ext>
            </a:extLst>
          </p:cNvPr>
          <p:cNvSpPr txBox="1"/>
          <p:nvPr/>
        </p:nvSpPr>
        <p:spPr>
          <a:xfrm>
            <a:off x="1961002" y="4665641"/>
            <a:ext cx="2357611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sz="2400" dirty="0"/>
              <a:t>4. </a:t>
            </a:r>
            <a:r>
              <a:rPr lang="vi-VN" sz="2400" dirty="0" err="1"/>
              <a:t>Testing</a:t>
            </a:r>
            <a:r>
              <a:rPr lang="vi-VN" sz="2400" dirty="0"/>
              <a:t>&amp;</a:t>
            </a:r>
          </a:p>
          <a:p>
            <a:pPr algn="ctr"/>
            <a:r>
              <a:rPr lang="vi-VN" sz="2400" dirty="0" err="1"/>
              <a:t>Evaluate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30DAA4-4C51-B005-EBA3-3094FE5D0669}"/>
              </a:ext>
            </a:extLst>
          </p:cNvPr>
          <p:cNvSpPr txBox="1"/>
          <p:nvPr/>
        </p:nvSpPr>
        <p:spPr>
          <a:xfrm>
            <a:off x="6135081" y="4665640"/>
            <a:ext cx="2810615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sz="2400" dirty="0"/>
              <a:t>3. </a:t>
            </a:r>
            <a:r>
              <a:rPr lang="vi-VN" sz="2400" dirty="0" err="1"/>
              <a:t>Classification</a:t>
            </a:r>
            <a:endParaRPr lang="vi-VN" sz="2400" dirty="0"/>
          </a:p>
          <a:p>
            <a:pPr algn="ctr"/>
            <a:r>
              <a:rPr lang="vi-VN" sz="2400" dirty="0" err="1"/>
              <a:t>Model</a:t>
            </a:r>
            <a:r>
              <a:rPr lang="vi-VN" sz="2400" dirty="0"/>
              <a:t> </a:t>
            </a:r>
            <a:endParaRPr lang="en-US" sz="24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4E2107C-F716-DF4C-9F14-537DB3AE4C34}"/>
              </a:ext>
            </a:extLst>
          </p:cNvPr>
          <p:cNvSpPr/>
          <p:nvPr/>
        </p:nvSpPr>
        <p:spPr>
          <a:xfrm>
            <a:off x="4880472" y="2826105"/>
            <a:ext cx="594911" cy="4018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3F89D25-69F4-3BEA-38B8-F12A2A2BE233}"/>
              </a:ext>
            </a:extLst>
          </p:cNvPr>
          <p:cNvSpPr/>
          <p:nvPr/>
        </p:nvSpPr>
        <p:spPr>
          <a:xfrm rot="5400000">
            <a:off x="7253949" y="3819381"/>
            <a:ext cx="407625" cy="461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A586F44-4EDA-963C-C89B-E451ECA1A2C9}"/>
              </a:ext>
            </a:extLst>
          </p:cNvPr>
          <p:cNvSpPr/>
          <p:nvPr/>
        </p:nvSpPr>
        <p:spPr>
          <a:xfrm rot="10800000">
            <a:off x="4885665" y="4880219"/>
            <a:ext cx="594911" cy="4018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D4F41-EDF1-607A-33FF-B9CDD7EEB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78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7E25-F7A6-004B-747A-46F5758F1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vi-VN" b="1" dirty="0">
                <a:solidFill>
                  <a:srgbClr val="EBEBEB"/>
                </a:solidFill>
              </a:rPr>
              <a:t>1.</a:t>
            </a:r>
            <a:r>
              <a:rPr lang="en-US" b="1" dirty="0">
                <a:solidFill>
                  <a:srgbClr val="EBEBEB"/>
                </a:solidFill>
              </a:rPr>
              <a:t>Data 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6C599-A5B5-07A2-F9CF-9C6B608B4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115" y="2280745"/>
            <a:ext cx="9977089" cy="936049"/>
          </a:xfrm>
        </p:spPr>
        <p:txBody>
          <a:bodyPr anchor="ctr">
            <a:normAutofit/>
          </a:bodyPr>
          <a:lstStyle/>
          <a:p>
            <a:r>
              <a:rPr lang="vi-VN" sz="2000" dirty="0" err="1"/>
              <a:t>Dataset</a:t>
            </a:r>
            <a:r>
              <a:rPr lang="vi-VN" sz="2000" dirty="0"/>
              <a:t> A </a:t>
            </a:r>
            <a:r>
              <a:rPr lang="vi-VN" sz="2000" dirty="0" err="1"/>
              <a:t>include</a:t>
            </a:r>
            <a:r>
              <a:rPr lang="vi-VN" sz="2000" dirty="0"/>
              <a:t> 176 </a:t>
            </a:r>
            <a:r>
              <a:rPr lang="vi-VN" sz="2000" dirty="0" err="1"/>
              <a:t>data</a:t>
            </a:r>
            <a:r>
              <a:rPr lang="vi-VN" sz="2000" dirty="0"/>
              <a:t>, 4 </a:t>
            </a:r>
            <a:r>
              <a:rPr lang="vi-VN" sz="2000" dirty="0" err="1"/>
              <a:t>feature</a:t>
            </a:r>
            <a:r>
              <a:rPr lang="vi-VN" sz="2000" dirty="0"/>
              <a:t>, </a:t>
            </a:r>
            <a:r>
              <a:rPr lang="vi-VN" sz="2000" dirty="0" err="1"/>
              <a:t>and</a:t>
            </a:r>
            <a:r>
              <a:rPr lang="vi-VN" sz="2000" dirty="0"/>
              <a:t> </a:t>
            </a:r>
            <a:r>
              <a:rPr lang="vi-VN" sz="2000" dirty="0" err="1"/>
              <a:t>divided</a:t>
            </a:r>
            <a:r>
              <a:rPr lang="vi-VN" sz="2000" dirty="0"/>
              <a:t> 4 </a:t>
            </a:r>
            <a:r>
              <a:rPr lang="vi-VN" sz="2000" dirty="0" err="1"/>
              <a:t>label</a:t>
            </a:r>
            <a:r>
              <a:rPr lang="vi-VN" sz="2000" dirty="0"/>
              <a:t> </a:t>
            </a:r>
            <a:r>
              <a:rPr lang="vi-VN" sz="2000" dirty="0" err="1"/>
              <a:t>categories</a:t>
            </a:r>
            <a:r>
              <a:rPr lang="vi-VN" sz="2000" dirty="0"/>
              <a:t>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A63DEA-3758-64D2-DA1D-80FE9671B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561" y="3201227"/>
            <a:ext cx="2138795" cy="2749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F9D430-B1AB-32B8-50DF-5D5581C473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5" b="-1"/>
          <a:stretch/>
        </p:blipFill>
        <p:spPr>
          <a:xfrm>
            <a:off x="739718" y="2952754"/>
            <a:ext cx="7541486" cy="35032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DEE653-0400-9EEB-9DC5-EEB6DF3AF524}"/>
              </a:ext>
            </a:extLst>
          </p:cNvPr>
          <p:cNvSpPr txBox="1"/>
          <p:nvPr/>
        </p:nvSpPr>
        <p:spPr>
          <a:xfrm>
            <a:off x="8988192" y="2829735"/>
            <a:ext cx="928176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vi-VN" sz="2000" dirty="0" err="1"/>
              <a:t>Label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6749AB-9368-9F6C-FC3D-0F976EDAB292}"/>
              </a:ext>
            </a:extLst>
          </p:cNvPr>
          <p:cNvSpPr txBox="1"/>
          <p:nvPr/>
        </p:nvSpPr>
        <p:spPr>
          <a:xfrm>
            <a:off x="8484561" y="3303985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/>
              <a:t>1.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0A3D97-52A7-952B-0372-798FFC931B6D}"/>
              </a:ext>
            </a:extLst>
          </p:cNvPr>
          <p:cNvSpPr txBox="1"/>
          <p:nvPr/>
        </p:nvSpPr>
        <p:spPr>
          <a:xfrm>
            <a:off x="8484561" y="4061382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/>
              <a:t>2.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7D1A2-7C9D-C8AA-26CD-0C6FE2D4E44F}"/>
              </a:ext>
            </a:extLst>
          </p:cNvPr>
          <p:cNvSpPr txBox="1"/>
          <p:nvPr/>
        </p:nvSpPr>
        <p:spPr>
          <a:xfrm>
            <a:off x="8484561" y="4832984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/>
              <a:t>3.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DB1062-FD78-A8CE-B920-F7F170FB8F43}"/>
              </a:ext>
            </a:extLst>
          </p:cNvPr>
          <p:cNvSpPr txBox="1"/>
          <p:nvPr/>
        </p:nvSpPr>
        <p:spPr>
          <a:xfrm>
            <a:off x="8484561" y="5550995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/>
              <a:t>4.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E84B5-F7FE-9A53-3075-E24C70A9B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15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7E25-F7A6-004B-747A-46F5758F1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vi-VN" b="1" dirty="0">
                <a:solidFill>
                  <a:srgbClr val="EBEBEB"/>
                </a:solidFill>
              </a:rPr>
              <a:t>1.</a:t>
            </a:r>
            <a:r>
              <a:rPr lang="en-US" b="1" dirty="0">
                <a:solidFill>
                  <a:srgbClr val="EBEBEB"/>
                </a:solidFill>
              </a:rPr>
              <a:t>Data 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6C599-A5B5-07A2-F9CF-9C6B608B4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115" y="2280745"/>
            <a:ext cx="9977089" cy="936049"/>
          </a:xfrm>
        </p:spPr>
        <p:txBody>
          <a:bodyPr anchor="ctr">
            <a:normAutofit/>
          </a:bodyPr>
          <a:lstStyle/>
          <a:p>
            <a:r>
              <a:rPr lang="vi-VN" sz="2000" dirty="0" err="1"/>
              <a:t>Dataset</a:t>
            </a:r>
            <a:r>
              <a:rPr lang="vi-VN" sz="2000" dirty="0"/>
              <a:t> B </a:t>
            </a:r>
            <a:r>
              <a:rPr lang="vi-VN" sz="2000" dirty="0" err="1"/>
              <a:t>include</a:t>
            </a:r>
            <a:r>
              <a:rPr lang="vi-VN" sz="2000" dirty="0"/>
              <a:t> 656 </a:t>
            </a:r>
            <a:r>
              <a:rPr lang="vi-VN" sz="2000" dirty="0" err="1"/>
              <a:t>data</a:t>
            </a:r>
            <a:r>
              <a:rPr lang="vi-VN" sz="2000" dirty="0"/>
              <a:t>, 4 </a:t>
            </a:r>
            <a:r>
              <a:rPr lang="vi-VN" sz="2000" dirty="0" err="1"/>
              <a:t>feature</a:t>
            </a:r>
            <a:r>
              <a:rPr lang="vi-VN" sz="2000" dirty="0"/>
              <a:t>, </a:t>
            </a:r>
            <a:r>
              <a:rPr lang="vi-VN" sz="2000" dirty="0" err="1"/>
              <a:t>and</a:t>
            </a:r>
            <a:r>
              <a:rPr lang="vi-VN" sz="2000" dirty="0"/>
              <a:t> </a:t>
            </a:r>
            <a:r>
              <a:rPr lang="vi-VN" sz="2000" dirty="0" err="1"/>
              <a:t>divided</a:t>
            </a:r>
            <a:r>
              <a:rPr lang="vi-VN" sz="2000" dirty="0"/>
              <a:t> 3 </a:t>
            </a:r>
            <a:r>
              <a:rPr lang="vi-VN" sz="2000" dirty="0" err="1"/>
              <a:t>label</a:t>
            </a:r>
            <a:r>
              <a:rPr lang="vi-VN" sz="2000" dirty="0"/>
              <a:t> </a:t>
            </a:r>
            <a:r>
              <a:rPr lang="vi-VN" sz="2000" dirty="0" err="1"/>
              <a:t>categories</a:t>
            </a:r>
            <a:r>
              <a:rPr lang="vi-VN" sz="2000" dirty="0"/>
              <a:t>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BDEA77-56AA-3AA5-0BFF-C59145DA9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672" y="3833793"/>
            <a:ext cx="2096026" cy="19611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B52CDB-6F2E-608A-8573-F7DD861D701A}"/>
              </a:ext>
            </a:extLst>
          </p:cNvPr>
          <p:cNvSpPr txBox="1"/>
          <p:nvPr/>
        </p:nvSpPr>
        <p:spPr>
          <a:xfrm>
            <a:off x="8602601" y="3429000"/>
            <a:ext cx="928176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vi-VN" sz="2000" dirty="0" err="1"/>
              <a:t>Label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A2889C-A565-26C0-F7E4-52212F07C4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97" t="930" r="197" b="2752"/>
          <a:stretch/>
        </p:blipFill>
        <p:spPr>
          <a:xfrm>
            <a:off x="516345" y="2941261"/>
            <a:ext cx="7410821" cy="347066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3AF3C-7D5C-5699-C7EC-F43C92B91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51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A1D6CE6-F984-638C-67FE-269B08647504}"/>
              </a:ext>
            </a:extLst>
          </p:cNvPr>
          <p:cNvSpPr txBox="1"/>
          <p:nvPr/>
        </p:nvSpPr>
        <p:spPr>
          <a:xfrm>
            <a:off x="921764" y="2553024"/>
            <a:ext cx="93239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/>
              <a:t>- </a:t>
            </a:r>
            <a:r>
              <a:rPr lang="vi-VN" sz="2400" dirty="0" err="1"/>
              <a:t>We</a:t>
            </a:r>
            <a:r>
              <a:rPr lang="vi-VN" sz="2400" dirty="0"/>
              <a:t> </a:t>
            </a:r>
            <a:r>
              <a:rPr lang="en-US" sz="2400" dirty="0">
                <a:latin typeface="Abadi" panose="020B0604020104020204" pitchFamily="34" charset="0"/>
              </a:rPr>
              <a:t>remove all null label entries from the </a:t>
            </a:r>
            <a:r>
              <a:rPr lang="vi-VN" sz="2400" dirty="0" err="1">
                <a:latin typeface="Abadi" panose="020B0604020104020204" pitchFamily="34" charset="0"/>
              </a:rPr>
              <a:t>dataframe</a:t>
            </a:r>
            <a:r>
              <a:rPr lang="vi-VN" sz="2400" dirty="0">
                <a:latin typeface="Abadi" panose="020B0604020104020204" pitchFamily="34" charset="0"/>
              </a:rPr>
              <a:t>, </a:t>
            </a:r>
            <a:r>
              <a:rPr lang="vi-VN" sz="2400" dirty="0" err="1">
                <a:latin typeface="Abadi" panose="020B0604020104020204" pitchFamily="34" charset="0"/>
              </a:rPr>
              <a:t>and</a:t>
            </a:r>
            <a:r>
              <a:rPr lang="vi-VN" sz="2400" dirty="0">
                <a:latin typeface="Abadi" panose="020B0604020104020204" pitchFamily="34" charset="0"/>
              </a:rPr>
              <a:t> </a:t>
            </a:r>
            <a:r>
              <a:rPr lang="en-US" sz="2400" b="0" i="0" dirty="0">
                <a:solidFill>
                  <a:srgbClr val="1F2328"/>
                </a:solidFill>
                <a:effectLst/>
                <a:latin typeface="Abadi" panose="020B0604020104020204" pitchFamily="34" charset="0"/>
              </a:rPr>
              <a:t>also remove the artifact label entries</a:t>
            </a:r>
            <a:r>
              <a:rPr lang="vi-VN" sz="2400" b="0" i="0" dirty="0">
                <a:solidFill>
                  <a:srgbClr val="1F2328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vi-VN" sz="2400" b="0" i="0" dirty="0" err="1">
                <a:solidFill>
                  <a:srgbClr val="1F2328"/>
                </a:solidFill>
                <a:effectLst/>
                <a:latin typeface="Abadi" panose="020B0604020104020204" pitchFamily="34" charset="0"/>
              </a:rPr>
              <a:t>dataset</a:t>
            </a:r>
            <a:r>
              <a:rPr lang="vi-VN" sz="2400" b="0" i="0" dirty="0">
                <a:solidFill>
                  <a:srgbClr val="1F2328"/>
                </a:solidFill>
                <a:effectLst/>
                <a:latin typeface="Abadi" panose="020B0604020104020204" pitchFamily="34" charset="0"/>
              </a:rPr>
              <a:t> A</a:t>
            </a:r>
            <a:r>
              <a:rPr lang="en-US" sz="2400" b="0" i="0" dirty="0">
                <a:solidFill>
                  <a:srgbClr val="1F2328"/>
                </a:solidFill>
                <a:effectLst/>
                <a:latin typeface="Abadi" panose="020B0604020104020204" pitchFamily="34" charset="0"/>
              </a:rPr>
              <a:t> since they are </a:t>
            </a:r>
            <a:r>
              <a:rPr lang="vi-VN" sz="2400" b="0" i="0" dirty="0" err="1">
                <a:solidFill>
                  <a:srgbClr val="1F2328"/>
                </a:solidFill>
                <a:effectLst/>
                <a:latin typeface="Abadi" panose="020B0604020104020204" pitchFamily="34" charset="0"/>
              </a:rPr>
              <a:t>anomalies</a:t>
            </a:r>
            <a:r>
              <a:rPr lang="vi-VN" sz="2400" b="0" i="0" dirty="0">
                <a:solidFill>
                  <a:srgbClr val="1F2328"/>
                </a:solidFill>
                <a:effectLst/>
                <a:latin typeface="Abadi" panose="020B0604020104020204" pitchFamily="34" charset="0"/>
              </a:rPr>
              <a:t>. </a:t>
            </a:r>
          </a:p>
          <a:p>
            <a:r>
              <a:rPr lang="vi-VN" sz="2400" dirty="0">
                <a:latin typeface="Abadi" panose="020B0604020104020204" pitchFamily="34" charset="0"/>
              </a:rPr>
              <a:t>- </a:t>
            </a:r>
            <a:r>
              <a:rPr lang="en-US" sz="2400" dirty="0">
                <a:latin typeface="Abadi" panose="020B0604020104020204" pitchFamily="34" charset="0"/>
              </a:rPr>
              <a:t>We will need all 4 categories together to be able to classify, so join both sets A and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DFF2B-043A-1106-B922-882777A606C1}"/>
              </a:ext>
            </a:extLst>
          </p:cNvPr>
          <p:cNvSpPr txBox="1"/>
          <p:nvPr/>
        </p:nvSpPr>
        <p:spPr>
          <a:xfrm>
            <a:off x="5497878" y="4435899"/>
            <a:ext cx="3429000" cy="178510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The distribution of each class: </a:t>
            </a:r>
            <a:endParaRPr lang="vi-VN" dirty="0"/>
          </a:p>
          <a:p>
            <a:pPr>
              <a:spcBef>
                <a:spcPts val="600"/>
              </a:spcBef>
            </a:pPr>
            <a:r>
              <a:rPr lang="vi-VN" dirty="0"/>
              <a:t>1. </a:t>
            </a:r>
            <a:r>
              <a:rPr lang="en-US" dirty="0"/>
              <a:t>normal 351</a:t>
            </a:r>
          </a:p>
          <a:p>
            <a:pPr>
              <a:spcBef>
                <a:spcPts val="600"/>
              </a:spcBef>
            </a:pPr>
            <a:r>
              <a:rPr lang="vi-VN" dirty="0"/>
              <a:t>2. </a:t>
            </a:r>
            <a:r>
              <a:rPr lang="en-US" dirty="0"/>
              <a:t>murmur 129</a:t>
            </a:r>
          </a:p>
          <a:p>
            <a:pPr>
              <a:spcBef>
                <a:spcPts val="600"/>
              </a:spcBef>
            </a:pPr>
            <a:r>
              <a:rPr lang="vi-VN" dirty="0"/>
              <a:t>3. </a:t>
            </a:r>
            <a:r>
              <a:rPr lang="en-US" dirty="0" err="1"/>
              <a:t>extrastole</a:t>
            </a:r>
            <a:r>
              <a:rPr lang="en-US" dirty="0"/>
              <a:t> 46</a:t>
            </a:r>
          </a:p>
          <a:p>
            <a:pPr>
              <a:spcBef>
                <a:spcPts val="600"/>
              </a:spcBef>
            </a:pPr>
            <a:r>
              <a:rPr lang="vi-VN" dirty="0"/>
              <a:t>4. </a:t>
            </a:r>
            <a:r>
              <a:rPr lang="en-US" dirty="0" err="1"/>
              <a:t>extrahls</a:t>
            </a:r>
            <a:r>
              <a:rPr lang="en-US" dirty="0"/>
              <a:t> 19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AD23342-154D-2220-27DD-A71524457D39}"/>
              </a:ext>
            </a:extLst>
          </p:cNvPr>
          <p:cNvSpPr/>
          <p:nvPr/>
        </p:nvSpPr>
        <p:spPr>
          <a:xfrm>
            <a:off x="1850834" y="4731941"/>
            <a:ext cx="638978" cy="4957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53A705-BD19-A62F-4E68-4A92ABE63DEC}"/>
              </a:ext>
            </a:extLst>
          </p:cNvPr>
          <p:cNvSpPr txBox="1"/>
          <p:nvPr/>
        </p:nvSpPr>
        <p:spPr>
          <a:xfrm>
            <a:off x="2684479" y="4731941"/>
            <a:ext cx="2339213" cy="4616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vi-VN" sz="2400" dirty="0" err="1"/>
              <a:t>New</a:t>
            </a:r>
            <a:r>
              <a:rPr lang="vi-VN" sz="2400" dirty="0"/>
              <a:t> </a:t>
            </a:r>
            <a:r>
              <a:rPr lang="vi-VN" sz="2400" dirty="0" err="1"/>
              <a:t>dataset</a:t>
            </a:r>
            <a:r>
              <a:rPr lang="vi-VN" sz="2400" dirty="0"/>
              <a:t>  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E4DEC-DEBB-C815-1B1F-DDA18BA37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171" y="923336"/>
            <a:ext cx="8761413" cy="706964"/>
          </a:xfrm>
        </p:spPr>
        <p:txBody>
          <a:bodyPr>
            <a:normAutofit/>
          </a:bodyPr>
          <a:lstStyle/>
          <a:p>
            <a:r>
              <a:rPr lang="vi-VN" b="1" dirty="0">
                <a:solidFill>
                  <a:srgbClr val="EBEBEB"/>
                </a:solidFill>
              </a:rPr>
              <a:t>1.</a:t>
            </a:r>
            <a:r>
              <a:rPr lang="en-US" b="1" dirty="0">
                <a:solidFill>
                  <a:srgbClr val="EBEBEB"/>
                </a:solidFill>
              </a:rPr>
              <a:t>Data Exploratory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A57E3-DD9F-7D6B-0572-8B04317D0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06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Right 11">
            <a:extLst>
              <a:ext uri="{FF2B5EF4-FFF2-40B4-BE49-F238E27FC236}">
                <a16:creationId xmlns:a16="http://schemas.microsoft.com/office/drawing/2014/main" id="{EAD23342-154D-2220-27DD-A71524457D39}"/>
              </a:ext>
            </a:extLst>
          </p:cNvPr>
          <p:cNvSpPr/>
          <p:nvPr/>
        </p:nvSpPr>
        <p:spPr>
          <a:xfrm>
            <a:off x="760164" y="732818"/>
            <a:ext cx="638978" cy="4957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53A705-BD19-A62F-4E68-4A92ABE63DEC}"/>
              </a:ext>
            </a:extLst>
          </p:cNvPr>
          <p:cNvSpPr txBox="1"/>
          <p:nvPr/>
        </p:nvSpPr>
        <p:spPr>
          <a:xfrm>
            <a:off x="1737027" y="766912"/>
            <a:ext cx="64044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vi-VN" sz="2400" dirty="0" err="1"/>
              <a:t>New</a:t>
            </a:r>
            <a:r>
              <a:rPr lang="vi-VN" sz="2400" dirty="0"/>
              <a:t> </a:t>
            </a:r>
            <a:r>
              <a:rPr lang="vi-VN" sz="2400" dirty="0" err="1"/>
              <a:t>dataset</a:t>
            </a:r>
            <a:r>
              <a:rPr lang="vi-VN" sz="2400" dirty="0"/>
              <a:t> </a:t>
            </a:r>
            <a:r>
              <a:rPr lang="vi-VN" sz="2400" dirty="0" err="1"/>
              <a:t>have</a:t>
            </a:r>
            <a:r>
              <a:rPr lang="vi-VN" sz="2400" dirty="0"/>
              <a:t> 544 </a:t>
            </a:r>
            <a:r>
              <a:rPr lang="vi-VN" sz="2400" dirty="0" err="1"/>
              <a:t>data</a:t>
            </a:r>
            <a:r>
              <a:rPr lang="vi-VN" sz="2400" dirty="0"/>
              <a:t>, 4 </a:t>
            </a:r>
            <a:r>
              <a:rPr lang="vi-VN" sz="2400" dirty="0" err="1"/>
              <a:t>features</a:t>
            </a:r>
            <a:r>
              <a:rPr lang="vi-VN" sz="2400" dirty="0"/>
              <a:t>   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36ED20-4638-3C14-67E8-2490FC7AE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58" y="1532603"/>
            <a:ext cx="9633658" cy="444935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7D901-D22C-8A5C-F208-C2B300D7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49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A53A705-BD19-A62F-4E68-4A92ABE63DEC}"/>
              </a:ext>
            </a:extLst>
          </p:cNvPr>
          <p:cNvSpPr txBox="1"/>
          <p:nvPr/>
        </p:nvSpPr>
        <p:spPr>
          <a:xfrm>
            <a:off x="594945" y="5353022"/>
            <a:ext cx="3294009" cy="101566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The distribution of each class: </a:t>
            </a:r>
            <a:endParaRPr lang="vi-VN" sz="2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normal </a:t>
            </a:r>
            <a:r>
              <a:rPr lang="vi-VN" sz="2000" b="0" i="0" dirty="0">
                <a:solidFill>
                  <a:srgbClr val="1F2328"/>
                </a:solidFill>
                <a:effectLst/>
                <a:latin typeface="-apple-system"/>
              </a:rPr>
              <a:t>(351), 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murmur </a:t>
            </a:r>
            <a:r>
              <a:rPr lang="vi-VN" sz="2000" b="0" i="0" dirty="0">
                <a:solidFill>
                  <a:srgbClr val="1F2328"/>
                </a:solidFill>
                <a:effectLst/>
                <a:latin typeface="-apple-system"/>
              </a:rPr>
              <a:t>(129),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extrastole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vi-VN" sz="2000" b="0" i="0" dirty="0">
                <a:solidFill>
                  <a:srgbClr val="1F2328"/>
                </a:solidFill>
                <a:effectLst/>
                <a:latin typeface="-apple-system"/>
              </a:rPr>
              <a:t>(46),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extrahls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vi-VN" sz="2000" b="0" i="0" dirty="0">
                <a:solidFill>
                  <a:srgbClr val="1F2328"/>
                </a:solidFill>
                <a:effectLst/>
                <a:latin typeface="-apple-system"/>
              </a:rPr>
              <a:t>(19)</a:t>
            </a:r>
            <a:endParaRPr lang="en-US" sz="20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695E3F-0561-FC57-4299-12CE6545D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42" y="1605174"/>
            <a:ext cx="4052946" cy="3647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83CB15-6238-97B4-F5CA-743E188E0C59}"/>
              </a:ext>
            </a:extLst>
          </p:cNvPr>
          <p:cNvSpPr txBox="1"/>
          <p:nvPr/>
        </p:nvSpPr>
        <p:spPr>
          <a:xfrm>
            <a:off x="4430388" y="2390527"/>
            <a:ext cx="297730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The data is very unbalanced, so we will </a:t>
            </a:r>
            <a:r>
              <a:rPr lang="en-US" b="1" i="0" dirty="0" err="1">
                <a:solidFill>
                  <a:srgbClr val="1F2328"/>
                </a:solidFill>
                <a:effectLst/>
                <a:latin typeface="-apple-system"/>
              </a:rPr>
              <a:t>upsample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1F2328"/>
                </a:solidFill>
                <a:effectLst/>
                <a:latin typeface="-apple-system"/>
              </a:rPr>
              <a:t>extrahls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 and </a:t>
            </a:r>
            <a:r>
              <a:rPr lang="en-US" b="1" i="0" dirty="0" err="1">
                <a:solidFill>
                  <a:srgbClr val="1F2328"/>
                </a:solidFill>
                <a:effectLst/>
                <a:latin typeface="-apple-system"/>
              </a:rPr>
              <a:t>extrastole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 and </a:t>
            </a:r>
            <a:r>
              <a:rPr lang="en-US" b="1" i="0" dirty="0" err="1">
                <a:solidFill>
                  <a:srgbClr val="1F2328"/>
                </a:solidFill>
                <a:effectLst/>
                <a:latin typeface="-apple-system"/>
              </a:rPr>
              <a:t>downsample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 normal</a:t>
            </a:r>
            <a:endParaRPr lang="en-US" b="1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CCFB23E-869F-AEDD-0F8F-41D41AC017C5}"/>
              </a:ext>
            </a:extLst>
          </p:cNvPr>
          <p:cNvSpPr/>
          <p:nvPr/>
        </p:nvSpPr>
        <p:spPr>
          <a:xfrm>
            <a:off x="4690661" y="3887334"/>
            <a:ext cx="2456761" cy="242371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B-dist-after">
            <a:extLst>
              <a:ext uri="{FF2B5EF4-FFF2-40B4-BE49-F238E27FC236}">
                <a16:creationId xmlns:a16="http://schemas.microsoft.com/office/drawing/2014/main" id="{833F8C84-4F12-4877-D50A-16A1E9B80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947" y="1591648"/>
            <a:ext cx="3964696" cy="366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9E4EA3-DA6F-3319-994A-389E86509198}"/>
              </a:ext>
            </a:extLst>
          </p:cNvPr>
          <p:cNvSpPr txBox="1"/>
          <p:nvPr/>
        </p:nvSpPr>
        <p:spPr>
          <a:xfrm>
            <a:off x="440709" y="230427"/>
            <a:ext cx="2977309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vi-VN" sz="2800" b="1" dirty="0" err="1">
                <a:solidFill>
                  <a:schemeClr val="accent6">
                    <a:lumMod val="50000"/>
                  </a:schemeClr>
                </a:solidFill>
              </a:rPr>
              <a:t>problem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E0F1E7-B019-5DF7-31DF-4B7D8CA438A9}"/>
              </a:ext>
            </a:extLst>
          </p:cNvPr>
          <p:cNvSpPr txBox="1"/>
          <p:nvPr/>
        </p:nvSpPr>
        <p:spPr>
          <a:xfrm>
            <a:off x="8025117" y="5353021"/>
            <a:ext cx="3435526" cy="101566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The distribution of each class: </a:t>
            </a:r>
            <a:endParaRPr lang="vi-VN" sz="2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normal </a:t>
            </a:r>
            <a:r>
              <a:rPr lang="vi-VN" sz="2000" b="0" i="0" dirty="0">
                <a:solidFill>
                  <a:srgbClr val="1F2328"/>
                </a:solidFill>
                <a:effectLst/>
                <a:latin typeface="-apple-system"/>
              </a:rPr>
              <a:t>(129), 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murmur </a:t>
            </a:r>
            <a:r>
              <a:rPr lang="vi-VN" sz="2000" b="0" i="0" dirty="0">
                <a:solidFill>
                  <a:srgbClr val="1F2328"/>
                </a:solidFill>
                <a:effectLst/>
                <a:latin typeface="-apple-system"/>
              </a:rPr>
              <a:t>(129),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extrastole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vi-VN" sz="2000" b="0" i="0" dirty="0">
                <a:solidFill>
                  <a:srgbClr val="1F2328"/>
                </a:solidFill>
                <a:effectLst/>
                <a:latin typeface="-apple-system"/>
              </a:rPr>
              <a:t>(129),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extrahls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vi-VN" sz="2000" b="0" i="0" dirty="0">
                <a:solidFill>
                  <a:srgbClr val="1F2328"/>
                </a:solidFill>
                <a:effectLst/>
                <a:latin typeface="-apple-system"/>
              </a:rPr>
              <a:t>(129)</a:t>
            </a:r>
            <a:endParaRPr lang="en-US" sz="20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724B0-ECB1-89BF-098A-D87301AB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89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E0DBDD5-D7B9-3D2F-3225-51A2C934E067}"/>
              </a:ext>
            </a:extLst>
          </p:cNvPr>
          <p:cNvSpPr txBox="1">
            <a:spLocks/>
          </p:cNvSpPr>
          <p:nvPr/>
        </p:nvSpPr>
        <p:spPr bwMode="gray">
          <a:xfrm>
            <a:off x="1219219" y="985627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 err="1">
                <a:solidFill>
                  <a:srgbClr val="EBEBEB"/>
                </a:solidFill>
                <a:latin typeface="+mn-lt"/>
              </a:rPr>
              <a:t>Spliting</a:t>
            </a:r>
            <a:r>
              <a:rPr lang="vi-VN" b="1" dirty="0">
                <a:solidFill>
                  <a:srgbClr val="EBEBEB"/>
                </a:solidFill>
                <a:latin typeface="+mn-lt"/>
              </a:rPr>
              <a:t> </a:t>
            </a:r>
            <a:r>
              <a:rPr lang="vi-VN" b="1" dirty="0" err="1">
                <a:solidFill>
                  <a:srgbClr val="EBEBEB"/>
                </a:solidFill>
                <a:latin typeface="+mn-lt"/>
              </a:rPr>
              <a:t>data</a:t>
            </a:r>
            <a:r>
              <a:rPr lang="vi-VN" b="1" dirty="0">
                <a:solidFill>
                  <a:srgbClr val="EBEBEB"/>
                </a:solidFill>
                <a:latin typeface="+mn-lt"/>
              </a:rPr>
              <a:t> </a:t>
            </a:r>
            <a:r>
              <a:rPr lang="vi-VN" b="1" dirty="0" err="1">
                <a:solidFill>
                  <a:srgbClr val="EBEBEB"/>
                </a:solidFill>
                <a:latin typeface="+mn-lt"/>
              </a:rPr>
              <a:t>for</a:t>
            </a:r>
            <a:r>
              <a:rPr lang="vi-VN" b="1" dirty="0">
                <a:solidFill>
                  <a:srgbClr val="EBEBEB"/>
                </a:solidFill>
                <a:latin typeface="+mn-lt"/>
              </a:rPr>
              <a:t> </a:t>
            </a:r>
            <a:r>
              <a:rPr lang="vi-VN" b="1" dirty="0" err="1">
                <a:solidFill>
                  <a:srgbClr val="EBEBEB"/>
                </a:solidFill>
                <a:latin typeface="+mn-lt"/>
              </a:rPr>
              <a:t>training</a:t>
            </a:r>
            <a:r>
              <a:rPr lang="vi-VN" b="1" dirty="0">
                <a:solidFill>
                  <a:srgbClr val="EBEBEB"/>
                </a:solidFill>
                <a:latin typeface="+mn-lt"/>
              </a:rPr>
              <a:t> &amp; </a:t>
            </a:r>
            <a:r>
              <a:rPr lang="vi-VN" b="1" dirty="0" err="1">
                <a:solidFill>
                  <a:srgbClr val="EBEBEB"/>
                </a:solidFill>
                <a:latin typeface="+mn-lt"/>
              </a:rPr>
              <a:t>testing</a:t>
            </a:r>
            <a:endParaRPr lang="en-US" b="1" dirty="0">
              <a:solidFill>
                <a:srgbClr val="EBEBEB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EF075B-678A-0F3A-EB23-DD24BD5E7528}"/>
              </a:ext>
            </a:extLst>
          </p:cNvPr>
          <p:cNvSpPr txBox="1"/>
          <p:nvPr/>
        </p:nvSpPr>
        <p:spPr>
          <a:xfrm>
            <a:off x="1031931" y="2530991"/>
            <a:ext cx="7704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Split the data </a:t>
            </a:r>
            <a:r>
              <a:rPr lang="vi-VN" sz="2400" b="1" dirty="0"/>
              <a:t>70%</a:t>
            </a:r>
            <a:r>
              <a:rPr lang="en-US" sz="2400" b="1" dirty="0"/>
              <a:t> train, </a:t>
            </a:r>
            <a:r>
              <a:rPr lang="vi-VN" sz="2400" b="1" dirty="0"/>
              <a:t>15%</a:t>
            </a:r>
            <a:r>
              <a:rPr lang="en-US" sz="2400" b="1" dirty="0"/>
              <a:t> validation, </a:t>
            </a:r>
            <a:r>
              <a:rPr lang="vi-VN" sz="2400" b="1" dirty="0"/>
              <a:t>15%</a:t>
            </a:r>
            <a:r>
              <a:rPr lang="en-US" sz="2400" b="1" dirty="0"/>
              <a:t> test.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DA2963-19F4-5E67-908B-64A8D950F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418" y="3382713"/>
            <a:ext cx="2198355" cy="239376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81E20F-8DAE-19A4-231B-CC382C8BA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19" y="3808077"/>
            <a:ext cx="2938124" cy="1150595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83FA1AED-320D-3A49-B5FB-60941A3424A3}"/>
              </a:ext>
            </a:extLst>
          </p:cNvPr>
          <p:cNvSpPr/>
          <p:nvPr/>
        </p:nvSpPr>
        <p:spPr>
          <a:xfrm>
            <a:off x="4494882" y="4186410"/>
            <a:ext cx="705079" cy="165253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88AE23-5FBB-B197-1D52-66431083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13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ABD2-70C0-B925-ABE6-589DA7180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785" y="859315"/>
            <a:ext cx="8761413" cy="1068637"/>
          </a:xfrm>
        </p:spPr>
        <p:txBody>
          <a:bodyPr/>
          <a:lstStyle/>
          <a:p>
            <a:r>
              <a:rPr lang="vi-VN" dirty="0">
                <a:latin typeface="Segoe UI Black" panose="020B0A02040204020203" pitchFamily="34" charset="0"/>
                <a:ea typeface="Segoe UI Black" panose="020B0A02040204020203" pitchFamily="34" charset="0"/>
              </a:rPr>
              <a:t>2. </a:t>
            </a:r>
            <a:r>
              <a:rPr lang="vi-VN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Data</a:t>
            </a:r>
            <a:r>
              <a:rPr lang="vi-VN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vi-VN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Preprocessing</a:t>
            </a:r>
            <a:br>
              <a:rPr lang="vi-VN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US" dirty="0">
              <a:latin typeface="Century" panose="02040604050505020304" pitchFamily="18" charset="0"/>
              <a:ea typeface="Segoe UI Black" panose="020B0A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8D2E44-4C98-B29C-F701-62D30C8E4E05}"/>
              </a:ext>
            </a:extLst>
          </p:cNvPr>
          <p:cNvSpPr txBox="1"/>
          <p:nvPr/>
        </p:nvSpPr>
        <p:spPr>
          <a:xfrm>
            <a:off x="901566" y="2362584"/>
            <a:ext cx="810196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The data is prepared for classification using the following steps: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The audio files are sampled at a constant rate of 22050 Hz.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The shorter audio files are padded with zeros to match the length of the longest audio file at 12 seconds.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The </a:t>
            </a:r>
            <a:r>
              <a:rPr lang="en-US" sz="2400" b="0" i="0" dirty="0" err="1">
                <a:solidFill>
                  <a:srgbClr val="1F2328"/>
                </a:solidFill>
                <a:effectLst/>
                <a:latin typeface="-apple-system"/>
              </a:rPr>
              <a:t>lables</a:t>
            </a: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 are one-hot encoded.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388EFB-3EF3-64D8-CB6E-A86D02023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452" y="4458638"/>
            <a:ext cx="5367794" cy="202478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1E018-C553-6589-4218-3090B5D1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73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5B573E-C223-A4E2-0CAB-93028172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785" y="859315"/>
            <a:ext cx="8761413" cy="1068637"/>
          </a:xfrm>
        </p:spPr>
        <p:txBody>
          <a:bodyPr/>
          <a:lstStyle/>
          <a:p>
            <a:r>
              <a:rPr lang="vi-VN" dirty="0">
                <a:latin typeface="Segoe UI Black" panose="020B0A02040204020203" pitchFamily="34" charset="0"/>
                <a:ea typeface="Segoe UI Black" panose="020B0A02040204020203" pitchFamily="34" charset="0"/>
              </a:rPr>
              <a:t>3. </a:t>
            </a:r>
            <a:r>
              <a:rPr lang="vi-VN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Classification</a:t>
            </a:r>
            <a:r>
              <a:rPr lang="vi-VN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vi-VN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models</a:t>
            </a:r>
            <a:br>
              <a:rPr lang="vi-VN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US" dirty="0">
              <a:latin typeface="Century" panose="02040604050505020304" pitchFamily="18" charset="0"/>
              <a:ea typeface="Segoe UI Black" panose="020B0A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FA0F16-8F12-F6CD-D37F-1514FAADF81C}"/>
              </a:ext>
            </a:extLst>
          </p:cNvPr>
          <p:cNvSpPr txBox="1"/>
          <p:nvPr/>
        </p:nvSpPr>
        <p:spPr>
          <a:xfrm>
            <a:off x="1429438" y="5274190"/>
            <a:ext cx="3550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Feed Forward Fully Connected Neural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7D428-E839-EB2C-E65B-267030A50EB4}"/>
              </a:ext>
            </a:extLst>
          </p:cNvPr>
          <p:cNvSpPr txBox="1"/>
          <p:nvPr/>
        </p:nvSpPr>
        <p:spPr>
          <a:xfrm>
            <a:off x="6992956" y="5412689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Convolutional Neural Network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70D45DE-46A2-959A-CD74-7E41BD68A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316" y="2703958"/>
            <a:ext cx="4458837" cy="231534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45DCC13-E992-5561-D0E2-67DD1D325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36" y="2703958"/>
            <a:ext cx="4317346" cy="239331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C4949B-135A-D70B-32B4-8DEB6D24B77B}"/>
              </a:ext>
            </a:extLst>
          </p:cNvPr>
          <p:cNvSpPr txBox="1"/>
          <p:nvPr/>
        </p:nvSpPr>
        <p:spPr>
          <a:xfrm>
            <a:off x="5563518" y="3569465"/>
            <a:ext cx="662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1266BC-2047-61C5-8DCE-B83A4BB2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68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201E-2AA3-7565-975F-1463665D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629" y="1393633"/>
            <a:ext cx="8761413" cy="706964"/>
          </a:xfrm>
        </p:spPr>
        <p:txBody>
          <a:bodyPr/>
          <a:lstStyle/>
          <a:p>
            <a:r>
              <a:rPr lang="en-US" sz="2800" b="1" dirty="0"/>
              <a:t>Hyperparameters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083472-E079-03BE-4132-A72DE914C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558899"/>
              </p:ext>
            </p:extLst>
          </p:nvPr>
        </p:nvGraphicFramePr>
        <p:xfrm>
          <a:off x="2853369" y="2633032"/>
          <a:ext cx="5860974" cy="3766719"/>
        </p:xfrm>
        <a:graphic>
          <a:graphicData uri="http://schemas.openxmlformats.org/drawingml/2006/table">
            <a:tbl>
              <a:tblPr/>
              <a:tblGrid>
                <a:gridCol w="3345512">
                  <a:extLst>
                    <a:ext uri="{9D8B030D-6E8A-4147-A177-3AD203B41FA5}">
                      <a16:colId xmlns:a16="http://schemas.microsoft.com/office/drawing/2014/main" val="3431214862"/>
                    </a:ext>
                  </a:extLst>
                </a:gridCol>
                <a:gridCol w="2515462">
                  <a:extLst>
                    <a:ext uri="{9D8B030D-6E8A-4147-A177-3AD203B41FA5}">
                      <a16:colId xmlns:a16="http://schemas.microsoft.com/office/drawing/2014/main" val="2639747432"/>
                    </a:ext>
                  </a:extLst>
                </a:gridCol>
              </a:tblGrid>
              <a:tr h="526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</a:rPr>
                        <a:t>Hyperparameter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</a:rPr>
                        <a:t>Value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85418"/>
                  </a:ext>
                </a:extLst>
              </a:tr>
              <a:tr h="332194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800" b="0" i="0" u="none" strike="noStrike" dirty="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</a:rPr>
                        <a:t>Learning Rate Schedule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</a:rPr>
                        <a:t>Step Decay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554152"/>
                  </a:ext>
                </a:extLst>
              </a:tr>
              <a:tr h="332194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800" b="0" i="0" u="none" strike="noStrike" dirty="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</a:rPr>
                        <a:t>Learning Rate Factor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</a:rPr>
                        <a:t>2.00E-05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7433"/>
                  </a:ext>
                </a:extLst>
              </a:tr>
              <a:tr h="332194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800" b="0" i="0" u="none" strike="noStrike" dirty="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</a:rPr>
                        <a:t>Learning Rate Patience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</a:rPr>
                        <a:t>35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723649"/>
                  </a:ext>
                </a:extLst>
              </a:tr>
              <a:tr h="332194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800" b="0" i="0" u="none" strike="noStrike" dirty="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</a:rPr>
                        <a:t>Activation Function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</a:rPr>
                        <a:t>ReLU</a:t>
                      </a:r>
                      <a:r>
                        <a:rPr lang="en-US" sz="1800" b="0" i="0" u="none" strike="noStrike" dirty="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</a:rPr>
                        <a:t> , </a:t>
                      </a:r>
                      <a:r>
                        <a:rPr lang="en-US" sz="1800" b="0" i="0" u="none" strike="noStrike" dirty="0" err="1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</a:rPr>
                        <a:t>Softmax</a:t>
                      </a:r>
                      <a:endParaRPr lang="en-US" sz="1800" b="0" i="0" u="none" strike="noStrike" dirty="0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801863"/>
                  </a:ext>
                </a:extLst>
              </a:tr>
              <a:tr h="332194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800" b="0" i="0" u="none" strike="noStrike" dirty="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</a:rPr>
                        <a:t>Optimizer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</a:rPr>
                        <a:t>Adam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895476"/>
                  </a:ext>
                </a:extLst>
              </a:tr>
              <a:tr h="582237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800" b="0" i="0" u="none" strike="noStrike" dirty="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</a:rPr>
                        <a:t>Loss Function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</a:rPr>
                        <a:t>Categorical Cross Entropy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471858"/>
                  </a:ext>
                </a:extLst>
              </a:tr>
              <a:tr h="332194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800" b="0" i="0" u="none" strike="noStrike" dirty="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</a:rPr>
                        <a:t>Epochs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</a:rPr>
                        <a:t>500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711365"/>
                  </a:ext>
                </a:extLst>
              </a:tr>
              <a:tr h="332194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800" b="0" i="0" u="none" strike="noStrike" dirty="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</a:rPr>
                        <a:t>Early Stopping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</a:rPr>
                        <a:t>TRUE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45898"/>
                  </a:ext>
                </a:extLst>
              </a:tr>
              <a:tr h="332194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800" b="0" i="0" u="none" strike="noStrike" dirty="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</a:rPr>
                        <a:t>Early Stopping Patience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34478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6BD1C948-E0D1-4CC4-C72A-FCD55F7641D0}"/>
              </a:ext>
            </a:extLst>
          </p:cNvPr>
          <p:cNvSpPr txBox="1">
            <a:spLocks/>
          </p:cNvSpPr>
          <p:nvPr/>
        </p:nvSpPr>
        <p:spPr bwMode="gray">
          <a:xfrm>
            <a:off x="1044785" y="859315"/>
            <a:ext cx="8761413" cy="10686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dirty="0">
                <a:latin typeface="Segoe UI Black" panose="020B0A02040204020203" pitchFamily="34" charset="0"/>
                <a:ea typeface="Segoe UI Black" panose="020B0A02040204020203" pitchFamily="34" charset="0"/>
              </a:rPr>
              <a:t>3. </a:t>
            </a:r>
            <a:r>
              <a:rPr lang="vi-VN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Classification</a:t>
            </a:r>
            <a:r>
              <a:rPr lang="vi-VN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vi-VN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models</a:t>
            </a:r>
            <a:br>
              <a:rPr lang="vi-VN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US" dirty="0">
              <a:latin typeface="Century" panose="02040604050505020304" pitchFamily="18" charset="0"/>
              <a:ea typeface="Segoe UI Black" panose="020B0A02040204020203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16156-354B-6381-4FE6-6877CCB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9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2D9CA3-80DE-428D-05EB-6B254ED107EA}"/>
              </a:ext>
            </a:extLst>
          </p:cNvPr>
          <p:cNvSpPr txBox="1"/>
          <p:nvPr/>
        </p:nvSpPr>
        <p:spPr>
          <a:xfrm>
            <a:off x="4274544" y="429658"/>
            <a:ext cx="3955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1B0B1F5-DE71-AE1E-76A3-7FED0BB8417E}"/>
              </a:ext>
            </a:extLst>
          </p:cNvPr>
          <p:cNvSpPr txBox="1"/>
          <p:nvPr/>
        </p:nvSpPr>
        <p:spPr>
          <a:xfrm>
            <a:off x="2812292" y="3884089"/>
            <a:ext cx="5307823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Select</a:t>
            </a:r>
            <a:r>
              <a:rPr lang="vi-VN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dataset</a:t>
            </a:r>
            <a:r>
              <a:rPr lang="vi-VN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&amp; </a:t>
            </a:r>
            <a:r>
              <a:rPr lang="vi-VN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Proposed</a:t>
            </a:r>
            <a:r>
              <a:rPr lang="vi-VN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method</a:t>
            </a: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C3F8B-25B2-EB81-0949-1D170B546D2D}"/>
              </a:ext>
            </a:extLst>
          </p:cNvPr>
          <p:cNvSpPr txBox="1"/>
          <p:nvPr/>
        </p:nvSpPr>
        <p:spPr>
          <a:xfrm>
            <a:off x="2812291" y="2890214"/>
            <a:ext cx="5307823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Related</a:t>
            </a:r>
            <a:r>
              <a:rPr lang="vi-VN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Work</a:t>
            </a: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11BE0FB-FD02-5464-4514-F035EB7AE532}"/>
              </a:ext>
            </a:extLst>
          </p:cNvPr>
          <p:cNvSpPr txBox="1"/>
          <p:nvPr/>
        </p:nvSpPr>
        <p:spPr>
          <a:xfrm>
            <a:off x="2812292" y="1896340"/>
            <a:ext cx="5307823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Problem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3EE9A219-E4C6-B957-7E49-5C0576C8A910}"/>
              </a:ext>
            </a:extLst>
          </p:cNvPr>
          <p:cNvSpPr txBox="1"/>
          <p:nvPr/>
        </p:nvSpPr>
        <p:spPr>
          <a:xfrm>
            <a:off x="2812291" y="4800845"/>
            <a:ext cx="5307823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Reference</a:t>
            </a: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45B3A31-AC3E-111E-5B55-27CFACC8261B}"/>
              </a:ext>
            </a:extLst>
          </p:cNvPr>
          <p:cNvSpPr/>
          <p:nvPr/>
        </p:nvSpPr>
        <p:spPr>
          <a:xfrm>
            <a:off x="5295440" y="2461480"/>
            <a:ext cx="341523" cy="39346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AC787F2-1DC8-A9AC-7C59-BC9EF6AA67B6}"/>
              </a:ext>
            </a:extLst>
          </p:cNvPr>
          <p:cNvSpPr/>
          <p:nvPr/>
        </p:nvSpPr>
        <p:spPr>
          <a:xfrm>
            <a:off x="5295440" y="3428998"/>
            <a:ext cx="341523" cy="39346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CA93FA2-BE6E-BCA7-FA2F-BADDD0106C85}"/>
              </a:ext>
            </a:extLst>
          </p:cNvPr>
          <p:cNvSpPr/>
          <p:nvPr/>
        </p:nvSpPr>
        <p:spPr>
          <a:xfrm>
            <a:off x="5295440" y="4407383"/>
            <a:ext cx="341523" cy="39346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C4525CA-767B-054A-00EA-CCBFBCC5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3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F111A4-40CA-037F-5581-F63EC87C47A5}"/>
              </a:ext>
            </a:extLst>
          </p:cNvPr>
          <p:cNvSpPr txBox="1"/>
          <p:nvPr/>
        </p:nvSpPr>
        <p:spPr>
          <a:xfrm>
            <a:off x="331487" y="210097"/>
            <a:ext cx="60978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b="1" dirty="0">
                <a:solidFill>
                  <a:schemeClr val="accent2">
                    <a:lumMod val="75000"/>
                  </a:schemeClr>
                </a:solidFill>
              </a:rPr>
              <a:t>A,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Feed Forward Fully Connected Neural Network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DD6EF8-D454-4DC6-3C1E-297CB7CF5B23}"/>
              </a:ext>
            </a:extLst>
          </p:cNvPr>
          <p:cNvSpPr txBox="1"/>
          <p:nvPr/>
        </p:nvSpPr>
        <p:spPr>
          <a:xfrm>
            <a:off x="331487" y="1563325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Architecture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CE68EA-2D0C-0A44-B1E7-2018A0B62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83" y="2066523"/>
            <a:ext cx="4940554" cy="27496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6A029A-3C0A-679F-89E9-97B20986B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087" y="625595"/>
            <a:ext cx="3871448" cy="26056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0ADA78-1098-A5D0-F61A-148EA87F8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087" y="3503748"/>
            <a:ext cx="3871447" cy="26749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7D39A2-4E80-9723-FEA7-6986C3E03363}"/>
              </a:ext>
            </a:extLst>
          </p:cNvPr>
          <p:cNvSpPr txBox="1"/>
          <p:nvPr/>
        </p:nvSpPr>
        <p:spPr>
          <a:xfrm>
            <a:off x="331487" y="4950080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5ms/step - loss: 0.6616 - accuracy: 0.8718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0569B4-2C2A-D696-DD49-AA82EFA8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83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FC8A45-7CE8-1E07-1F0C-FCE7199D174A}"/>
              </a:ext>
            </a:extLst>
          </p:cNvPr>
          <p:cNvSpPr txBox="1"/>
          <p:nvPr/>
        </p:nvSpPr>
        <p:spPr>
          <a:xfrm>
            <a:off x="331487" y="210097"/>
            <a:ext cx="60978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b="1" dirty="0">
                <a:solidFill>
                  <a:schemeClr val="accent2">
                    <a:lumMod val="75000"/>
                  </a:schemeClr>
                </a:solidFill>
              </a:rPr>
              <a:t>A,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Feed Forward Fully Connected Neural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5D6A7D-2091-3597-3DCC-6AE92FF7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20" y="2349032"/>
            <a:ext cx="4965955" cy="30926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A52F47-A70A-2A0E-FB16-A82B2167B694}"/>
              </a:ext>
            </a:extLst>
          </p:cNvPr>
          <p:cNvSpPr txBox="1"/>
          <p:nvPr/>
        </p:nvSpPr>
        <p:spPr>
          <a:xfrm>
            <a:off x="331487" y="1376399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Architecture </a:t>
            </a:r>
            <a:r>
              <a:rPr lang="vi-VN" b="1" dirty="0"/>
              <a:t>2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BA4D34-F7C6-4DDB-C7EE-977D36B58CF3}"/>
              </a:ext>
            </a:extLst>
          </p:cNvPr>
          <p:cNvSpPr txBox="1"/>
          <p:nvPr/>
        </p:nvSpPr>
        <p:spPr>
          <a:xfrm>
            <a:off x="568185" y="1697269"/>
            <a:ext cx="4693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add regularization to the model to prevent overfitting.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67FF15-C818-899E-A7A7-E41B51B04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295" y="485192"/>
            <a:ext cx="3946696" cy="27202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39957B-38E1-95AD-284D-536DC50F8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295" y="3341576"/>
            <a:ext cx="3949796" cy="27202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4880EEC-F27F-F2FF-779B-DBDAB7022F82}"/>
              </a:ext>
            </a:extLst>
          </p:cNvPr>
          <p:cNvSpPr txBox="1"/>
          <p:nvPr/>
        </p:nvSpPr>
        <p:spPr>
          <a:xfrm>
            <a:off x="568185" y="5575874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4ms/step - loss: 0.5999 - accuracy: 0.7949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5385DA-C759-85F0-14E8-5A8C7BA2AA43}"/>
              </a:ext>
            </a:extLst>
          </p:cNvPr>
          <p:cNvSpPr txBox="1"/>
          <p:nvPr/>
        </p:nvSpPr>
        <p:spPr>
          <a:xfrm>
            <a:off x="1271888" y="6055303"/>
            <a:ext cx="8155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>
                <a:solidFill>
                  <a:schemeClr val="accent6">
                    <a:lumMod val="50000"/>
                  </a:schemeClr>
                </a:solidFill>
              </a:rPr>
              <a:t>=&gt;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Model with regularization is much better so we discard the first result.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85A915-09B3-1B9D-D666-02AB5942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66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FC8A45-7CE8-1E07-1F0C-FCE7199D174A}"/>
              </a:ext>
            </a:extLst>
          </p:cNvPr>
          <p:cNvSpPr txBox="1"/>
          <p:nvPr/>
        </p:nvSpPr>
        <p:spPr>
          <a:xfrm>
            <a:off x="331487" y="210097"/>
            <a:ext cx="60978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b="1" dirty="0">
                <a:solidFill>
                  <a:schemeClr val="accent2">
                    <a:lumMod val="75000"/>
                  </a:schemeClr>
                </a:solidFill>
              </a:rPr>
              <a:t>A,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Feed Forward Fully Connected Neural Network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A52F47-A70A-2A0E-FB16-A82B2167B694}"/>
              </a:ext>
            </a:extLst>
          </p:cNvPr>
          <p:cNvSpPr txBox="1"/>
          <p:nvPr/>
        </p:nvSpPr>
        <p:spPr>
          <a:xfrm>
            <a:off x="452673" y="1462191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Architecture </a:t>
            </a:r>
            <a:r>
              <a:rPr lang="vi-VN" b="1" dirty="0"/>
              <a:t>3: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Going deeper</a:t>
            </a:r>
            <a:r>
              <a:rPr lang="vi-VN" b="1" dirty="0"/>
              <a:t> 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B10D5-5B79-ED9A-FB1A-084FBB4FF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42" y="2010739"/>
            <a:ext cx="4915153" cy="34482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09B490-A058-C249-F38A-0125E15B4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463" y="757600"/>
            <a:ext cx="3905450" cy="26527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59F2F8-B7A0-388E-3376-B1C96F691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34853"/>
            <a:ext cx="4119377" cy="26926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EE1385-7430-68F2-B275-3AD15E6F041B}"/>
              </a:ext>
            </a:extLst>
          </p:cNvPr>
          <p:cNvSpPr txBox="1"/>
          <p:nvPr/>
        </p:nvSpPr>
        <p:spPr>
          <a:xfrm>
            <a:off x="452673" y="5840676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8ms/step - loss: 0.4959 - accuracy: 0.8333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71D4E-9D0E-7A1D-A0FD-085F0E50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87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EF1E04-D109-D141-1F9B-B56FC3929E13}"/>
              </a:ext>
            </a:extLst>
          </p:cNvPr>
          <p:cNvSpPr txBox="1"/>
          <p:nvPr/>
        </p:nvSpPr>
        <p:spPr>
          <a:xfrm>
            <a:off x="382836" y="206433"/>
            <a:ext cx="6097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1" dirty="0">
                <a:solidFill>
                  <a:schemeClr val="accent6">
                    <a:lumMod val="75000"/>
                  </a:schemeClr>
                </a:solidFill>
              </a:rPr>
              <a:t>B,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Convolutional Neural Network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014FF-B535-A3B0-0494-7F05C68BB44A}"/>
              </a:ext>
            </a:extLst>
          </p:cNvPr>
          <p:cNvSpPr txBox="1"/>
          <p:nvPr/>
        </p:nvSpPr>
        <p:spPr>
          <a:xfrm>
            <a:off x="526055" y="1040920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Architecture 1 : </a:t>
            </a:r>
            <a:r>
              <a:rPr lang="en-US" dirty="0"/>
              <a:t>1D Convolutional Neural Network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C3D401-1D7D-A53C-31DD-0245E9F75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85" y="1624326"/>
            <a:ext cx="4675415" cy="41927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F069D9-12D4-78DE-D0E0-499065E18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671" y="873046"/>
            <a:ext cx="3843620" cy="26743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D32EF6-1241-F797-6279-7A99D54BE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891" y="3547431"/>
            <a:ext cx="3722128" cy="25930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FEBBB1-3668-B480-3F5B-66BB3983DE65}"/>
              </a:ext>
            </a:extLst>
          </p:cNvPr>
          <p:cNvSpPr txBox="1"/>
          <p:nvPr/>
        </p:nvSpPr>
        <p:spPr>
          <a:xfrm>
            <a:off x="573181" y="5955782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27ms/step - loss: 0.5836 - accuracy: 0.8462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FDA0A-6682-7EA5-E2B0-C4AE3731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29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EF1E04-D109-D141-1F9B-B56FC3929E13}"/>
              </a:ext>
            </a:extLst>
          </p:cNvPr>
          <p:cNvSpPr txBox="1"/>
          <p:nvPr/>
        </p:nvSpPr>
        <p:spPr>
          <a:xfrm>
            <a:off x="382836" y="206433"/>
            <a:ext cx="6097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1" dirty="0">
                <a:solidFill>
                  <a:schemeClr val="accent6">
                    <a:lumMod val="75000"/>
                  </a:schemeClr>
                </a:solidFill>
              </a:rPr>
              <a:t>B,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Convolutional Neural Network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014FF-B535-A3B0-0494-7F05C68BB44A}"/>
              </a:ext>
            </a:extLst>
          </p:cNvPr>
          <p:cNvSpPr txBox="1"/>
          <p:nvPr/>
        </p:nvSpPr>
        <p:spPr>
          <a:xfrm>
            <a:off x="382836" y="772062"/>
            <a:ext cx="6888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Architecture 2 :</a:t>
            </a:r>
            <a:r>
              <a:rPr lang="vi-VN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dirty="0"/>
              <a:t>Regularized 1D Convolutional Neural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284AF4-9247-FFD3-6C85-B66ED9FDA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89" y="1343868"/>
            <a:ext cx="4172164" cy="44071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5295AB-B3A6-D6AB-73DE-580F61A2D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807" y="1175857"/>
            <a:ext cx="3445526" cy="47454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502F49-25E4-8BD1-314A-D1BC29742335}"/>
              </a:ext>
            </a:extLst>
          </p:cNvPr>
          <p:cNvSpPr txBox="1"/>
          <p:nvPr/>
        </p:nvSpPr>
        <p:spPr>
          <a:xfrm>
            <a:off x="694189" y="5901272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7ms/step - loss: 0.7757 - accuracy: 0.8333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85640-2F45-9A78-9202-6E0A956C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53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EF1E04-D109-D141-1F9B-B56FC3929E13}"/>
              </a:ext>
            </a:extLst>
          </p:cNvPr>
          <p:cNvSpPr txBox="1"/>
          <p:nvPr/>
        </p:nvSpPr>
        <p:spPr>
          <a:xfrm>
            <a:off x="382836" y="206433"/>
            <a:ext cx="6097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1" dirty="0">
                <a:solidFill>
                  <a:schemeClr val="accent6">
                    <a:lumMod val="75000"/>
                  </a:schemeClr>
                </a:solidFill>
              </a:rPr>
              <a:t>B,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Convolutional Neural Network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014FF-B535-A3B0-0494-7F05C68BB44A}"/>
              </a:ext>
            </a:extLst>
          </p:cNvPr>
          <p:cNvSpPr txBox="1"/>
          <p:nvPr/>
        </p:nvSpPr>
        <p:spPr>
          <a:xfrm>
            <a:off x="382836" y="871213"/>
            <a:ext cx="6888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Architecture 3 : </a:t>
            </a:r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Deeper 1D Convolutional Neural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C13360-0687-9E8D-6179-F576910F3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58" y="1382105"/>
            <a:ext cx="4234982" cy="45587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E0EBEB-9ADF-6EEF-629A-14F71878A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234" y="871213"/>
            <a:ext cx="3908234" cy="52135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8ACC83-DA5F-E54A-BF55-3DEB92203E38}"/>
              </a:ext>
            </a:extLst>
          </p:cNvPr>
          <p:cNvSpPr txBox="1"/>
          <p:nvPr/>
        </p:nvSpPr>
        <p:spPr>
          <a:xfrm>
            <a:off x="689558" y="6082382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6ms/step - loss: 0.8390 - accuracy: 0.8205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2E155-D886-B185-2D36-181A2B56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36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8AAE5B-5147-00AA-AEB4-2D9423E00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263447"/>
              </p:ext>
            </p:extLst>
          </p:nvPr>
        </p:nvGraphicFramePr>
        <p:xfrm>
          <a:off x="1167787" y="1637383"/>
          <a:ext cx="7954177" cy="41340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8453">
                  <a:extLst>
                    <a:ext uri="{9D8B030D-6E8A-4147-A177-3AD203B41FA5}">
                      <a16:colId xmlns:a16="http://schemas.microsoft.com/office/drawing/2014/main" val="2773727915"/>
                    </a:ext>
                  </a:extLst>
                </a:gridCol>
                <a:gridCol w="2040844">
                  <a:extLst>
                    <a:ext uri="{9D8B030D-6E8A-4147-A177-3AD203B41FA5}">
                      <a16:colId xmlns:a16="http://schemas.microsoft.com/office/drawing/2014/main" val="1225568267"/>
                    </a:ext>
                  </a:extLst>
                </a:gridCol>
                <a:gridCol w="2235470">
                  <a:extLst>
                    <a:ext uri="{9D8B030D-6E8A-4147-A177-3AD203B41FA5}">
                      <a16:colId xmlns:a16="http://schemas.microsoft.com/office/drawing/2014/main" val="1814479598"/>
                    </a:ext>
                  </a:extLst>
                </a:gridCol>
                <a:gridCol w="2259410">
                  <a:extLst>
                    <a:ext uri="{9D8B030D-6E8A-4147-A177-3AD203B41FA5}">
                      <a16:colId xmlns:a16="http://schemas.microsoft.com/office/drawing/2014/main" val="760958484"/>
                    </a:ext>
                  </a:extLst>
                </a:gridCol>
              </a:tblGrid>
              <a:tr h="35469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FFFF00"/>
                          </a:solidFill>
                          <a:effectLst/>
                        </a:rPr>
                        <a:t>Model </a:t>
                      </a:r>
                      <a:endParaRPr lang="en-US" sz="18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FFFF00"/>
                          </a:solidFill>
                          <a:effectLst/>
                        </a:rPr>
                        <a:t>Validation </a:t>
                      </a:r>
                      <a:endParaRPr lang="en-US" sz="18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67607"/>
                  </a:ext>
                </a:extLst>
              </a:tr>
              <a:tr h="62378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FFNN</a:t>
                      </a:r>
                      <a:endParaRPr lang="en-US" sz="18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Architecture 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>
                          <a:effectLst/>
                        </a:rPr>
                        <a:t>loss: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acc: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811374"/>
                  </a:ext>
                </a:extLst>
              </a:tr>
              <a:tr h="6237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Architecture 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 loss: </a:t>
                      </a:r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acc: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87854"/>
                  </a:ext>
                </a:extLst>
              </a:tr>
              <a:tr h="5993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Architecture 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u="none" strike="noStrike" dirty="0">
                          <a:effectLst/>
                        </a:rPr>
                        <a:t> </a:t>
                      </a:r>
                      <a:r>
                        <a:rPr lang="en-US" sz="1800" u="sng" strike="noStrike" dirty="0">
                          <a:effectLst/>
                          <a:highlight>
                            <a:srgbClr val="FFFF00"/>
                          </a:highlight>
                        </a:rPr>
                        <a:t>loss: 0.4959 </a:t>
                      </a:r>
                      <a:r>
                        <a:rPr lang="vi-VN" sz="1800" u="sng" strike="noStrike" dirty="0"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endParaRPr lang="en-US" sz="1800" b="0" i="0" u="sng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>
                          <a:effectLst/>
                        </a:rPr>
                        <a:t>acc: 0.8333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216872"/>
                  </a:ext>
                </a:extLst>
              </a:tr>
              <a:tr h="64824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CNN</a:t>
                      </a:r>
                      <a:endParaRPr lang="en-US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Architecture 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r>
                        <a:rPr lang="en-US" sz="1800" u="sng" strike="noStrike" dirty="0">
                          <a:effectLst/>
                          <a:highlight>
                            <a:srgbClr val="FFFF00"/>
                          </a:highlight>
                        </a:rPr>
                        <a:t>loss: </a:t>
                      </a:r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0.5836</a:t>
                      </a:r>
                      <a:endParaRPr lang="en-US" sz="1800" b="0" i="0" u="sng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r>
                        <a:rPr lang="en-US" sz="1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acc: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0.8462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472910"/>
                  </a:ext>
                </a:extLst>
              </a:tr>
              <a:tr h="6237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Architecture 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loss: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acc: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0.8333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017290"/>
                  </a:ext>
                </a:extLst>
              </a:tr>
              <a:tr h="6604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Architecture 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>
                          <a:effectLst/>
                        </a:rPr>
                        <a:t>loss: 0.8390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>
                          <a:effectLst/>
                        </a:rPr>
                        <a:t>acc: 0.8205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104906"/>
                  </a:ext>
                </a:extLst>
              </a:tr>
            </a:tbl>
          </a:graphicData>
        </a:graphic>
      </p:graphicFrame>
      <p:sp>
        <p:nvSpPr>
          <p:cNvPr id="4" name="Right Brace 3">
            <a:extLst>
              <a:ext uri="{FF2B5EF4-FFF2-40B4-BE49-F238E27FC236}">
                <a16:creationId xmlns:a16="http://schemas.microsoft.com/office/drawing/2014/main" id="{D4AFB5E2-2376-A4ED-1BDF-097D62720855}"/>
              </a:ext>
            </a:extLst>
          </p:cNvPr>
          <p:cNvSpPr/>
          <p:nvPr/>
        </p:nvSpPr>
        <p:spPr>
          <a:xfrm>
            <a:off x="9221117" y="1972020"/>
            <a:ext cx="352540" cy="1817783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F56E5FF4-98F9-358E-297A-66A5ACB8C5A0}"/>
              </a:ext>
            </a:extLst>
          </p:cNvPr>
          <p:cNvSpPr/>
          <p:nvPr/>
        </p:nvSpPr>
        <p:spPr>
          <a:xfrm>
            <a:off x="9121964" y="3910988"/>
            <a:ext cx="550845" cy="1817783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5352D1-CBC3-B0FF-C9D8-BC260B6435FD}"/>
              </a:ext>
            </a:extLst>
          </p:cNvPr>
          <p:cNvSpPr txBox="1"/>
          <p:nvPr/>
        </p:nvSpPr>
        <p:spPr>
          <a:xfrm>
            <a:off x="9793994" y="2599981"/>
            <a:ext cx="1850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</a:rPr>
              <a:t>Deeper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 FFNN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</a:rPr>
              <a:t>is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 the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</a:rPr>
              <a:t>best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BCB86A-1D87-A41D-C793-614D0FF8CF20}"/>
              </a:ext>
            </a:extLst>
          </p:cNvPr>
          <p:cNvSpPr txBox="1"/>
          <p:nvPr/>
        </p:nvSpPr>
        <p:spPr>
          <a:xfrm>
            <a:off x="9793994" y="4465936"/>
            <a:ext cx="1443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solidFill>
                  <a:schemeClr val="accent3">
                    <a:lumMod val="50000"/>
                  </a:schemeClr>
                </a:solidFill>
              </a:rPr>
              <a:t>1D CNN </a:t>
            </a:r>
            <a:r>
              <a:rPr lang="vi-VN" sz="2000" dirty="0" err="1">
                <a:solidFill>
                  <a:schemeClr val="accent3">
                    <a:lumMod val="50000"/>
                  </a:schemeClr>
                </a:solidFill>
              </a:rPr>
              <a:t>is</a:t>
            </a:r>
            <a:r>
              <a:rPr lang="vi-VN" sz="2000" dirty="0">
                <a:solidFill>
                  <a:schemeClr val="accent3">
                    <a:lumMod val="50000"/>
                  </a:schemeClr>
                </a:solidFill>
              </a:rPr>
              <a:t> the </a:t>
            </a:r>
            <a:r>
              <a:rPr lang="vi-VN" sz="2000" dirty="0" err="1">
                <a:solidFill>
                  <a:schemeClr val="accent3">
                    <a:lumMod val="50000"/>
                  </a:schemeClr>
                </a:solidFill>
              </a:rPr>
              <a:t>best</a:t>
            </a: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3BBF7-1140-858E-2C3A-126FE1F24AC7}"/>
              </a:ext>
            </a:extLst>
          </p:cNvPr>
          <p:cNvSpPr txBox="1"/>
          <p:nvPr/>
        </p:nvSpPr>
        <p:spPr>
          <a:xfrm>
            <a:off x="470971" y="305584"/>
            <a:ext cx="6097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600" b="1" dirty="0" err="1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vi-VN" sz="3600" b="1" dirty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vi-VN" sz="3600" b="1" dirty="0" err="1">
                <a:solidFill>
                  <a:schemeClr val="accent1">
                    <a:lumMod val="75000"/>
                  </a:schemeClr>
                </a:solidFill>
              </a:rPr>
              <a:t>best</a:t>
            </a:r>
            <a:r>
              <a:rPr lang="vi-VN" sz="3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3600" b="1" dirty="0" err="1">
                <a:solidFill>
                  <a:schemeClr val="accent1">
                    <a:lumMod val="75000"/>
                  </a:schemeClr>
                </a:solidFill>
              </a:rPr>
              <a:t>models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480E35-CFEE-3140-28D0-59CFF756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5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03E9126-327B-110E-2DCF-C105B65A33A4}"/>
              </a:ext>
            </a:extLst>
          </p:cNvPr>
          <p:cNvSpPr txBox="1">
            <a:spLocks/>
          </p:cNvSpPr>
          <p:nvPr/>
        </p:nvSpPr>
        <p:spPr bwMode="gray">
          <a:xfrm>
            <a:off x="1000717" y="1002534"/>
            <a:ext cx="8761413" cy="10686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dirty="0">
                <a:latin typeface="Segoe UI Black" panose="020B0A02040204020203" pitchFamily="34" charset="0"/>
                <a:ea typeface="Segoe UI Black" panose="020B0A02040204020203" pitchFamily="34" charset="0"/>
              </a:rPr>
              <a:t>4. </a:t>
            </a:r>
            <a:r>
              <a:rPr lang="vi-VN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Testing</a:t>
            </a:r>
            <a:r>
              <a:rPr lang="vi-VN" dirty="0">
                <a:latin typeface="Segoe UI Black" panose="020B0A02040204020203" pitchFamily="34" charset="0"/>
                <a:ea typeface="Segoe UI Black" panose="020B0A02040204020203" pitchFamily="34" charset="0"/>
              </a:rPr>
              <a:t> &amp; </a:t>
            </a:r>
            <a:r>
              <a:rPr lang="vi-VN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Evaluate</a:t>
            </a:r>
            <a:br>
              <a:rPr lang="vi-VN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US" dirty="0">
              <a:latin typeface="Century" panose="02040604050505020304" pitchFamily="18" charset="0"/>
              <a:ea typeface="Segoe UI Black" panose="020B0A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190AE-8BCF-C10A-C36C-A312D9DCC442}"/>
              </a:ext>
            </a:extLst>
          </p:cNvPr>
          <p:cNvSpPr txBox="1"/>
          <p:nvPr/>
        </p:nvSpPr>
        <p:spPr>
          <a:xfrm>
            <a:off x="856562" y="2447577"/>
            <a:ext cx="7362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Classification Report for Deeper </a:t>
            </a:r>
            <a:r>
              <a:rPr lang="vi-VN" b="1" dirty="0"/>
              <a:t>FF</a:t>
            </a:r>
            <a:r>
              <a:rPr lang="en-US" b="1" dirty="0"/>
              <a:t>NN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6F665C-EE48-C4EB-80A6-E2C491C52339}"/>
              </a:ext>
            </a:extLst>
          </p:cNvPr>
          <p:cNvSpPr txBox="1"/>
          <p:nvPr/>
        </p:nvSpPr>
        <p:spPr>
          <a:xfrm>
            <a:off x="727115" y="5995008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vi-V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6ms/step - loss: 0.7822 - accuracy: 0.6667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A48DA2-C359-731A-CDBB-096AED011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717" y="3193315"/>
            <a:ext cx="5209515" cy="242528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FDAD18-0AEF-1844-54F8-9AA780E59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153" y="3193315"/>
            <a:ext cx="4408732" cy="3214296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AE21D14-929E-6491-702F-2AC06730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12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03E9126-327B-110E-2DCF-C105B65A33A4}"/>
              </a:ext>
            </a:extLst>
          </p:cNvPr>
          <p:cNvSpPr txBox="1">
            <a:spLocks/>
          </p:cNvSpPr>
          <p:nvPr/>
        </p:nvSpPr>
        <p:spPr bwMode="gray">
          <a:xfrm>
            <a:off x="1000717" y="1002534"/>
            <a:ext cx="8761413" cy="10686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dirty="0">
                <a:latin typeface="Segoe UI Black" panose="020B0A02040204020203" pitchFamily="34" charset="0"/>
                <a:ea typeface="Segoe UI Black" panose="020B0A02040204020203" pitchFamily="34" charset="0"/>
              </a:rPr>
              <a:t>4. </a:t>
            </a:r>
            <a:r>
              <a:rPr lang="vi-VN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Testing</a:t>
            </a:r>
            <a:r>
              <a:rPr lang="vi-VN" dirty="0">
                <a:latin typeface="Segoe UI Black" panose="020B0A02040204020203" pitchFamily="34" charset="0"/>
                <a:ea typeface="Segoe UI Black" panose="020B0A02040204020203" pitchFamily="34" charset="0"/>
              </a:rPr>
              <a:t> &amp; </a:t>
            </a:r>
            <a:r>
              <a:rPr lang="vi-VN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Evaluate</a:t>
            </a:r>
            <a:br>
              <a:rPr lang="vi-VN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US" dirty="0">
              <a:latin typeface="Century" panose="02040604050505020304" pitchFamily="18" charset="0"/>
              <a:ea typeface="Segoe UI Black" panose="020B0A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190AE-8BCF-C10A-C36C-A312D9DCC442}"/>
              </a:ext>
            </a:extLst>
          </p:cNvPr>
          <p:cNvSpPr txBox="1"/>
          <p:nvPr/>
        </p:nvSpPr>
        <p:spPr>
          <a:xfrm>
            <a:off x="856562" y="2447577"/>
            <a:ext cx="7362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Classification Report For CNN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D2839-624C-AF7A-C9DE-1D36F2FFF975}"/>
              </a:ext>
            </a:extLst>
          </p:cNvPr>
          <p:cNvSpPr txBox="1"/>
          <p:nvPr/>
        </p:nvSpPr>
        <p:spPr>
          <a:xfrm>
            <a:off x="856562" y="6100457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vi-V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5ms/step - loss: 0.8406 - accuracy: 0.7564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ECCC6F-A0C6-9643-A782-98CF8E88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62" y="3159281"/>
            <a:ext cx="5338081" cy="259880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20EAFB-1B6E-0E1A-C6AF-9EBA37F55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398" y="2863507"/>
            <a:ext cx="4780827" cy="3440117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50CF0A3-A3B0-5FE7-C360-7C45BD9A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38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2386EB-5D19-7CC7-5F6F-0C4AB1B3115A}"/>
              </a:ext>
            </a:extLst>
          </p:cNvPr>
          <p:cNvSpPr txBox="1"/>
          <p:nvPr/>
        </p:nvSpPr>
        <p:spPr>
          <a:xfrm>
            <a:off x="1352319" y="2841030"/>
            <a:ext cx="906963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CNN models take much less time to train than feed forward networks.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The accuracy of the CNN models is not as good as the feed forward networks.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Regularization by adding dropout does not always prevent overfitting.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4527EE-2A46-AF05-E2F4-1C13374F96ED}"/>
              </a:ext>
            </a:extLst>
          </p:cNvPr>
          <p:cNvSpPr txBox="1">
            <a:spLocks/>
          </p:cNvSpPr>
          <p:nvPr/>
        </p:nvSpPr>
        <p:spPr bwMode="gray">
          <a:xfrm>
            <a:off x="1000717" y="1002534"/>
            <a:ext cx="8761413" cy="10686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Conclusion</a:t>
            </a:r>
            <a:br>
              <a:rPr lang="vi-VN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US" dirty="0">
              <a:latin typeface="Century" panose="02040604050505020304" pitchFamily="18" charset="0"/>
              <a:ea typeface="Segoe UI Black" panose="020B0A02040204020203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862360E-A8B1-8CCC-333A-FF37277D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3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5E1239-913A-B779-893D-6366C780A3A2}"/>
              </a:ext>
            </a:extLst>
          </p:cNvPr>
          <p:cNvSpPr txBox="1"/>
          <p:nvPr/>
        </p:nvSpPr>
        <p:spPr>
          <a:xfrm>
            <a:off x="1586428" y="616945"/>
            <a:ext cx="2908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I. </a:t>
            </a:r>
            <a:r>
              <a:rPr lang="vi-VN" sz="4000" dirty="0" err="1"/>
              <a:t>Problem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10FB3-EDB7-B192-0603-9460833DAA32}"/>
              </a:ext>
            </a:extLst>
          </p:cNvPr>
          <p:cNvSpPr txBox="1"/>
          <p:nvPr/>
        </p:nvSpPr>
        <p:spPr>
          <a:xfrm>
            <a:off x="1311009" y="1350494"/>
            <a:ext cx="85050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Heart attacks and strokes are responsible for 85% of global deaths due to cardiovascular disease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FFCBA5-E2D5-5381-37DF-38909FD0B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975" y="3838549"/>
            <a:ext cx="4033418" cy="268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8059A8-7299-6F5C-9048-CBDDFA2B8D3D}"/>
              </a:ext>
            </a:extLst>
          </p:cNvPr>
          <p:cNvSpPr txBox="1"/>
          <p:nvPr/>
        </p:nvSpPr>
        <p:spPr>
          <a:xfrm>
            <a:off x="1311008" y="2228671"/>
            <a:ext cx="904153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Heartbeat sounds, often referred to as phonocardiograms (PCGs), contain crucial diagnostic information that can aid medical professionals in assessing cardiac conditions, detecting anomalies, and monitoring patient well-being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76828-FAAA-34F4-0776-EA13599CA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16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7D44-A482-E452-CF9F-A60E5F8133C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6270" y="146873"/>
            <a:ext cx="8761413" cy="708025"/>
          </a:xfrm>
        </p:spPr>
        <p:txBody>
          <a:bodyPr/>
          <a:lstStyle/>
          <a:p>
            <a:r>
              <a:rPr lang="vi-VN" b="1" dirty="0" err="1">
                <a:solidFill>
                  <a:schemeClr val="accent6">
                    <a:lumMod val="50000"/>
                  </a:schemeClr>
                </a:solidFill>
              </a:rPr>
              <a:t>Reference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8736B0-6AFF-889A-67DC-AE2B663EAC36}"/>
              </a:ext>
            </a:extLst>
          </p:cNvPr>
          <p:cNvSpPr txBox="1"/>
          <p:nvPr/>
        </p:nvSpPr>
        <p:spPr>
          <a:xfrm>
            <a:off x="695563" y="1317559"/>
            <a:ext cx="10089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 dirty="0">
                <a:solidFill>
                  <a:srgbClr val="222222"/>
                </a:solidFill>
                <a:effectLst/>
                <a:latin typeface="helvetica neue"/>
              </a:rPr>
              <a:t>1. 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Yaseen; Son, G.-Y.; Kwon, S. Classification of Heart Sound Signal Using Multiple Features. </a:t>
            </a:r>
            <a:r>
              <a:rPr lang="en-US" b="0" i="1" dirty="0">
                <a:solidFill>
                  <a:srgbClr val="222222"/>
                </a:solidFill>
                <a:effectLst/>
                <a:latin typeface="helvetica neue"/>
              </a:rPr>
              <a:t>Appl. Sci.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 </a:t>
            </a:r>
            <a:r>
              <a:rPr lang="en-US" b="1" i="0" dirty="0">
                <a:solidFill>
                  <a:srgbClr val="222222"/>
                </a:solidFill>
                <a:effectLst/>
                <a:latin typeface="helvetica neue"/>
              </a:rPr>
              <a:t>2018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helvetica neue"/>
              </a:rPr>
              <a:t>8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, 2344. https://doi.org/10.3390/app8122344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737151-1E63-885F-311B-6DF01D9B120C}"/>
              </a:ext>
            </a:extLst>
          </p:cNvPr>
          <p:cNvSpPr txBox="1"/>
          <p:nvPr/>
        </p:nvSpPr>
        <p:spPr>
          <a:xfrm>
            <a:off x="695562" y="2206103"/>
            <a:ext cx="87569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 dirty="0">
                <a:solidFill>
                  <a:srgbClr val="222222"/>
                </a:solidFill>
                <a:effectLst/>
                <a:latin typeface="helvetica neue"/>
              </a:rPr>
              <a:t>2.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helvetica neue"/>
              </a:rPr>
              <a:t>Fuadah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, Y.N.;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helvetica neue"/>
              </a:rPr>
              <a:t>Pramudito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, M.A.; Lim, K.M. An Optimal Approach for Heart Sound Classification Using Grid Search in Hyperparameter Optimization of Machine Learning. </a:t>
            </a:r>
            <a:r>
              <a:rPr lang="en-US" b="0" i="1" dirty="0">
                <a:solidFill>
                  <a:srgbClr val="222222"/>
                </a:solidFill>
                <a:effectLst/>
                <a:latin typeface="helvetica neue"/>
              </a:rPr>
              <a:t>Bioengineering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 </a:t>
            </a:r>
            <a:r>
              <a:rPr lang="en-US" b="1" i="0" dirty="0">
                <a:solidFill>
                  <a:srgbClr val="222222"/>
                </a:solidFill>
                <a:effectLst/>
                <a:latin typeface="helvetica neue"/>
              </a:rPr>
              <a:t>2023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helvetica neue"/>
              </a:rPr>
              <a:t>10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, 45. https://doi.org/10.3390/bioengineering10010045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569D58-10BF-872C-8366-EAB65FED1B10}"/>
              </a:ext>
            </a:extLst>
          </p:cNvPr>
          <p:cNvSpPr txBox="1"/>
          <p:nvPr/>
        </p:nvSpPr>
        <p:spPr>
          <a:xfrm>
            <a:off x="695562" y="3531949"/>
            <a:ext cx="82075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>
                <a:latin typeface="helvetica neue"/>
                <a:cs typeface="Hadassah Friedlaender" panose="020F0502020204030204" pitchFamily="18" charset="-79"/>
              </a:rPr>
              <a:t>3. </a:t>
            </a:r>
            <a:r>
              <a:rPr lang="en-US" dirty="0">
                <a:latin typeface="helvetica neue"/>
                <a:cs typeface="Hadassah Friedlaender" panose="020F0502020204030204" pitchFamily="18" charset="-79"/>
              </a:rPr>
              <a:t>Heartbeat sound classification using  Mel-frequency cepstral coefficients and deep convolutional neural </a:t>
            </a:r>
            <a:r>
              <a:rPr lang="vi-VN" dirty="0" err="1">
                <a:latin typeface="helvetica neue"/>
                <a:cs typeface="Hadassah Friedlaender" panose="020F0502020204030204" pitchFamily="18" charset="-79"/>
              </a:rPr>
              <a:t>network</a:t>
            </a:r>
            <a:r>
              <a:rPr lang="vi-VN" dirty="0">
                <a:latin typeface="helvetica neue"/>
                <a:cs typeface="Hadassah Friedlaender" panose="020F0502020204030204" pitchFamily="18" charset="-79"/>
              </a:rPr>
              <a:t>, </a:t>
            </a:r>
            <a:r>
              <a:rPr lang="vi-VN" b="1" dirty="0">
                <a:latin typeface="helvetica neue"/>
                <a:cs typeface="Hadassah Friedlaender" panose="020F0502020204030204" pitchFamily="18" charset="-79"/>
              </a:rPr>
              <a:t>2020</a:t>
            </a:r>
          </a:p>
          <a:p>
            <a:endParaRPr lang="vi-VN" b="1" dirty="0">
              <a:latin typeface="helvetica neue"/>
              <a:cs typeface="Hadassah Friedlaender" panose="020F0502020204030204" pitchFamily="18" charset="-79"/>
            </a:endParaRPr>
          </a:p>
          <a:p>
            <a:r>
              <a:rPr lang="vi-VN" dirty="0">
                <a:latin typeface="helvetica neue"/>
                <a:cs typeface="Hadassah Friedlaender" panose="020F0502020204030204" pitchFamily="18" charset="-79"/>
              </a:rPr>
              <a:t>4. </a:t>
            </a:r>
            <a:r>
              <a:rPr lang="en-US" dirty="0">
                <a:latin typeface="helvetica neue"/>
                <a:cs typeface="Hadassah Friedlaender" panose="020F0502020204030204" pitchFamily="18" charset="-79"/>
              </a:rPr>
              <a:t>Machine learning-based classification of cardiac diseases from PCG</a:t>
            </a:r>
            <a:r>
              <a:rPr lang="vi-VN" dirty="0">
                <a:latin typeface="helvetica neue"/>
                <a:cs typeface="Hadassah Friedlaender" panose="020F0502020204030204" pitchFamily="18" charset="-79"/>
              </a:rPr>
              <a:t> </a:t>
            </a:r>
            <a:r>
              <a:rPr lang="en-US" dirty="0">
                <a:latin typeface="helvetica neue"/>
                <a:cs typeface="Hadassah Friedlaender" panose="020F0502020204030204" pitchFamily="18" charset="-79"/>
              </a:rPr>
              <a:t>recorded heart </a:t>
            </a:r>
            <a:r>
              <a:rPr lang="vi-VN" dirty="0" err="1">
                <a:latin typeface="helvetica neue"/>
                <a:cs typeface="Hadassah Friedlaender" panose="020F0502020204030204" pitchFamily="18" charset="-79"/>
              </a:rPr>
              <a:t>sounds</a:t>
            </a:r>
            <a:r>
              <a:rPr lang="vi-VN" dirty="0">
                <a:latin typeface="helvetica neue"/>
                <a:cs typeface="Hadassah Friedlaender" panose="020F0502020204030204" pitchFamily="18" charset="-79"/>
              </a:rPr>
              <a:t>, </a:t>
            </a:r>
            <a:r>
              <a:rPr lang="vi-VN" b="1" dirty="0">
                <a:latin typeface="helvetica neue"/>
                <a:cs typeface="Hadassah Friedlaender" panose="020F0502020204030204" pitchFamily="18" charset="-79"/>
              </a:rPr>
              <a:t>2019</a:t>
            </a:r>
          </a:p>
          <a:p>
            <a:endParaRPr lang="vi-VN" b="1" dirty="0">
              <a:latin typeface="helvetica neue"/>
              <a:cs typeface="Hadassah Friedlaender" panose="020F0502020204030204" pitchFamily="18" charset="-79"/>
            </a:endParaRPr>
          </a:p>
          <a:p>
            <a:r>
              <a:rPr lang="vi-VN" dirty="0">
                <a:latin typeface="helvetica neue"/>
                <a:cs typeface="Hadassah Friedlaender" panose="020F0502020204030204" pitchFamily="18" charset="-79"/>
              </a:rPr>
              <a:t>5. </a:t>
            </a:r>
            <a:r>
              <a:rPr lang="en-US" dirty="0">
                <a:latin typeface="helvetica neue"/>
                <a:cs typeface="Hadassah Friedlaender" panose="020F0502020204030204" pitchFamily="18" charset="-79"/>
              </a:rPr>
              <a:t>Cardiac disorder classification by heart sound signals using murmur likelihood and hidden Markov model state </a:t>
            </a:r>
            <a:r>
              <a:rPr lang="vi-VN" dirty="0" err="1">
                <a:latin typeface="helvetica neue"/>
                <a:cs typeface="Hadassah Friedlaender" panose="020F0502020204030204" pitchFamily="18" charset="-79"/>
              </a:rPr>
              <a:t>likelihood</a:t>
            </a:r>
            <a:r>
              <a:rPr lang="vi-VN" dirty="0">
                <a:latin typeface="helvetica neue"/>
                <a:cs typeface="Hadassah Friedlaender" panose="020F0502020204030204" pitchFamily="18" charset="-79"/>
              </a:rPr>
              <a:t>, </a:t>
            </a:r>
            <a:r>
              <a:rPr lang="vi-VN" b="1" dirty="0">
                <a:latin typeface="helvetica neue"/>
                <a:cs typeface="Hadassah Friedlaender" panose="020F0502020204030204" pitchFamily="18" charset="-79"/>
              </a:rPr>
              <a:t>2012</a:t>
            </a:r>
            <a:endParaRPr lang="en-US" dirty="0">
              <a:latin typeface="helvetica neue"/>
              <a:cs typeface="Hadassah Friedlaender" panose="020F0502020204030204" pitchFamily="18" charset="-79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1261C82-0091-3003-2EF0-B462AE41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30</a:t>
            </a:fld>
            <a:endParaRPr lang="en-US"/>
          </a:p>
        </p:txBody>
      </p:sp>
      <p:sp>
        <p:nvSpPr>
          <p:cNvPr id="15" name="TextBox 14">
            <a:hlinkClick r:id="rId2"/>
            <a:extLst>
              <a:ext uri="{FF2B5EF4-FFF2-40B4-BE49-F238E27FC236}">
                <a16:creationId xmlns:a16="http://schemas.microsoft.com/office/drawing/2014/main" id="{A00401D5-9DE2-73B7-8151-943370ED2781}"/>
              </a:ext>
            </a:extLst>
          </p:cNvPr>
          <p:cNvSpPr txBox="1"/>
          <p:nvPr/>
        </p:nvSpPr>
        <p:spPr>
          <a:xfrm>
            <a:off x="695562" y="6081311"/>
            <a:ext cx="1630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err="1">
                <a:solidFill>
                  <a:schemeClr val="accent5">
                    <a:lumMod val="75000"/>
                  </a:schemeClr>
                </a:solidFill>
              </a:rPr>
              <a:t>Link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953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38EE-DC18-12C8-2B61-A6204E786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190" y="1606486"/>
            <a:ext cx="8825660" cy="1822514"/>
          </a:xfrm>
        </p:spPr>
        <p:txBody>
          <a:bodyPr/>
          <a:lstStyle/>
          <a:p>
            <a:pPr algn="ctr"/>
            <a:r>
              <a:rPr lang="vi-VN" sz="6000" dirty="0"/>
              <a:t>THANK YOU</a:t>
            </a:r>
            <a:endParaRPr lang="en-US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6536C-6FEB-6D92-0D54-05411C80F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41F17-5026-47BD-7C03-E0D0010C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2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6B67DF-FF17-BC64-5CA9-70E7C86C44DA}"/>
              </a:ext>
            </a:extLst>
          </p:cNvPr>
          <p:cNvSpPr txBox="1"/>
          <p:nvPr/>
        </p:nvSpPr>
        <p:spPr>
          <a:xfrm>
            <a:off x="1586428" y="1654362"/>
            <a:ext cx="69984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Many different automated classifying approaches have been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28E65-C6D5-4B9E-366B-69196B1CF807}"/>
              </a:ext>
            </a:extLst>
          </p:cNvPr>
          <p:cNvSpPr txBox="1"/>
          <p:nvPr/>
        </p:nvSpPr>
        <p:spPr>
          <a:xfrm>
            <a:off x="1586428" y="616945"/>
            <a:ext cx="2908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I. </a:t>
            </a:r>
            <a:r>
              <a:rPr lang="vi-VN" sz="4000" dirty="0" err="1"/>
              <a:t>Problem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6AC187-C935-471C-1BFD-44CE9B3D204B}"/>
              </a:ext>
            </a:extLst>
          </p:cNvPr>
          <p:cNvSpPr txBox="1"/>
          <p:nvPr/>
        </p:nvSpPr>
        <p:spPr>
          <a:xfrm>
            <a:off x="1586428" y="2764864"/>
            <a:ext cx="8167632" cy="2239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dirty="0"/>
              <a:t>- A</a:t>
            </a:r>
            <a:r>
              <a:rPr lang="en-US" sz="2400" dirty="0" err="1"/>
              <a:t>rtificial</a:t>
            </a:r>
            <a:r>
              <a:rPr lang="en-US" sz="2400" dirty="0"/>
              <a:t> neural network</a:t>
            </a:r>
            <a:r>
              <a:rPr lang="vi-VN" sz="2400" dirty="0"/>
              <a:t> </a:t>
            </a:r>
            <a:r>
              <a:rPr lang="en-US" sz="2400" dirty="0"/>
              <a:t>(ANN) </a:t>
            </a:r>
            <a:endParaRPr lang="vi-VN" sz="2400" dirty="0"/>
          </a:p>
          <a:p>
            <a:pPr>
              <a:lnSpc>
                <a:spcPct val="150000"/>
              </a:lnSpc>
            </a:pPr>
            <a:r>
              <a:rPr lang="vi-VN" sz="2400" dirty="0"/>
              <a:t>- H</a:t>
            </a:r>
            <a:r>
              <a:rPr lang="en-US" sz="2400" dirty="0" err="1"/>
              <a:t>idden</a:t>
            </a:r>
            <a:r>
              <a:rPr lang="en-US" sz="2400" dirty="0"/>
              <a:t> Markov model (HMM)</a:t>
            </a:r>
            <a:endParaRPr lang="vi-VN" sz="2400" dirty="0"/>
          </a:p>
          <a:p>
            <a:pPr>
              <a:lnSpc>
                <a:spcPct val="150000"/>
              </a:lnSpc>
            </a:pPr>
            <a:r>
              <a:rPr lang="vi-VN" sz="2400" dirty="0"/>
              <a:t>- </a:t>
            </a:r>
            <a:r>
              <a:rPr lang="en-US" sz="2400" dirty="0"/>
              <a:t>Multilayer perceptron-back propagation (MLP-BP)</a:t>
            </a:r>
          </a:p>
          <a:p>
            <a:pPr>
              <a:lnSpc>
                <a:spcPct val="150000"/>
              </a:lnSpc>
            </a:pPr>
            <a:r>
              <a:rPr lang="vi-VN" sz="2400" dirty="0"/>
              <a:t>- </a:t>
            </a:r>
            <a:r>
              <a:rPr lang="en-US" sz="2400" dirty="0"/>
              <a:t>Wavelet coefficients and neural networks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7A0F6-1778-40FF-4ADD-B3A70148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0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6A6C-8007-D103-846A-E97228AE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II. R</a:t>
            </a:r>
            <a:r>
              <a:rPr lang="en-US" b="1" dirty="0"/>
              <a:t>elated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C0813-94C1-B046-4F90-8A9C1EEDF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A9937-40DF-F9B8-ADC3-42E53D7B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1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0D86F2-333C-F5AB-F4CB-6D51CCB8E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112" y="634489"/>
            <a:ext cx="5939908" cy="1329267"/>
          </a:xfrm>
        </p:spPr>
        <p:txBody>
          <a:bodyPr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Literature Review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27D7B-9989-23B2-BCEF-ACD4B012E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10" y="1397187"/>
            <a:ext cx="9365853" cy="432802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14C03F-AC6B-1F0A-F2B5-3D220A91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44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3C34-0643-5E16-C5B3-F10DE214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vi-VN" sz="6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III. </a:t>
            </a:r>
            <a:r>
              <a:rPr lang="vi-VN" sz="6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Select</a:t>
            </a:r>
            <a:r>
              <a:rPr lang="vi-VN" sz="6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sz="6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dataset</a:t>
            </a:r>
            <a:r>
              <a:rPr lang="vi-VN" sz="6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&amp; </a:t>
            </a:r>
            <a:r>
              <a:rPr lang="vi-VN" sz="6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Proposed</a:t>
            </a:r>
            <a:r>
              <a:rPr lang="vi-VN" sz="6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sz="6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method</a:t>
            </a:r>
            <a:endParaRPr lang="en-US" sz="6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F0DCA-4E10-F4AE-1E58-8D6772AB6C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CA37F-4F89-22C7-0B7B-42DDD714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01EA-FF3B-9F9A-CDFB-24A7F74B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+mn-lt"/>
              </a:rPr>
              <a:t>Select</a:t>
            </a:r>
            <a:r>
              <a:rPr lang="vi-VN" dirty="0">
                <a:latin typeface="+mn-lt"/>
              </a:rPr>
              <a:t> d</a:t>
            </a:r>
            <a:r>
              <a:rPr lang="en-US" dirty="0" err="1">
                <a:latin typeface="+mn-lt"/>
              </a:rPr>
              <a:t>ataset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828510-ED14-A425-CDF2-3E7AD32C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616" y="2647568"/>
            <a:ext cx="9939032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400" dirty="0" err="1"/>
              <a:t>Heartbeat</a:t>
            </a:r>
            <a:r>
              <a:rPr lang="vi-VN" sz="2400" dirty="0"/>
              <a:t> </a:t>
            </a:r>
            <a:r>
              <a:rPr lang="vi-VN" sz="2400" dirty="0" err="1"/>
              <a:t>Sounds</a:t>
            </a:r>
            <a:r>
              <a:rPr lang="vi-VN" sz="2400" dirty="0"/>
              <a:t> </a:t>
            </a:r>
            <a:r>
              <a:rPr lang="vi-VN" sz="2400" dirty="0" err="1"/>
              <a:t>Classification</a:t>
            </a:r>
            <a:r>
              <a:rPr lang="vi-VN" sz="2400" dirty="0"/>
              <a:t> – </a:t>
            </a:r>
            <a:r>
              <a:rPr lang="vi-VN" sz="2400" dirty="0" err="1"/>
              <a:t>Analysis</a:t>
            </a:r>
            <a:r>
              <a:rPr lang="vi-VN" sz="2400" dirty="0"/>
              <a:t> </a:t>
            </a:r>
            <a:r>
              <a:rPr lang="vi-VN" sz="2400" dirty="0" err="1"/>
              <a:t>available</a:t>
            </a:r>
            <a:r>
              <a:rPr lang="vi-VN" sz="2400" dirty="0"/>
              <a:t> </a:t>
            </a:r>
            <a:r>
              <a:rPr lang="vi-VN" sz="2400" dirty="0" err="1"/>
              <a:t>on</a:t>
            </a:r>
            <a:r>
              <a:rPr lang="vi-VN" sz="2400" dirty="0"/>
              <a:t> </a:t>
            </a:r>
            <a:r>
              <a:rPr lang="vi-VN" sz="2400" dirty="0" err="1"/>
              <a:t>Kaggle</a:t>
            </a:r>
            <a:endParaRPr lang="vi-VN" sz="2400" dirty="0"/>
          </a:p>
          <a:p>
            <a:pPr marL="0" indent="0">
              <a:buNone/>
            </a:pPr>
            <a:r>
              <a:rPr lang="vi-VN" sz="2400" dirty="0" err="1"/>
              <a:t>Dataset</a:t>
            </a:r>
            <a:r>
              <a:rPr lang="en-US" sz="2400" dirty="0"/>
              <a:t> has been gathered from </a:t>
            </a:r>
            <a:r>
              <a:rPr lang="vi-VN" sz="2400" u="sng" dirty="0"/>
              <a:t>2</a:t>
            </a:r>
            <a:r>
              <a:rPr lang="en-US" sz="2400" u="sng" dirty="0"/>
              <a:t> sources</a:t>
            </a:r>
            <a:r>
              <a:rPr lang="en-US" sz="2400" dirty="0"/>
              <a:t>: </a:t>
            </a:r>
            <a:endParaRPr lang="vi-VN" sz="2400" dirty="0"/>
          </a:p>
          <a:p>
            <a:r>
              <a:rPr lang="en-US" sz="2400" dirty="0"/>
              <a:t>(A) from the general public via the </a:t>
            </a:r>
            <a:r>
              <a:rPr lang="en-US" sz="2400" dirty="0" err="1"/>
              <a:t>iStethoscope</a:t>
            </a:r>
            <a:r>
              <a:rPr lang="en-US" sz="2400" dirty="0"/>
              <a:t> Pro iPhone app, provided in Dataset A</a:t>
            </a:r>
            <a:r>
              <a:rPr lang="vi-VN" sz="2400" dirty="0"/>
              <a:t> (176 </a:t>
            </a:r>
            <a:r>
              <a:rPr lang="vi-VN" sz="2400" dirty="0" err="1"/>
              <a:t>audio</a:t>
            </a:r>
            <a:r>
              <a:rPr lang="vi-VN" sz="2400" dirty="0"/>
              <a:t> in .</a:t>
            </a:r>
            <a:r>
              <a:rPr lang="vi-VN" sz="2400" dirty="0" err="1"/>
              <a:t>wav</a:t>
            </a:r>
            <a:r>
              <a:rPr lang="vi-VN" sz="2400" dirty="0"/>
              <a:t>; </a:t>
            </a:r>
            <a:r>
              <a:rPr lang="en-US" sz="2400" dirty="0" err="1"/>
              <a:t>set_a</a:t>
            </a:r>
            <a:r>
              <a:rPr lang="en-US" sz="2400" dirty="0"/>
              <a:t>.</a:t>
            </a:r>
            <a:r>
              <a:rPr lang="vi-VN" sz="2400" dirty="0" err="1"/>
              <a:t>csv</a:t>
            </a:r>
            <a:r>
              <a:rPr lang="vi-VN" sz="2400" dirty="0"/>
              <a:t>)</a:t>
            </a:r>
          </a:p>
          <a:p>
            <a:r>
              <a:rPr lang="en-US" sz="2400" dirty="0"/>
              <a:t>(B) from a clinic trial in hospitals using the digital stethoscope </a:t>
            </a:r>
            <a:r>
              <a:rPr lang="en-US" sz="2400" dirty="0" err="1"/>
              <a:t>DigiScope</a:t>
            </a:r>
            <a:r>
              <a:rPr lang="en-US" sz="2400" dirty="0"/>
              <a:t>, provided in Dataset B</a:t>
            </a:r>
            <a:r>
              <a:rPr lang="vi-VN" sz="2400" dirty="0"/>
              <a:t> (657 </a:t>
            </a:r>
            <a:r>
              <a:rPr lang="vi-VN" sz="2400" dirty="0" err="1"/>
              <a:t>audio</a:t>
            </a:r>
            <a:r>
              <a:rPr lang="vi-VN" sz="2400" dirty="0"/>
              <a:t> in .</a:t>
            </a:r>
            <a:r>
              <a:rPr lang="vi-VN" sz="2400" dirty="0" err="1"/>
              <a:t>wav</a:t>
            </a:r>
            <a:r>
              <a:rPr lang="vi-VN" sz="2400" dirty="0"/>
              <a:t>; </a:t>
            </a:r>
            <a:r>
              <a:rPr lang="en-US" sz="2400" dirty="0" err="1"/>
              <a:t>set_b</a:t>
            </a:r>
            <a:r>
              <a:rPr lang="en-US" sz="2400" dirty="0"/>
              <a:t>.</a:t>
            </a:r>
            <a:r>
              <a:rPr lang="vi-VN" sz="2400" dirty="0" err="1"/>
              <a:t>csv</a:t>
            </a:r>
            <a:r>
              <a:rPr lang="vi-VN" sz="2400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2E09E-DB7E-9CEF-44A0-976D5051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9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01EA-FF3B-9F9A-CDFB-24A7F74B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err="1">
                <a:latin typeface="+mn-lt"/>
              </a:rPr>
              <a:t>Select</a:t>
            </a:r>
            <a:r>
              <a:rPr lang="vi-VN" b="1" dirty="0">
                <a:latin typeface="+mn-lt"/>
              </a:rPr>
              <a:t> d</a:t>
            </a:r>
            <a:r>
              <a:rPr lang="en-US" b="1" dirty="0" err="1">
                <a:latin typeface="+mn-lt"/>
              </a:rPr>
              <a:t>ataset</a:t>
            </a:r>
            <a:endParaRPr lang="en-US" b="1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828510-ED14-A425-CDF2-3E7AD32C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565" y="2625534"/>
            <a:ext cx="9939032" cy="3416300"/>
          </a:xfrm>
        </p:spPr>
        <p:txBody>
          <a:bodyPr>
            <a:normAutofit fontScale="92500" lnSpcReduction="20000"/>
          </a:bodyPr>
          <a:lstStyle/>
          <a:p>
            <a:pPr algn="l" fontAlgn="base"/>
            <a:r>
              <a:rPr lang="vi-VN" sz="2400" b="1" dirty="0" err="1">
                <a:solidFill>
                  <a:srgbClr val="202124"/>
                </a:solidFill>
                <a:latin typeface="inherit"/>
              </a:rPr>
              <a:t>Dataset</a:t>
            </a:r>
            <a:r>
              <a:rPr lang="vi-VN" sz="2400" b="1" dirty="0">
                <a:solidFill>
                  <a:srgbClr val="202124"/>
                </a:solidFill>
                <a:latin typeface="inherit"/>
              </a:rPr>
              <a:t> </a:t>
            </a:r>
            <a:r>
              <a:rPr lang="vi-VN" sz="2400" b="1" dirty="0" err="1">
                <a:solidFill>
                  <a:srgbClr val="202124"/>
                </a:solidFill>
                <a:latin typeface="inherit"/>
              </a:rPr>
              <a:t>have</a:t>
            </a:r>
            <a:r>
              <a:rPr lang="vi-VN" sz="2400" b="1" dirty="0">
                <a:solidFill>
                  <a:srgbClr val="202124"/>
                </a:solidFill>
                <a:latin typeface="inherit"/>
              </a:rPr>
              <a:t> 833 </a:t>
            </a:r>
            <a:r>
              <a:rPr lang="vi-VN" sz="2400" b="1" dirty="0" err="1">
                <a:solidFill>
                  <a:srgbClr val="202124"/>
                </a:solidFill>
                <a:latin typeface="inherit"/>
              </a:rPr>
              <a:t>data</a:t>
            </a:r>
            <a:r>
              <a:rPr lang="vi-VN" sz="2400" b="1" dirty="0">
                <a:solidFill>
                  <a:srgbClr val="202124"/>
                </a:solidFill>
                <a:latin typeface="inherit"/>
              </a:rPr>
              <a:t> in </a:t>
            </a:r>
            <a:r>
              <a:rPr lang="vi-VN" sz="2400" b="1" dirty="0" err="1">
                <a:solidFill>
                  <a:srgbClr val="202124"/>
                </a:solidFill>
                <a:latin typeface="inherit"/>
              </a:rPr>
              <a:t>total</a:t>
            </a:r>
            <a:r>
              <a:rPr lang="vi-VN" sz="2400" b="1" dirty="0">
                <a:solidFill>
                  <a:srgbClr val="202124"/>
                </a:solidFill>
                <a:latin typeface="inherit"/>
              </a:rPr>
              <a:t> </a:t>
            </a:r>
            <a:r>
              <a:rPr lang="vi-VN" sz="2400" b="1" dirty="0" err="1">
                <a:solidFill>
                  <a:srgbClr val="202124"/>
                </a:solidFill>
                <a:latin typeface="inherit"/>
              </a:rPr>
              <a:t>divided</a:t>
            </a:r>
            <a:r>
              <a:rPr lang="vi-VN" sz="2400" b="1" dirty="0">
                <a:solidFill>
                  <a:srgbClr val="202124"/>
                </a:solidFill>
                <a:latin typeface="inherit"/>
              </a:rPr>
              <a:t> </a:t>
            </a:r>
            <a:r>
              <a:rPr lang="vi-VN" sz="2400" b="1" dirty="0" err="1">
                <a:solidFill>
                  <a:srgbClr val="202124"/>
                </a:solidFill>
                <a:latin typeface="inherit"/>
              </a:rPr>
              <a:t>set_A</a:t>
            </a:r>
            <a:r>
              <a:rPr lang="vi-VN" sz="2400" b="1" dirty="0">
                <a:solidFill>
                  <a:srgbClr val="202124"/>
                </a:solidFill>
                <a:latin typeface="inherit"/>
              </a:rPr>
              <a:t> &amp; </a:t>
            </a:r>
            <a:r>
              <a:rPr lang="vi-VN" sz="2400" b="1" dirty="0" err="1">
                <a:solidFill>
                  <a:srgbClr val="202124"/>
                </a:solidFill>
                <a:latin typeface="inherit"/>
              </a:rPr>
              <a:t>set_B</a:t>
            </a:r>
            <a:r>
              <a:rPr lang="vi-VN" sz="2400" b="1" dirty="0">
                <a:solidFill>
                  <a:srgbClr val="202124"/>
                </a:solidFill>
                <a:latin typeface="inherit"/>
              </a:rPr>
              <a:t>, </a:t>
            </a:r>
          </a:p>
          <a:p>
            <a:pPr algn="l" fontAlgn="base"/>
            <a:r>
              <a:rPr lang="vi-VN" sz="2400" b="1" dirty="0">
                <a:solidFill>
                  <a:srgbClr val="202124"/>
                </a:solidFill>
                <a:latin typeface="inherit"/>
              </a:rPr>
              <a:t>4 </a:t>
            </a:r>
            <a:r>
              <a:rPr lang="vi-VN" sz="2400" b="1" dirty="0" err="1">
                <a:solidFill>
                  <a:srgbClr val="202124"/>
                </a:solidFill>
                <a:latin typeface="inherit"/>
              </a:rPr>
              <a:t>feature</a:t>
            </a:r>
            <a:r>
              <a:rPr lang="vi-VN" sz="2400" b="1" dirty="0">
                <a:solidFill>
                  <a:srgbClr val="202124"/>
                </a:solidFill>
                <a:latin typeface="inherit"/>
              </a:rPr>
              <a:t>: </a:t>
            </a:r>
            <a:endParaRPr lang="en-US" sz="2400" b="1" i="0" dirty="0">
              <a:solidFill>
                <a:srgbClr val="202124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C4043"/>
                </a:solidFill>
                <a:effectLst/>
                <a:latin typeface="inherit"/>
              </a:rPr>
              <a:t>dataset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inherit"/>
              </a:rPr>
              <a:t>: </a:t>
            </a:r>
            <a:r>
              <a:rPr lang="en-US" sz="2400" b="0" i="1" dirty="0">
                <a:solidFill>
                  <a:srgbClr val="3C4043"/>
                </a:solidFill>
                <a:effectLst/>
                <a:latin typeface="inherit"/>
              </a:rPr>
              <a:t>a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inherit"/>
              </a:rPr>
              <a:t> or </a:t>
            </a:r>
            <a:r>
              <a:rPr lang="en-US" sz="2400" b="0" i="1" dirty="0">
                <a:solidFill>
                  <a:srgbClr val="3C4043"/>
                </a:solidFill>
                <a:effectLst/>
                <a:latin typeface="inherit"/>
              </a:rPr>
              <a:t>b</a:t>
            </a:r>
            <a:endParaRPr lang="en-US" sz="2400" b="0" i="0" dirty="0">
              <a:solidFill>
                <a:srgbClr val="3C4043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3C4043"/>
                </a:solidFill>
                <a:effectLst/>
                <a:latin typeface="inherit"/>
              </a:rPr>
              <a:t>fname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inherit"/>
              </a:rPr>
              <a:t>: the audio file</a:t>
            </a:r>
            <a:r>
              <a:rPr lang="vi-VN" sz="2400" b="0" i="0" dirty="0">
                <a:solidFill>
                  <a:srgbClr val="3C4043"/>
                </a:solidFill>
                <a:effectLst/>
                <a:latin typeface="inherit"/>
              </a:rPr>
              <a:t> (.</a:t>
            </a:r>
            <a:r>
              <a:rPr lang="vi-VN" sz="2400" b="0" i="0" dirty="0" err="1">
                <a:solidFill>
                  <a:srgbClr val="3C4043"/>
                </a:solidFill>
                <a:effectLst/>
                <a:latin typeface="inherit"/>
              </a:rPr>
              <a:t>wav</a:t>
            </a:r>
            <a:r>
              <a:rPr lang="vi-VN" sz="2400" b="0" i="0" dirty="0">
                <a:solidFill>
                  <a:srgbClr val="3C4043"/>
                </a:solidFill>
                <a:effectLst/>
                <a:latin typeface="inherit"/>
              </a:rPr>
              <a:t>)</a:t>
            </a:r>
            <a:endParaRPr lang="en-US" sz="2400" b="0" i="0" dirty="0">
              <a:solidFill>
                <a:srgbClr val="3C4043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C4043"/>
                </a:solidFill>
                <a:effectLst/>
                <a:latin typeface="inherit"/>
              </a:rPr>
              <a:t>label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inherit"/>
              </a:rPr>
              <a:t>: either "normal", blank (for </a:t>
            </a:r>
            <a:r>
              <a:rPr lang="en-US" sz="2400" b="0" i="0" dirty="0" err="1">
                <a:solidFill>
                  <a:srgbClr val="3C4043"/>
                </a:solidFill>
                <a:effectLst/>
                <a:latin typeface="inherit"/>
              </a:rPr>
              <a:t>unlabelled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inherit"/>
              </a:rPr>
              <a:t> data), or one of various categories of abnormal heartbeats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C4043"/>
                </a:solidFill>
                <a:effectLst/>
                <a:latin typeface="inherit"/>
              </a:rPr>
              <a:t>sublabel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inherit"/>
              </a:rPr>
              <a:t>: in </a:t>
            </a:r>
            <a:r>
              <a:rPr lang="en-US" sz="2400" b="0" i="0" dirty="0" err="1">
                <a:solidFill>
                  <a:srgbClr val="3C4043"/>
                </a:solidFill>
                <a:effectLst/>
                <a:latin typeface="inherit"/>
              </a:rPr>
              <a:t>set_b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inherit"/>
              </a:rPr>
              <a:t>, some recordings are categorized as </a:t>
            </a:r>
            <a:r>
              <a:rPr lang="en-US" sz="2400" b="0" i="1" dirty="0">
                <a:solidFill>
                  <a:srgbClr val="3C4043"/>
                </a:solidFill>
                <a:effectLst/>
                <a:latin typeface="inherit"/>
              </a:rPr>
              <a:t>noisy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inherit"/>
              </a:rPr>
              <a:t>, meaning they contain non-heart background noise; this field holds information on whether something is e.g. "</a:t>
            </a:r>
            <a:r>
              <a:rPr lang="en-US" sz="2400" b="0" i="0" dirty="0" err="1">
                <a:solidFill>
                  <a:srgbClr val="3C4043"/>
                </a:solidFill>
                <a:effectLst/>
                <a:latin typeface="inherit"/>
              </a:rPr>
              <a:t>noisynormal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inherit"/>
              </a:rPr>
              <a:t>" or "</a:t>
            </a:r>
            <a:r>
              <a:rPr lang="en-US" sz="2400" b="0" i="0" dirty="0" err="1">
                <a:solidFill>
                  <a:srgbClr val="3C4043"/>
                </a:solidFill>
                <a:effectLst/>
                <a:latin typeface="inherit"/>
              </a:rPr>
              <a:t>noisymurmur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inherit"/>
              </a:rPr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A5867-4F0A-3D94-658D-E1350F8C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CDAB-D135-440D-A0CF-60FA9F88CE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53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C8E50D6111E346A2E6995460421F0A" ma:contentTypeVersion="3" ma:contentTypeDescription="Create a new document." ma:contentTypeScope="" ma:versionID="6d7a960dc61fed8551541abaf71aa081">
  <xsd:schema xmlns:xsd="http://www.w3.org/2001/XMLSchema" xmlns:xs="http://www.w3.org/2001/XMLSchema" xmlns:p="http://schemas.microsoft.com/office/2006/metadata/properties" xmlns:ns2="ceea661f-8a8a-47ce-998d-927830b47491" targetNamespace="http://schemas.microsoft.com/office/2006/metadata/properties" ma:root="true" ma:fieldsID="e1ab95f54a13cac2227cde5fc096f2cd" ns2:_="">
    <xsd:import namespace="ceea661f-8a8a-47ce-998d-927830b474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ea661f-8a8a-47ce-998d-927830b474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101723-18EB-461A-A4BE-BADD56E6DED8}"/>
</file>

<file path=customXml/itemProps2.xml><?xml version="1.0" encoding="utf-8"?>
<ds:datastoreItem xmlns:ds="http://schemas.openxmlformats.org/officeDocument/2006/customXml" ds:itemID="{94CA0D08-B938-48A4-8D61-7332346AA915}"/>
</file>

<file path=customXml/itemProps3.xml><?xml version="1.0" encoding="utf-8"?>
<ds:datastoreItem xmlns:ds="http://schemas.openxmlformats.org/officeDocument/2006/customXml" ds:itemID="{46F8DF9E-5FD2-462B-8071-045604921E9C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647</TotalTime>
  <Words>1183</Words>
  <Application>Microsoft Office PowerPoint</Application>
  <PresentationFormat>Widescreen</PresentationFormat>
  <Paragraphs>196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8" baseType="lpstr">
      <vt:lpstr>Abadi</vt:lpstr>
      <vt:lpstr>-apple-system</vt:lpstr>
      <vt:lpstr>Arial</vt:lpstr>
      <vt:lpstr>Calibri</vt:lpstr>
      <vt:lpstr>Century</vt:lpstr>
      <vt:lpstr>Century Gothic</vt:lpstr>
      <vt:lpstr>Consolas</vt:lpstr>
      <vt:lpstr>Gill Sans Ultra Bold</vt:lpstr>
      <vt:lpstr>helvetica neue</vt:lpstr>
      <vt:lpstr>inherit</vt:lpstr>
      <vt:lpstr>Lato</vt:lpstr>
      <vt:lpstr>Segoe UI</vt:lpstr>
      <vt:lpstr>Segoe UI Black</vt:lpstr>
      <vt:lpstr>Times New Roman</vt:lpstr>
      <vt:lpstr>Wingdings</vt:lpstr>
      <vt:lpstr>Wingdings 3</vt:lpstr>
      <vt:lpstr>Ion Boardroom</vt:lpstr>
      <vt:lpstr> Report Week 16 Classifying of Heart Sounds to detect  cardiovascular</vt:lpstr>
      <vt:lpstr>PowerPoint Presentation</vt:lpstr>
      <vt:lpstr>PowerPoint Presentation</vt:lpstr>
      <vt:lpstr>PowerPoint Presentation</vt:lpstr>
      <vt:lpstr>II. Related work</vt:lpstr>
      <vt:lpstr>Literature Review </vt:lpstr>
      <vt:lpstr>III. Select dataset &amp; Proposed method</vt:lpstr>
      <vt:lpstr>Select dataset</vt:lpstr>
      <vt:lpstr>Select dataset</vt:lpstr>
      <vt:lpstr>Method</vt:lpstr>
      <vt:lpstr>1.Data Exploratory analysis</vt:lpstr>
      <vt:lpstr>1.Data Exploratory analysis</vt:lpstr>
      <vt:lpstr>1.Data Exploratory analysis</vt:lpstr>
      <vt:lpstr>PowerPoint Presentation</vt:lpstr>
      <vt:lpstr>PowerPoint Presentation</vt:lpstr>
      <vt:lpstr>PowerPoint Presentation</vt:lpstr>
      <vt:lpstr>2. Data Preprocessing </vt:lpstr>
      <vt:lpstr>3. Classification models </vt:lpstr>
      <vt:lpstr>Hyperparameters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Week 11 Classification of Heart Sound Signal</dc:title>
  <dc:creator>Trinh Khanh Ly 20213676</dc:creator>
  <cp:lastModifiedBy>Trinh Khanh Ly 20213676</cp:lastModifiedBy>
  <cp:revision>26</cp:revision>
  <dcterms:created xsi:type="dcterms:W3CDTF">2023-12-06T15:41:45Z</dcterms:created>
  <dcterms:modified xsi:type="dcterms:W3CDTF">2024-01-01T15:54:43Z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0x01010096C8E50D6111E346A2E6995460421F0A</vt:lpwstr>
  </property>
</Properties>
</file>