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3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4" r:id="rId6"/>
    <p:sldId id="265" r:id="rId7"/>
    <p:sldId id="269" r:id="rId8"/>
    <p:sldId id="266" r:id="rId9"/>
    <p:sldId id="268" r:id="rId10"/>
    <p:sldId id="267" r:id="rId11"/>
    <p:sldId id="261" r:id="rId12"/>
    <p:sldId id="262" r:id="rId13"/>
    <p:sldId id="26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CC69A"/>
    <a:srgbClr val="F4B283"/>
    <a:srgbClr val="A9D28E"/>
    <a:srgbClr val="FFC000"/>
    <a:srgbClr val="9DC3E6"/>
    <a:srgbClr val="FF9F41"/>
    <a:srgbClr val="FFFFFF"/>
    <a:srgbClr val="12B583"/>
    <a:srgbClr val="0EA274"/>
    <a:srgbClr val="96D4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68"/>
    <p:restoredTop sz="96291"/>
  </p:normalViewPr>
  <p:slideViewPr>
    <p:cSldViewPr snapToGrid="0">
      <p:cViewPr varScale="1">
        <p:scale>
          <a:sx n="105" d="100"/>
          <a:sy n="105" d="100"/>
        </p:scale>
        <p:origin x="224" y="6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ACB079-965E-654A-8F61-1E23992E7273}" type="datetimeFigureOut">
              <a:rPr lang="en-US" smtClean="0"/>
              <a:t>3/2/23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53D55A-FB4B-1A42-ABED-289B0FBBE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8256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53D55A-FB4B-1A42-ABED-289B0FBBEC2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7006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53D55A-FB4B-1A42-ABED-289B0FBBEC2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1474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53D55A-FB4B-1A42-ABED-289B0FBBEC2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4154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Thursday, March 2,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14209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Thursday, March 2,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748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Thursday, March 2,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25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Thursday, March 2,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56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Thursday, March 2,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498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Thursday, March 2,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527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Thursday, March 2, 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894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Thursday, March 2, 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15732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Thursday, March 2, 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639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Thursday, March 2,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367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Thursday, March 2,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887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Thursday, March 2,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8162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22" r:id="rId6"/>
    <p:sldLayoutId id="2147483717" r:id="rId7"/>
    <p:sldLayoutId id="2147483718" r:id="rId8"/>
    <p:sldLayoutId id="2147483719" r:id="rId9"/>
    <p:sldLayoutId id="2147483721" r:id="rId10"/>
    <p:sldLayoutId id="2147483720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emf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svg"/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svg"/><Relationship Id="rId5" Type="http://schemas.openxmlformats.org/officeDocument/2006/relationships/image" Target="../media/image7.svg"/><Relationship Id="rId15" Type="http://schemas.openxmlformats.org/officeDocument/2006/relationships/image" Target="../media/image3.sv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svg"/><Relationship Id="rId1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emf"/><Relationship Id="rId4" Type="http://schemas.openxmlformats.org/officeDocument/2006/relationships/image" Target="../media/image3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emf"/><Relationship Id="rId4" Type="http://schemas.openxmlformats.org/officeDocument/2006/relationships/image" Target="../media/image3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emf"/><Relationship Id="rId4" Type="http://schemas.openxmlformats.org/officeDocument/2006/relationships/image" Target="../media/image3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emf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3BDBC526-6DCD-4FF6-8395-D8C22E46E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06EE5-50FA-7002-3E6F-6F72CCA837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5469" y="4184407"/>
            <a:ext cx="4751962" cy="2370480"/>
          </a:xfrm>
        </p:spPr>
        <p:txBody>
          <a:bodyPr vert="horz" wrap="square" lIns="0" tIns="0" rIns="0" bIns="0" rtlCol="0" anchor="t" anchorCtr="0">
            <a:normAutofit fontScale="90000"/>
          </a:bodyPr>
          <a:lstStyle/>
          <a:p>
            <a:pPr algn="r">
              <a:lnSpc>
                <a:spcPct val="90000"/>
              </a:lnSpc>
            </a:pPr>
            <a:r>
              <a:rPr lang="en-US" sz="4000" kern="1200" dirty="0">
                <a:solidFill>
                  <a:schemeClr val="tx1"/>
                </a:solidFill>
                <a:highlight>
                  <a:srgbClr val="008080"/>
                </a:highlight>
                <a:latin typeface="+mj-lt"/>
                <a:ea typeface="+mj-ea"/>
                <a:cs typeface="+mj-cs"/>
              </a:rPr>
              <a:t> </a:t>
            </a:r>
            <a:r>
              <a:rPr lang="en-US" sz="4900" b="1" kern="1200" dirty="0">
                <a:solidFill>
                  <a:schemeClr val="tx1"/>
                </a:solidFill>
                <a:highlight>
                  <a:srgbClr val="5CC69A"/>
                </a:highlight>
                <a:latin typeface="+mj-lt"/>
                <a:ea typeface="+mj-ea"/>
                <a:cs typeface="+mj-cs"/>
              </a:rPr>
              <a:t>Lariat Rent-a-Car   </a:t>
            </a:r>
            <a:br>
              <a:rPr lang="en-US" sz="4400" kern="1200" dirty="0">
                <a:solidFill>
                  <a:schemeClr val="tx1"/>
                </a:solidFill>
                <a:highlight>
                  <a:srgbClr val="008080"/>
                </a:highlight>
                <a:latin typeface="+mj-lt"/>
                <a:ea typeface="+mj-ea"/>
                <a:cs typeface="+mj-cs"/>
              </a:rPr>
            </a:br>
            <a:br>
              <a:rPr lang="en-US" sz="4400" kern="1200" dirty="0">
                <a:solidFill>
                  <a:schemeClr val="tx1"/>
                </a:solidFill>
                <a:highlight>
                  <a:srgbClr val="008080"/>
                </a:highlight>
                <a:latin typeface="+mj-lt"/>
                <a:ea typeface="+mj-ea"/>
                <a:cs typeface="+mj-cs"/>
              </a:rPr>
            </a:br>
            <a:r>
              <a:rPr lang="en-US" sz="3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Financial Report </a:t>
            </a:r>
            <a:br>
              <a:rPr lang="en-US" sz="3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3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FY 2018</a:t>
            </a:r>
          </a:p>
        </p:txBody>
      </p:sp>
      <p:pic>
        <p:nvPicPr>
          <p:cNvPr id="16" name="Picture 3" descr="Toy cars lined up in a row on floor">
            <a:extLst>
              <a:ext uri="{FF2B5EF4-FFF2-40B4-BE49-F238E27FC236}">
                <a16:creationId xmlns:a16="http://schemas.microsoft.com/office/drawing/2014/main" id="{E303CAAE-3FE9-04CB-0C31-2EFFC81B1F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5099" b="8314"/>
          <a:stretch/>
        </p:blipFill>
        <p:spPr>
          <a:xfrm rot="10800000" flipH="1">
            <a:off x="0" y="-9"/>
            <a:ext cx="12192000" cy="3777175"/>
          </a:xfrm>
          <a:custGeom>
            <a:avLst/>
            <a:gdLst/>
            <a:ahLst/>
            <a:cxnLst/>
            <a:rect l="l" t="t" r="r" b="b"/>
            <a:pathLst>
              <a:path w="12192000" h="3777175">
                <a:moveTo>
                  <a:pt x="0" y="0"/>
                </a:moveTo>
                <a:lnTo>
                  <a:pt x="12192000" y="0"/>
                </a:lnTo>
                <a:lnTo>
                  <a:pt x="12192000" y="3777175"/>
                </a:lnTo>
                <a:lnTo>
                  <a:pt x="0" y="3777175"/>
                </a:lnTo>
                <a:close/>
              </a:path>
            </a:pathLst>
          </a:custGeom>
        </p:spPr>
      </p:pic>
      <p:sp>
        <p:nvSpPr>
          <p:cNvPr id="30" name="Oval 29">
            <a:extLst>
              <a:ext uri="{FF2B5EF4-FFF2-40B4-BE49-F238E27FC236}">
                <a16:creationId xmlns:a16="http://schemas.microsoft.com/office/drawing/2014/main" id="{C5D31EF7-7A67-43B2-8B5E-B4A6241B1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613" y="360283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7D52F4-9C2D-405D-BCDC-39DEF69433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54298" y="4508500"/>
            <a:ext cx="6373813" cy="1562959"/>
          </a:xfrm>
        </p:spPr>
        <p:txBody>
          <a:bodyPr vert="horz" wrap="square" lIns="0" tIns="0" rIns="0" bIns="0" rtlCol="0" anchor="ctr">
            <a:noAutofit/>
          </a:bodyPr>
          <a:lstStyle/>
          <a:p>
            <a:pPr algn="ctr"/>
            <a:r>
              <a:rPr lang="en-US" sz="3600" b="1" dirty="0">
                <a:solidFill>
                  <a:srgbClr val="FFFFFF"/>
                </a:solidFill>
              </a:rPr>
              <a:t>Profit Expansion Strategies</a:t>
            </a:r>
          </a:p>
        </p:txBody>
      </p:sp>
    </p:spTree>
    <p:extLst>
      <p:ext uri="{BB962C8B-B14F-4D97-AF65-F5344CB8AC3E}">
        <p14:creationId xmlns:p14="http://schemas.microsoft.com/office/powerpoint/2010/main" val="32160057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CE2ECEA-E239-DF90-EDFD-AFF4004F65B3}"/>
              </a:ext>
            </a:extLst>
          </p:cNvPr>
          <p:cNvSpPr/>
          <p:nvPr/>
        </p:nvSpPr>
        <p:spPr>
          <a:xfrm>
            <a:off x="6096000" y="26701"/>
            <a:ext cx="6096000" cy="68313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B055C6-D20E-C4C7-0D8F-B2433A0AE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224" y="218511"/>
            <a:ext cx="5545138" cy="5543549"/>
          </a:xfrm>
        </p:spPr>
        <p:txBody>
          <a:bodyPr/>
          <a:lstStyle/>
          <a:p>
            <a:r>
              <a:rPr lang="en-US" b="1" u="sng" dirty="0">
                <a:solidFill>
                  <a:srgbClr val="A9D28E"/>
                </a:solidFill>
              </a:rPr>
              <a:t>Strategy 3:</a:t>
            </a:r>
            <a:br>
              <a:rPr lang="en-US" dirty="0"/>
            </a:br>
            <a:r>
              <a:rPr lang="en-US" dirty="0"/>
              <a:t>Increasing Branch Quota by 10%</a:t>
            </a:r>
            <a:br>
              <a:rPr lang="en-US" dirty="0"/>
            </a:b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E246566-6E19-4B32-C80E-30E45C95EFF3}"/>
              </a:ext>
            </a:extLst>
          </p:cNvPr>
          <p:cNvGrpSpPr/>
          <p:nvPr/>
        </p:nvGrpSpPr>
        <p:grpSpPr>
          <a:xfrm>
            <a:off x="101745" y="6442708"/>
            <a:ext cx="11988511" cy="389205"/>
            <a:chOff x="101744" y="3033010"/>
            <a:chExt cx="11988511" cy="2673254"/>
          </a:xfrm>
          <a:solidFill>
            <a:schemeClr val="bg2"/>
          </a:solidFill>
        </p:grpSpPr>
        <p:sp>
          <p:nvSpPr>
            <p:cNvPr id="5" name="Chevron 4">
              <a:extLst>
                <a:ext uri="{FF2B5EF4-FFF2-40B4-BE49-F238E27FC236}">
                  <a16:creationId xmlns:a16="http://schemas.microsoft.com/office/drawing/2014/main" id="{221898F8-393D-9689-2A05-3FD32AE80AF3}"/>
                </a:ext>
              </a:extLst>
            </p:cNvPr>
            <p:cNvSpPr/>
            <p:nvPr/>
          </p:nvSpPr>
          <p:spPr>
            <a:xfrm>
              <a:off x="101744" y="3041441"/>
              <a:ext cx="2354931" cy="2664823"/>
            </a:xfrm>
            <a:prstGeom prst="chevron">
              <a:avLst>
                <a:gd name="adj" fmla="val 20589"/>
              </a:avLst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FY 2018</a:t>
              </a:r>
              <a:br>
                <a:rPr lang="en-US" sz="1200" b="1" dirty="0">
                  <a:solidFill>
                    <a:schemeClr val="tx1"/>
                  </a:solidFill>
                </a:rPr>
              </a:br>
              <a:r>
                <a:rPr lang="en-US" sz="1200" b="1" dirty="0">
                  <a:solidFill>
                    <a:schemeClr val="tx1"/>
                  </a:solidFill>
                </a:rPr>
                <a:t>Report</a:t>
              </a:r>
            </a:p>
          </p:txBody>
        </p:sp>
        <p:sp>
          <p:nvSpPr>
            <p:cNvPr id="6" name="Chevron 5">
              <a:extLst>
                <a:ext uri="{FF2B5EF4-FFF2-40B4-BE49-F238E27FC236}">
                  <a16:creationId xmlns:a16="http://schemas.microsoft.com/office/drawing/2014/main" id="{553828BE-6EAF-58AE-8F6C-300A46ECA94E}"/>
                </a:ext>
              </a:extLst>
            </p:cNvPr>
            <p:cNvSpPr/>
            <p:nvPr/>
          </p:nvSpPr>
          <p:spPr>
            <a:xfrm>
              <a:off x="2232670" y="3041441"/>
              <a:ext cx="2762256" cy="2664823"/>
            </a:xfrm>
            <a:prstGeom prst="chevron">
              <a:avLst>
                <a:gd name="adj" fmla="val 20589"/>
              </a:avLst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Strategy 1:</a:t>
              </a:r>
              <a:br>
                <a:rPr lang="en-US" sz="1200" b="1" dirty="0">
                  <a:solidFill>
                    <a:schemeClr val="tx1"/>
                  </a:solidFill>
                </a:rPr>
              </a:br>
              <a:r>
                <a:rPr lang="en-US" sz="1200" b="1" dirty="0">
                  <a:solidFill>
                    <a:schemeClr val="tx1"/>
                  </a:solidFill>
                </a:rPr>
                <a:t>Increase rental price</a:t>
              </a:r>
            </a:p>
          </p:txBody>
        </p:sp>
        <p:sp>
          <p:nvSpPr>
            <p:cNvPr id="7" name="Chevron 6">
              <a:extLst>
                <a:ext uri="{FF2B5EF4-FFF2-40B4-BE49-F238E27FC236}">
                  <a16:creationId xmlns:a16="http://schemas.microsoft.com/office/drawing/2014/main" id="{104A814C-2455-CE81-3701-AC4829087B25}"/>
                </a:ext>
              </a:extLst>
            </p:cNvPr>
            <p:cNvSpPr/>
            <p:nvPr/>
          </p:nvSpPr>
          <p:spPr>
            <a:xfrm>
              <a:off x="4744458" y="3033010"/>
              <a:ext cx="2762256" cy="2664823"/>
            </a:xfrm>
            <a:prstGeom prst="chevron">
              <a:avLst>
                <a:gd name="adj" fmla="val 20589"/>
              </a:avLst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Strategy 2:</a:t>
              </a:r>
              <a:br>
                <a:rPr lang="en-US" sz="1200" b="1" dirty="0">
                  <a:solidFill>
                    <a:schemeClr val="tx1"/>
                  </a:solidFill>
                </a:rPr>
              </a:br>
              <a:r>
                <a:rPr lang="en-US" sz="1200" b="1" dirty="0">
                  <a:solidFill>
                    <a:schemeClr val="tx1"/>
                  </a:solidFill>
                </a:rPr>
                <a:t>Reduce Insurance Premium</a:t>
              </a:r>
            </a:p>
          </p:txBody>
        </p:sp>
        <p:sp>
          <p:nvSpPr>
            <p:cNvPr id="8" name="Chevron 7">
              <a:extLst>
                <a:ext uri="{FF2B5EF4-FFF2-40B4-BE49-F238E27FC236}">
                  <a16:creationId xmlns:a16="http://schemas.microsoft.com/office/drawing/2014/main" id="{5AE10AB7-494E-570E-8B5E-C1ADFFE208F9}"/>
                </a:ext>
              </a:extLst>
            </p:cNvPr>
            <p:cNvSpPr/>
            <p:nvPr/>
          </p:nvSpPr>
          <p:spPr>
            <a:xfrm>
              <a:off x="7223536" y="3037029"/>
              <a:ext cx="2762256" cy="2664823"/>
            </a:xfrm>
            <a:prstGeom prst="chevron">
              <a:avLst>
                <a:gd name="adj" fmla="val 20589"/>
              </a:avLst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Strategy 3:</a:t>
              </a:r>
              <a:br>
                <a:rPr lang="en-US" sz="1200" b="1" dirty="0">
                  <a:solidFill>
                    <a:schemeClr val="tx1"/>
                  </a:solidFill>
                </a:rPr>
              </a:br>
              <a:r>
                <a:rPr lang="en-US" sz="1200" b="1" dirty="0">
                  <a:solidFill>
                    <a:schemeClr val="tx1"/>
                  </a:solidFill>
                </a:rPr>
                <a:t>Increase Transaction Quota</a:t>
              </a:r>
            </a:p>
          </p:txBody>
        </p:sp>
        <p:sp>
          <p:nvSpPr>
            <p:cNvPr id="9" name="Chevron 8">
              <a:extLst>
                <a:ext uri="{FF2B5EF4-FFF2-40B4-BE49-F238E27FC236}">
                  <a16:creationId xmlns:a16="http://schemas.microsoft.com/office/drawing/2014/main" id="{59ADDCD9-3F97-4812-2788-CA5F533A8197}"/>
                </a:ext>
              </a:extLst>
            </p:cNvPr>
            <p:cNvSpPr/>
            <p:nvPr/>
          </p:nvSpPr>
          <p:spPr>
            <a:xfrm>
              <a:off x="9735324" y="3037225"/>
              <a:ext cx="2354931" cy="2664823"/>
            </a:xfrm>
            <a:prstGeom prst="chevron">
              <a:avLst>
                <a:gd name="adj" fmla="val 20589"/>
              </a:avLst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Call to Action</a:t>
              </a:r>
            </a:p>
          </p:txBody>
        </p:sp>
      </p:grpSp>
      <p:pic>
        <p:nvPicPr>
          <p:cNvPr id="10" name="Graphic 9" descr="Car">
            <a:extLst>
              <a:ext uri="{FF2B5EF4-FFF2-40B4-BE49-F238E27FC236}">
                <a16:creationId xmlns:a16="http://schemas.microsoft.com/office/drawing/2014/main" id="{66DDC19D-2C8E-6353-382F-C2F94FA8AA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29207" y="5653802"/>
            <a:ext cx="897292" cy="1004092"/>
          </a:xfrm>
          <a:custGeom>
            <a:avLst/>
            <a:gdLst/>
            <a:ahLst/>
            <a:cxnLst/>
            <a:rect l="l" t="t" r="r" b="b"/>
            <a:pathLst>
              <a:path w="5102225" h="5761037">
                <a:moveTo>
                  <a:pt x="0" y="0"/>
                </a:moveTo>
                <a:lnTo>
                  <a:pt x="5102225" y="0"/>
                </a:lnTo>
                <a:lnTo>
                  <a:pt x="5102225" y="5761037"/>
                </a:lnTo>
                <a:lnTo>
                  <a:pt x="0" y="5761037"/>
                </a:lnTo>
                <a:close/>
              </a:path>
            </a:pathLst>
          </a:custGeom>
        </p:spPr>
      </p:pic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628DA77D-BB3A-129C-EBEB-AB89D1DB8C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9564870"/>
              </p:ext>
            </p:extLst>
          </p:nvPr>
        </p:nvGraphicFramePr>
        <p:xfrm>
          <a:off x="290580" y="3388122"/>
          <a:ext cx="3713470" cy="2265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8816">
                  <a:extLst>
                    <a:ext uri="{9D8B030D-6E8A-4147-A177-3AD203B41FA5}">
                      <a16:colId xmlns:a16="http://schemas.microsoft.com/office/drawing/2014/main" val="4232963554"/>
                    </a:ext>
                  </a:extLst>
                </a:gridCol>
                <a:gridCol w="1564654">
                  <a:extLst>
                    <a:ext uri="{9D8B030D-6E8A-4147-A177-3AD203B41FA5}">
                      <a16:colId xmlns:a16="http://schemas.microsoft.com/office/drawing/2014/main" val="539795026"/>
                    </a:ext>
                  </a:extLst>
                </a:gridCol>
              </a:tblGrid>
              <a:tr h="346472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Top 5 Most Profitable Branches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FY 2018 </a:t>
                      </a:r>
                      <a:br>
                        <a:rPr lang="en-US" sz="900" dirty="0"/>
                      </a:br>
                      <a:r>
                        <a:rPr lang="en-US" sz="900" dirty="0"/>
                        <a:t>Number of Transactions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5002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Denver, Colorado (7)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1635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553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Miami, Florida (32)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1648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507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Houston, Texas (44)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1607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76226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Los Angeles, California (42)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1638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9590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Saint Louis, Missouri (22)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1690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6804136"/>
                  </a:ext>
                </a:extLst>
              </a:tr>
            </a:tbl>
          </a:graphicData>
        </a:graphic>
      </p:graphicFrame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C556CCAE-B9B3-A3DF-908E-6580178C3E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4826534"/>
              </p:ext>
            </p:extLst>
          </p:nvPr>
        </p:nvGraphicFramePr>
        <p:xfrm>
          <a:off x="4573676" y="3434070"/>
          <a:ext cx="1401964" cy="22523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1964">
                  <a:extLst>
                    <a:ext uri="{9D8B030D-6E8A-4147-A177-3AD203B41FA5}">
                      <a16:colId xmlns:a16="http://schemas.microsoft.com/office/drawing/2014/main" val="1172430271"/>
                    </a:ext>
                  </a:extLst>
                </a:gridCol>
              </a:tblGrid>
              <a:tr h="375393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Strategy 3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7452392"/>
                  </a:ext>
                </a:extLst>
              </a:tr>
              <a:tr h="37539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1798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8037006"/>
                  </a:ext>
                </a:extLst>
              </a:tr>
              <a:tr h="37539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1812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0557339"/>
                  </a:ext>
                </a:extLst>
              </a:tr>
              <a:tr h="37539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1767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2558762"/>
                  </a:ext>
                </a:extLst>
              </a:tr>
              <a:tr h="37539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1801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5248236"/>
                  </a:ext>
                </a:extLst>
              </a:tr>
              <a:tr h="37539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1859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9480977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8" name="Table 18">
                <a:extLst>
                  <a:ext uri="{FF2B5EF4-FFF2-40B4-BE49-F238E27FC236}">
                    <a16:creationId xmlns:a16="http://schemas.microsoft.com/office/drawing/2014/main" id="{B3C1EE1B-8512-3DB4-23FF-5D599796C71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41758698"/>
                  </p:ext>
                </p:extLst>
              </p:nvPr>
            </p:nvGraphicFramePr>
            <p:xfrm>
              <a:off x="3877894" y="3392385"/>
              <a:ext cx="897292" cy="231957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97292">
                      <a:extLst>
                        <a:ext uri="{9D8B030D-6E8A-4147-A177-3AD203B41FA5}">
                          <a16:colId xmlns:a16="http://schemas.microsoft.com/office/drawing/2014/main" val="4139269048"/>
                        </a:ext>
                      </a:extLst>
                    </a:gridCol>
                  </a:tblGrid>
                  <a:tr h="39076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10% 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↑</m:t>
                              </m:r>
                            </m:oMath>
                          </a14:m>
                          <a:endParaRPr lang="en-US" sz="1200" dirty="0"/>
                        </a:p>
                      </a:txBody>
                      <a:tcPr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60722492"/>
                      </a:ext>
                    </a:extLst>
                  </a:tr>
                  <a:tr h="39076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38794628"/>
                      </a:ext>
                    </a:extLst>
                  </a:tr>
                  <a:tr h="390762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78946931"/>
                      </a:ext>
                    </a:extLst>
                  </a:tr>
                  <a:tr h="390762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464468802"/>
                      </a:ext>
                    </a:extLst>
                  </a:tr>
                  <a:tr h="390762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614719432"/>
                      </a:ext>
                    </a:extLst>
                  </a:tr>
                  <a:tr h="34996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3384594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8" name="Table 18">
                <a:extLst>
                  <a:ext uri="{FF2B5EF4-FFF2-40B4-BE49-F238E27FC236}">
                    <a16:creationId xmlns:a16="http://schemas.microsoft.com/office/drawing/2014/main" id="{B3C1EE1B-8512-3DB4-23FF-5D599796C71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41758698"/>
                  </p:ext>
                </p:extLst>
              </p:nvPr>
            </p:nvGraphicFramePr>
            <p:xfrm>
              <a:off x="3877894" y="3392385"/>
              <a:ext cx="897292" cy="231957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97292">
                      <a:extLst>
                        <a:ext uri="{9D8B030D-6E8A-4147-A177-3AD203B41FA5}">
                          <a16:colId xmlns:a16="http://schemas.microsoft.com/office/drawing/2014/main" val="4139269048"/>
                        </a:ext>
                      </a:extLst>
                    </a:gridCol>
                  </a:tblGrid>
                  <a:tr h="39076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3226" r="-1408" b="-4903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60722492"/>
                      </a:ext>
                    </a:extLst>
                  </a:tr>
                  <a:tr h="39076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103226" r="-1408" b="-3903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38794628"/>
                      </a:ext>
                    </a:extLst>
                  </a:tr>
                  <a:tr h="39076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210000" r="-1408" b="-30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78946931"/>
                      </a:ext>
                    </a:extLst>
                  </a:tr>
                  <a:tr h="39076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300000" r="-1408" b="-1935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64468802"/>
                      </a:ext>
                    </a:extLst>
                  </a:tr>
                  <a:tr h="39076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400000" r="-1408" b="-935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1471943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534483" r="-140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33845946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A2F8BF48-C2E0-6A3F-9FB6-542FE654C5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20114" y="873347"/>
            <a:ext cx="6061472" cy="4362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1077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8882C-F77B-523D-A0BD-B4106AF8B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Strategies Compared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2A5D4CC-56A0-43AB-3C51-0868435E721C}"/>
              </a:ext>
            </a:extLst>
          </p:cNvPr>
          <p:cNvGrpSpPr/>
          <p:nvPr/>
        </p:nvGrpSpPr>
        <p:grpSpPr>
          <a:xfrm>
            <a:off x="101745" y="6442708"/>
            <a:ext cx="11988511" cy="389205"/>
            <a:chOff x="101744" y="3033010"/>
            <a:chExt cx="11988511" cy="2673254"/>
          </a:xfrm>
          <a:solidFill>
            <a:schemeClr val="bg2"/>
          </a:solidFill>
        </p:grpSpPr>
        <p:sp>
          <p:nvSpPr>
            <p:cNvPr id="5" name="Chevron 4">
              <a:extLst>
                <a:ext uri="{FF2B5EF4-FFF2-40B4-BE49-F238E27FC236}">
                  <a16:creationId xmlns:a16="http://schemas.microsoft.com/office/drawing/2014/main" id="{DE7814DB-029A-8D8F-9D87-02827831E089}"/>
                </a:ext>
              </a:extLst>
            </p:cNvPr>
            <p:cNvSpPr/>
            <p:nvPr/>
          </p:nvSpPr>
          <p:spPr>
            <a:xfrm>
              <a:off x="101744" y="3041441"/>
              <a:ext cx="2354931" cy="2664823"/>
            </a:xfrm>
            <a:prstGeom prst="chevron">
              <a:avLst>
                <a:gd name="adj" fmla="val 20589"/>
              </a:avLst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FY 2018</a:t>
              </a:r>
              <a:br>
                <a:rPr lang="en-US" sz="1200" b="1" dirty="0">
                  <a:solidFill>
                    <a:schemeClr val="tx1"/>
                  </a:solidFill>
                </a:rPr>
              </a:br>
              <a:r>
                <a:rPr lang="en-US" sz="1200" b="1" dirty="0">
                  <a:solidFill>
                    <a:schemeClr val="tx1"/>
                  </a:solidFill>
                </a:rPr>
                <a:t>Report</a:t>
              </a:r>
            </a:p>
          </p:txBody>
        </p:sp>
        <p:sp>
          <p:nvSpPr>
            <p:cNvPr id="6" name="Chevron 5">
              <a:extLst>
                <a:ext uri="{FF2B5EF4-FFF2-40B4-BE49-F238E27FC236}">
                  <a16:creationId xmlns:a16="http://schemas.microsoft.com/office/drawing/2014/main" id="{BAD1BA1E-728C-577B-BB4A-42D3072D6091}"/>
                </a:ext>
              </a:extLst>
            </p:cNvPr>
            <p:cNvSpPr/>
            <p:nvPr/>
          </p:nvSpPr>
          <p:spPr>
            <a:xfrm>
              <a:off x="2232670" y="3041441"/>
              <a:ext cx="2762256" cy="2664823"/>
            </a:xfrm>
            <a:prstGeom prst="chevron">
              <a:avLst>
                <a:gd name="adj" fmla="val 20589"/>
              </a:avLst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Strategy 1:</a:t>
              </a:r>
              <a:br>
                <a:rPr lang="en-US" sz="1200" b="1" dirty="0">
                  <a:solidFill>
                    <a:schemeClr val="tx1"/>
                  </a:solidFill>
                </a:rPr>
              </a:br>
              <a:r>
                <a:rPr lang="en-US" sz="1200" b="1" dirty="0">
                  <a:solidFill>
                    <a:schemeClr val="tx1"/>
                  </a:solidFill>
                </a:rPr>
                <a:t>Increase rental price</a:t>
              </a:r>
            </a:p>
          </p:txBody>
        </p:sp>
        <p:sp>
          <p:nvSpPr>
            <p:cNvPr id="7" name="Chevron 6">
              <a:extLst>
                <a:ext uri="{FF2B5EF4-FFF2-40B4-BE49-F238E27FC236}">
                  <a16:creationId xmlns:a16="http://schemas.microsoft.com/office/drawing/2014/main" id="{14B95296-CD09-454B-3C4B-C0E3100F96E1}"/>
                </a:ext>
              </a:extLst>
            </p:cNvPr>
            <p:cNvSpPr/>
            <p:nvPr/>
          </p:nvSpPr>
          <p:spPr>
            <a:xfrm>
              <a:off x="4744458" y="3033010"/>
              <a:ext cx="2762256" cy="2664823"/>
            </a:xfrm>
            <a:prstGeom prst="chevron">
              <a:avLst>
                <a:gd name="adj" fmla="val 20589"/>
              </a:avLst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Strategy 2:</a:t>
              </a:r>
              <a:br>
                <a:rPr lang="en-US" sz="1200" b="1" dirty="0">
                  <a:solidFill>
                    <a:schemeClr val="tx1"/>
                  </a:solidFill>
                </a:rPr>
              </a:br>
              <a:r>
                <a:rPr lang="en-US" sz="1200" b="1" dirty="0">
                  <a:solidFill>
                    <a:schemeClr val="tx1"/>
                  </a:solidFill>
                </a:rPr>
                <a:t>Reduce Insurance Premium</a:t>
              </a:r>
            </a:p>
          </p:txBody>
        </p:sp>
        <p:sp>
          <p:nvSpPr>
            <p:cNvPr id="8" name="Chevron 7">
              <a:extLst>
                <a:ext uri="{FF2B5EF4-FFF2-40B4-BE49-F238E27FC236}">
                  <a16:creationId xmlns:a16="http://schemas.microsoft.com/office/drawing/2014/main" id="{D62587D6-28AA-EC00-3516-B52F7AA7D4A9}"/>
                </a:ext>
              </a:extLst>
            </p:cNvPr>
            <p:cNvSpPr/>
            <p:nvPr/>
          </p:nvSpPr>
          <p:spPr>
            <a:xfrm>
              <a:off x="7223536" y="3037029"/>
              <a:ext cx="2762256" cy="2664823"/>
            </a:xfrm>
            <a:prstGeom prst="chevron">
              <a:avLst>
                <a:gd name="adj" fmla="val 20589"/>
              </a:avLst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Strategy 3:</a:t>
              </a:r>
              <a:br>
                <a:rPr lang="en-US" sz="1200" b="1" dirty="0">
                  <a:solidFill>
                    <a:schemeClr val="tx1"/>
                  </a:solidFill>
                </a:rPr>
              </a:br>
              <a:r>
                <a:rPr lang="en-US" sz="1200" b="1" dirty="0">
                  <a:solidFill>
                    <a:schemeClr val="tx1"/>
                  </a:solidFill>
                </a:rPr>
                <a:t>Increase Transaction Quota</a:t>
              </a:r>
            </a:p>
          </p:txBody>
        </p:sp>
        <p:sp>
          <p:nvSpPr>
            <p:cNvPr id="9" name="Chevron 8">
              <a:extLst>
                <a:ext uri="{FF2B5EF4-FFF2-40B4-BE49-F238E27FC236}">
                  <a16:creationId xmlns:a16="http://schemas.microsoft.com/office/drawing/2014/main" id="{B4658232-C89F-9538-539A-358E1CFD4471}"/>
                </a:ext>
              </a:extLst>
            </p:cNvPr>
            <p:cNvSpPr/>
            <p:nvPr/>
          </p:nvSpPr>
          <p:spPr>
            <a:xfrm>
              <a:off x="9735324" y="3037225"/>
              <a:ext cx="2354931" cy="2664823"/>
            </a:xfrm>
            <a:prstGeom prst="chevron">
              <a:avLst>
                <a:gd name="adj" fmla="val 20589"/>
              </a:avLst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Call to Action</a:t>
              </a:r>
            </a:p>
          </p:txBody>
        </p:sp>
      </p:grpSp>
      <p:pic>
        <p:nvPicPr>
          <p:cNvPr id="10" name="Graphic 9" descr="Car">
            <a:extLst>
              <a:ext uri="{FF2B5EF4-FFF2-40B4-BE49-F238E27FC236}">
                <a16:creationId xmlns:a16="http://schemas.microsoft.com/office/drawing/2014/main" id="{DF568278-82FC-86C5-893F-4AE661E280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69857" y="5625254"/>
            <a:ext cx="897292" cy="1004092"/>
          </a:xfrm>
          <a:custGeom>
            <a:avLst/>
            <a:gdLst/>
            <a:ahLst/>
            <a:cxnLst/>
            <a:rect l="l" t="t" r="r" b="b"/>
            <a:pathLst>
              <a:path w="5102225" h="5761037">
                <a:moveTo>
                  <a:pt x="0" y="0"/>
                </a:moveTo>
                <a:lnTo>
                  <a:pt x="5102225" y="0"/>
                </a:lnTo>
                <a:lnTo>
                  <a:pt x="5102225" y="5761037"/>
                </a:lnTo>
                <a:lnTo>
                  <a:pt x="0" y="5761037"/>
                </a:lnTo>
                <a:close/>
              </a:path>
            </a:pathLst>
          </a:cu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F5DFF30-E694-FFF6-6C70-5FABE2A177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4497" y="1562024"/>
            <a:ext cx="6702180" cy="4341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2339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685BA-C3EC-576B-249F-837B9FDCE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655EB9-3073-93C6-787E-F61C2F19AF8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50863" y="1766171"/>
                <a:ext cx="11090274" cy="4326654"/>
              </a:xfrm>
            </p:spPr>
            <p:txBody>
              <a:bodyPr/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Using any of these strategies will raise profit by at least 4% (almost 400 thousands)</a:t>
                </a: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Strategy 1 and Strategy 3 only use information from the top 5 branches out of 50 (10%)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projected profit expansion will be 10 times more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655EB9-3073-93C6-787E-F61C2F19AF8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0863" y="1766171"/>
                <a:ext cx="11090274" cy="4326654"/>
              </a:xfrm>
              <a:blipFill>
                <a:blip r:embed="rId2"/>
                <a:stretch>
                  <a:fillRect l="-1602" t="-2053" r="-9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FD50AFDF-C837-5042-C697-54CF9A1A98C7}"/>
              </a:ext>
            </a:extLst>
          </p:cNvPr>
          <p:cNvGrpSpPr/>
          <p:nvPr/>
        </p:nvGrpSpPr>
        <p:grpSpPr>
          <a:xfrm>
            <a:off x="101745" y="6442708"/>
            <a:ext cx="11988511" cy="389205"/>
            <a:chOff x="101744" y="3033010"/>
            <a:chExt cx="11988511" cy="2673254"/>
          </a:xfrm>
          <a:solidFill>
            <a:schemeClr val="bg2"/>
          </a:solidFill>
        </p:grpSpPr>
        <p:sp>
          <p:nvSpPr>
            <p:cNvPr id="5" name="Chevron 4">
              <a:extLst>
                <a:ext uri="{FF2B5EF4-FFF2-40B4-BE49-F238E27FC236}">
                  <a16:creationId xmlns:a16="http://schemas.microsoft.com/office/drawing/2014/main" id="{667FADB1-6C7B-8578-F31C-B87D561129A4}"/>
                </a:ext>
              </a:extLst>
            </p:cNvPr>
            <p:cNvSpPr/>
            <p:nvPr/>
          </p:nvSpPr>
          <p:spPr>
            <a:xfrm>
              <a:off x="101744" y="3041441"/>
              <a:ext cx="2354931" cy="2664823"/>
            </a:xfrm>
            <a:prstGeom prst="chevron">
              <a:avLst>
                <a:gd name="adj" fmla="val 20589"/>
              </a:avLst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FY 2018</a:t>
              </a:r>
              <a:br>
                <a:rPr lang="en-US" sz="1200" b="1" dirty="0">
                  <a:solidFill>
                    <a:schemeClr val="tx1"/>
                  </a:solidFill>
                </a:rPr>
              </a:br>
              <a:r>
                <a:rPr lang="en-US" sz="1200" b="1" dirty="0">
                  <a:solidFill>
                    <a:schemeClr val="tx1"/>
                  </a:solidFill>
                </a:rPr>
                <a:t>Report</a:t>
              </a:r>
            </a:p>
          </p:txBody>
        </p:sp>
        <p:sp>
          <p:nvSpPr>
            <p:cNvPr id="6" name="Chevron 5">
              <a:extLst>
                <a:ext uri="{FF2B5EF4-FFF2-40B4-BE49-F238E27FC236}">
                  <a16:creationId xmlns:a16="http://schemas.microsoft.com/office/drawing/2014/main" id="{0BEB9A92-48DE-051E-4059-41038EA30802}"/>
                </a:ext>
              </a:extLst>
            </p:cNvPr>
            <p:cNvSpPr/>
            <p:nvPr/>
          </p:nvSpPr>
          <p:spPr>
            <a:xfrm>
              <a:off x="2232670" y="3041441"/>
              <a:ext cx="2762256" cy="2664823"/>
            </a:xfrm>
            <a:prstGeom prst="chevron">
              <a:avLst>
                <a:gd name="adj" fmla="val 20589"/>
              </a:avLst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Strategy 1:</a:t>
              </a:r>
              <a:br>
                <a:rPr lang="en-US" sz="1200" b="1" dirty="0">
                  <a:solidFill>
                    <a:schemeClr val="tx1"/>
                  </a:solidFill>
                </a:rPr>
              </a:br>
              <a:r>
                <a:rPr lang="en-US" sz="1200" b="1" dirty="0">
                  <a:solidFill>
                    <a:schemeClr val="tx1"/>
                  </a:solidFill>
                </a:rPr>
                <a:t>Increase rental price</a:t>
              </a:r>
            </a:p>
          </p:txBody>
        </p:sp>
        <p:sp>
          <p:nvSpPr>
            <p:cNvPr id="7" name="Chevron 6">
              <a:extLst>
                <a:ext uri="{FF2B5EF4-FFF2-40B4-BE49-F238E27FC236}">
                  <a16:creationId xmlns:a16="http://schemas.microsoft.com/office/drawing/2014/main" id="{E690B875-32B4-059A-C32B-2C344F91B103}"/>
                </a:ext>
              </a:extLst>
            </p:cNvPr>
            <p:cNvSpPr/>
            <p:nvPr/>
          </p:nvSpPr>
          <p:spPr>
            <a:xfrm>
              <a:off x="4744458" y="3033010"/>
              <a:ext cx="2762256" cy="2664823"/>
            </a:xfrm>
            <a:prstGeom prst="chevron">
              <a:avLst>
                <a:gd name="adj" fmla="val 20589"/>
              </a:avLst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Strategy 2:</a:t>
              </a:r>
              <a:br>
                <a:rPr lang="en-US" sz="1200" b="1" dirty="0">
                  <a:solidFill>
                    <a:schemeClr val="tx1"/>
                  </a:solidFill>
                </a:rPr>
              </a:br>
              <a:r>
                <a:rPr lang="en-US" sz="1200" b="1" dirty="0">
                  <a:solidFill>
                    <a:schemeClr val="tx1"/>
                  </a:solidFill>
                </a:rPr>
                <a:t>Reduce Insurance Premium</a:t>
              </a:r>
            </a:p>
          </p:txBody>
        </p:sp>
        <p:sp>
          <p:nvSpPr>
            <p:cNvPr id="8" name="Chevron 7">
              <a:extLst>
                <a:ext uri="{FF2B5EF4-FFF2-40B4-BE49-F238E27FC236}">
                  <a16:creationId xmlns:a16="http://schemas.microsoft.com/office/drawing/2014/main" id="{BC48C654-C51C-4109-B57E-5D3ED932F1D4}"/>
                </a:ext>
              </a:extLst>
            </p:cNvPr>
            <p:cNvSpPr/>
            <p:nvPr/>
          </p:nvSpPr>
          <p:spPr>
            <a:xfrm>
              <a:off x="7223536" y="3037029"/>
              <a:ext cx="2762256" cy="2664823"/>
            </a:xfrm>
            <a:prstGeom prst="chevron">
              <a:avLst>
                <a:gd name="adj" fmla="val 20589"/>
              </a:avLst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Strategy 3:</a:t>
              </a:r>
              <a:br>
                <a:rPr lang="en-US" sz="1200" b="1" dirty="0">
                  <a:solidFill>
                    <a:schemeClr val="tx1"/>
                  </a:solidFill>
                </a:rPr>
              </a:br>
              <a:r>
                <a:rPr lang="en-US" sz="1200" b="1" dirty="0">
                  <a:solidFill>
                    <a:schemeClr val="tx1"/>
                  </a:solidFill>
                </a:rPr>
                <a:t>Increase Transaction Quota</a:t>
              </a:r>
            </a:p>
          </p:txBody>
        </p:sp>
        <p:sp>
          <p:nvSpPr>
            <p:cNvPr id="9" name="Chevron 8">
              <a:extLst>
                <a:ext uri="{FF2B5EF4-FFF2-40B4-BE49-F238E27FC236}">
                  <a16:creationId xmlns:a16="http://schemas.microsoft.com/office/drawing/2014/main" id="{E400260E-4A01-7257-819E-2BABAF1AAA9A}"/>
                </a:ext>
              </a:extLst>
            </p:cNvPr>
            <p:cNvSpPr/>
            <p:nvPr/>
          </p:nvSpPr>
          <p:spPr>
            <a:xfrm>
              <a:off x="9735324" y="3037225"/>
              <a:ext cx="2354931" cy="2664823"/>
            </a:xfrm>
            <a:prstGeom prst="chevron">
              <a:avLst>
                <a:gd name="adj" fmla="val 20589"/>
              </a:avLst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Call to Action</a:t>
              </a:r>
            </a:p>
          </p:txBody>
        </p:sp>
      </p:grpSp>
      <p:pic>
        <p:nvPicPr>
          <p:cNvPr id="10" name="Graphic 9" descr="Car">
            <a:extLst>
              <a:ext uri="{FF2B5EF4-FFF2-40B4-BE49-F238E27FC236}">
                <a16:creationId xmlns:a16="http://schemas.microsoft.com/office/drawing/2014/main" id="{32635AD8-A2A5-E8E5-C909-25C5CD2141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504845" y="5635397"/>
            <a:ext cx="897292" cy="1004092"/>
          </a:xfrm>
          <a:custGeom>
            <a:avLst/>
            <a:gdLst/>
            <a:ahLst/>
            <a:cxnLst/>
            <a:rect l="l" t="t" r="r" b="b"/>
            <a:pathLst>
              <a:path w="5102225" h="5761037">
                <a:moveTo>
                  <a:pt x="0" y="0"/>
                </a:moveTo>
                <a:lnTo>
                  <a:pt x="5102225" y="0"/>
                </a:lnTo>
                <a:lnTo>
                  <a:pt x="5102225" y="5761037"/>
                </a:lnTo>
                <a:lnTo>
                  <a:pt x="0" y="576103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8914584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6C558660-17A4-7C2A-A597-DB36735AE6EC}"/>
              </a:ext>
            </a:extLst>
          </p:cNvPr>
          <p:cNvGrpSpPr/>
          <p:nvPr/>
        </p:nvGrpSpPr>
        <p:grpSpPr>
          <a:xfrm>
            <a:off x="101745" y="6442708"/>
            <a:ext cx="11988511" cy="389205"/>
            <a:chOff x="101744" y="3033010"/>
            <a:chExt cx="11988511" cy="2673254"/>
          </a:xfrm>
          <a:solidFill>
            <a:schemeClr val="bg2"/>
          </a:solidFill>
        </p:grpSpPr>
        <p:sp>
          <p:nvSpPr>
            <p:cNvPr id="5" name="Chevron 4">
              <a:extLst>
                <a:ext uri="{FF2B5EF4-FFF2-40B4-BE49-F238E27FC236}">
                  <a16:creationId xmlns:a16="http://schemas.microsoft.com/office/drawing/2014/main" id="{5DF3864B-37FA-12C2-B443-2698A1948FD7}"/>
                </a:ext>
              </a:extLst>
            </p:cNvPr>
            <p:cNvSpPr/>
            <p:nvPr/>
          </p:nvSpPr>
          <p:spPr>
            <a:xfrm>
              <a:off x="101744" y="3041441"/>
              <a:ext cx="2354931" cy="2664823"/>
            </a:xfrm>
            <a:prstGeom prst="chevron">
              <a:avLst>
                <a:gd name="adj" fmla="val 20589"/>
              </a:avLst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FY 2018</a:t>
              </a:r>
              <a:br>
                <a:rPr lang="en-US" sz="1200" b="1" dirty="0">
                  <a:solidFill>
                    <a:schemeClr val="tx1"/>
                  </a:solidFill>
                </a:rPr>
              </a:br>
              <a:r>
                <a:rPr lang="en-US" sz="1200" b="1" dirty="0">
                  <a:solidFill>
                    <a:schemeClr val="tx1"/>
                  </a:solidFill>
                </a:rPr>
                <a:t>Report</a:t>
              </a:r>
            </a:p>
          </p:txBody>
        </p:sp>
        <p:sp>
          <p:nvSpPr>
            <p:cNvPr id="6" name="Chevron 5">
              <a:extLst>
                <a:ext uri="{FF2B5EF4-FFF2-40B4-BE49-F238E27FC236}">
                  <a16:creationId xmlns:a16="http://schemas.microsoft.com/office/drawing/2014/main" id="{CA1CD9DA-F30F-415F-F570-49DB98A2C8F9}"/>
                </a:ext>
              </a:extLst>
            </p:cNvPr>
            <p:cNvSpPr/>
            <p:nvPr/>
          </p:nvSpPr>
          <p:spPr>
            <a:xfrm>
              <a:off x="2232670" y="3041441"/>
              <a:ext cx="2762256" cy="2664823"/>
            </a:xfrm>
            <a:prstGeom prst="chevron">
              <a:avLst>
                <a:gd name="adj" fmla="val 20589"/>
              </a:avLst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Strategy 1:</a:t>
              </a:r>
              <a:br>
                <a:rPr lang="en-US" sz="1200" b="1" dirty="0">
                  <a:solidFill>
                    <a:schemeClr val="tx1"/>
                  </a:solidFill>
                </a:rPr>
              </a:br>
              <a:r>
                <a:rPr lang="en-US" sz="1200" b="1" dirty="0">
                  <a:solidFill>
                    <a:schemeClr val="tx1"/>
                  </a:solidFill>
                </a:rPr>
                <a:t>Increase rental price</a:t>
              </a:r>
            </a:p>
          </p:txBody>
        </p:sp>
        <p:sp>
          <p:nvSpPr>
            <p:cNvPr id="7" name="Chevron 6">
              <a:extLst>
                <a:ext uri="{FF2B5EF4-FFF2-40B4-BE49-F238E27FC236}">
                  <a16:creationId xmlns:a16="http://schemas.microsoft.com/office/drawing/2014/main" id="{CDD26EFF-FA30-D05E-A14B-C3E142D3FFD4}"/>
                </a:ext>
              </a:extLst>
            </p:cNvPr>
            <p:cNvSpPr/>
            <p:nvPr/>
          </p:nvSpPr>
          <p:spPr>
            <a:xfrm>
              <a:off x="4744458" y="3033010"/>
              <a:ext cx="2762256" cy="2664823"/>
            </a:xfrm>
            <a:prstGeom prst="chevron">
              <a:avLst>
                <a:gd name="adj" fmla="val 20589"/>
              </a:avLst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Strategy 2:</a:t>
              </a:r>
              <a:br>
                <a:rPr lang="en-US" sz="1200" b="1" dirty="0">
                  <a:solidFill>
                    <a:schemeClr val="tx1"/>
                  </a:solidFill>
                </a:rPr>
              </a:br>
              <a:r>
                <a:rPr lang="en-US" sz="1200" b="1" dirty="0">
                  <a:solidFill>
                    <a:schemeClr val="tx1"/>
                  </a:solidFill>
                </a:rPr>
                <a:t>Reduce Insurance Premium</a:t>
              </a:r>
            </a:p>
          </p:txBody>
        </p:sp>
        <p:sp>
          <p:nvSpPr>
            <p:cNvPr id="8" name="Chevron 7">
              <a:extLst>
                <a:ext uri="{FF2B5EF4-FFF2-40B4-BE49-F238E27FC236}">
                  <a16:creationId xmlns:a16="http://schemas.microsoft.com/office/drawing/2014/main" id="{D8498660-98DF-CE44-3861-13E8CB52DF26}"/>
                </a:ext>
              </a:extLst>
            </p:cNvPr>
            <p:cNvSpPr/>
            <p:nvPr/>
          </p:nvSpPr>
          <p:spPr>
            <a:xfrm>
              <a:off x="7223536" y="3037029"/>
              <a:ext cx="2762256" cy="2664823"/>
            </a:xfrm>
            <a:prstGeom prst="chevron">
              <a:avLst>
                <a:gd name="adj" fmla="val 20589"/>
              </a:avLst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Strategy 3:</a:t>
              </a:r>
              <a:br>
                <a:rPr lang="en-US" sz="1200" b="1" dirty="0">
                  <a:solidFill>
                    <a:schemeClr val="tx1"/>
                  </a:solidFill>
                </a:rPr>
              </a:br>
              <a:r>
                <a:rPr lang="en-US" sz="1200" b="1" dirty="0">
                  <a:solidFill>
                    <a:schemeClr val="tx1"/>
                  </a:solidFill>
                </a:rPr>
                <a:t>Increase Transaction Quota</a:t>
              </a:r>
            </a:p>
          </p:txBody>
        </p:sp>
        <p:sp>
          <p:nvSpPr>
            <p:cNvPr id="9" name="Chevron 8">
              <a:extLst>
                <a:ext uri="{FF2B5EF4-FFF2-40B4-BE49-F238E27FC236}">
                  <a16:creationId xmlns:a16="http://schemas.microsoft.com/office/drawing/2014/main" id="{70D66401-F72D-534B-B285-391ACA99149B}"/>
                </a:ext>
              </a:extLst>
            </p:cNvPr>
            <p:cNvSpPr/>
            <p:nvPr/>
          </p:nvSpPr>
          <p:spPr>
            <a:xfrm>
              <a:off x="9735324" y="3037225"/>
              <a:ext cx="2354931" cy="2664823"/>
            </a:xfrm>
            <a:prstGeom prst="chevron">
              <a:avLst>
                <a:gd name="adj" fmla="val 20589"/>
              </a:avLst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Call to Action</a:t>
              </a:r>
            </a:p>
          </p:txBody>
        </p:sp>
      </p:grpSp>
      <p:pic>
        <p:nvPicPr>
          <p:cNvPr id="10" name="Graphic 9" descr="Car">
            <a:extLst>
              <a:ext uri="{FF2B5EF4-FFF2-40B4-BE49-F238E27FC236}">
                <a16:creationId xmlns:a16="http://schemas.microsoft.com/office/drawing/2014/main" id="{19D22A4B-E41C-9B2A-386D-8DEEF945D5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81457" y="5635397"/>
            <a:ext cx="897292" cy="1004092"/>
          </a:xfrm>
          <a:custGeom>
            <a:avLst/>
            <a:gdLst/>
            <a:ahLst/>
            <a:cxnLst/>
            <a:rect l="l" t="t" r="r" b="b"/>
            <a:pathLst>
              <a:path w="5102225" h="5761037">
                <a:moveTo>
                  <a:pt x="0" y="0"/>
                </a:moveTo>
                <a:lnTo>
                  <a:pt x="5102225" y="0"/>
                </a:lnTo>
                <a:lnTo>
                  <a:pt x="5102225" y="5761037"/>
                </a:lnTo>
                <a:lnTo>
                  <a:pt x="0" y="5761037"/>
                </a:lnTo>
                <a:close/>
              </a:path>
            </a:pathLst>
          </a:cu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63C14B1-6856-755D-36AE-42FEE56D8D44}"/>
              </a:ext>
            </a:extLst>
          </p:cNvPr>
          <p:cNvSpPr txBox="1"/>
          <p:nvPr/>
        </p:nvSpPr>
        <p:spPr>
          <a:xfrm>
            <a:off x="3893084" y="2505670"/>
            <a:ext cx="46543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9886546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0E498-0E43-2FCD-10C2-13DBBBD62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9672" y="323022"/>
            <a:ext cx="8115491" cy="1332000"/>
          </a:xfrm>
        </p:spPr>
        <p:txBody>
          <a:bodyPr anchor="ctr"/>
          <a:lstStyle/>
          <a:p>
            <a:pPr algn="ctr"/>
            <a:r>
              <a:rPr lang="en-US" b="1" dirty="0"/>
              <a:t>AGENDA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A5859D6-7351-89AD-4B85-BB903C70C26E}"/>
              </a:ext>
            </a:extLst>
          </p:cNvPr>
          <p:cNvSpPr/>
          <p:nvPr/>
        </p:nvSpPr>
        <p:spPr>
          <a:xfrm>
            <a:off x="0" y="1881275"/>
            <a:ext cx="12192000" cy="49767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hevron 5">
            <a:extLst>
              <a:ext uri="{FF2B5EF4-FFF2-40B4-BE49-F238E27FC236}">
                <a16:creationId xmlns:a16="http://schemas.microsoft.com/office/drawing/2014/main" id="{39D3C2CD-D007-FB5E-1B43-05A9B4CC9057}"/>
              </a:ext>
            </a:extLst>
          </p:cNvPr>
          <p:cNvSpPr/>
          <p:nvPr/>
        </p:nvSpPr>
        <p:spPr>
          <a:xfrm>
            <a:off x="101744" y="3041441"/>
            <a:ext cx="2354931" cy="2664823"/>
          </a:xfrm>
          <a:prstGeom prst="chevron">
            <a:avLst>
              <a:gd name="adj" fmla="val 2058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FY 2018</a:t>
            </a:r>
            <a:br>
              <a:rPr lang="en-US" b="1" dirty="0">
                <a:solidFill>
                  <a:schemeClr val="tx1"/>
                </a:solidFill>
              </a:rPr>
            </a:br>
            <a:r>
              <a:rPr lang="en-US" b="1" dirty="0">
                <a:solidFill>
                  <a:schemeClr val="tx1"/>
                </a:solidFill>
              </a:rPr>
              <a:t>Report</a:t>
            </a:r>
          </a:p>
        </p:txBody>
      </p:sp>
      <p:sp>
        <p:nvSpPr>
          <p:cNvPr id="46" name="Chevron 45">
            <a:extLst>
              <a:ext uri="{FF2B5EF4-FFF2-40B4-BE49-F238E27FC236}">
                <a16:creationId xmlns:a16="http://schemas.microsoft.com/office/drawing/2014/main" id="{5C65A559-7514-4E34-F907-9CECDA256BCF}"/>
              </a:ext>
            </a:extLst>
          </p:cNvPr>
          <p:cNvSpPr/>
          <p:nvPr/>
        </p:nvSpPr>
        <p:spPr>
          <a:xfrm>
            <a:off x="2232670" y="3041441"/>
            <a:ext cx="2762256" cy="2664823"/>
          </a:xfrm>
          <a:prstGeom prst="chevron">
            <a:avLst>
              <a:gd name="adj" fmla="val 2058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Strategy 1:</a:t>
            </a:r>
            <a:br>
              <a:rPr lang="en-US" b="1" dirty="0">
                <a:solidFill>
                  <a:schemeClr val="tx1"/>
                </a:solidFill>
              </a:rPr>
            </a:br>
            <a:r>
              <a:rPr lang="en-US" b="1" dirty="0">
                <a:solidFill>
                  <a:schemeClr val="tx1"/>
                </a:solidFill>
              </a:rPr>
              <a:t>Increase rental price</a:t>
            </a:r>
          </a:p>
        </p:txBody>
      </p:sp>
      <p:sp>
        <p:nvSpPr>
          <p:cNvPr id="47" name="Chevron 46">
            <a:extLst>
              <a:ext uri="{FF2B5EF4-FFF2-40B4-BE49-F238E27FC236}">
                <a16:creationId xmlns:a16="http://schemas.microsoft.com/office/drawing/2014/main" id="{1447ADCB-27A8-A9C2-8EEA-A9A35A74C2C7}"/>
              </a:ext>
            </a:extLst>
          </p:cNvPr>
          <p:cNvSpPr/>
          <p:nvPr/>
        </p:nvSpPr>
        <p:spPr>
          <a:xfrm>
            <a:off x="4744458" y="3033010"/>
            <a:ext cx="2762256" cy="2664823"/>
          </a:xfrm>
          <a:prstGeom prst="chevron">
            <a:avLst>
              <a:gd name="adj" fmla="val 2058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Strategy 2:</a:t>
            </a:r>
            <a:br>
              <a:rPr lang="en-US" b="1" dirty="0">
                <a:solidFill>
                  <a:schemeClr val="tx1"/>
                </a:solidFill>
              </a:rPr>
            </a:br>
            <a:r>
              <a:rPr lang="en-US" b="1" dirty="0">
                <a:solidFill>
                  <a:schemeClr val="tx1"/>
                </a:solidFill>
              </a:rPr>
              <a:t>Reduce Insurance Premium</a:t>
            </a:r>
          </a:p>
        </p:txBody>
      </p:sp>
      <p:sp>
        <p:nvSpPr>
          <p:cNvPr id="48" name="Chevron 47">
            <a:extLst>
              <a:ext uri="{FF2B5EF4-FFF2-40B4-BE49-F238E27FC236}">
                <a16:creationId xmlns:a16="http://schemas.microsoft.com/office/drawing/2014/main" id="{C60CDA47-3BD1-12A8-6187-66E0786EC1C4}"/>
              </a:ext>
            </a:extLst>
          </p:cNvPr>
          <p:cNvSpPr/>
          <p:nvPr/>
        </p:nvSpPr>
        <p:spPr>
          <a:xfrm>
            <a:off x="7223536" y="3037029"/>
            <a:ext cx="2762256" cy="2664823"/>
          </a:xfrm>
          <a:prstGeom prst="chevron">
            <a:avLst>
              <a:gd name="adj" fmla="val 2058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Strategy 3:</a:t>
            </a:r>
            <a:br>
              <a:rPr lang="en-US" b="1" dirty="0">
                <a:solidFill>
                  <a:schemeClr val="tx1"/>
                </a:solidFill>
              </a:rPr>
            </a:br>
            <a:r>
              <a:rPr lang="en-US" b="1" dirty="0">
                <a:solidFill>
                  <a:schemeClr val="tx1"/>
                </a:solidFill>
              </a:rPr>
              <a:t>Increase Transaction Quota</a:t>
            </a:r>
          </a:p>
        </p:txBody>
      </p:sp>
      <p:sp>
        <p:nvSpPr>
          <p:cNvPr id="49" name="Chevron 48">
            <a:extLst>
              <a:ext uri="{FF2B5EF4-FFF2-40B4-BE49-F238E27FC236}">
                <a16:creationId xmlns:a16="http://schemas.microsoft.com/office/drawing/2014/main" id="{F742C6F8-5D5A-71D6-E112-73F7396B4976}"/>
              </a:ext>
            </a:extLst>
          </p:cNvPr>
          <p:cNvSpPr/>
          <p:nvPr/>
        </p:nvSpPr>
        <p:spPr>
          <a:xfrm>
            <a:off x="9735324" y="3037225"/>
            <a:ext cx="2354931" cy="2664823"/>
          </a:xfrm>
          <a:prstGeom prst="chevron">
            <a:avLst>
              <a:gd name="adj" fmla="val 2058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Call to Action</a:t>
            </a:r>
          </a:p>
        </p:txBody>
      </p:sp>
      <p:pic>
        <p:nvPicPr>
          <p:cNvPr id="51" name="Graphic 50" descr="Car">
            <a:extLst>
              <a:ext uri="{FF2B5EF4-FFF2-40B4-BE49-F238E27FC236}">
                <a16:creationId xmlns:a16="http://schemas.microsoft.com/office/drawing/2014/main" id="{DAE6483E-1D5B-F018-2C1F-DF220FF5A5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6837" y="-397397"/>
            <a:ext cx="2477907" cy="2772838"/>
          </a:xfrm>
          <a:custGeom>
            <a:avLst/>
            <a:gdLst/>
            <a:ahLst/>
            <a:cxnLst/>
            <a:rect l="l" t="t" r="r" b="b"/>
            <a:pathLst>
              <a:path w="5102225" h="5761037">
                <a:moveTo>
                  <a:pt x="0" y="0"/>
                </a:moveTo>
                <a:lnTo>
                  <a:pt x="5102225" y="0"/>
                </a:lnTo>
                <a:lnTo>
                  <a:pt x="5102225" y="5761037"/>
                </a:lnTo>
                <a:lnTo>
                  <a:pt x="0" y="576103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67251520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46" grpId="0" animBg="1"/>
      <p:bldP spid="47" grpId="0" animBg="1"/>
      <p:bldP spid="48" grpId="0" animBg="1"/>
      <p:bldP spid="4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47D1EB9-5833-7AC8-E463-2EC34676CFE5}"/>
              </a:ext>
            </a:extLst>
          </p:cNvPr>
          <p:cNvGrpSpPr/>
          <p:nvPr/>
        </p:nvGrpSpPr>
        <p:grpSpPr>
          <a:xfrm>
            <a:off x="101745" y="6442708"/>
            <a:ext cx="11988511" cy="389205"/>
            <a:chOff x="101744" y="3033010"/>
            <a:chExt cx="11988511" cy="2673254"/>
          </a:xfrm>
          <a:solidFill>
            <a:schemeClr val="bg2"/>
          </a:solidFill>
        </p:grpSpPr>
        <p:sp>
          <p:nvSpPr>
            <p:cNvPr id="4" name="Chevron 3">
              <a:extLst>
                <a:ext uri="{FF2B5EF4-FFF2-40B4-BE49-F238E27FC236}">
                  <a16:creationId xmlns:a16="http://schemas.microsoft.com/office/drawing/2014/main" id="{8DC9DE69-5661-CD83-986E-D7E2B8A12FB1}"/>
                </a:ext>
              </a:extLst>
            </p:cNvPr>
            <p:cNvSpPr/>
            <p:nvPr/>
          </p:nvSpPr>
          <p:spPr>
            <a:xfrm>
              <a:off x="101744" y="3041441"/>
              <a:ext cx="2354931" cy="2664823"/>
            </a:xfrm>
            <a:prstGeom prst="chevron">
              <a:avLst>
                <a:gd name="adj" fmla="val 20589"/>
              </a:avLst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FY 2018</a:t>
              </a:r>
              <a:br>
                <a:rPr lang="en-US" sz="1200" b="1" dirty="0">
                  <a:solidFill>
                    <a:schemeClr val="tx1"/>
                  </a:solidFill>
                </a:rPr>
              </a:br>
              <a:r>
                <a:rPr lang="en-US" sz="1200" b="1" dirty="0">
                  <a:solidFill>
                    <a:schemeClr val="tx1"/>
                  </a:solidFill>
                </a:rPr>
                <a:t>Report</a:t>
              </a:r>
            </a:p>
          </p:txBody>
        </p:sp>
        <p:sp>
          <p:nvSpPr>
            <p:cNvPr id="6" name="Chevron 5">
              <a:extLst>
                <a:ext uri="{FF2B5EF4-FFF2-40B4-BE49-F238E27FC236}">
                  <a16:creationId xmlns:a16="http://schemas.microsoft.com/office/drawing/2014/main" id="{37F32828-6BD6-A42D-E4D1-E045A3C4668A}"/>
                </a:ext>
              </a:extLst>
            </p:cNvPr>
            <p:cNvSpPr/>
            <p:nvPr/>
          </p:nvSpPr>
          <p:spPr>
            <a:xfrm>
              <a:off x="2232670" y="3041441"/>
              <a:ext cx="2762256" cy="2664823"/>
            </a:xfrm>
            <a:prstGeom prst="chevron">
              <a:avLst>
                <a:gd name="adj" fmla="val 20589"/>
              </a:avLst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Strategy 1:</a:t>
              </a:r>
              <a:br>
                <a:rPr lang="en-US" sz="1200" b="1" dirty="0">
                  <a:solidFill>
                    <a:schemeClr val="tx1"/>
                  </a:solidFill>
                </a:rPr>
              </a:br>
              <a:r>
                <a:rPr lang="en-US" sz="1200" b="1" dirty="0">
                  <a:solidFill>
                    <a:schemeClr val="tx1"/>
                  </a:solidFill>
                </a:rPr>
                <a:t>Increase rental price</a:t>
              </a:r>
            </a:p>
          </p:txBody>
        </p:sp>
        <p:sp>
          <p:nvSpPr>
            <p:cNvPr id="8" name="Chevron 7">
              <a:extLst>
                <a:ext uri="{FF2B5EF4-FFF2-40B4-BE49-F238E27FC236}">
                  <a16:creationId xmlns:a16="http://schemas.microsoft.com/office/drawing/2014/main" id="{8108E63D-7C33-6549-FB52-8C147147061E}"/>
                </a:ext>
              </a:extLst>
            </p:cNvPr>
            <p:cNvSpPr/>
            <p:nvPr/>
          </p:nvSpPr>
          <p:spPr>
            <a:xfrm>
              <a:off x="4744458" y="3033010"/>
              <a:ext cx="2762256" cy="2664823"/>
            </a:xfrm>
            <a:prstGeom prst="chevron">
              <a:avLst>
                <a:gd name="adj" fmla="val 20589"/>
              </a:avLst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Strategy 2:</a:t>
              </a:r>
              <a:br>
                <a:rPr lang="en-US" sz="1200" b="1" dirty="0">
                  <a:solidFill>
                    <a:schemeClr val="tx1"/>
                  </a:solidFill>
                </a:rPr>
              </a:br>
              <a:r>
                <a:rPr lang="en-US" sz="1200" b="1" dirty="0">
                  <a:solidFill>
                    <a:schemeClr val="tx1"/>
                  </a:solidFill>
                </a:rPr>
                <a:t>Reduce Insurance Premium</a:t>
              </a:r>
            </a:p>
          </p:txBody>
        </p:sp>
        <p:sp>
          <p:nvSpPr>
            <p:cNvPr id="21" name="Chevron 20">
              <a:extLst>
                <a:ext uri="{FF2B5EF4-FFF2-40B4-BE49-F238E27FC236}">
                  <a16:creationId xmlns:a16="http://schemas.microsoft.com/office/drawing/2014/main" id="{8C613411-DB44-8CC3-CCED-5FACF38D8241}"/>
                </a:ext>
              </a:extLst>
            </p:cNvPr>
            <p:cNvSpPr/>
            <p:nvPr/>
          </p:nvSpPr>
          <p:spPr>
            <a:xfrm>
              <a:off x="7223536" y="3037029"/>
              <a:ext cx="2762256" cy="2664823"/>
            </a:xfrm>
            <a:prstGeom prst="chevron">
              <a:avLst>
                <a:gd name="adj" fmla="val 20589"/>
              </a:avLst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Strategy 3:</a:t>
              </a:r>
              <a:br>
                <a:rPr lang="en-US" sz="1200" b="1" dirty="0">
                  <a:solidFill>
                    <a:schemeClr val="tx1"/>
                  </a:solidFill>
                </a:rPr>
              </a:br>
              <a:r>
                <a:rPr lang="en-US" sz="1200" b="1" dirty="0">
                  <a:solidFill>
                    <a:schemeClr val="tx1"/>
                  </a:solidFill>
                </a:rPr>
                <a:t>Increase Transaction Quota</a:t>
              </a:r>
            </a:p>
          </p:txBody>
        </p:sp>
        <p:sp>
          <p:nvSpPr>
            <p:cNvPr id="23" name="Chevron 22">
              <a:extLst>
                <a:ext uri="{FF2B5EF4-FFF2-40B4-BE49-F238E27FC236}">
                  <a16:creationId xmlns:a16="http://schemas.microsoft.com/office/drawing/2014/main" id="{06FD1A9A-997C-EE06-20AC-4015C51EE06B}"/>
                </a:ext>
              </a:extLst>
            </p:cNvPr>
            <p:cNvSpPr/>
            <p:nvPr/>
          </p:nvSpPr>
          <p:spPr>
            <a:xfrm>
              <a:off x="9735324" y="3037225"/>
              <a:ext cx="2354931" cy="2664823"/>
            </a:xfrm>
            <a:prstGeom prst="chevron">
              <a:avLst>
                <a:gd name="adj" fmla="val 20589"/>
              </a:avLst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Call to Action</a:t>
              </a: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9D51EFA7-EAB7-E02F-8702-B7E2EE340F50}"/>
              </a:ext>
            </a:extLst>
          </p:cNvPr>
          <p:cNvGrpSpPr/>
          <p:nvPr/>
        </p:nvGrpSpPr>
        <p:grpSpPr>
          <a:xfrm>
            <a:off x="600320" y="1389063"/>
            <a:ext cx="5183136" cy="1083792"/>
            <a:chOff x="562742" y="761708"/>
            <a:chExt cx="5183136" cy="1083792"/>
          </a:xfrm>
        </p:grpSpPr>
        <p:sp>
          <p:nvSpPr>
            <p:cNvPr id="33" name="Left Arrow Callout 32">
              <a:extLst>
                <a:ext uri="{FF2B5EF4-FFF2-40B4-BE49-F238E27FC236}">
                  <a16:creationId xmlns:a16="http://schemas.microsoft.com/office/drawing/2014/main" id="{48B02ED6-CA1D-3D84-FBE3-8C2811261E36}"/>
                </a:ext>
              </a:extLst>
            </p:cNvPr>
            <p:cNvSpPr/>
            <p:nvPr/>
          </p:nvSpPr>
          <p:spPr>
            <a:xfrm>
              <a:off x="1292492" y="796205"/>
              <a:ext cx="4453386" cy="1048871"/>
            </a:xfrm>
            <a:prstGeom prst="leftArrowCallout">
              <a:avLst>
                <a:gd name="adj1" fmla="val 25000"/>
                <a:gd name="adj2" fmla="val 25000"/>
                <a:gd name="adj3" fmla="val 25000"/>
                <a:gd name="adj4" fmla="val 83855"/>
              </a:avLst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/>
                <a:t>50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9B09AAA9-35B7-ABCA-087C-E97E358F77B7}"/>
                </a:ext>
              </a:extLst>
            </p:cNvPr>
            <p:cNvSpPr/>
            <p:nvPr/>
          </p:nvSpPr>
          <p:spPr>
            <a:xfrm>
              <a:off x="562742" y="796629"/>
              <a:ext cx="1018074" cy="1048871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b="1" dirty="0"/>
                <a:t>Branch</a:t>
              </a:r>
            </a:p>
          </p:txBody>
        </p:sp>
        <p:pic>
          <p:nvPicPr>
            <p:cNvPr id="42" name="Graphic 41" descr="Home with solid fill">
              <a:extLst>
                <a:ext uri="{FF2B5EF4-FFF2-40B4-BE49-F238E27FC236}">
                  <a16:creationId xmlns:a16="http://schemas.microsoft.com/office/drawing/2014/main" id="{A026235C-1F7C-E9EA-091B-BB5DB87A770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21675" y="761708"/>
              <a:ext cx="669018" cy="669018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8BF0BAE-58E3-DB0F-3EFB-03B648E4F516}"/>
              </a:ext>
            </a:extLst>
          </p:cNvPr>
          <p:cNvGrpSpPr/>
          <p:nvPr/>
        </p:nvGrpSpPr>
        <p:grpSpPr>
          <a:xfrm>
            <a:off x="600320" y="2809027"/>
            <a:ext cx="5169853" cy="1187252"/>
            <a:chOff x="562742" y="2181672"/>
            <a:chExt cx="5169853" cy="1187252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E069EF4A-1371-51BF-AC5B-8E7564632AB1}"/>
                </a:ext>
              </a:extLst>
            </p:cNvPr>
            <p:cNvSpPr/>
            <p:nvPr/>
          </p:nvSpPr>
          <p:spPr>
            <a:xfrm>
              <a:off x="562742" y="2320053"/>
              <a:ext cx="1018074" cy="1048871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b="1" dirty="0"/>
                <a:t>Car</a:t>
              </a:r>
            </a:p>
          </p:txBody>
        </p:sp>
        <p:sp>
          <p:nvSpPr>
            <p:cNvPr id="34" name="Left Arrow Callout 33">
              <a:extLst>
                <a:ext uri="{FF2B5EF4-FFF2-40B4-BE49-F238E27FC236}">
                  <a16:creationId xmlns:a16="http://schemas.microsoft.com/office/drawing/2014/main" id="{80A389A8-2851-4F46-44F3-231175162A11}"/>
                </a:ext>
              </a:extLst>
            </p:cNvPr>
            <p:cNvSpPr/>
            <p:nvPr/>
          </p:nvSpPr>
          <p:spPr>
            <a:xfrm>
              <a:off x="1279209" y="2319629"/>
              <a:ext cx="4453386" cy="1048871"/>
            </a:xfrm>
            <a:prstGeom prst="leftArrowCallout">
              <a:avLst>
                <a:gd name="adj1" fmla="val 25000"/>
                <a:gd name="adj2" fmla="val 25000"/>
                <a:gd name="adj3" fmla="val 25000"/>
                <a:gd name="adj4" fmla="val 83855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/>
                <a:t>4000</a:t>
              </a:r>
            </a:p>
          </p:txBody>
        </p:sp>
        <p:pic>
          <p:nvPicPr>
            <p:cNvPr id="44" name="Graphic 43" descr="Convertible with solid fill">
              <a:extLst>
                <a:ext uri="{FF2B5EF4-FFF2-40B4-BE49-F238E27FC236}">
                  <a16:creationId xmlns:a16="http://schemas.microsoft.com/office/drawing/2014/main" id="{F2BA7EDF-06F3-2264-336E-05DDDD9A548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37544" y="2181672"/>
              <a:ext cx="837280" cy="837280"/>
            </a:xfrm>
            <a:prstGeom prst="rect">
              <a:avLst/>
            </a:prstGeom>
          </p:spPr>
        </p:pic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E452D884-C0E9-EF66-CCAC-B40761ADE981}"/>
              </a:ext>
            </a:extLst>
          </p:cNvPr>
          <p:cNvGrpSpPr/>
          <p:nvPr/>
        </p:nvGrpSpPr>
        <p:grpSpPr>
          <a:xfrm>
            <a:off x="600320" y="4467915"/>
            <a:ext cx="5183136" cy="1049885"/>
            <a:chOff x="562742" y="3840560"/>
            <a:chExt cx="5183136" cy="1049885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5043990-87CE-2CAE-65FA-C96DEF962D49}"/>
                </a:ext>
              </a:extLst>
            </p:cNvPr>
            <p:cNvSpPr/>
            <p:nvPr/>
          </p:nvSpPr>
          <p:spPr>
            <a:xfrm>
              <a:off x="562742" y="3841574"/>
              <a:ext cx="1018074" cy="104887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b="1" dirty="0"/>
                <a:t>Sales</a:t>
              </a:r>
            </a:p>
          </p:txBody>
        </p:sp>
        <p:sp>
          <p:nvSpPr>
            <p:cNvPr id="35" name="Left Arrow Callout 34">
              <a:extLst>
                <a:ext uri="{FF2B5EF4-FFF2-40B4-BE49-F238E27FC236}">
                  <a16:creationId xmlns:a16="http://schemas.microsoft.com/office/drawing/2014/main" id="{6576B72A-339F-965B-80B9-412C9200D811}"/>
                </a:ext>
              </a:extLst>
            </p:cNvPr>
            <p:cNvSpPr/>
            <p:nvPr/>
          </p:nvSpPr>
          <p:spPr>
            <a:xfrm>
              <a:off x="1292492" y="3840560"/>
              <a:ext cx="4453386" cy="1048871"/>
            </a:xfrm>
            <a:prstGeom prst="leftArrowCallout">
              <a:avLst>
                <a:gd name="adj1" fmla="val 25000"/>
                <a:gd name="adj2" fmla="val 25000"/>
                <a:gd name="adj3" fmla="val 25000"/>
                <a:gd name="adj4" fmla="val 83855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/>
                <a:t>81,318</a:t>
              </a:r>
            </a:p>
          </p:txBody>
        </p:sp>
        <p:pic>
          <p:nvPicPr>
            <p:cNvPr id="46" name="Graphic 45" descr="Transfer with solid fill">
              <a:extLst>
                <a:ext uri="{FF2B5EF4-FFF2-40B4-BE49-F238E27FC236}">
                  <a16:creationId xmlns:a16="http://schemas.microsoft.com/office/drawing/2014/main" id="{9BC79B92-F66D-5F7F-5707-DBE39FA4193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93827" y="3992292"/>
              <a:ext cx="755904" cy="437896"/>
            </a:xfrm>
            <a:prstGeom prst="rect">
              <a:avLst/>
            </a:prstGeom>
          </p:spPr>
        </p:pic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EC462F57-0208-7D5D-046E-0A592A895284}"/>
              </a:ext>
            </a:extLst>
          </p:cNvPr>
          <p:cNvGrpSpPr/>
          <p:nvPr/>
        </p:nvGrpSpPr>
        <p:grpSpPr>
          <a:xfrm>
            <a:off x="6429640" y="2953671"/>
            <a:ext cx="5162394" cy="1072772"/>
            <a:chOff x="6257078" y="796205"/>
            <a:chExt cx="5162394" cy="1072772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40170BA-B6F8-79F4-8048-A941F5982821}"/>
                </a:ext>
              </a:extLst>
            </p:cNvPr>
            <p:cNvSpPr/>
            <p:nvPr/>
          </p:nvSpPr>
          <p:spPr>
            <a:xfrm>
              <a:off x="6257078" y="796205"/>
              <a:ext cx="1018074" cy="1048871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b="1" dirty="0"/>
                <a:t>Cost</a:t>
              </a:r>
            </a:p>
          </p:txBody>
        </p:sp>
        <p:sp>
          <p:nvSpPr>
            <p:cNvPr id="36" name="Left Arrow Callout 35">
              <a:extLst>
                <a:ext uri="{FF2B5EF4-FFF2-40B4-BE49-F238E27FC236}">
                  <a16:creationId xmlns:a16="http://schemas.microsoft.com/office/drawing/2014/main" id="{CDBF77F6-F93A-E904-C311-CA881C5E145F}"/>
                </a:ext>
              </a:extLst>
            </p:cNvPr>
            <p:cNvSpPr/>
            <p:nvPr/>
          </p:nvSpPr>
          <p:spPr>
            <a:xfrm>
              <a:off x="6966086" y="820106"/>
              <a:ext cx="4453386" cy="1048871"/>
            </a:xfrm>
            <a:prstGeom prst="leftArrowCallout">
              <a:avLst>
                <a:gd name="adj1" fmla="val 25000"/>
                <a:gd name="adj2" fmla="val 25000"/>
                <a:gd name="adj3" fmla="val 25000"/>
                <a:gd name="adj4" fmla="val 83855"/>
              </a:avLst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/>
                <a:t>$ 25,890,613.54</a:t>
              </a:r>
            </a:p>
          </p:txBody>
        </p:sp>
        <p:pic>
          <p:nvPicPr>
            <p:cNvPr id="48" name="Graphic 47" descr="Flying Money with solid fill">
              <a:extLst>
                <a:ext uri="{FF2B5EF4-FFF2-40B4-BE49-F238E27FC236}">
                  <a16:creationId xmlns:a16="http://schemas.microsoft.com/office/drawing/2014/main" id="{86519BA9-EDB5-A9CB-15ED-C060412E4A3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rot="1582250">
              <a:off x="6443626" y="851087"/>
              <a:ext cx="644977" cy="644977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5417DB80-C155-1C39-FA96-128727F71241}"/>
              </a:ext>
            </a:extLst>
          </p:cNvPr>
          <p:cNvGrpSpPr/>
          <p:nvPr/>
        </p:nvGrpSpPr>
        <p:grpSpPr>
          <a:xfrm>
            <a:off x="6432227" y="1424295"/>
            <a:ext cx="5148579" cy="1050774"/>
            <a:chOff x="6257078" y="3839247"/>
            <a:chExt cx="5148579" cy="1050774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DED96CD4-A836-1151-4257-989FC510E3D3}"/>
                </a:ext>
              </a:extLst>
            </p:cNvPr>
            <p:cNvSpPr/>
            <p:nvPr/>
          </p:nvSpPr>
          <p:spPr>
            <a:xfrm>
              <a:off x="6257078" y="3841150"/>
              <a:ext cx="1018074" cy="1048871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b="1" dirty="0"/>
                <a:t>Profit</a:t>
              </a:r>
            </a:p>
          </p:txBody>
        </p:sp>
        <p:sp>
          <p:nvSpPr>
            <p:cNvPr id="38" name="Left Arrow Callout 37">
              <a:extLst>
                <a:ext uri="{FF2B5EF4-FFF2-40B4-BE49-F238E27FC236}">
                  <a16:creationId xmlns:a16="http://schemas.microsoft.com/office/drawing/2014/main" id="{C08BA276-F0ED-954A-7841-1A090E07E0FF}"/>
                </a:ext>
              </a:extLst>
            </p:cNvPr>
            <p:cNvSpPr/>
            <p:nvPr/>
          </p:nvSpPr>
          <p:spPr>
            <a:xfrm>
              <a:off x="6952271" y="3839247"/>
              <a:ext cx="4453386" cy="1048871"/>
            </a:xfrm>
            <a:prstGeom prst="leftArrowCallout">
              <a:avLst>
                <a:gd name="adj1" fmla="val 25000"/>
                <a:gd name="adj2" fmla="val 25000"/>
                <a:gd name="adj3" fmla="val 25000"/>
                <a:gd name="adj4" fmla="val 83855"/>
              </a:avLst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/>
                <a:t>$ 22,509,909.08</a:t>
              </a:r>
            </a:p>
          </p:txBody>
        </p:sp>
        <p:pic>
          <p:nvPicPr>
            <p:cNvPr id="52" name="Graphic 51" descr="Money with solid fill">
              <a:extLst>
                <a:ext uri="{FF2B5EF4-FFF2-40B4-BE49-F238E27FC236}">
                  <a16:creationId xmlns:a16="http://schemas.microsoft.com/office/drawing/2014/main" id="{477160EA-768D-D8C7-7D9C-63B40451FC0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6445664" y="3857397"/>
              <a:ext cx="658154" cy="658154"/>
            </a:xfrm>
            <a:prstGeom prst="rect">
              <a:avLst/>
            </a:prstGeom>
          </p:spPr>
        </p:pic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19510533-3F12-2BBE-266C-CD874C75C73B}"/>
              </a:ext>
            </a:extLst>
          </p:cNvPr>
          <p:cNvGrpSpPr/>
          <p:nvPr/>
        </p:nvGrpSpPr>
        <p:grpSpPr>
          <a:xfrm>
            <a:off x="6427037" y="4451580"/>
            <a:ext cx="5153769" cy="1072772"/>
            <a:chOff x="6265703" y="2295728"/>
            <a:chExt cx="5153769" cy="1072772"/>
          </a:xfrm>
          <a:solidFill>
            <a:schemeClr val="accent4">
              <a:lumMod val="50000"/>
            </a:schemeClr>
          </a:solidFill>
        </p:grpSpPr>
        <p:sp>
          <p:nvSpPr>
            <p:cNvPr id="37" name="Left Arrow Callout 36">
              <a:extLst>
                <a:ext uri="{FF2B5EF4-FFF2-40B4-BE49-F238E27FC236}">
                  <a16:creationId xmlns:a16="http://schemas.microsoft.com/office/drawing/2014/main" id="{7C9AC0BF-6E91-46C2-EFAE-9559CA444BAD}"/>
                </a:ext>
              </a:extLst>
            </p:cNvPr>
            <p:cNvSpPr/>
            <p:nvPr/>
          </p:nvSpPr>
          <p:spPr>
            <a:xfrm>
              <a:off x="6966086" y="2295728"/>
              <a:ext cx="4453386" cy="1048871"/>
            </a:xfrm>
            <a:prstGeom prst="leftArrowCallout">
              <a:avLst>
                <a:gd name="adj1" fmla="val 25000"/>
                <a:gd name="adj2" fmla="val 25000"/>
                <a:gd name="adj3" fmla="val 25000"/>
                <a:gd name="adj4" fmla="val 8385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/>
                <a:t>$ 52,830,207.00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F57C3E05-FD4D-A52E-F67F-AF68C20FC67E}"/>
                </a:ext>
              </a:extLst>
            </p:cNvPr>
            <p:cNvSpPr/>
            <p:nvPr/>
          </p:nvSpPr>
          <p:spPr>
            <a:xfrm>
              <a:off x="6265703" y="2319629"/>
              <a:ext cx="1018075" cy="10488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sz="1500" b="1" dirty="0"/>
                <a:t>Revenue</a:t>
              </a:r>
            </a:p>
          </p:txBody>
        </p:sp>
        <p:pic>
          <p:nvPicPr>
            <p:cNvPr id="50" name="Graphic 49" descr="Coins with solid fill">
              <a:extLst>
                <a:ext uri="{FF2B5EF4-FFF2-40B4-BE49-F238E27FC236}">
                  <a16:creationId xmlns:a16="http://schemas.microsoft.com/office/drawing/2014/main" id="{477DB500-2D71-CEFF-D63B-8C3CF7E8022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6482664" y="2347151"/>
              <a:ext cx="589414" cy="589414"/>
            </a:xfrm>
            <a:prstGeom prst="rect">
              <a:avLst/>
            </a:prstGeom>
          </p:spPr>
        </p:pic>
      </p:grpSp>
      <p:pic>
        <p:nvPicPr>
          <p:cNvPr id="7" name="Graphic 6" descr="Car">
            <a:extLst>
              <a:ext uri="{FF2B5EF4-FFF2-40B4-BE49-F238E27FC236}">
                <a16:creationId xmlns:a16="http://schemas.microsoft.com/office/drawing/2014/main" id="{2762E274-204E-D29E-9D18-B665D352C3E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1744" y="5650339"/>
            <a:ext cx="897292" cy="1004092"/>
          </a:xfrm>
          <a:custGeom>
            <a:avLst/>
            <a:gdLst/>
            <a:ahLst/>
            <a:cxnLst/>
            <a:rect l="l" t="t" r="r" b="b"/>
            <a:pathLst>
              <a:path w="5102225" h="5761037">
                <a:moveTo>
                  <a:pt x="0" y="0"/>
                </a:moveTo>
                <a:lnTo>
                  <a:pt x="5102225" y="0"/>
                </a:lnTo>
                <a:lnTo>
                  <a:pt x="5102225" y="5761037"/>
                </a:lnTo>
                <a:lnTo>
                  <a:pt x="0" y="5761037"/>
                </a:lnTo>
                <a:close/>
              </a:path>
            </a:pathLst>
          </a:cu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3A42C3A5-74CD-78FD-2B9D-8ED7DEFB4E83}"/>
              </a:ext>
            </a:extLst>
          </p:cNvPr>
          <p:cNvSpPr txBox="1"/>
          <p:nvPr/>
        </p:nvSpPr>
        <p:spPr>
          <a:xfrm>
            <a:off x="2177003" y="269827"/>
            <a:ext cx="72129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F4B283"/>
                </a:solidFill>
              </a:rPr>
              <a:t>Fiscal Year 2018 At a Glance</a:t>
            </a:r>
          </a:p>
        </p:txBody>
      </p:sp>
    </p:spTree>
    <p:extLst>
      <p:ext uri="{BB962C8B-B14F-4D97-AF65-F5344CB8AC3E}">
        <p14:creationId xmlns:p14="http://schemas.microsoft.com/office/powerpoint/2010/main" val="10436117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F87C0DE7-F95E-F351-7D25-9E7FFAA3C1CE}"/>
              </a:ext>
            </a:extLst>
          </p:cNvPr>
          <p:cNvGrpSpPr/>
          <p:nvPr/>
        </p:nvGrpSpPr>
        <p:grpSpPr>
          <a:xfrm>
            <a:off x="101745" y="6442708"/>
            <a:ext cx="11988511" cy="389205"/>
            <a:chOff x="101744" y="3033010"/>
            <a:chExt cx="11988511" cy="2673254"/>
          </a:xfrm>
          <a:solidFill>
            <a:schemeClr val="bg2"/>
          </a:solidFill>
        </p:grpSpPr>
        <p:sp>
          <p:nvSpPr>
            <p:cNvPr id="5" name="Chevron 4">
              <a:extLst>
                <a:ext uri="{FF2B5EF4-FFF2-40B4-BE49-F238E27FC236}">
                  <a16:creationId xmlns:a16="http://schemas.microsoft.com/office/drawing/2014/main" id="{E891D02C-8BF4-13AB-F1EA-C7EDF0A23CC4}"/>
                </a:ext>
              </a:extLst>
            </p:cNvPr>
            <p:cNvSpPr/>
            <p:nvPr/>
          </p:nvSpPr>
          <p:spPr>
            <a:xfrm>
              <a:off x="101744" y="3041441"/>
              <a:ext cx="2354931" cy="2664823"/>
            </a:xfrm>
            <a:prstGeom prst="chevron">
              <a:avLst>
                <a:gd name="adj" fmla="val 20589"/>
              </a:avLst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FY 2018</a:t>
              </a:r>
              <a:br>
                <a:rPr lang="en-US" sz="1200" b="1" dirty="0">
                  <a:solidFill>
                    <a:schemeClr val="tx1"/>
                  </a:solidFill>
                </a:rPr>
              </a:br>
              <a:r>
                <a:rPr lang="en-US" sz="1200" b="1" dirty="0">
                  <a:solidFill>
                    <a:schemeClr val="tx1"/>
                  </a:solidFill>
                </a:rPr>
                <a:t>Report</a:t>
              </a:r>
            </a:p>
          </p:txBody>
        </p:sp>
        <p:sp>
          <p:nvSpPr>
            <p:cNvPr id="6" name="Chevron 5">
              <a:extLst>
                <a:ext uri="{FF2B5EF4-FFF2-40B4-BE49-F238E27FC236}">
                  <a16:creationId xmlns:a16="http://schemas.microsoft.com/office/drawing/2014/main" id="{A890E51D-F2F3-046D-0C12-AF9D55DBBED9}"/>
                </a:ext>
              </a:extLst>
            </p:cNvPr>
            <p:cNvSpPr/>
            <p:nvPr/>
          </p:nvSpPr>
          <p:spPr>
            <a:xfrm>
              <a:off x="2232670" y="3041441"/>
              <a:ext cx="2762256" cy="2664823"/>
            </a:xfrm>
            <a:prstGeom prst="chevron">
              <a:avLst>
                <a:gd name="adj" fmla="val 20589"/>
              </a:avLst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Strategy 1:</a:t>
              </a:r>
              <a:br>
                <a:rPr lang="en-US" sz="1200" b="1" dirty="0">
                  <a:solidFill>
                    <a:schemeClr val="tx1"/>
                  </a:solidFill>
                </a:rPr>
              </a:br>
              <a:r>
                <a:rPr lang="en-US" sz="1200" b="1" dirty="0">
                  <a:solidFill>
                    <a:schemeClr val="tx1"/>
                  </a:solidFill>
                </a:rPr>
                <a:t>Increase rental price</a:t>
              </a:r>
            </a:p>
          </p:txBody>
        </p:sp>
        <p:sp>
          <p:nvSpPr>
            <p:cNvPr id="7" name="Chevron 6">
              <a:extLst>
                <a:ext uri="{FF2B5EF4-FFF2-40B4-BE49-F238E27FC236}">
                  <a16:creationId xmlns:a16="http://schemas.microsoft.com/office/drawing/2014/main" id="{4B6B7C92-8162-BE6F-C4AE-563D5974CC0A}"/>
                </a:ext>
              </a:extLst>
            </p:cNvPr>
            <p:cNvSpPr/>
            <p:nvPr/>
          </p:nvSpPr>
          <p:spPr>
            <a:xfrm>
              <a:off x="4744458" y="3033010"/>
              <a:ext cx="2762256" cy="2664823"/>
            </a:xfrm>
            <a:prstGeom prst="chevron">
              <a:avLst>
                <a:gd name="adj" fmla="val 20589"/>
              </a:avLst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Strategy 2:</a:t>
              </a:r>
              <a:br>
                <a:rPr lang="en-US" sz="1200" b="1" dirty="0">
                  <a:solidFill>
                    <a:schemeClr val="tx1"/>
                  </a:solidFill>
                </a:rPr>
              </a:br>
              <a:r>
                <a:rPr lang="en-US" sz="1200" b="1" dirty="0">
                  <a:solidFill>
                    <a:schemeClr val="tx1"/>
                  </a:solidFill>
                </a:rPr>
                <a:t>Reduce Insurance Premium</a:t>
              </a:r>
            </a:p>
          </p:txBody>
        </p:sp>
        <p:sp>
          <p:nvSpPr>
            <p:cNvPr id="8" name="Chevron 7">
              <a:extLst>
                <a:ext uri="{FF2B5EF4-FFF2-40B4-BE49-F238E27FC236}">
                  <a16:creationId xmlns:a16="http://schemas.microsoft.com/office/drawing/2014/main" id="{FA264B20-7BB1-8F9C-35F2-98FA9A8D25D1}"/>
                </a:ext>
              </a:extLst>
            </p:cNvPr>
            <p:cNvSpPr/>
            <p:nvPr/>
          </p:nvSpPr>
          <p:spPr>
            <a:xfrm>
              <a:off x="7223536" y="3037029"/>
              <a:ext cx="2762256" cy="2664823"/>
            </a:xfrm>
            <a:prstGeom prst="chevron">
              <a:avLst>
                <a:gd name="adj" fmla="val 20589"/>
              </a:avLst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Strategy 3:</a:t>
              </a:r>
              <a:br>
                <a:rPr lang="en-US" sz="1200" b="1" dirty="0">
                  <a:solidFill>
                    <a:schemeClr val="tx1"/>
                  </a:solidFill>
                </a:rPr>
              </a:br>
              <a:r>
                <a:rPr lang="en-US" sz="1200" b="1" dirty="0">
                  <a:solidFill>
                    <a:schemeClr val="tx1"/>
                  </a:solidFill>
                </a:rPr>
                <a:t>Increase Transaction Quota</a:t>
              </a:r>
            </a:p>
          </p:txBody>
        </p:sp>
        <p:sp>
          <p:nvSpPr>
            <p:cNvPr id="9" name="Chevron 8">
              <a:extLst>
                <a:ext uri="{FF2B5EF4-FFF2-40B4-BE49-F238E27FC236}">
                  <a16:creationId xmlns:a16="http://schemas.microsoft.com/office/drawing/2014/main" id="{94F00FBB-E7AD-EA14-638B-7FE568C6F7C8}"/>
                </a:ext>
              </a:extLst>
            </p:cNvPr>
            <p:cNvSpPr/>
            <p:nvPr/>
          </p:nvSpPr>
          <p:spPr>
            <a:xfrm>
              <a:off x="9735324" y="3037225"/>
              <a:ext cx="2354931" cy="2664823"/>
            </a:xfrm>
            <a:prstGeom prst="chevron">
              <a:avLst>
                <a:gd name="adj" fmla="val 20589"/>
              </a:avLst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Call to Action</a:t>
              </a:r>
            </a:p>
          </p:txBody>
        </p:sp>
      </p:grpSp>
      <p:pic>
        <p:nvPicPr>
          <p:cNvPr id="11" name="Graphic 10" descr="Car">
            <a:extLst>
              <a:ext uri="{FF2B5EF4-FFF2-40B4-BE49-F238E27FC236}">
                <a16:creationId xmlns:a16="http://schemas.microsoft.com/office/drawing/2014/main" id="{5E1F0B7B-BB4F-69DB-3A5E-CFB944662D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7149" y="5855621"/>
            <a:ext cx="700492" cy="783868"/>
          </a:xfrm>
          <a:custGeom>
            <a:avLst/>
            <a:gdLst/>
            <a:ahLst/>
            <a:cxnLst/>
            <a:rect l="l" t="t" r="r" b="b"/>
            <a:pathLst>
              <a:path w="5102225" h="5761037">
                <a:moveTo>
                  <a:pt x="0" y="0"/>
                </a:moveTo>
                <a:lnTo>
                  <a:pt x="5102225" y="0"/>
                </a:lnTo>
                <a:lnTo>
                  <a:pt x="5102225" y="5761037"/>
                </a:lnTo>
                <a:lnTo>
                  <a:pt x="0" y="5761037"/>
                </a:lnTo>
                <a:close/>
              </a:path>
            </a:pathLst>
          </a:cu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8CA9A22-91B3-4AB3-3342-C8609829DAFA}"/>
              </a:ext>
            </a:extLst>
          </p:cNvPr>
          <p:cNvSpPr txBox="1"/>
          <p:nvPr/>
        </p:nvSpPr>
        <p:spPr>
          <a:xfrm>
            <a:off x="1569628" y="131774"/>
            <a:ext cx="91119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TOP 5 BRANCHES BASED ON </a:t>
            </a:r>
            <a:r>
              <a:rPr lang="en-US" sz="2400" b="1" dirty="0">
                <a:solidFill>
                  <a:srgbClr val="FF0000"/>
                </a:solidFill>
              </a:rPr>
              <a:t>NUMBER OF TRANSACTIONS</a:t>
            </a:r>
          </a:p>
        </p:txBody>
      </p:sp>
      <p:graphicFrame>
        <p:nvGraphicFramePr>
          <p:cNvPr id="24" name="Table 24">
            <a:extLst>
              <a:ext uri="{FF2B5EF4-FFF2-40B4-BE49-F238E27FC236}">
                <a16:creationId xmlns:a16="http://schemas.microsoft.com/office/drawing/2014/main" id="{C0233995-EF8E-6A57-8FB6-8D061FB319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1036207"/>
              </p:ext>
            </p:extLst>
          </p:nvPr>
        </p:nvGraphicFramePr>
        <p:xfrm>
          <a:off x="527149" y="1797882"/>
          <a:ext cx="3659680" cy="326223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199491">
                  <a:extLst>
                    <a:ext uri="{9D8B030D-6E8A-4147-A177-3AD203B41FA5}">
                      <a16:colId xmlns:a16="http://schemas.microsoft.com/office/drawing/2014/main" val="3755308266"/>
                    </a:ext>
                  </a:extLst>
                </a:gridCol>
                <a:gridCol w="1460189">
                  <a:extLst>
                    <a:ext uri="{9D8B030D-6E8A-4147-A177-3AD203B41FA5}">
                      <a16:colId xmlns:a16="http://schemas.microsoft.com/office/drawing/2014/main" val="206661518"/>
                    </a:ext>
                  </a:extLst>
                </a:gridCol>
              </a:tblGrid>
              <a:tr h="652447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Pomona, California (49)</a:t>
                      </a:r>
                    </a:p>
                  </a:txBody>
                  <a:tcPr marL="9525" marR="9525" marT="9525" marB="0" anchor="b">
                    <a:solidFill>
                      <a:srgbClr val="BCE2C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1737</a:t>
                      </a:r>
                    </a:p>
                  </a:txBody>
                  <a:tcPr marL="9525" marR="9525" marT="9525" marB="0" anchor="b">
                    <a:solidFill>
                      <a:srgbClr val="BCE2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4275646"/>
                  </a:ext>
                </a:extLst>
              </a:tr>
              <a:tr h="652447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Longview, Texas (18)</a:t>
                      </a:r>
                    </a:p>
                  </a:txBody>
                  <a:tcPr marL="9525" marR="9525" marT="9525" marB="0" anchor="b">
                    <a:solidFill>
                      <a:srgbClr val="96D4B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b="1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1705</a:t>
                      </a:r>
                    </a:p>
                  </a:txBody>
                  <a:tcPr marL="9525" marR="9525" marT="9525" marB="0" anchor="b">
                    <a:solidFill>
                      <a:srgbClr val="96D4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2608135"/>
                  </a:ext>
                </a:extLst>
              </a:tr>
              <a:tr h="652447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Saint Louis, Missouri (22)</a:t>
                      </a:r>
                    </a:p>
                  </a:txBody>
                  <a:tcPr marL="9525" marR="9525" marT="9525" marB="0" anchor="b">
                    <a:solidFill>
                      <a:srgbClr val="5CC69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1690</a:t>
                      </a:r>
                    </a:p>
                  </a:txBody>
                  <a:tcPr marL="9525" marR="9525" marT="9525" marB="0" anchor="b">
                    <a:solidFill>
                      <a:srgbClr val="5CC69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9477112"/>
                  </a:ext>
                </a:extLst>
              </a:tr>
              <a:tr h="652447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Sacramento, California (47)</a:t>
                      </a:r>
                    </a:p>
                  </a:txBody>
                  <a:tcPr marL="9525" marR="9525" marT="9525" marB="0" anchor="b">
                    <a:solidFill>
                      <a:srgbClr val="12B58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1683</a:t>
                      </a:r>
                    </a:p>
                  </a:txBody>
                  <a:tcPr marL="9525" marR="9525" marT="9525" marB="0" anchor="b">
                    <a:solidFill>
                      <a:srgbClr val="12B5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4987172"/>
                  </a:ext>
                </a:extLst>
              </a:tr>
              <a:tr h="652447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Baltimore, Maryland (36)</a:t>
                      </a:r>
                    </a:p>
                  </a:txBody>
                  <a:tcPr marL="9525" marR="9525" marT="9525" marB="0" anchor="b">
                    <a:solidFill>
                      <a:srgbClr val="0EA27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1680</a:t>
                      </a:r>
                    </a:p>
                  </a:txBody>
                  <a:tcPr marL="9525" marR="9525" marT="9525" marB="0" anchor="b">
                    <a:solidFill>
                      <a:srgbClr val="0EA27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1459154"/>
                  </a:ext>
                </a:extLst>
              </a:tr>
            </a:tbl>
          </a:graphicData>
        </a:graphic>
      </p:graphicFrame>
      <p:pic>
        <p:nvPicPr>
          <p:cNvPr id="32" name="Picture 31">
            <a:extLst>
              <a:ext uri="{FF2B5EF4-FFF2-40B4-BE49-F238E27FC236}">
                <a16:creationId xmlns:a16="http://schemas.microsoft.com/office/drawing/2014/main" id="{D2F00769-B842-5500-77B9-9065369E3E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28015" y="774699"/>
            <a:ext cx="7353300" cy="530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9845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F87C0DE7-F95E-F351-7D25-9E7FFAA3C1CE}"/>
              </a:ext>
            </a:extLst>
          </p:cNvPr>
          <p:cNvGrpSpPr/>
          <p:nvPr/>
        </p:nvGrpSpPr>
        <p:grpSpPr>
          <a:xfrm>
            <a:off x="101745" y="6442708"/>
            <a:ext cx="11988511" cy="389205"/>
            <a:chOff x="101744" y="3033010"/>
            <a:chExt cx="11988511" cy="2673254"/>
          </a:xfrm>
          <a:solidFill>
            <a:schemeClr val="bg2"/>
          </a:solidFill>
        </p:grpSpPr>
        <p:sp>
          <p:nvSpPr>
            <p:cNvPr id="5" name="Chevron 4">
              <a:extLst>
                <a:ext uri="{FF2B5EF4-FFF2-40B4-BE49-F238E27FC236}">
                  <a16:creationId xmlns:a16="http://schemas.microsoft.com/office/drawing/2014/main" id="{E891D02C-8BF4-13AB-F1EA-C7EDF0A23CC4}"/>
                </a:ext>
              </a:extLst>
            </p:cNvPr>
            <p:cNvSpPr/>
            <p:nvPr/>
          </p:nvSpPr>
          <p:spPr>
            <a:xfrm>
              <a:off x="101744" y="3041441"/>
              <a:ext cx="2354931" cy="2664823"/>
            </a:xfrm>
            <a:prstGeom prst="chevron">
              <a:avLst>
                <a:gd name="adj" fmla="val 20589"/>
              </a:avLst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FY 2018</a:t>
              </a:r>
              <a:br>
                <a:rPr lang="en-US" sz="1200" b="1" dirty="0">
                  <a:solidFill>
                    <a:schemeClr val="tx1"/>
                  </a:solidFill>
                </a:rPr>
              </a:br>
              <a:r>
                <a:rPr lang="en-US" sz="1200" b="1" dirty="0">
                  <a:solidFill>
                    <a:schemeClr val="tx1"/>
                  </a:solidFill>
                </a:rPr>
                <a:t>Report</a:t>
              </a:r>
            </a:p>
          </p:txBody>
        </p:sp>
        <p:sp>
          <p:nvSpPr>
            <p:cNvPr id="6" name="Chevron 5">
              <a:extLst>
                <a:ext uri="{FF2B5EF4-FFF2-40B4-BE49-F238E27FC236}">
                  <a16:creationId xmlns:a16="http://schemas.microsoft.com/office/drawing/2014/main" id="{A890E51D-F2F3-046D-0C12-AF9D55DBBED9}"/>
                </a:ext>
              </a:extLst>
            </p:cNvPr>
            <p:cNvSpPr/>
            <p:nvPr/>
          </p:nvSpPr>
          <p:spPr>
            <a:xfrm>
              <a:off x="2232670" y="3041441"/>
              <a:ext cx="2762256" cy="2664823"/>
            </a:xfrm>
            <a:prstGeom prst="chevron">
              <a:avLst>
                <a:gd name="adj" fmla="val 20589"/>
              </a:avLst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Strategy 1:</a:t>
              </a:r>
              <a:br>
                <a:rPr lang="en-US" sz="1200" b="1" dirty="0">
                  <a:solidFill>
                    <a:schemeClr val="tx1"/>
                  </a:solidFill>
                </a:rPr>
              </a:br>
              <a:r>
                <a:rPr lang="en-US" sz="1200" b="1" dirty="0">
                  <a:solidFill>
                    <a:schemeClr val="tx1"/>
                  </a:solidFill>
                </a:rPr>
                <a:t>Increase rental price</a:t>
              </a:r>
            </a:p>
          </p:txBody>
        </p:sp>
        <p:sp>
          <p:nvSpPr>
            <p:cNvPr id="7" name="Chevron 6">
              <a:extLst>
                <a:ext uri="{FF2B5EF4-FFF2-40B4-BE49-F238E27FC236}">
                  <a16:creationId xmlns:a16="http://schemas.microsoft.com/office/drawing/2014/main" id="{4B6B7C92-8162-BE6F-C4AE-563D5974CC0A}"/>
                </a:ext>
              </a:extLst>
            </p:cNvPr>
            <p:cNvSpPr/>
            <p:nvPr/>
          </p:nvSpPr>
          <p:spPr>
            <a:xfrm>
              <a:off x="4744458" y="3033010"/>
              <a:ext cx="2762256" cy="2664823"/>
            </a:xfrm>
            <a:prstGeom prst="chevron">
              <a:avLst>
                <a:gd name="adj" fmla="val 20589"/>
              </a:avLst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Strategy 2:</a:t>
              </a:r>
              <a:br>
                <a:rPr lang="en-US" sz="1200" b="1" dirty="0">
                  <a:solidFill>
                    <a:schemeClr val="tx1"/>
                  </a:solidFill>
                </a:rPr>
              </a:br>
              <a:r>
                <a:rPr lang="en-US" sz="1200" b="1" dirty="0">
                  <a:solidFill>
                    <a:schemeClr val="tx1"/>
                  </a:solidFill>
                </a:rPr>
                <a:t>Reduce Insurance Premium</a:t>
              </a:r>
            </a:p>
          </p:txBody>
        </p:sp>
        <p:sp>
          <p:nvSpPr>
            <p:cNvPr id="8" name="Chevron 7">
              <a:extLst>
                <a:ext uri="{FF2B5EF4-FFF2-40B4-BE49-F238E27FC236}">
                  <a16:creationId xmlns:a16="http://schemas.microsoft.com/office/drawing/2014/main" id="{FA264B20-7BB1-8F9C-35F2-98FA9A8D25D1}"/>
                </a:ext>
              </a:extLst>
            </p:cNvPr>
            <p:cNvSpPr/>
            <p:nvPr/>
          </p:nvSpPr>
          <p:spPr>
            <a:xfrm>
              <a:off x="7223536" y="3037029"/>
              <a:ext cx="2762256" cy="2664823"/>
            </a:xfrm>
            <a:prstGeom prst="chevron">
              <a:avLst>
                <a:gd name="adj" fmla="val 20589"/>
              </a:avLst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Strategy 3:</a:t>
              </a:r>
              <a:br>
                <a:rPr lang="en-US" sz="1200" b="1" dirty="0">
                  <a:solidFill>
                    <a:schemeClr val="tx1"/>
                  </a:solidFill>
                </a:rPr>
              </a:br>
              <a:r>
                <a:rPr lang="en-US" sz="1200" b="1" dirty="0">
                  <a:solidFill>
                    <a:schemeClr val="tx1"/>
                  </a:solidFill>
                </a:rPr>
                <a:t>Increase Transaction Quota</a:t>
              </a:r>
            </a:p>
          </p:txBody>
        </p:sp>
        <p:sp>
          <p:nvSpPr>
            <p:cNvPr id="9" name="Chevron 8">
              <a:extLst>
                <a:ext uri="{FF2B5EF4-FFF2-40B4-BE49-F238E27FC236}">
                  <a16:creationId xmlns:a16="http://schemas.microsoft.com/office/drawing/2014/main" id="{94F00FBB-E7AD-EA14-638B-7FE568C6F7C8}"/>
                </a:ext>
              </a:extLst>
            </p:cNvPr>
            <p:cNvSpPr/>
            <p:nvPr/>
          </p:nvSpPr>
          <p:spPr>
            <a:xfrm>
              <a:off x="9735324" y="3037225"/>
              <a:ext cx="2354931" cy="2664823"/>
            </a:xfrm>
            <a:prstGeom prst="chevron">
              <a:avLst>
                <a:gd name="adj" fmla="val 20589"/>
              </a:avLst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Call to Action</a:t>
              </a:r>
            </a:p>
          </p:txBody>
        </p:sp>
      </p:grpSp>
      <p:pic>
        <p:nvPicPr>
          <p:cNvPr id="11" name="Graphic 10" descr="Car">
            <a:extLst>
              <a:ext uri="{FF2B5EF4-FFF2-40B4-BE49-F238E27FC236}">
                <a16:creationId xmlns:a16="http://schemas.microsoft.com/office/drawing/2014/main" id="{5E1F0B7B-BB4F-69DB-3A5E-CFB944662D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2929" y="5855621"/>
            <a:ext cx="700492" cy="783868"/>
          </a:xfrm>
          <a:custGeom>
            <a:avLst/>
            <a:gdLst/>
            <a:ahLst/>
            <a:cxnLst/>
            <a:rect l="l" t="t" r="r" b="b"/>
            <a:pathLst>
              <a:path w="5102225" h="5761037">
                <a:moveTo>
                  <a:pt x="0" y="0"/>
                </a:moveTo>
                <a:lnTo>
                  <a:pt x="5102225" y="0"/>
                </a:lnTo>
                <a:lnTo>
                  <a:pt x="5102225" y="5761037"/>
                </a:lnTo>
                <a:lnTo>
                  <a:pt x="0" y="5761037"/>
                </a:lnTo>
                <a:close/>
              </a:path>
            </a:pathLst>
          </a:cu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8CA9A22-91B3-4AB3-3342-C8609829DAFA}"/>
              </a:ext>
            </a:extLst>
          </p:cNvPr>
          <p:cNvSpPr txBox="1"/>
          <p:nvPr/>
        </p:nvSpPr>
        <p:spPr>
          <a:xfrm>
            <a:off x="3003422" y="79703"/>
            <a:ext cx="61851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TOP 5 BRANCHES BASED ON </a:t>
            </a:r>
            <a:r>
              <a:rPr lang="en-US" sz="2400" b="1" dirty="0">
                <a:solidFill>
                  <a:srgbClr val="FF0000"/>
                </a:solidFill>
              </a:rPr>
              <a:t>REVENUE</a:t>
            </a:r>
          </a:p>
        </p:txBody>
      </p:sp>
      <p:graphicFrame>
        <p:nvGraphicFramePr>
          <p:cNvPr id="24" name="Table 24">
            <a:extLst>
              <a:ext uri="{FF2B5EF4-FFF2-40B4-BE49-F238E27FC236}">
                <a16:creationId xmlns:a16="http://schemas.microsoft.com/office/drawing/2014/main" id="{C0233995-EF8E-6A57-8FB6-8D061FB319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5586233"/>
              </p:ext>
            </p:extLst>
          </p:nvPr>
        </p:nvGraphicFramePr>
        <p:xfrm>
          <a:off x="527149" y="1797882"/>
          <a:ext cx="3794330" cy="326223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280417">
                  <a:extLst>
                    <a:ext uri="{9D8B030D-6E8A-4147-A177-3AD203B41FA5}">
                      <a16:colId xmlns:a16="http://schemas.microsoft.com/office/drawing/2014/main" val="3755308266"/>
                    </a:ext>
                  </a:extLst>
                </a:gridCol>
                <a:gridCol w="1513913">
                  <a:extLst>
                    <a:ext uri="{9D8B030D-6E8A-4147-A177-3AD203B41FA5}">
                      <a16:colId xmlns:a16="http://schemas.microsoft.com/office/drawing/2014/main" val="206661518"/>
                    </a:ext>
                  </a:extLst>
                </a:gridCol>
              </a:tblGrid>
              <a:tr h="652447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Saint Louis, Missouri (22)</a:t>
                      </a:r>
                    </a:p>
                  </a:txBody>
                  <a:tcPr marL="9525" marR="9525" marT="9525" marB="0" anchor="b">
                    <a:solidFill>
                      <a:srgbClr val="BCE2C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20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$1,111,112.00</a:t>
                      </a:r>
                    </a:p>
                  </a:txBody>
                  <a:tcPr marL="9525" marR="9525" marT="9525" marB="0" anchor="b">
                    <a:solidFill>
                      <a:srgbClr val="BCE2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4275646"/>
                  </a:ext>
                </a:extLst>
              </a:tr>
              <a:tr h="652447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Pomona, California (49)</a:t>
                      </a:r>
                    </a:p>
                  </a:txBody>
                  <a:tcPr marL="9525" marR="9525" marT="9525" marB="0" anchor="b">
                    <a:solidFill>
                      <a:srgbClr val="96D4B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20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$1,111,109.00</a:t>
                      </a:r>
                    </a:p>
                  </a:txBody>
                  <a:tcPr marL="9525" marR="9525" marT="9525" marB="0" anchor="b">
                    <a:solidFill>
                      <a:srgbClr val="96D4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2608135"/>
                  </a:ext>
                </a:extLst>
              </a:tr>
              <a:tr h="652447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b="1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Miami, Florida (32)</a:t>
                      </a:r>
                    </a:p>
                  </a:txBody>
                  <a:tcPr marL="9525" marR="9525" marT="9525" marB="0" anchor="b">
                    <a:solidFill>
                      <a:srgbClr val="5CC69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20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$1,096,105.00</a:t>
                      </a:r>
                    </a:p>
                  </a:txBody>
                  <a:tcPr marL="9525" marR="9525" marT="9525" marB="0" anchor="b">
                    <a:solidFill>
                      <a:srgbClr val="5CC69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9477112"/>
                  </a:ext>
                </a:extLst>
              </a:tr>
              <a:tr h="652447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Denver, Colorado (7)</a:t>
                      </a:r>
                    </a:p>
                  </a:txBody>
                  <a:tcPr marL="9525" marR="9525" marT="9525" marB="0" anchor="b">
                    <a:solidFill>
                      <a:srgbClr val="12B58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20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$1,096,100.00</a:t>
                      </a:r>
                    </a:p>
                  </a:txBody>
                  <a:tcPr marL="9525" marR="9525" marT="9525" marB="0" anchor="b">
                    <a:solidFill>
                      <a:srgbClr val="12B5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4987172"/>
                  </a:ext>
                </a:extLst>
              </a:tr>
              <a:tr h="652447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Longview, Texas (18)</a:t>
                      </a:r>
                    </a:p>
                  </a:txBody>
                  <a:tcPr marL="9525" marR="9525" marT="9525" marB="0" anchor="b">
                    <a:solidFill>
                      <a:srgbClr val="0EA27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20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$1,094,796.00</a:t>
                      </a:r>
                    </a:p>
                  </a:txBody>
                  <a:tcPr marL="9525" marR="9525" marT="9525" marB="0" anchor="b">
                    <a:solidFill>
                      <a:srgbClr val="0EA27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1459154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B0D381EE-75B7-568A-6930-1EF4216480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28015" y="774699"/>
            <a:ext cx="7353300" cy="530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417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F87C0DE7-F95E-F351-7D25-9E7FFAA3C1CE}"/>
              </a:ext>
            </a:extLst>
          </p:cNvPr>
          <p:cNvGrpSpPr/>
          <p:nvPr/>
        </p:nvGrpSpPr>
        <p:grpSpPr>
          <a:xfrm>
            <a:off x="101745" y="6442708"/>
            <a:ext cx="11988511" cy="389205"/>
            <a:chOff x="101744" y="3033010"/>
            <a:chExt cx="11988511" cy="2673254"/>
          </a:xfrm>
          <a:solidFill>
            <a:schemeClr val="bg2"/>
          </a:solidFill>
        </p:grpSpPr>
        <p:sp>
          <p:nvSpPr>
            <p:cNvPr id="5" name="Chevron 4">
              <a:extLst>
                <a:ext uri="{FF2B5EF4-FFF2-40B4-BE49-F238E27FC236}">
                  <a16:creationId xmlns:a16="http://schemas.microsoft.com/office/drawing/2014/main" id="{E891D02C-8BF4-13AB-F1EA-C7EDF0A23CC4}"/>
                </a:ext>
              </a:extLst>
            </p:cNvPr>
            <p:cNvSpPr/>
            <p:nvPr/>
          </p:nvSpPr>
          <p:spPr>
            <a:xfrm>
              <a:off x="101744" y="3041441"/>
              <a:ext cx="2354931" cy="2664823"/>
            </a:xfrm>
            <a:prstGeom prst="chevron">
              <a:avLst>
                <a:gd name="adj" fmla="val 20589"/>
              </a:avLst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FY 2018</a:t>
              </a:r>
              <a:br>
                <a:rPr lang="en-US" sz="1200" b="1" dirty="0">
                  <a:solidFill>
                    <a:schemeClr val="tx1"/>
                  </a:solidFill>
                </a:rPr>
              </a:br>
              <a:r>
                <a:rPr lang="en-US" sz="1200" b="1" dirty="0">
                  <a:solidFill>
                    <a:schemeClr val="tx1"/>
                  </a:solidFill>
                </a:rPr>
                <a:t>Report</a:t>
              </a:r>
            </a:p>
          </p:txBody>
        </p:sp>
        <p:sp>
          <p:nvSpPr>
            <p:cNvPr id="6" name="Chevron 5">
              <a:extLst>
                <a:ext uri="{FF2B5EF4-FFF2-40B4-BE49-F238E27FC236}">
                  <a16:creationId xmlns:a16="http://schemas.microsoft.com/office/drawing/2014/main" id="{A890E51D-F2F3-046D-0C12-AF9D55DBBED9}"/>
                </a:ext>
              </a:extLst>
            </p:cNvPr>
            <p:cNvSpPr/>
            <p:nvPr/>
          </p:nvSpPr>
          <p:spPr>
            <a:xfrm>
              <a:off x="2232670" y="3041441"/>
              <a:ext cx="2762256" cy="2664823"/>
            </a:xfrm>
            <a:prstGeom prst="chevron">
              <a:avLst>
                <a:gd name="adj" fmla="val 20589"/>
              </a:avLst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Strategy 1:</a:t>
              </a:r>
              <a:br>
                <a:rPr lang="en-US" sz="1200" b="1" dirty="0">
                  <a:solidFill>
                    <a:schemeClr val="tx1"/>
                  </a:solidFill>
                </a:rPr>
              </a:br>
              <a:r>
                <a:rPr lang="en-US" sz="1200" b="1" dirty="0">
                  <a:solidFill>
                    <a:schemeClr val="tx1"/>
                  </a:solidFill>
                </a:rPr>
                <a:t>Increase rental price</a:t>
              </a:r>
            </a:p>
          </p:txBody>
        </p:sp>
        <p:sp>
          <p:nvSpPr>
            <p:cNvPr id="7" name="Chevron 6">
              <a:extLst>
                <a:ext uri="{FF2B5EF4-FFF2-40B4-BE49-F238E27FC236}">
                  <a16:creationId xmlns:a16="http://schemas.microsoft.com/office/drawing/2014/main" id="{4B6B7C92-8162-BE6F-C4AE-563D5974CC0A}"/>
                </a:ext>
              </a:extLst>
            </p:cNvPr>
            <p:cNvSpPr/>
            <p:nvPr/>
          </p:nvSpPr>
          <p:spPr>
            <a:xfrm>
              <a:off x="4744458" y="3033010"/>
              <a:ext cx="2762256" cy="2664823"/>
            </a:xfrm>
            <a:prstGeom prst="chevron">
              <a:avLst>
                <a:gd name="adj" fmla="val 20589"/>
              </a:avLst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Strategy 2:</a:t>
              </a:r>
              <a:br>
                <a:rPr lang="en-US" sz="1200" b="1" dirty="0">
                  <a:solidFill>
                    <a:schemeClr val="tx1"/>
                  </a:solidFill>
                </a:rPr>
              </a:br>
              <a:r>
                <a:rPr lang="en-US" sz="1200" b="1" dirty="0">
                  <a:solidFill>
                    <a:schemeClr val="tx1"/>
                  </a:solidFill>
                </a:rPr>
                <a:t>Reduce Insurance Premium</a:t>
              </a:r>
            </a:p>
          </p:txBody>
        </p:sp>
        <p:sp>
          <p:nvSpPr>
            <p:cNvPr id="8" name="Chevron 7">
              <a:extLst>
                <a:ext uri="{FF2B5EF4-FFF2-40B4-BE49-F238E27FC236}">
                  <a16:creationId xmlns:a16="http://schemas.microsoft.com/office/drawing/2014/main" id="{FA264B20-7BB1-8F9C-35F2-98FA9A8D25D1}"/>
                </a:ext>
              </a:extLst>
            </p:cNvPr>
            <p:cNvSpPr/>
            <p:nvPr/>
          </p:nvSpPr>
          <p:spPr>
            <a:xfrm>
              <a:off x="7223536" y="3037029"/>
              <a:ext cx="2762256" cy="2664823"/>
            </a:xfrm>
            <a:prstGeom prst="chevron">
              <a:avLst>
                <a:gd name="adj" fmla="val 20589"/>
              </a:avLst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Strategy 3:</a:t>
              </a:r>
              <a:br>
                <a:rPr lang="en-US" sz="1200" b="1" dirty="0">
                  <a:solidFill>
                    <a:schemeClr val="tx1"/>
                  </a:solidFill>
                </a:rPr>
              </a:br>
              <a:r>
                <a:rPr lang="en-US" sz="1200" b="1" dirty="0">
                  <a:solidFill>
                    <a:schemeClr val="tx1"/>
                  </a:solidFill>
                </a:rPr>
                <a:t>Increase Transaction Quota</a:t>
              </a:r>
            </a:p>
          </p:txBody>
        </p:sp>
        <p:sp>
          <p:nvSpPr>
            <p:cNvPr id="9" name="Chevron 8">
              <a:extLst>
                <a:ext uri="{FF2B5EF4-FFF2-40B4-BE49-F238E27FC236}">
                  <a16:creationId xmlns:a16="http://schemas.microsoft.com/office/drawing/2014/main" id="{94F00FBB-E7AD-EA14-638B-7FE568C6F7C8}"/>
                </a:ext>
              </a:extLst>
            </p:cNvPr>
            <p:cNvSpPr/>
            <p:nvPr/>
          </p:nvSpPr>
          <p:spPr>
            <a:xfrm>
              <a:off x="9735324" y="3037225"/>
              <a:ext cx="2354931" cy="2664823"/>
            </a:xfrm>
            <a:prstGeom prst="chevron">
              <a:avLst>
                <a:gd name="adj" fmla="val 20589"/>
              </a:avLst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Call to Action</a:t>
              </a:r>
            </a:p>
          </p:txBody>
        </p:sp>
      </p:grpSp>
      <p:pic>
        <p:nvPicPr>
          <p:cNvPr id="11" name="Graphic 10" descr="Car">
            <a:extLst>
              <a:ext uri="{FF2B5EF4-FFF2-40B4-BE49-F238E27FC236}">
                <a16:creationId xmlns:a16="http://schemas.microsoft.com/office/drawing/2014/main" id="{5E1F0B7B-BB4F-69DB-3A5E-CFB944662D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29229" y="5855621"/>
            <a:ext cx="700492" cy="783868"/>
          </a:xfrm>
          <a:custGeom>
            <a:avLst/>
            <a:gdLst/>
            <a:ahLst/>
            <a:cxnLst/>
            <a:rect l="l" t="t" r="r" b="b"/>
            <a:pathLst>
              <a:path w="5102225" h="5761037">
                <a:moveTo>
                  <a:pt x="0" y="0"/>
                </a:moveTo>
                <a:lnTo>
                  <a:pt x="5102225" y="0"/>
                </a:lnTo>
                <a:lnTo>
                  <a:pt x="5102225" y="5761037"/>
                </a:lnTo>
                <a:lnTo>
                  <a:pt x="0" y="5761037"/>
                </a:lnTo>
                <a:close/>
              </a:path>
            </a:pathLst>
          </a:cu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8CA9A22-91B3-4AB3-3342-C8609829DAFA}"/>
              </a:ext>
            </a:extLst>
          </p:cNvPr>
          <p:cNvSpPr txBox="1"/>
          <p:nvPr/>
        </p:nvSpPr>
        <p:spPr>
          <a:xfrm>
            <a:off x="3168532" y="79703"/>
            <a:ext cx="5854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TOP 5 BRANCHES BASED ON </a:t>
            </a:r>
            <a:r>
              <a:rPr lang="en-US" sz="2400" b="1" dirty="0">
                <a:solidFill>
                  <a:srgbClr val="FF0000"/>
                </a:solidFill>
              </a:rPr>
              <a:t>PROFIT</a:t>
            </a:r>
          </a:p>
        </p:txBody>
      </p:sp>
      <p:graphicFrame>
        <p:nvGraphicFramePr>
          <p:cNvPr id="24" name="Table 24">
            <a:extLst>
              <a:ext uri="{FF2B5EF4-FFF2-40B4-BE49-F238E27FC236}">
                <a16:creationId xmlns:a16="http://schemas.microsoft.com/office/drawing/2014/main" id="{C0233995-EF8E-6A57-8FB6-8D061FB319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1184294"/>
              </p:ext>
            </p:extLst>
          </p:nvPr>
        </p:nvGraphicFramePr>
        <p:xfrm>
          <a:off x="527149" y="1797882"/>
          <a:ext cx="3659680" cy="326223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199491">
                  <a:extLst>
                    <a:ext uri="{9D8B030D-6E8A-4147-A177-3AD203B41FA5}">
                      <a16:colId xmlns:a16="http://schemas.microsoft.com/office/drawing/2014/main" val="3755308266"/>
                    </a:ext>
                  </a:extLst>
                </a:gridCol>
                <a:gridCol w="1460189">
                  <a:extLst>
                    <a:ext uri="{9D8B030D-6E8A-4147-A177-3AD203B41FA5}">
                      <a16:colId xmlns:a16="http://schemas.microsoft.com/office/drawing/2014/main" val="206661518"/>
                    </a:ext>
                  </a:extLst>
                </a:gridCol>
              </a:tblGrid>
              <a:tr h="652447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Denver, Colorado (7)</a:t>
                      </a:r>
                    </a:p>
                  </a:txBody>
                  <a:tcPr marL="9525" marR="9525" marT="9525" marB="0" anchor="ctr">
                    <a:solidFill>
                      <a:srgbClr val="BCE2C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$488,637.29</a:t>
                      </a:r>
                    </a:p>
                  </a:txBody>
                  <a:tcPr marL="9525" marR="9525" marT="9525" marB="0" anchor="ctr">
                    <a:solidFill>
                      <a:srgbClr val="BCE2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4275646"/>
                  </a:ext>
                </a:extLst>
              </a:tr>
              <a:tr h="652447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Miami, Florida (32)</a:t>
                      </a:r>
                    </a:p>
                  </a:txBody>
                  <a:tcPr marL="9525" marR="9525" marT="9525" marB="0" anchor="ctr">
                    <a:solidFill>
                      <a:srgbClr val="96D4B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$483,607.08</a:t>
                      </a:r>
                    </a:p>
                  </a:txBody>
                  <a:tcPr marL="9525" marR="9525" marT="9525" marB="0" anchor="ctr">
                    <a:solidFill>
                      <a:srgbClr val="96D4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2608135"/>
                  </a:ext>
                </a:extLst>
              </a:tr>
              <a:tr h="652447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Houston, Texas (44)</a:t>
                      </a:r>
                    </a:p>
                  </a:txBody>
                  <a:tcPr marL="9525" marR="9525" marT="9525" marB="0" anchor="ctr">
                    <a:solidFill>
                      <a:srgbClr val="5CC69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$480,312.78</a:t>
                      </a:r>
                    </a:p>
                  </a:txBody>
                  <a:tcPr marL="9525" marR="9525" marT="9525" marB="0" anchor="ctr">
                    <a:solidFill>
                      <a:srgbClr val="5CC69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9477112"/>
                  </a:ext>
                </a:extLst>
              </a:tr>
              <a:tr h="652447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Los Angeles, California (42)</a:t>
                      </a:r>
                    </a:p>
                  </a:txBody>
                  <a:tcPr marL="9525" marR="9525" marT="9525" marB="0" anchor="ctr">
                    <a:solidFill>
                      <a:srgbClr val="12B5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$480,000.33</a:t>
                      </a:r>
                    </a:p>
                  </a:txBody>
                  <a:tcPr marL="9525" marR="9525" marT="9525" marB="0" anchor="ctr">
                    <a:solidFill>
                      <a:srgbClr val="12B5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4987172"/>
                  </a:ext>
                </a:extLst>
              </a:tr>
              <a:tr h="652447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Saint Louis, Missouri (22)</a:t>
                      </a:r>
                    </a:p>
                  </a:txBody>
                  <a:tcPr marL="9525" marR="9525" marT="9525" marB="0" anchor="ctr">
                    <a:solidFill>
                      <a:srgbClr val="0EA27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$479,739.68</a:t>
                      </a:r>
                    </a:p>
                  </a:txBody>
                  <a:tcPr marL="9525" marR="9525" marT="9525" marB="0" anchor="ctr">
                    <a:solidFill>
                      <a:srgbClr val="0EA27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1459154"/>
                  </a:ext>
                </a:extLst>
              </a:tr>
            </a:tbl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C57236F2-F8F0-5F65-68B6-FA779BA0C1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34365" y="768349"/>
            <a:ext cx="7340600" cy="532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9895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CE2ECEA-E239-DF90-EDFD-AFF4004F65B3}"/>
              </a:ext>
            </a:extLst>
          </p:cNvPr>
          <p:cNvSpPr/>
          <p:nvPr/>
        </p:nvSpPr>
        <p:spPr>
          <a:xfrm>
            <a:off x="6096000" y="26701"/>
            <a:ext cx="6096000" cy="68313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B055C6-D20E-C4C7-0D8F-B2433A0AE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224" y="218512"/>
            <a:ext cx="5545138" cy="2429098"/>
          </a:xfrm>
          <a:noFill/>
        </p:spPr>
        <p:txBody>
          <a:bodyPr>
            <a:normAutofit/>
          </a:bodyPr>
          <a:lstStyle/>
          <a:p>
            <a:r>
              <a:rPr lang="en-US" b="1" u="sng" dirty="0">
                <a:solidFill>
                  <a:srgbClr val="9DC3E6"/>
                </a:solidFill>
              </a:rPr>
              <a:t>Strategy 1:</a:t>
            </a:r>
            <a:br>
              <a:rPr lang="en-US" dirty="0"/>
            </a:br>
            <a:r>
              <a:rPr lang="en-US" dirty="0"/>
              <a:t>Increasing Daily Rental Fee by 10%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E246566-6E19-4B32-C80E-30E45C95EFF3}"/>
              </a:ext>
            </a:extLst>
          </p:cNvPr>
          <p:cNvGrpSpPr/>
          <p:nvPr/>
        </p:nvGrpSpPr>
        <p:grpSpPr>
          <a:xfrm>
            <a:off x="101745" y="6442708"/>
            <a:ext cx="11988511" cy="389205"/>
            <a:chOff x="101744" y="3033010"/>
            <a:chExt cx="11988511" cy="2673254"/>
          </a:xfrm>
          <a:solidFill>
            <a:schemeClr val="bg2"/>
          </a:solidFill>
        </p:grpSpPr>
        <p:sp>
          <p:nvSpPr>
            <p:cNvPr id="5" name="Chevron 4">
              <a:extLst>
                <a:ext uri="{FF2B5EF4-FFF2-40B4-BE49-F238E27FC236}">
                  <a16:creationId xmlns:a16="http://schemas.microsoft.com/office/drawing/2014/main" id="{221898F8-393D-9689-2A05-3FD32AE80AF3}"/>
                </a:ext>
              </a:extLst>
            </p:cNvPr>
            <p:cNvSpPr/>
            <p:nvPr/>
          </p:nvSpPr>
          <p:spPr>
            <a:xfrm>
              <a:off x="101744" y="3041441"/>
              <a:ext cx="2354931" cy="2664823"/>
            </a:xfrm>
            <a:prstGeom prst="chevron">
              <a:avLst>
                <a:gd name="adj" fmla="val 20589"/>
              </a:avLst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FY 2018</a:t>
              </a:r>
              <a:br>
                <a:rPr lang="en-US" sz="1200" b="1" dirty="0">
                  <a:solidFill>
                    <a:schemeClr val="tx1"/>
                  </a:solidFill>
                </a:rPr>
              </a:br>
              <a:r>
                <a:rPr lang="en-US" sz="1200" b="1" dirty="0">
                  <a:solidFill>
                    <a:schemeClr val="tx1"/>
                  </a:solidFill>
                </a:rPr>
                <a:t>Report</a:t>
              </a:r>
            </a:p>
          </p:txBody>
        </p:sp>
        <p:sp>
          <p:nvSpPr>
            <p:cNvPr id="6" name="Chevron 5">
              <a:extLst>
                <a:ext uri="{FF2B5EF4-FFF2-40B4-BE49-F238E27FC236}">
                  <a16:creationId xmlns:a16="http://schemas.microsoft.com/office/drawing/2014/main" id="{553828BE-6EAF-58AE-8F6C-300A46ECA94E}"/>
                </a:ext>
              </a:extLst>
            </p:cNvPr>
            <p:cNvSpPr/>
            <p:nvPr/>
          </p:nvSpPr>
          <p:spPr>
            <a:xfrm>
              <a:off x="2232670" y="3041441"/>
              <a:ext cx="2762256" cy="2664823"/>
            </a:xfrm>
            <a:prstGeom prst="chevron">
              <a:avLst>
                <a:gd name="adj" fmla="val 20589"/>
              </a:avLst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Strategy 1:</a:t>
              </a:r>
              <a:br>
                <a:rPr lang="en-US" sz="1200" b="1" dirty="0">
                  <a:solidFill>
                    <a:schemeClr val="tx1"/>
                  </a:solidFill>
                </a:rPr>
              </a:br>
              <a:r>
                <a:rPr lang="en-US" sz="1200" b="1" dirty="0">
                  <a:solidFill>
                    <a:schemeClr val="tx1"/>
                  </a:solidFill>
                </a:rPr>
                <a:t>Increase rental price</a:t>
              </a:r>
            </a:p>
          </p:txBody>
        </p:sp>
        <p:sp>
          <p:nvSpPr>
            <p:cNvPr id="7" name="Chevron 6">
              <a:extLst>
                <a:ext uri="{FF2B5EF4-FFF2-40B4-BE49-F238E27FC236}">
                  <a16:creationId xmlns:a16="http://schemas.microsoft.com/office/drawing/2014/main" id="{104A814C-2455-CE81-3701-AC4829087B25}"/>
                </a:ext>
              </a:extLst>
            </p:cNvPr>
            <p:cNvSpPr/>
            <p:nvPr/>
          </p:nvSpPr>
          <p:spPr>
            <a:xfrm>
              <a:off x="4744458" y="3033010"/>
              <a:ext cx="2762256" cy="2664823"/>
            </a:xfrm>
            <a:prstGeom prst="chevron">
              <a:avLst>
                <a:gd name="adj" fmla="val 20589"/>
              </a:avLst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Strategy 2:</a:t>
              </a:r>
              <a:br>
                <a:rPr lang="en-US" sz="1200" b="1" dirty="0">
                  <a:solidFill>
                    <a:schemeClr val="tx1"/>
                  </a:solidFill>
                </a:rPr>
              </a:br>
              <a:r>
                <a:rPr lang="en-US" sz="1200" b="1" dirty="0">
                  <a:solidFill>
                    <a:schemeClr val="tx1"/>
                  </a:solidFill>
                </a:rPr>
                <a:t>Reduce Insurance Premium</a:t>
              </a:r>
            </a:p>
          </p:txBody>
        </p:sp>
        <p:sp>
          <p:nvSpPr>
            <p:cNvPr id="8" name="Chevron 7">
              <a:extLst>
                <a:ext uri="{FF2B5EF4-FFF2-40B4-BE49-F238E27FC236}">
                  <a16:creationId xmlns:a16="http://schemas.microsoft.com/office/drawing/2014/main" id="{5AE10AB7-494E-570E-8B5E-C1ADFFE208F9}"/>
                </a:ext>
              </a:extLst>
            </p:cNvPr>
            <p:cNvSpPr/>
            <p:nvPr/>
          </p:nvSpPr>
          <p:spPr>
            <a:xfrm>
              <a:off x="7223536" y="3037029"/>
              <a:ext cx="2762256" cy="2664823"/>
            </a:xfrm>
            <a:prstGeom prst="chevron">
              <a:avLst>
                <a:gd name="adj" fmla="val 20589"/>
              </a:avLst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Strategy 3:</a:t>
              </a:r>
              <a:br>
                <a:rPr lang="en-US" sz="1200" b="1" dirty="0">
                  <a:solidFill>
                    <a:schemeClr val="tx1"/>
                  </a:solidFill>
                </a:rPr>
              </a:br>
              <a:r>
                <a:rPr lang="en-US" sz="1200" b="1" dirty="0">
                  <a:solidFill>
                    <a:schemeClr val="tx1"/>
                  </a:solidFill>
                </a:rPr>
                <a:t>Increase Transaction Quota</a:t>
              </a:r>
            </a:p>
          </p:txBody>
        </p:sp>
        <p:sp>
          <p:nvSpPr>
            <p:cNvPr id="9" name="Chevron 8">
              <a:extLst>
                <a:ext uri="{FF2B5EF4-FFF2-40B4-BE49-F238E27FC236}">
                  <a16:creationId xmlns:a16="http://schemas.microsoft.com/office/drawing/2014/main" id="{59ADDCD9-3F97-4812-2788-CA5F533A8197}"/>
                </a:ext>
              </a:extLst>
            </p:cNvPr>
            <p:cNvSpPr/>
            <p:nvPr/>
          </p:nvSpPr>
          <p:spPr>
            <a:xfrm>
              <a:off x="9735324" y="3037225"/>
              <a:ext cx="2354931" cy="2664823"/>
            </a:xfrm>
            <a:prstGeom prst="chevron">
              <a:avLst>
                <a:gd name="adj" fmla="val 20589"/>
              </a:avLst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Call to Action</a:t>
              </a:r>
            </a:p>
          </p:txBody>
        </p:sp>
      </p:grpSp>
      <p:pic>
        <p:nvPicPr>
          <p:cNvPr id="10" name="Graphic 9" descr="Car">
            <a:extLst>
              <a:ext uri="{FF2B5EF4-FFF2-40B4-BE49-F238E27FC236}">
                <a16:creationId xmlns:a16="http://schemas.microsoft.com/office/drawing/2014/main" id="{66DDC19D-2C8E-6353-382F-C2F94FA8AA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91957" y="5635397"/>
            <a:ext cx="897292" cy="1004092"/>
          </a:xfrm>
          <a:custGeom>
            <a:avLst/>
            <a:gdLst/>
            <a:ahLst/>
            <a:cxnLst/>
            <a:rect l="l" t="t" r="r" b="b"/>
            <a:pathLst>
              <a:path w="5102225" h="5761037">
                <a:moveTo>
                  <a:pt x="0" y="0"/>
                </a:moveTo>
                <a:lnTo>
                  <a:pt x="5102225" y="0"/>
                </a:lnTo>
                <a:lnTo>
                  <a:pt x="5102225" y="5761037"/>
                </a:lnTo>
                <a:lnTo>
                  <a:pt x="0" y="5761037"/>
                </a:lnTo>
                <a:close/>
              </a:path>
            </a:pathLst>
          </a:cu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BD0FCE5-3F71-D62A-DBC9-281BB0124A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1290" y="1130387"/>
            <a:ext cx="5805419" cy="4597226"/>
          </a:xfrm>
          <a:prstGeom prst="rect">
            <a:avLst/>
          </a:prstGeom>
        </p:spPr>
      </p:pic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628DA77D-BB3A-129C-EBEB-AB89D1DB8CA6}"/>
              </a:ext>
            </a:extLst>
          </p:cNvPr>
          <p:cNvGraphicFramePr>
            <a:graphicFrameLocks noGrp="1"/>
          </p:cNvGraphicFramePr>
          <p:nvPr/>
        </p:nvGraphicFramePr>
        <p:xfrm>
          <a:off x="290580" y="3388122"/>
          <a:ext cx="3567436" cy="2265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4313">
                  <a:extLst>
                    <a:ext uri="{9D8B030D-6E8A-4147-A177-3AD203B41FA5}">
                      <a16:colId xmlns:a16="http://schemas.microsoft.com/office/drawing/2014/main" val="4232963554"/>
                    </a:ext>
                  </a:extLst>
                </a:gridCol>
                <a:gridCol w="1503123">
                  <a:extLst>
                    <a:ext uri="{9D8B030D-6E8A-4147-A177-3AD203B41FA5}">
                      <a16:colId xmlns:a16="http://schemas.microsoft.com/office/drawing/2014/main" val="539795026"/>
                    </a:ext>
                  </a:extLst>
                </a:gridCol>
              </a:tblGrid>
              <a:tr h="346472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Top 5 Most Profitable Branches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FY18 Avg. Rental Fee/Day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5002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Denver, Colorado (7)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$163.83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553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Miami, Florida (32)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$162.95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507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Houston, Texas (44)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$164.55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76226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Los Angeles, California (42)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$162.89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9590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Saint Louis, Missouri (22)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$164.18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6804136"/>
                  </a:ext>
                </a:extLst>
              </a:tr>
            </a:tbl>
          </a:graphicData>
        </a:graphic>
      </p:graphicFrame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C556CCAE-B9B3-A3DF-908E-6580178C3E07}"/>
              </a:ext>
            </a:extLst>
          </p:cNvPr>
          <p:cNvGraphicFramePr>
            <a:graphicFrameLocks noGrp="1"/>
          </p:cNvGraphicFramePr>
          <p:nvPr/>
        </p:nvGraphicFramePr>
        <p:xfrm>
          <a:off x="4421688" y="3383042"/>
          <a:ext cx="1401964" cy="2265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1964">
                  <a:extLst>
                    <a:ext uri="{9D8B030D-6E8A-4147-A177-3AD203B41FA5}">
                      <a16:colId xmlns:a16="http://schemas.microsoft.com/office/drawing/2014/main" val="11724302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New Avg. Rental Fee/Day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7452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$180.21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8037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$179.24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0557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$181.00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2558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$179.18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52482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$180.60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9480977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8" name="Table 18">
                <a:extLst>
                  <a:ext uri="{FF2B5EF4-FFF2-40B4-BE49-F238E27FC236}">
                    <a16:creationId xmlns:a16="http://schemas.microsoft.com/office/drawing/2014/main" id="{B3C1EE1B-8512-3DB4-23FF-5D599796C71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706235" y="3383041"/>
              <a:ext cx="897291" cy="232546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97291">
                      <a:extLst>
                        <a:ext uri="{9D8B030D-6E8A-4147-A177-3AD203B41FA5}">
                          <a16:colId xmlns:a16="http://schemas.microsoft.com/office/drawing/2014/main" val="4139269048"/>
                        </a:ext>
                      </a:extLst>
                    </a:gridCol>
                  </a:tblGrid>
                  <a:tr h="4373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10% 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↑</m:t>
                              </m:r>
                            </m:oMath>
                          </a14:m>
                          <a:endParaRPr lang="en-US" sz="1400" dirty="0"/>
                        </a:p>
                      </a:txBody>
                      <a:tcPr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60722492"/>
                      </a:ext>
                    </a:extLst>
                  </a:tr>
                  <a:tr h="37761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38794628"/>
                      </a:ext>
                    </a:extLst>
                  </a:tr>
                  <a:tr h="37761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78946931"/>
                      </a:ext>
                    </a:extLst>
                  </a:tr>
                  <a:tr h="37761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464468802"/>
                      </a:ext>
                    </a:extLst>
                  </a:tr>
                  <a:tr h="37761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614719432"/>
                      </a:ext>
                    </a:extLst>
                  </a:tr>
                  <a:tr h="37761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3384594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8" name="Table 18">
                <a:extLst>
                  <a:ext uri="{FF2B5EF4-FFF2-40B4-BE49-F238E27FC236}">
                    <a16:creationId xmlns:a16="http://schemas.microsoft.com/office/drawing/2014/main" id="{B3C1EE1B-8512-3DB4-23FF-5D599796C71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706235" y="3383041"/>
              <a:ext cx="897291" cy="232546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97291">
                      <a:extLst>
                        <a:ext uri="{9D8B030D-6E8A-4147-A177-3AD203B41FA5}">
                          <a16:colId xmlns:a16="http://schemas.microsoft.com/office/drawing/2014/main" val="4139269048"/>
                        </a:ext>
                      </a:extLst>
                    </a:gridCol>
                  </a:tblGrid>
                  <a:tr h="43739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t="-2857" b="-4257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60722492"/>
                      </a:ext>
                    </a:extLst>
                  </a:tr>
                  <a:tr h="37761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t="-124138" b="-41379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38794628"/>
                      </a:ext>
                    </a:extLst>
                  </a:tr>
                  <a:tr h="37761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t="-216667" b="-3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78946931"/>
                      </a:ext>
                    </a:extLst>
                  </a:tr>
                  <a:tr h="37761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t="-316667" b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64468802"/>
                      </a:ext>
                    </a:extLst>
                  </a:tr>
                  <a:tr h="37761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t="-416667" b="-1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14719432"/>
                      </a:ext>
                    </a:extLst>
                  </a:tr>
                  <a:tr h="37761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t="-51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3384594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8257559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CE2ECEA-E239-DF90-EDFD-AFF4004F65B3}"/>
              </a:ext>
            </a:extLst>
          </p:cNvPr>
          <p:cNvSpPr/>
          <p:nvPr/>
        </p:nvSpPr>
        <p:spPr>
          <a:xfrm>
            <a:off x="6096000" y="26701"/>
            <a:ext cx="6096000" cy="68313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B055C6-D20E-C4C7-0D8F-B2433A0AE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224" y="218511"/>
            <a:ext cx="5545138" cy="5543549"/>
          </a:xfrm>
        </p:spPr>
        <p:txBody>
          <a:bodyPr/>
          <a:lstStyle/>
          <a:p>
            <a:r>
              <a:rPr lang="en-US" b="1" u="sng" dirty="0">
                <a:solidFill>
                  <a:srgbClr val="FFC000"/>
                </a:solidFill>
              </a:rPr>
              <a:t>Strategy 2:</a:t>
            </a:r>
            <a:br>
              <a:rPr lang="en-US" dirty="0"/>
            </a:br>
            <a:r>
              <a:rPr lang="en-US" dirty="0"/>
              <a:t>Decreasing Insurance Premium by 20%</a:t>
            </a:r>
            <a:br>
              <a:rPr lang="en-US" dirty="0"/>
            </a:b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E246566-6E19-4B32-C80E-30E45C95EFF3}"/>
              </a:ext>
            </a:extLst>
          </p:cNvPr>
          <p:cNvGrpSpPr/>
          <p:nvPr/>
        </p:nvGrpSpPr>
        <p:grpSpPr>
          <a:xfrm>
            <a:off x="101745" y="6442708"/>
            <a:ext cx="11988511" cy="389205"/>
            <a:chOff x="101744" y="3033010"/>
            <a:chExt cx="11988511" cy="2673254"/>
          </a:xfrm>
          <a:solidFill>
            <a:schemeClr val="bg2"/>
          </a:solidFill>
        </p:grpSpPr>
        <p:sp>
          <p:nvSpPr>
            <p:cNvPr id="5" name="Chevron 4">
              <a:extLst>
                <a:ext uri="{FF2B5EF4-FFF2-40B4-BE49-F238E27FC236}">
                  <a16:creationId xmlns:a16="http://schemas.microsoft.com/office/drawing/2014/main" id="{221898F8-393D-9689-2A05-3FD32AE80AF3}"/>
                </a:ext>
              </a:extLst>
            </p:cNvPr>
            <p:cNvSpPr/>
            <p:nvPr/>
          </p:nvSpPr>
          <p:spPr>
            <a:xfrm>
              <a:off x="101744" y="3041441"/>
              <a:ext cx="2354931" cy="2664823"/>
            </a:xfrm>
            <a:prstGeom prst="chevron">
              <a:avLst>
                <a:gd name="adj" fmla="val 20589"/>
              </a:avLst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FY 2018</a:t>
              </a:r>
              <a:br>
                <a:rPr lang="en-US" sz="1200" b="1" dirty="0">
                  <a:solidFill>
                    <a:schemeClr val="tx1"/>
                  </a:solidFill>
                </a:rPr>
              </a:br>
              <a:r>
                <a:rPr lang="en-US" sz="1200" b="1" dirty="0">
                  <a:solidFill>
                    <a:schemeClr val="tx1"/>
                  </a:solidFill>
                </a:rPr>
                <a:t>Report</a:t>
              </a:r>
            </a:p>
          </p:txBody>
        </p:sp>
        <p:sp>
          <p:nvSpPr>
            <p:cNvPr id="6" name="Chevron 5">
              <a:extLst>
                <a:ext uri="{FF2B5EF4-FFF2-40B4-BE49-F238E27FC236}">
                  <a16:creationId xmlns:a16="http://schemas.microsoft.com/office/drawing/2014/main" id="{553828BE-6EAF-58AE-8F6C-300A46ECA94E}"/>
                </a:ext>
              </a:extLst>
            </p:cNvPr>
            <p:cNvSpPr/>
            <p:nvPr/>
          </p:nvSpPr>
          <p:spPr>
            <a:xfrm>
              <a:off x="2232670" y="3041441"/>
              <a:ext cx="2762256" cy="2664823"/>
            </a:xfrm>
            <a:prstGeom prst="chevron">
              <a:avLst>
                <a:gd name="adj" fmla="val 20589"/>
              </a:avLst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Strategy 1:</a:t>
              </a:r>
              <a:br>
                <a:rPr lang="en-US" sz="1200" b="1" dirty="0">
                  <a:solidFill>
                    <a:schemeClr val="tx1"/>
                  </a:solidFill>
                </a:rPr>
              </a:br>
              <a:r>
                <a:rPr lang="en-US" sz="1200" b="1" dirty="0">
                  <a:solidFill>
                    <a:schemeClr val="tx1"/>
                  </a:solidFill>
                </a:rPr>
                <a:t>Increase rental price</a:t>
              </a:r>
            </a:p>
          </p:txBody>
        </p:sp>
        <p:sp>
          <p:nvSpPr>
            <p:cNvPr id="7" name="Chevron 6">
              <a:extLst>
                <a:ext uri="{FF2B5EF4-FFF2-40B4-BE49-F238E27FC236}">
                  <a16:creationId xmlns:a16="http://schemas.microsoft.com/office/drawing/2014/main" id="{104A814C-2455-CE81-3701-AC4829087B25}"/>
                </a:ext>
              </a:extLst>
            </p:cNvPr>
            <p:cNvSpPr/>
            <p:nvPr/>
          </p:nvSpPr>
          <p:spPr>
            <a:xfrm>
              <a:off x="4744458" y="3033010"/>
              <a:ext cx="2762256" cy="2664823"/>
            </a:xfrm>
            <a:prstGeom prst="chevron">
              <a:avLst>
                <a:gd name="adj" fmla="val 20589"/>
              </a:avLst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Strategy 2:</a:t>
              </a:r>
              <a:br>
                <a:rPr lang="en-US" sz="1200" b="1" dirty="0">
                  <a:solidFill>
                    <a:schemeClr val="tx1"/>
                  </a:solidFill>
                </a:rPr>
              </a:br>
              <a:r>
                <a:rPr lang="en-US" sz="1200" b="1" dirty="0">
                  <a:solidFill>
                    <a:schemeClr val="tx1"/>
                  </a:solidFill>
                </a:rPr>
                <a:t>Reduce Insurance Premium</a:t>
              </a:r>
            </a:p>
          </p:txBody>
        </p:sp>
        <p:sp>
          <p:nvSpPr>
            <p:cNvPr id="8" name="Chevron 7">
              <a:extLst>
                <a:ext uri="{FF2B5EF4-FFF2-40B4-BE49-F238E27FC236}">
                  <a16:creationId xmlns:a16="http://schemas.microsoft.com/office/drawing/2014/main" id="{5AE10AB7-494E-570E-8B5E-C1ADFFE208F9}"/>
                </a:ext>
              </a:extLst>
            </p:cNvPr>
            <p:cNvSpPr/>
            <p:nvPr/>
          </p:nvSpPr>
          <p:spPr>
            <a:xfrm>
              <a:off x="7223536" y="3037029"/>
              <a:ext cx="2762256" cy="2664823"/>
            </a:xfrm>
            <a:prstGeom prst="chevron">
              <a:avLst>
                <a:gd name="adj" fmla="val 20589"/>
              </a:avLst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Strategy 3:</a:t>
              </a:r>
              <a:br>
                <a:rPr lang="en-US" sz="1200" b="1" dirty="0">
                  <a:solidFill>
                    <a:schemeClr val="tx1"/>
                  </a:solidFill>
                </a:rPr>
              </a:br>
              <a:r>
                <a:rPr lang="en-US" sz="1200" b="1" dirty="0">
                  <a:solidFill>
                    <a:schemeClr val="tx1"/>
                  </a:solidFill>
                </a:rPr>
                <a:t>Increase Transaction Quota</a:t>
              </a:r>
            </a:p>
          </p:txBody>
        </p:sp>
        <p:sp>
          <p:nvSpPr>
            <p:cNvPr id="9" name="Chevron 8">
              <a:extLst>
                <a:ext uri="{FF2B5EF4-FFF2-40B4-BE49-F238E27FC236}">
                  <a16:creationId xmlns:a16="http://schemas.microsoft.com/office/drawing/2014/main" id="{59ADDCD9-3F97-4812-2788-CA5F533A8197}"/>
                </a:ext>
              </a:extLst>
            </p:cNvPr>
            <p:cNvSpPr/>
            <p:nvPr/>
          </p:nvSpPr>
          <p:spPr>
            <a:xfrm>
              <a:off x="9735324" y="3037225"/>
              <a:ext cx="2354931" cy="2664823"/>
            </a:xfrm>
            <a:prstGeom prst="chevron">
              <a:avLst>
                <a:gd name="adj" fmla="val 20589"/>
              </a:avLst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Call to Action</a:t>
              </a:r>
            </a:p>
          </p:txBody>
        </p:sp>
      </p:grpSp>
      <p:pic>
        <p:nvPicPr>
          <p:cNvPr id="10" name="Graphic 9" descr="Car">
            <a:extLst>
              <a:ext uri="{FF2B5EF4-FFF2-40B4-BE49-F238E27FC236}">
                <a16:creationId xmlns:a16="http://schemas.microsoft.com/office/drawing/2014/main" id="{66DDC19D-2C8E-6353-382F-C2F94FA8AA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15308" y="5642880"/>
            <a:ext cx="897292" cy="1004092"/>
          </a:xfrm>
          <a:custGeom>
            <a:avLst/>
            <a:gdLst/>
            <a:ahLst/>
            <a:cxnLst/>
            <a:rect l="l" t="t" r="r" b="b"/>
            <a:pathLst>
              <a:path w="5102225" h="5761037">
                <a:moveTo>
                  <a:pt x="0" y="0"/>
                </a:moveTo>
                <a:lnTo>
                  <a:pt x="5102225" y="0"/>
                </a:lnTo>
                <a:lnTo>
                  <a:pt x="5102225" y="5761037"/>
                </a:lnTo>
                <a:lnTo>
                  <a:pt x="0" y="5761037"/>
                </a:lnTo>
                <a:close/>
              </a:path>
            </a:pathLst>
          </a:cu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19DD3560-FE0F-FA22-4F73-06FFD2E39FC1}"/>
              </a:ext>
            </a:extLst>
          </p:cNvPr>
          <p:cNvGrpSpPr/>
          <p:nvPr/>
        </p:nvGrpSpPr>
        <p:grpSpPr>
          <a:xfrm>
            <a:off x="6405334" y="2709688"/>
            <a:ext cx="5477332" cy="1785874"/>
            <a:chOff x="6166317" y="2749898"/>
            <a:chExt cx="5477332" cy="1785874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29EA0496-9D41-7F8D-85B5-005DC2CCCFEA}"/>
                </a:ext>
              </a:extLst>
            </p:cNvPr>
            <p:cNvGrpSpPr/>
            <p:nvPr/>
          </p:nvGrpSpPr>
          <p:grpSpPr>
            <a:xfrm flipH="1">
              <a:off x="6779435" y="3557826"/>
              <a:ext cx="4307265" cy="776614"/>
              <a:chOff x="6739844" y="3364843"/>
              <a:chExt cx="4762223" cy="776614"/>
            </a:xfrm>
            <a:solidFill>
              <a:srgbClr val="FF9F41"/>
            </a:solidFill>
          </p:grpSpPr>
          <p:sp>
            <p:nvSpPr>
              <p:cNvPr id="3" name="Manual Input 2">
                <a:extLst>
                  <a:ext uri="{FF2B5EF4-FFF2-40B4-BE49-F238E27FC236}">
                    <a16:creationId xmlns:a16="http://schemas.microsoft.com/office/drawing/2014/main" id="{AC36B3E5-FDBD-2518-CAE8-4456DB6E0145}"/>
                  </a:ext>
                </a:extLst>
              </p:cNvPr>
              <p:cNvSpPr/>
              <p:nvPr/>
            </p:nvSpPr>
            <p:spPr>
              <a:xfrm>
                <a:off x="9002418" y="3364843"/>
                <a:ext cx="300625" cy="776614"/>
              </a:xfrm>
              <a:prstGeom prst="flowChartManualInp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C8ADD1A8-1B8B-4418-8042-4C5829BA62A3}"/>
                  </a:ext>
                </a:extLst>
              </p:cNvPr>
              <p:cNvSpPr/>
              <p:nvPr/>
            </p:nvSpPr>
            <p:spPr>
              <a:xfrm rot="19656595">
                <a:off x="6739844" y="3439809"/>
                <a:ext cx="4762223" cy="535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7" name="Down Arrow 16">
              <a:extLst>
                <a:ext uri="{FF2B5EF4-FFF2-40B4-BE49-F238E27FC236}">
                  <a16:creationId xmlns:a16="http://schemas.microsoft.com/office/drawing/2014/main" id="{B9605988-D0E9-C3F8-F411-0925989A466F}"/>
                </a:ext>
              </a:extLst>
            </p:cNvPr>
            <p:cNvSpPr/>
            <p:nvPr/>
          </p:nvSpPr>
          <p:spPr>
            <a:xfrm>
              <a:off x="9288717" y="2749898"/>
              <a:ext cx="2354932" cy="1584542"/>
            </a:xfrm>
            <a:prstGeom prst="downArrow">
              <a:avLst/>
            </a:prstGeom>
            <a:solidFill>
              <a:srgbClr val="5CC6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1500" b="1" dirty="0"/>
                <a:t>10% decrease in insurance premium</a:t>
              </a:r>
            </a:p>
          </p:txBody>
        </p:sp>
        <p:sp>
          <p:nvSpPr>
            <p:cNvPr id="20" name="Down Arrow 19">
              <a:extLst>
                <a:ext uri="{FF2B5EF4-FFF2-40B4-BE49-F238E27FC236}">
                  <a16:creationId xmlns:a16="http://schemas.microsoft.com/office/drawing/2014/main" id="{307666EC-B22C-10FB-A1D6-DAE6DF2DAE19}"/>
                </a:ext>
              </a:extLst>
            </p:cNvPr>
            <p:cNvSpPr/>
            <p:nvPr/>
          </p:nvSpPr>
          <p:spPr>
            <a:xfrm rot="10800000">
              <a:off x="6166317" y="2951230"/>
              <a:ext cx="2354932" cy="1584542"/>
            </a:xfrm>
            <a:prstGeom prst="downArrow">
              <a:avLst/>
            </a:prstGeom>
            <a:solidFill>
              <a:srgbClr val="5CC6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1500" b="1" dirty="0"/>
                <a:t>5% of renters get into an accident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851901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1000">
        <p159:morph option="byObject"/>
      </p:transition>
    </mc:Choice>
    <mc:Fallback xmlns="">
      <p:transition spd="slow" advTm="1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CE2ECEA-E239-DF90-EDFD-AFF4004F65B3}"/>
              </a:ext>
            </a:extLst>
          </p:cNvPr>
          <p:cNvSpPr/>
          <p:nvPr/>
        </p:nvSpPr>
        <p:spPr>
          <a:xfrm>
            <a:off x="6096000" y="26701"/>
            <a:ext cx="6096000" cy="68313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B055C6-D20E-C4C7-0D8F-B2433A0AE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224" y="218511"/>
            <a:ext cx="5545138" cy="5543549"/>
          </a:xfrm>
        </p:spPr>
        <p:txBody>
          <a:bodyPr/>
          <a:lstStyle/>
          <a:p>
            <a:r>
              <a:rPr lang="en-US" b="1" u="sng" dirty="0">
                <a:solidFill>
                  <a:srgbClr val="FFC000"/>
                </a:solidFill>
              </a:rPr>
              <a:t>Strategy 2:</a:t>
            </a:r>
            <a:br>
              <a:rPr lang="en-US" dirty="0"/>
            </a:br>
            <a:r>
              <a:rPr lang="en-US" dirty="0"/>
              <a:t>Decreasing Insurance Premium by 20%</a:t>
            </a:r>
            <a:br>
              <a:rPr lang="en-US" dirty="0"/>
            </a:b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E246566-6E19-4B32-C80E-30E45C95EFF3}"/>
              </a:ext>
            </a:extLst>
          </p:cNvPr>
          <p:cNvGrpSpPr/>
          <p:nvPr/>
        </p:nvGrpSpPr>
        <p:grpSpPr>
          <a:xfrm>
            <a:off x="101745" y="6442708"/>
            <a:ext cx="11988511" cy="389205"/>
            <a:chOff x="101744" y="3033010"/>
            <a:chExt cx="11988511" cy="2673254"/>
          </a:xfrm>
          <a:solidFill>
            <a:schemeClr val="bg2"/>
          </a:solidFill>
        </p:grpSpPr>
        <p:sp>
          <p:nvSpPr>
            <p:cNvPr id="5" name="Chevron 4">
              <a:extLst>
                <a:ext uri="{FF2B5EF4-FFF2-40B4-BE49-F238E27FC236}">
                  <a16:creationId xmlns:a16="http://schemas.microsoft.com/office/drawing/2014/main" id="{221898F8-393D-9689-2A05-3FD32AE80AF3}"/>
                </a:ext>
              </a:extLst>
            </p:cNvPr>
            <p:cNvSpPr/>
            <p:nvPr/>
          </p:nvSpPr>
          <p:spPr>
            <a:xfrm>
              <a:off x="101744" y="3041441"/>
              <a:ext cx="2354931" cy="2664823"/>
            </a:xfrm>
            <a:prstGeom prst="chevron">
              <a:avLst>
                <a:gd name="adj" fmla="val 20589"/>
              </a:avLst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FY 2018</a:t>
              </a:r>
              <a:br>
                <a:rPr lang="en-US" sz="1200" b="1" dirty="0">
                  <a:solidFill>
                    <a:schemeClr val="tx1"/>
                  </a:solidFill>
                </a:rPr>
              </a:br>
              <a:r>
                <a:rPr lang="en-US" sz="1200" b="1" dirty="0">
                  <a:solidFill>
                    <a:schemeClr val="tx1"/>
                  </a:solidFill>
                </a:rPr>
                <a:t>Report</a:t>
              </a:r>
            </a:p>
          </p:txBody>
        </p:sp>
        <p:sp>
          <p:nvSpPr>
            <p:cNvPr id="6" name="Chevron 5">
              <a:extLst>
                <a:ext uri="{FF2B5EF4-FFF2-40B4-BE49-F238E27FC236}">
                  <a16:creationId xmlns:a16="http://schemas.microsoft.com/office/drawing/2014/main" id="{553828BE-6EAF-58AE-8F6C-300A46ECA94E}"/>
                </a:ext>
              </a:extLst>
            </p:cNvPr>
            <p:cNvSpPr/>
            <p:nvPr/>
          </p:nvSpPr>
          <p:spPr>
            <a:xfrm>
              <a:off x="2232670" y="3041441"/>
              <a:ext cx="2762256" cy="2664823"/>
            </a:xfrm>
            <a:prstGeom prst="chevron">
              <a:avLst>
                <a:gd name="adj" fmla="val 20589"/>
              </a:avLst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Strategy 1:</a:t>
              </a:r>
              <a:br>
                <a:rPr lang="en-US" sz="1200" b="1" dirty="0">
                  <a:solidFill>
                    <a:schemeClr val="tx1"/>
                  </a:solidFill>
                </a:rPr>
              </a:br>
              <a:r>
                <a:rPr lang="en-US" sz="1200" b="1" dirty="0">
                  <a:solidFill>
                    <a:schemeClr val="tx1"/>
                  </a:solidFill>
                </a:rPr>
                <a:t>Increase rental price</a:t>
              </a:r>
            </a:p>
          </p:txBody>
        </p:sp>
        <p:sp>
          <p:nvSpPr>
            <p:cNvPr id="7" name="Chevron 6">
              <a:extLst>
                <a:ext uri="{FF2B5EF4-FFF2-40B4-BE49-F238E27FC236}">
                  <a16:creationId xmlns:a16="http://schemas.microsoft.com/office/drawing/2014/main" id="{104A814C-2455-CE81-3701-AC4829087B25}"/>
                </a:ext>
              </a:extLst>
            </p:cNvPr>
            <p:cNvSpPr/>
            <p:nvPr/>
          </p:nvSpPr>
          <p:spPr>
            <a:xfrm>
              <a:off x="4744458" y="3033010"/>
              <a:ext cx="2762256" cy="2664823"/>
            </a:xfrm>
            <a:prstGeom prst="chevron">
              <a:avLst>
                <a:gd name="adj" fmla="val 20589"/>
              </a:avLst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Strategy 2:</a:t>
              </a:r>
              <a:br>
                <a:rPr lang="en-US" sz="1200" b="1" dirty="0">
                  <a:solidFill>
                    <a:schemeClr val="tx1"/>
                  </a:solidFill>
                </a:rPr>
              </a:br>
              <a:r>
                <a:rPr lang="en-US" sz="1200" b="1" dirty="0">
                  <a:solidFill>
                    <a:schemeClr val="tx1"/>
                  </a:solidFill>
                </a:rPr>
                <a:t>Reduce Insurance Premium</a:t>
              </a:r>
            </a:p>
          </p:txBody>
        </p:sp>
        <p:sp>
          <p:nvSpPr>
            <p:cNvPr id="8" name="Chevron 7">
              <a:extLst>
                <a:ext uri="{FF2B5EF4-FFF2-40B4-BE49-F238E27FC236}">
                  <a16:creationId xmlns:a16="http://schemas.microsoft.com/office/drawing/2014/main" id="{5AE10AB7-494E-570E-8B5E-C1ADFFE208F9}"/>
                </a:ext>
              </a:extLst>
            </p:cNvPr>
            <p:cNvSpPr/>
            <p:nvPr/>
          </p:nvSpPr>
          <p:spPr>
            <a:xfrm>
              <a:off x="7223536" y="3037029"/>
              <a:ext cx="2762256" cy="2664823"/>
            </a:xfrm>
            <a:prstGeom prst="chevron">
              <a:avLst>
                <a:gd name="adj" fmla="val 20589"/>
              </a:avLst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Strategy 3:</a:t>
              </a:r>
              <a:br>
                <a:rPr lang="en-US" sz="1200" b="1" dirty="0">
                  <a:solidFill>
                    <a:schemeClr val="tx1"/>
                  </a:solidFill>
                </a:rPr>
              </a:br>
              <a:r>
                <a:rPr lang="en-US" sz="1200" b="1" dirty="0">
                  <a:solidFill>
                    <a:schemeClr val="tx1"/>
                  </a:solidFill>
                </a:rPr>
                <a:t>Increase Transaction Quota</a:t>
              </a:r>
            </a:p>
          </p:txBody>
        </p:sp>
        <p:sp>
          <p:nvSpPr>
            <p:cNvPr id="9" name="Chevron 8">
              <a:extLst>
                <a:ext uri="{FF2B5EF4-FFF2-40B4-BE49-F238E27FC236}">
                  <a16:creationId xmlns:a16="http://schemas.microsoft.com/office/drawing/2014/main" id="{59ADDCD9-3F97-4812-2788-CA5F533A8197}"/>
                </a:ext>
              </a:extLst>
            </p:cNvPr>
            <p:cNvSpPr/>
            <p:nvPr/>
          </p:nvSpPr>
          <p:spPr>
            <a:xfrm>
              <a:off x="9735324" y="3037225"/>
              <a:ext cx="2354931" cy="2664823"/>
            </a:xfrm>
            <a:prstGeom prst="chevron">
              <a:avLst>
                <a:gd name="adj" fmla="val 20589"/>
              </a:avLst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Call to Action</a:t>
              </a:r>
            </a:p>
          </p:txBody>
        </p:sp>
      </p:grpSp>
      <p:pic>
        <p:nvPicPr>
          <p:cNvPr id="10" name="Graphic 9" descr="Car">
            <a:extLst>
              <a:ext uri="{FF2B5EF4-FFF2-40B4-BE49-F238E27FC236}">
                <a16:creationId xmlns:a16="http://schemas.microsoft.com/office/drawing/2014/main" id="{66DDC19D-2C8E-6353-382F-C2F94FA8AA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54966" y="5642880"/>
            <a:ext cx="897292" cy="1004092"/>
          </a:xfrm>
          <a:custGeom>
            <a:avLst/>
            <a:gdLst/>
            <a:ahLst/>
            <a:cxnLst/>
            <a:rect l="l" t="t" r="r" b="b"/>
            <a:pathLst>
              <a:path w="5102225" h="5761037">
                <a:moveTo>
                  <a:pt x="0" y="0"/>
                </a:moveTo>
                <a:lnTo>
                  <a:pt x="5102225" y="0"/>
                </a:lnTo>
                <a:lnTo>
                  <a:pt x="5102225" y="5761037"/>
                </a:lnTo>
                <a:lnTo>
                  <a:pt x="0" y="5761037"/>
                </a:lnTo>
                <a:close/>
              </a:path>
            </a:pathLst>
          </a:custGeom>
        </p:spPr>
      </p:pic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628DA77D-BB3A-129C-EBEB-AB89D1DB8CA6}"/>
              </a:ext>
            </a:extLst>
          </p:cNvPr>
          <p:cNvGraphicFramePr>
            <a:graphicFrameLocks noGrp="1"/>
          </p:cNvGraphicFramePr>
          <p:nvPr/>
        </p:nvGraphicFramePr>
        <p:xfrm>
          <a:off x="290580" y="3388122"/>
          <a:ext cx="3567436" cy="7078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4313">
                  <a:extLst>
                    <a:ext uri="{9D8B030D-6E8A-4147-A177-3AD203B41FA5}">
                      <a16:colId xmlns:a16="http://schemas.microsoft.com/office/drawing/2014/main" val="4232963554"/>
                    </a:ext>
                  </a:extLst>
                </a:gridCol>
                <a:gridCol w="1503123">
                  <a:extLst>
                    <a:ext uri="{9D8B030D-6E8A-4147-A177-3AD203B41FA5}">
                      <a16:colId xmlns:a16="http://schemas.microsoft.com/office/drawing/2014/main" val="539795026"/>
                    </a:ext>
                  </a:extLst>
                </a:gridCol>
              </a:tblGrid>
              <a:tr h="346472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FY 2018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5002713"/>
                  </a:ext>
                </a:extLst>
              </a:tr>
              <a:tr h="36141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Total Insurance Premium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</a:t>
                      </a:r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$4,429,684.38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553233"/>
                  </a:ext>
                </a:extLst>
              </a:tr>
            </a:tbl>
          </a:graphicData>
        </a:graphic>
      </p:graphicFrame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C556CCAE-B9B3-A3DF-908E-6580178C3E07}"/>
              </a:ext>
            </a:extLst>
          </p:cNvPr>
          <p:cNvGraphicFramePr>
            <a:graphicFrameLocks noGrp="1"/>
          </p:cNvGraphicFramePr>
          <p:nvPr/>
        </p:nvGraphicFramePr>
        <p:xfrm>
          <a:off x="4421688" y="3383042"/>
          <a:ext cx="140196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1964">
                  <a:extLst>
                    <a:ext uri="{9D8B030D-6E8A-4147-A177-3AD203B41FA5}">
                      <a16:colId xmlns:a16="http://schemas.microsoft.com/office/drawing/2014/main" val="11724302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Strategy 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7452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$3,986,715.94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803700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8" name="Table 18">
                <a:extLst>
                  <a:ext uri="{FF2B5EF4-FFF2-40B4-BE49-F238E27FC236}">
                    <a16:creationId xmlns:a16="http://schemas.microsoft.com/office/drawing/2014/main" id="{B3C1EE1B-8512-3DB4-23FF-5D599796C71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707704" y="3383042"/>
              <a:ext cx="917780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17780">
                      <a:extLst>
                        <a:ext uri="{9D8B030D-6E8A-4147-A177-3AD203B41FA5}">
                          <a16:colId xmlns:a16="http://schemas.microsoft.com/office/drawing/2014/main" val="413926904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i="0" u="none" strike="noStrike" kern="1200" dirty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  <a:ea typeface="+mn-ea"/>
                              <a:cs typeface="+mn-cs"/>
                            </a:rPr>
                            <a:t>20%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0" i="0" u="none" strike="noStrike" kern="120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↓</m:t>
                              </m:r>
                            </m:oMath>
                          </a14:m>
                          <a:endParaRPr lang="en-US" sz="1800" b="0" i="0" u="none" strike="noStrike" kern="12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607224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0" u="none" strike="noStrike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lang="en-US" sz="1800" b="0" i="0" u="none" strike="noStrike" kern="12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3879462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8" name="Table 18">
                <a:extLst>
                  <a:ext uri="{FF2B5EF4-FFF2-40B4-BE49-F238E27FC236}">
                    <a16:creationId xmlns:a16="http://schemas.microsoft.com/office/drawing/2014/main" id="{B3C1EE1B-8512-3DB4-23FF-5D599796C71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707704" y="3383042"/>
              <a:ext cx="917780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17780">
                      <a:extLst>
                        <a:ext uri="{9D8B030D-6E8A-4147-A177-3AD203B41FA5}">
                          <a16:colId xmlns:a16="http://schemas.microsoft.com/office/drawing/2014/main" val="413926904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6667" b="-9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607224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11034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38794628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22" name="Group 21">
            <a:extLst>
              <a:ext uri="{FF2B5EF4-FFF2-40B4-BE49-F238E27FC236}">
                <a16:creationId xmlns:a16="http://schemas.microsoft.com/office/drawing/2014/main" id="{19DD3560-FE0F-FA22-4F73-06FFD2E39FC1}"/>
              </a:ext>
            </a:extLst>
          </p:cNvPr>
          <p:cNvGrpSpPr/>
          <p:nvPr/>
        </p:nvGrpSpPr>
        <p:grpSpPr>
          <a:xfrm>
            <a:off x="6405334" y="2709688"/>
            <a:ext cx="5477332" cy="1785874"/>
            <a:chOff x="6166317" y="2749898"/>
            <a:chExt cx="5477332" cy="1785874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29EA0496-9D41-7F8D-85B5-005DC2CCCFEA}"/>
                </a:ext>
              </a:extLst>
            </p:cNvPr>
            <p:cNvGrpSpPr/>
            <p:nvPr/>
          </p:nvGrpSpPr>
          <p:grpSpPr>
            <a:xfrm flipH="1">
              <a:off x="6779435" y="3557826"/>
              <a:ext cx="4307265" cy="776614"/>
              <a:chOff x="6739844" y="3364843"/>
              <a:chExt cx="4762223" cy="776614"/>
            </a:xfrm>
            <a:solidFill>
              <a:srgbClr val="FF9F41"/>
            </a:solidFill>
          </p:grpSpPr>
          <p:sp>
            <p:nvSpPr>
              <p:cNvPr id="3" name="Manual Input 2">
                <a:extLst>
                  <a:ext uri="{FF2B5EF4-FFF2-40B4-BE49-F238E27FC236}">
                    <a16:creationId xmlns:a16="http://schemas.microsoft.com/office/drawing/2014/main" id="{AC36B3E5-FDBD-2518-CAE8-4456DB6E0145}"/>
                  </a:ext>
                </a:extLst>
              </p:cNvPr>
              <p:cNvSpPr/>
              <p:nvPr/>
            </p:nvSpPr>
            <p:spPr>
              <a:xfrm>
                <a:off x="9002418" y="3364843"/>
                <a:ext cx="300625" cy="776614"/>
              </a:xfrm>
              <a:prstGeom prst="flowChartManualInp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C8ADD1A8-1B8B-4418-8042-4C5829BA62A3}"/>
                  </a:ext>
                </a:extLst>
              </p:cNvPr>
              <p:cNvSpPr/>
              <p:nvPr/>
            </p:nvSpPr>
            <p:spPr>
              <a:xfrm rot="19656595">
                <a:off x="6739844" y="3439809"/>
                <a:ext cx="4762223" cy="535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7" name="Down Arrow 16">
              <a:extLst>
                <a:ext uri="{FF2B5EF4-FFF2-40B4-BE49-F238E27FC236}">
                  <a16:creationId xmlns:a16="http://schemas.microsoft.com/office/drawing/2014/main" id="{B9605988-D0E9-C3F8-F411-0925989A466F}"/>
                </a:ext>
              </a:extLst>
            </p:cNvPr>
            <p:cNvSpPr/>
            <p:nvPr/>
          </p:nvSpPr>
          <p:spPr>
            <a:xfrm>
              <a:off x="9288717" y="2749898"/>
              <a:ext cx="2354932" cy="1584542"/>
            </a:xfrm>
            <a:prstGeom prst="downArrow">
              <a:avLst/>
            </a:prstGeom>
            <a:solidFill>
              <a:srgbClr val="5CC6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1500" b="1" dirty="0"/>
                <a:t>10% decrease in insurance premium</a:t>
              </a:r>
            </a:p>
          </p:txBody>
        </p:sp>
        <p:sp>
          <p:nvSpPr>
            <p:cNvPr id="20" name="Down Arrow 19">
              <a:extLst>
                <a:ext uri="{FF2B5EF4-FFF2-40B4-BE49-F238E27FC236}">
                  <a16:creationId xmlns:a16="http://schemas.microsoft.com/office/drawing/2014/main" id="{307666EC-B22C-10FB-A1D6-DAE6DF2DAE19}"/>
                </a:ext>
              </a:extLst>
            </p:cNvPr>
            <p:cNvSpPr/>
            <p:nvPr/>
          </p:nvSpPr>
          <p:spPr>
            <a:xfrm rot="10800000">
              <a:off x="6166317" y="2951230"/>
              <a:ext cx="2354932" cy="1584542"/>
            </a:xfrm>
            <a:prstGeom prst="downArrow">
              <a:avLst/>
            </a:prstGeom>
            <a:solidFill>
              <a:srgbClr val="5CC6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1500" b="1" dirty="0"/>
                <a:t>5% of renters get into an accident</a:t>
              </a:r>
            </a:p>
          </p:txBody>
        </p:sp>
      </p:grpSp>
      <p:pic>
        <p:nvPicPr>
          <p:cNvPr id="23" name="Picture 22">
            <a:extLst>
              <a:ext uri="{FF2B5EF4-FFF2-40B4-BE49-F238E27FC236}">
                <a16:creationId xmlns:a16="http://schemas.microsoft.com/office/drawing/2014/main" id="{8D62AEA5-C48E-9DE3-9E6F-2CF4C10FE9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09333" y="1432406"/>
            <a:ext cx="6068023" cy="3611162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A927FA83-141D-9F17-CDDD-1EA756F02AE4}"/>
              </a:ext>
            </a:extLst>
          </p:cNvPr>
          <p:cNvSpPr txBox="1"/>
          <p:nvPr/>
        </p:nvSpPr>
        <p:spPr>
          <a:xfrm>
            <a:off x="133224" y="4495562"/>
            <a:ext cx="345272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Total Decrease: $442,968.44</a:t>
            </a:r>
          </a:p>
        </p:txBody>
      </p:sp>
    </p:spTree>
    <p:extLst>
      <p:ext uri="{BB962C8B-B14F-4D97-AF65-F5344CB8AC3E}">
        <p14:creationId xmlns:p14="http://schemas.microsoft.com/office/powerpoint/2010/main" val="41672282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2546</TotalTime>
  <Words>799</Words>
  <Application>Microsoft Macintosh PowerPoint</Application>
  <PresentationFormat>Widescreen</PresentationFormat>
  <Paragraphs>181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Avenir Next LT Pro</vt:lpstr>
      <vt:lpstr>Calibri</vt:lpstr>
      <vt:lpstr>Cambria Math</vt:lpstr>
      <vt:lpstr>3DFloatVTI</vt:lpstr>
      <vt:lpstr> Lariat Rent-a-Car     Financial Report  FY 2018</vt:lpstr>
      <vt:lpstr>AGENDA</vt:lpstr>
      <vt:lpstr>PowerPoint Presentation</vt:lpstr>
      <vt:lpstr>PowerPoint Presentation</vt:lpstr>
      <vt:lpstr>PowerPoint Presentation</vt:lpstr>
      <vt:lpstr>PowerPoint Presentation</vt:lpstr>
      <vt:lpstr>Strategy 1: Increasing Daily Rental Fee by 10%</vt:lpstr>
      <vt:lpstr>Strategy 2: Decreasing Insurance Premium by 20% </vt:lpstr>
      <vt:lpstr>Strategy 2: Decreasing Insurance Premium by 20% </vt:lpstr>
      <vt:lpstr>Strategy 3: Increasing Branch Quota by 10% </vt:lpstr>
      <vt:lpstr>All Strategies Compared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Lariat Rent-a-Car     Financial Report  FY 2018</dc:title>
  <dc:creator>Tran, jenny</dc:creator>
  <cp:lastModifiedBy>Dan Tran</cp:lastModifiedBy>
  <cp:revision>3</cp:revision>
  <dcterms:created xsi:type="dcterms:W3CDTF">2023-02-13T08:33:23Z</dcterms:created>
  <dcterms:modified xsi:type="dcterms:W3CDTF">2023-03-02T20:40:05Z</dcterms:modified>
</cp:coreProperties>
</file>