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Nunito"/>
      <p:regular r:id="rId38"/>
      <p:bold r:id="rId39"/>
      <p:italic r:id="rId40"/>
      <p:boldItalic r:id="rId41"/>
    </p:embeddedFont>
    <p:embeddedFont>
      <p:font typeface="Maven Pro"/>
      <p:regular r:id="rId42"/>
      <p:bold r:id="rId43"/>
    </p:embeddedFont>
    <p:embeddedFont>
      <p:font typeface="Sora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5.xml"/><Relationship Id="rId42" Type="http://schemas.openxmlformats.org/officeDocument/2006/relationships/font" Target="fonts/MavenPro-regular.fntdata"/><Relationship Id="rId41" Type="http://schemas.openxmlformats.org/officeDocument/2006/relationships/font" Target="fonts/Nunito-boldItalic.fntdata"/><Relationship Id="rId22" Type="http://schemas.openxmlformats.org/officeDocument/2006/relationships/slide" Target="slides/slide17.xml"/><Relationship Id="rId44" Type="http://schemas.openxmlformats.org/officeDocument/2006/relationships/font" Target="fonts/Sora-regular.fntdata"/><Relationship Id="rId21" Type="http://schemas.openxmlformats.org/officeDocument/2006/relationships/slide" Target="slides/slide16.xml"/><Relationship Id="rId43" Type="http://schemas.openxmlformats.org/officeDocument/2006/relationships/font" Target="fonts/MavenPr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Sor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bold.fntdata"/><Relationship Id="rId16" Type="http://schemas.openxmlformats.org/officeDocument/2006/relationships/slide" Target="slides/slide11.xml"/><Relationship Id="rId38" Type="http://schemas.openxmlformats.org/officeDocument/2006/relationships/font" Target="fonts/Nuni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634abb07b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634abb07b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634abb07bf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634abb07bf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34abb07bf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634abb07bf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34abb07bf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34abb07bf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34abb07bf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634abb07bf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634abb07bf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634abb07bf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34abb07bf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34abb07bf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634abb07bf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634abb07bf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34abb07bf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634abb07bf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634abb07bf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634abb07bf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34abb07bf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34abb07bf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634abb07bf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634abb07bf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634abb07bf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634abb07bf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634abb07bf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634abb07bf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634abb07bf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634abb07bf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634abb07bf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634abb07bf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634abb07bf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634abb07bf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634abb07bf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634abb07b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634abb07bf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634abb07bf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634abb07bf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634abb07bf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34abb07bf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34abb07bf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34abb07bf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634abb07bf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634abb07bf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634abb07bf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634abb07bf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634abb07bf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634abb07bf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634abb07bf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634abb07b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634abb07b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34abb07bf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34abb07bf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34abb07bf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34abb07bf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34abb07bf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634abb07bf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634abb07bf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634abb07bf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34abb07bf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34abb07bf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Health Insurance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/>
        </p:nvSpPr>
        <p:spPr>
          <a:xfrm>
            <a:off x="2523125" y="3193575"/>
            <a:ext cx="6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22"/>
          <p:cNvSpPr txBox="1"/>
          <p:nvPr/>
        </p:nvSpPr>
        <p:spPr>
          <a:xfrm>
            <a:off x="381000" y="228600"/>
            <a:ext cx="7938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Distribusi Charges Perokok dan Bukan Perokok</a:t>
            </a:r>
            <a:endParaRPr sz="2500"/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00" y="802826"/>
            <a:ext cx="7937999" cy="429907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2"/>
          <p:cNvSpPr txBox="1"/>
          <p:nvPr/>
        </p:nvSpPr>
        <p:spPr>
          <a:xfrm>
            <a:off x="7344200" y="1226600"/>
            <a:ext cx="1658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Nunito"/>
                <a:ea typeface="Nunito"/>
                <a:cs typeface="Nunito"/>
                <a:sym typeface="Nunito"/>
              </a:rPr>
              <a:t>Sebaran</a:t>
            </a:r>
            <a:r>
              <a:rPr lang="id">
                <a:latin typeface="Nunito"/>
                <a:ea typeface="Nunito"/>
                <a:cs typeface="Nunito"/>
                <a:sym typeface="Nunito"/>
              </a:rPr>
              <a:t> nilai charges </a:t>
            </a:r>
            <a:r>
              <a:rPr b="1" lang="id">
                <a:latin typeface="Nunito"/>
                <a:ea typeface="Nunito"/>
                <a:cs typeface="Nunito"/>
                <a:sym typeface="Nunito"/>
              </a:rPr>
              <a:t>perokok lebih besar dibanding non perokok</a:t>
            </a:r>
            <a:r>
              <a:rPr lang="id">
                <a:latin typeface="Nunito"/>
                <a:ea typeface="Nunito"/>
                <a:cs typeface="Nunito"/>
                <a:sym typeface="Nunito"/>
              </a:rPr>
              <a:t>. Dapat dilihat bahwa charges non perokok dominan berkumpul di nilai 2K-14K. Selain itu, </a:t>
            </a:r>
            <a:r>
              <a:rPr b="1" lang="id">
                <a:latin typeface="Nunito"/>
                <a:ea typeface="Nunito"/>
                <a:cs typeface="Nunito"/>
                <a:sym typeface="Nunito"/>
              </a:rPr>
              <a:t>rata-rata </a:t>
            </a:r>
            <a:r>
              <a:rPr lang="id">
                <a:latin typeface="Nunito"/>
                <a:ea typeface="Nunito"/>
                <a:cs typeface="Nunito"/>
                <a:sym typeface="Nunito"/>
              </a:rPr>
              <a:t>charges </a:t>
            </a:r>
            <a:r>
              <a:rPr b="1" lang="id">
                <a:latin typeface="Nunito"/>
                <a:ea typeface="Nunito"/>
                <a:cs typeface="Nunito"/>
                <a:sym typeface="Nunito"/>
              </a:rPr>
              <a:t>non perokok </a:t>
            </a:r>
            <a:r>
              <a:rPr lang="id">
                <a:latin typeface="Nunito"/>
                <a:ea typeface="Nunito"/>
                <a:cs typeface="Nunito"/>
                <a:sym typeface="Nunito"/>
              </a:rPr>
              <a:t>juga </a:t>
            </a:r>
            <a:r>
              <a:rPr b="1" lang="id">
                <a:latin typeface="Nunito"/>
                <a:ea typeface="Nunito"/>
                <a:cs typeface="Nunito"/>
                <a:sym typeface="Nunito"/>
              </a:rPr>
              <a:t>lebih rendah </a:t>
            </a:r>
            <a:r>
              <a:rPr lang="id">
                <a:latin typeface="Nunito"/>
                <a:ea typeface="Nunito"/>
                <a:cs typeface="Nunito"/>
                <a:sym typeface="Nunito"/>
              </a:rPr>
              <a:t>dibanding</a:t>
            </a:r>
            <a:r>
              <a:rPr b="1" lang="id">
                <a:latin typeface="Nunito"/>
                <a:ea typeface="Nunito"/>
                <a:cs typeface="Nunito"/>
                <a:sym typeface="Nunito"/>
              </a:rPr>
              <a:t> perokok.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1725300" y="1689475"/>
            <a:ext cx="1827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"/>
                <a:ea typeface="Nunito"/>
                <a:cs typeface="Nunito"/>
                <a:sym typeface="Nunito"/>
              </a:rPr>
              <a:t>Variance charges non smoker: 35925420.49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22"/>
          <p:cNvSpPr txBox="1"/>
          <p:nvPr/>
        </p:nvSpPr>
        <p:spPr>
          <a:xfrm>
            <a:off x="3906675" y="1688925"/>
            <a:ext cx="1827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"/>
                <a:ea typeface="Nunito"/>
                <a:cs typeface="Nunito"/>
                <a:sym typeface="Nunito"/>
              </a:rPr>
              <a:t>Variance charges smoker</a:t>
            </a:r>
            <a:r>
              <a:rPr lang="id" sz="1300">
                <a:latin typeface="Nunito"/>
                <a:ea typeface="Nunito"/>
                <a:cs typeface="Nunito"/>
                <a:sym typeface="Nunito"/>
              </a:rPr>
              <a:t>: 133207311.20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22"/>
          <p:cNvSpPr txBox="1"/>
          <p:nvPr/>
        </p:nvSpPr>
        <p:spPr>
          <a:xfrm>
            <a:off x="3323700" y="1575625"/>
            <a:ext cx="109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800">
                <a:latin typeface="Nunito"/>
                <a:ea typeface="Nunito"/>
                <a:cs typeface="Nunito"/>
                <a:sym typeface="Nunito"/>
              </a:rPr>
              <a:t>&lt;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/>
        </p:nvSpPr>
        <p:spPr>
          <a:xfrm>
            <a:off x="2523125" y="3193575"/>
            <a:ext cx="6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23"/>
          <p:cNvSpPr txBox="1"/>
          <p:nvPr/>
        </p:nvSpPr>
        <p:spPr>
          <a:xfrm>
            <a:off x="381000" y="228600"/>
            <a:ext cx="8452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Umur Perokok Berdasarkan Jenis Kelamin</a:t>
            </a:r>
            <a:endParaRPr sz="2500"/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835800"/>
            <a:ext cx="6643201" cy="36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3"/>
          <p:cNvSpPr txBox="1"/>
          <p:nvPr/>
        </p:nvSpPr>
        <p:spPr>
          <a:xfrm>
            <a:off x="7176600" y="998000"/>
            <a:ext cx="1597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Rata-rata perokok laki-laki dan perempuan </a:t>
            </a:r>
            <a:r>
              <a:rPr b="1" lang="id">
                <a:latin typeface="Nunito"/>
                <a:ea typeface="Nunito"/>
                <a:cs typeface="Nunito"/>
                <a:sym typeface="Nunito"/>
              </a:rPr>
              <a:t>memiliki nilai yang sama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/>
        </p:nvSpPr>
        <p:spPr>
          <a:xfrm>
            <a:off x="2523125" y="3193575"/>
            <a:ext cx="6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3" name="Google Shape;353;p24"/>
          <p:cNvSpPr txBox="1"/>
          <p:nvPr/>
        </p:nvSpPr>
        <p:spPr>
          <a:xfrm>
            <a:off x="381000" y="228600"/>
            <a:ext cx="8452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Analysis</a:t>
            </a:r>
            <a:endParaRPr sz="2500"/>
          </a:p>
        </p:txBody>
      </p:sp>
      <p:sp>
        <p:nvSpPr>
          <p:cNvPr id="354" name="Google Shape;354;p24"/>
          <p:cNvSpPr txBox="1"/>
          <p:nvPr/>
        </p:nvSpPr>
        <p:spPr>
          <a:xfrm>
            <a:off x="329975" y="784200"/>
            <a:ext cx="7829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rgbClr val="103864"/>
                </a:solidFill>
                <a:latin typeface="Nunito"/>
                <a:ea typeface="Nunito"/>
                <a:cs typeface="Nunito"/>
                <a:sym typeface="Nunito"/>
              </a:rPr>
              <a:t>Dataset yang dipakai diambil dari 1338 orang yang memiliki rata-rata umur 39 tahun. </a:t>
            </a:r>
            <a:r>
              <a:rPr lang="id" sz="2000">
                <a:solidFill>
                  <a:srgbClr val="103864"/>
                </a:solidFill>
                <a:latin typeface="Nunito"/>
                <a:ea typeface="Nunito"/>
                <a:cs typeface="Nunito"/>
                <a:sym typeface="Nunito"/>
              </a:rPr>
              <a:t>Rata-rata nilai BMI mereka adalah 30.66. Ini menunjukkan </a:t>
            </a:r>
            <a:r>
              <a:rPr b="1" lang="id" sz="2000">
                <a:solidFill>
                  <a:srgbClr val="103864"/>
                </a:solidFill>
                <a:latin typeface="Nunito"/>
                <a:ea typeface="Nunito"/>
                <a:cs typeface="Nunito"/>
                <a:sym typeface="Nunito"/>
              </a:rPr>
              <a:t>rata-rata orang memiliki bmi overweight. Nilai bmi</a:t>
            </a:r>
            <a:r>
              <a:rPr lang="id" sz="2000">
                <a:solidFill>
                  <a:srgbClr val="103864"/>
                </a:solidFill>
                <a:latin typeface="Nunito"/>
                <a:ea typeface="Nunito"/>
                <a:cs typeface="Nunito"/>
                <a:sym typeface="Nunito"/>
              </a:rPr>
              <a:t> tersebut ternyata </a:t>
            </a:r>
            <a:r>
              <a:rPr b="1" lang="id" sz="2000">
                <a:solidFill>
                  <a:srgbClr val="103864"/>
                </a:solidFill>
                <a:latin typeface="Nunito"/>
                <a:ea typeface="Nunito"/>
                <a:cs typeface="Nunito"/>
                <a:sym typeface="Nunito"/>
              </a:rPr>
              <a:t>tidak dipengaruhi oleh status perokok/bukan perokok </a:t>
            </a:r>
            <a:r>
              <a:rPr lang="id" sz="2000">
                <a:solidFill>
                  <a:srgbClr val="103864"/>
                </a:solidFill>
                <a:latin typeface="Nunito"/>
                <a:ea typeface="Nunito"/>
                <a:cs typeface="Nunito"/>
                <a:sym typeface="Nunito"/>
              </a:rPr>
              <a:t>pengguna. Hal tersebut terlihat dari rata-rata nilai bmi yang sama baik perokok maupun bukan perokok.</a:t>
            </a:r>
            <a:r>
              <a:rPr lang="id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8999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rgbClr val="103864"/>
                </a:solidFill>
                <a:latin typeface="Nunito"/>
                <a:ea typeface="Nunito"/>
                <a:cs typeface="Nunito"/>
                <a:sym typeface="Nunito"/>
              </a:rPr>
              <a:t>Namun, pengguna merokok memiliki nilai rata-rata dan sebaran tagihan yang lebih tinggi dibanding pengguna non perokok. Bahkan nilai tagihan terendah pengguna perokok masih lebih tinggi dibanding rata-rata tagihan pengguna non perokok.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/>
        </p:nvSpPr>
        <p:spPr>
          <a:xfrm>
            <a:off x="336600" y="1893050"/>
            <a:ext cx="84708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Categorical Variable </a:t>
            </a:r>
            <a:r>
              <a:rPr lang="id" sz="3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Analysis</a:t>
            </a:r>
            <a:endParaRPr sz="35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/>
        </p:nvSpPr>
        <p:spPr>
          <a:xfrm>
            <a:off x="2523125" y="3193575"/>
            <a:ext cx="6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381000" y="228600"/>
            <a:ext cx="8452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Total dan Rata-rata Tagihan Berdasarkan Gender</a:t>
            </a:r>
            <a:endParaRPr sz="2500"/>
          </a:p>
        </p:txBody>
      </p:sp>
      <p:pic>
        <p:nvPicPr>
          <p:cNvPr id="366" name="Google Shape;3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00" y="912000"/>
            <a:ext cx="4103899" cy="380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912" y="912000"/>
            <a:ext cx="3906077" cy="38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/>
        </p:nvSpPr>
        <p:spPr>
          <a:xfrm>
            <a:off x="2523125" y="3193575"/>
            <a:ext cx="6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3" name="Google Shape;373;p27"/>
          <p:cNvSpPr txBox="1"/>
          <p:nvPr/>
        </p:nvSpPr>
        <p:spPr>
          <a:xfrm>
            <a:off x="381000" y="228600"/>
            <a:ext cx="8452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Distribusi Peluang Tagihan di Tiap-tiap Region</a:t>
            </a:r>
            <a:endParaRPr sz="2500"/>
          </a:p>
        </p:txBody>
      </p:sp>
      <p:pic>
        <p:nvPicPr>
          <p:cNvPr id="374" name="Google Shape;3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59600"/>
            <a:ext cx="8145476" cy="42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"/>
          <p:cNvSpPr txBox="1"/>
          <p:nvPr/>
        </p:nvSpPr>
        <p:spPr>
          <a:xfrm>
            <a:off x="2523125" y="3193575"/>
            <a:ext cx="6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0" name="Google Shape;380;p28"/>
          <p:cNvSpPr txBox="1"/>
          <p:nvPr/>
        </p:nvSpPr>
        <p:spPr>
          <a:xfrm>
            <a:off x="381000" y="228600"/>
            <a:ext cx="8452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 Perokok dan Non perokok?</a:t>
            </a:r>
            <a:endParaRPr sz="2500"/>
          </a:p>
        </p:txBody>
      </p:sp>
      <p:pic>
        <p:nvPicPr>
          <p:cNvPr id="381" name="Google Shape;3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82" y="759600"/>
            <a:ext cx="8118117" cy="42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/>
        </p:nvSpPr>
        <p:spPr>
          <a:xfrm>
            <a:off x="2523125" y="3193575"/>
            <a:ext cx="6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7" name="Google Shape;387;p29"/>
          <p:cNvSpPr txBox="1"/>
          <p:nvPr/>
        </p:nvSpPr>
        <p:spPr>
          <a:xfrm>
            <a:off x="381000" y="228600"/>
            <a:ext cx="8452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 Jenis Kelamin Perokok</a:t>
            </a:r>
            <a:endParaRPr sz="2500"/>
          </a:p>
        </p:txBody>
      </p:sp>
      <p:pic>
        <p:nvPicPr>
          <p:cNvPr id="388" name="Google Shape;3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59600"/>
            <a:ext cx="7738248" cy="418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"/>
          <p:cNvSpPr txBox="1"/>
          <p:nvPr/>
        </p:nvSpPr>
        <p:spPr>
          <a:xfrm>
            <a:off x="2523125" y="3193575"/>
            <a:ext cx="6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30"/>
          <p:cNvSpPr txBox="1"/>
          <p:nvPr/>
        </p:nvSpPr>
        <p:spPr>
          <a:xfrm>
            <a:off x="381000" y="228600"/>
            <a:ext cx="8452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Distribusi Tagihan di Setiap Region?</a:t>
            </a:r>
            <a:endParaRPr sz="2500"/>
          </a:p>
        </p:txBody>
      </p:sp>
      <p:pic>
        <p:nvPicPr>
          <p:cNvPr id="395" name="Google Shape;3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00" y="759600"/>
            <a:ext cx="7529573" cy="41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 txBox="1"/>
          <p:nvPr/>
        </p:nvSpPr>
        <p:spPr>
          <a:xfrm>
            <a:off x="2523125" y="3193575"/>
            <a:ext cx="6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31"/>
          <p:cNvSpPr txBox="1"/>
          <p:nvPr/>
        </p:nvSpPr>
        <p:spPr>
          <a:xfrm>
            <a:off x="381000" y="228600"/>
            <a:ext cx="8452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Distribusi Tagihan di Setiap Region?</a:t>
            </a:r>
            <a:endParaRPr sz="2500"/>
          </a:p>
        </p:txBody>
      </p:sp>
      <p:pic>
        <p:nvPicPr>
          <p:cNvPr id="402" name="Google Shape;4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50" y="759600"/>
            <a:ext cx="7746276" cy="426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388948" y="365125"/>
            <a:ext cx="86595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Outline</a:t>
            </a:r>
            <a:endParaRPr sz="32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401522" y="1584375"/>
            <a:ext cx="7971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id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Introduction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id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Dataset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id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Descriptive Statistic Analysis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id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Categorical Variables Analysis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id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Continuous Variables Analysis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id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Variables Correlation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id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Hypothesis Testing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id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Conclusion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/>
          <p:nvPr/>
        </p:nvSpPr>
        <p:spPr>
          <a:xfrm>
            <a:off x="336600" y="1893050"/>
            <a:ext cx="84708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Continuous </a:t>
            </a:r>
            <a:r>
              <a:rPr lang="id" sz="3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Variable Analysis</a:t>
            </a:r>
            <a:endParaRPr sz="35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 txBox="1"/>
          <p:nvPr/>
        </p:nvSpPr>
        <p:spPr>
          <a:xfrm>
            <a:off x="2523125" y="3193575"/>
            <a:ext cx="6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" name="Google Shape;413;p33"/>
          <p:cNvSpPr txBox="1"/>
          <p:nvPr/>
        </p:nvSpPr>
        <p:spPr>
          <a:xfrm>
            <a:off x="381000" y="228600"/>
            <a:ext cx="8452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 B</a:t>
            </a:r>
            <a:r>
              <a:rPr lang="id" sz="2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esar T</a:t>
            </a:r>
            <a:r>
              <a:rPr lang="id" sz="2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agihan Berdasarkan BMI</a:t>
            </a:r>
            <a:endParaRPr sz="2500"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00" y="912000"/>
            <a:ext cx="7303425" cy="37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 txBox="1"/>
          <p:nvPr/>
        </p:nvSpPr>
        <p:spPr>
          <a:xfrm>
            <a:off x="2523125" y="3193575"/>
            <a:ext cx="6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p34"/>
          <p:cNvSpPr txBox="1"/>
          <p:nvPr/>
        </p:nvSpPr>
        <p:spPr>
          <a:xfrm>
            <a:off x="381000" y="228600"/>
            <a:ext cx="8452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 perokok dengan BMI diatas 25 akan mendapatkan tagihan kesehatan di atas 16.700.</a:t>
            </a:r>
            <a:endParaRPr sz="25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421" name="Google Shape;4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200"/>
            <a:ext cx="8839203" cy="134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"/>
          <p:cNvSpPr txBox="1"/>
          <p:nvPr/>
        </p:nvSpPr>
        <p:spPr>
          <a:xfrm>
            <a:off x="2523125" y="3193575"/>
            <a:ext cx="6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7" name="Google Shape;427;p35"/>
          <p:cNvSpPr txBox="1"/>
          <p:nvPr/>
        </p:nvSpPr>
        <p:spPr>
          <a:xfrm>
            <a:off x="381000" y="228600"/>
            <a:ext cx="8452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 seseorang acak tagihan kesehatannya diatas 16.7k diketahui dia adalah perokok</a:t>
            </a:r>
            <a:endParaRPr sz="25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428" name="Google Shape;4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200"/>
            <a:ext cx="8839199" cy="114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6"/>
          <p:cNvSpPr txBox="1"/>
          <p:nvPr/>
        </p:nvSpPr>
        <p:spPr>
          <a:xfrm>
            <a:off x="2523125" y="3193575"/>
            <a:ext cx="6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381000" y="228600"/>
            <a:ext cx="84525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 pengguna denga BMI di atas dan di bawah 25 yang mendapatkan tagihan kesehatan diatas 16.7k</a:t>
            </a:r>
            <a:endParaRPr sz="24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435" name="Google Shape;4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25" y="1016375"/>
            <a:ext cx="7233551" cy="397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"/>
          <p:cNvSpPr txBox="1"/>
          <p:nvPr/>
        </p:nvSpPr>
        <p:spPr>
          <a:xfrm>
            <a:off x="2523125" y="3193575"/>
            <a:ext cx="6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1" name="Google Shape;441;p37"/>
          <p:cNvSpPr txBox="1"/>
          <p:nvPr/>
        </p:nvSpPr>
        <p:spPr>
          <a:xfrm>
            <a:off x="381000" y="228600"/>
            <a:ext cx="84525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 perokok dan non perokok dengan BMI diatas 25 mendapatkan tagihan kesehatan diatas 16.7k</a:t>
            </a:r>
            <a:endParaRPr sz="24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442" name="Google Shape;4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00" y="1078200"/>
            <a:ext cx="7463057" cy="40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/>
          <p:nvPr/>
        </p:nvSpPr>
        <p:spPr>
          <a:xfrm>
            <a:off x="336600" y="1893050"/>
            <a:ext cx="84708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Variables Correlation</a:t>
            </a:r>
            <a:endParaRPr sz="35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81000"/>
            <a:ext cx="8312150" cy="4576551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9"/>
          <p:cNvSpPr txBox="1"/>
          <p:nvPr/>
        </p:nvSpPr>
        <p:spPr>
          <a:xfrm>
            <a:off x="7329425" y="983200"/>
            <a:ext cx="1504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Terdapat hubungan yang positif tetapi tidak kuat antara usia dengan charge. Namun terlihat bahwa perokok lebih mempunyai tagihan yang besar dibanding bukan perokok di semua rentang umur.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4800"/>
            <a:ext cx="8428549" cy="460725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0"/>
          <p:cNvSpPr txBox="1"/>
          <p:nvPr/>
        </p:nvSpPr>
        <p:spPr>
          <a:xfrm>
            <a:off x="7329425" y="754600"/>
            <a:ext cx="1504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Terdapat hubungan yang positif antara nilai bmi dan tagihan untuk perokok, namun tidak dengan yang bukan perokok.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/>
          <p:cNvSpPr txBox="1"/>
          <p:nvPr/>
        </p:nvSpPr>
        <p:spPr>
          <a:xfrm>
            <a:off x="336600" y="1893050"/>
            <a:ext cx="84708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Hypothesis Testing</a:t>
            </a:r>
            <a:endParaRPr sz="35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336600" y="1893050"/>
            <a:ext cx="84708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Introduction</a:t>
            </a:r>
            <a:endParaRPr sz="44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2"/>
          <p:cNvSpPr txBox="1"/>
          <p:nvPr/>
        </p:nvSpPr>
        <p:spPr>
          <a:xfrm>
            <a:off x="2523125" y="3193575"/>
            <a:ext cx="6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381000" y="228600"/>
            <a:ext cx="84525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 kesehatan perokok lebih tinggi daripada tagihan kesehatan non perokok</a:t>
            </a:r>
            <a:endParaRPr sz="18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1" name="Google Shape;471;p42"/>
          <p:cNvSpPr txBox="1"/>
          <p:nvPr/>
        </p:nvSpPr>
        <p:spPr>
          <a:xfrm>
            <a:off x="406175" y="859800"/>
            <a:ext cx="81810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Perokok : P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Non-perokok : NP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Menentukan Hipotesis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H0 : Average charge P &lt;= Average charge NP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H1 : </a:t>
            </a:r>
            <a:r>
              <a:rPr lang="id">
                <a:latin typeface="Nunito"/>
                <a:ea typeface="Nunito"/>
                <a:cs typeface="Nunito"/>
                <a:sym typeface="Nunito"/>
              </a:rPr>
              <a:t>Average charge P &gt; Average charge NP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Taraf Signifikansi : 5%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Statistik Uji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Karena total data lebih dari 30, maka bisa didekati dengan uji Z pihak kanan..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Daerah Penolakan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Tolak H0 jika statistik uji lebih besar dari nilai kritis = 1.645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Hitung Statistik Uji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Pengambilan Keputusan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Karena nilai z test lebih besar dari nilai kritis (juga p-value kurang dari 5%), maka terdapat cukup bukti untuk menolak H0, sehingga terbukti bahwa t</a:t>
            </a:r>
            <a:r>
              <a:rPr lang="id">
                <a:latin typeface="Nunito"/>
                <a:ea typeface="Nunito"/>
                <a:cs typeface="Nunito"/>
                <a:sym typeface="Nunito"/>
              </a:rPr>
              <a:t>agihan kesehatan perokok lebih tinggi daripada tagihan kesehatan non perokok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72" name="Google Shape;472;p42"/>
          <p:cNvPicPr preferRelativeResize="0"/>
          <p:nvPr/>
        </p:nvPicPr>
        <p:blipFill rotWithShape="1">
          <a:blip r:embed="rId3">
            <a:alphaModFix/>
          </a:blip>
          <a:srcRect b="0" l="0" r="0" t="64275"/>
          <a:stretch/>
        </p:blipFill>
        <p:spPr>
          <a:xfrm>
            <a:off x="953325" y="3374792"/>
            <a:ext cx="6743700" cy="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"/>
          <p:cNvSpPr txBox="1"/>
          <p:nvPr/>
        </p:nvSpPr>
        <p:spPr>
          <a:xfrm>
            <a:off x="2523125" y="3193575"/>
            <a:ext cx="6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8" name="Google Shape;478;p43"/>
          <p:cNvSpPr txBox="1"/>
          <p:nvPr/>
        </p:nvSpPr>
        <p:spPr>
          <a:xfrm>
            <a:off x="381000" y="228600"/>
            <a:ext cx="84525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 kesehatan dengan BMI diatas 25 lebih tinggi daripada tagihan kesehatan dengan BMI dibawah 25</a:t>
            </a:r>
            <a:endParaRPr sz="18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9" name="Google Shape;479;p43"/>
          <p:cNvSpPr txBox="1"/>
          <p:nvPr/>
        </p:nvSpPr>
        <p:spPr>
          <a:xfrm>
            <a:off x="406175" y="859800"/>
            <a:ext cx="81810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BMI di atas 25</a:t>
            </a:r>
            <a:r>
              <a:rPr lang="id">
                <a:latin typeface="Nunito"/>
                <a:ea typeface="Nunito"/>
                <a:cs typeface="Nunito"/>
                <a:sym typeface="Nunito"/>
              </a:rPr>
              <a:t> : 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BMI di bawah 25</a:t>
            </a:r>
            <a:r>
              <a:rPr lang="id">
                <a:latin typeface="Nunito"/>
                <a:ea typeface="Nunito"/>
                <a:cs typeface="Nunito"/>
                <a:sym typeface="Nunito"/>
              </a:rPr>
              <a:t> : 2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Menentukan Hipotesis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H0 : Average charge 1 &lt;= Average charge 2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H1 : Average charge 2  &gt; Average charge 2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Taraf Signifikansi : 5%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Statistik Uji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Karena total data lebih dari 30, maka bisa didekati dengan uji Z pihak kanan.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Daerah Penolakan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Tolak H0 jika statistik uji lebih besar dari nilai kritis = 1.645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Hitung Statistik Uji	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Pengambilan Keputusan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Karena nilai z test lebih besar dari nilai kritis (juga p-value kurang dari 5%), maka terdapat cukup bukti untuk menolak H0, </a:t>
            </a:r>
            <a:r>
              <a:rPr lang="id">
                <a:latin typeface="Nunito"/>
                <a:ea typeface="Nunito"/>
                <a:cs typeface="Nunito"/>
                <a:sym typeface="Nunito"/>
              </a:rPr>
              <a:t>sehingga terbukti bahwa tagihan kesehatan dengan BMI diatas 25 lebih tinggi daripada tagihan kesehatan dengan BMI dibawah 25.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80" name="Google Shape;4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3357563"/>
            <a:ext cx="674370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4"/>
          <p:cNvSpPr txBox="1"/>
          <p:nvPr/>
        </p:nvSpPr>
        <p:spPr>
          <a:xfrm>
            <a:off x="2523125" y="3193575"/>
            <a:ext cx="6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6" name="Google Shape;486;p44"/>
          <p:cNvSpPr txBox="1"/>
          <p:nvPr/>
        </p:nvSpPr>
        <p:spPr>
          <a:xfrm>
            <a:off x="381000" y="228600"/>
            <a:ext cx="84525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 laki-laki dan perempuan sama</a:t>
            </a:r>
            <a:endParaRPr sz="18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87" name="Google Shape;487;p44"/>
          <p:cNvSpPr txBox="1"/>
          <p:nvPr/>
        </p:nvSpPr>
        <p:spPr>
          <a:xfrm>
            <a:off x="406175" y="859800"/>
            <a:ext cx="8181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Menentukan Hipotesis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H0 : BMI Male sama dengan BMI Female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H1 : </a:t>
            </a:r>
            <a:r>
              <a:rPr lang="id">
                <a:latin typeface="Nunito"/>
                <a:ea typeface="Nunito"/>
                <a:cs typeface="Nunito"/>
                <a:sym typeface="Nunito"/>
              </a:rPr>
              <a:t>BMI Male  tidak sama dengan BMI Female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Taraf Signifikansi : 5%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Statistik Uji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Karena total data lebih dari 30, maka bisa didekati dengan uji Z dua sisi.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Daerah Penolakan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Tolak H0 jika Z&lt;-1.96 atau Z&gt;1.96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Hitung Statistik Uji	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Pengambilan Keputusan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Karena nilai z test &gt; -1.96(juga p-value lebih dari 5%), maka tidak terdapat cukup bukti untuk menolak H0, sehingga BMI male sama dengan BMI female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88" name="Google Shape;4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3009900"/>
            <a:ext cx="69342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/>
        </p:nvSpPr>
        <p:spPr>
          <a:xfrm>
            <a:off x="336600" y="1893050"/>
            <a:ext cx="84708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Dataset</a:t>
            </a:r>
            <a:endParaRPr sz="35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7"/>
          <p:cNvPicPr preferRelativeResize="0"/>
          <p:nvPr/>
        </p:nvPicPr>
        <p:blipFill rotWithShape="1">
          <a:blip r:embed="rId3">
            <a:alphaModFix/>
          </a:blip>
          <a:srcRect b="0" l="0" r="3540" t="16128"/>
          <a:stretch/>
        </p:blipFill>
        <p:spPr>
          <a:xfrm>
            <a:off x="452075" y="1028700"/>
            <a:ext cx="8036501" cy="35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7"/>
          <p:cNvSpPr txBox="1"/>
          <p:nvPr/>
        </p:nvSpPr>
        <p:spPr>
          <a:xfrm>
            <a:off x="0" y="228600"/>
            <a:ext cx="3000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Sample Data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/>
        </p:nvSpPr>
        <p:spPr>
          <a:xfrm>
            <a:off x="2523125" y="3193575"/>
            <a:ext cx="6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8"/>
          <p:cNvSpPr txBox="1"/>
          <p:nvPr/>
        </p:nvSpPr>
        <p:spPr>
          <a:xfrm>
            <a:off x="496425" y="663050"/>
            <a:ext cx="79380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id" sz="1800">
                <a:latin typeface="Nunito"/>
                <a:ea typeface="Nunito"/>
                <a:cs typeface="Nunito"/>
                <a:sym typeface="Nunito"/>
              </a:rPr>
              <a:t>Age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latin typeface="Nunito"/>
                <a:ea typeface="Nunito"/>
                <a:cs typeface="Nunito"/>
                <a:sym typeface="Nunito"/>
              </a:rPr>
              <a:t>Age of primary beneficiary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id" sz="1800">
                <a:latin typeface="Nunito"/>
                <a:ea typeface="Nunito"/>
                <a:cs typeface="Nunito"/>
                <a:sym typeface="Nunito"/>
              </a:rPr>
              <a:t>Sex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latin typeface="Nunito"/>
                <a:ea typeface="Nunito"/>
                <a:cs typeface="Nunito"/>
                <a:sym typeface="Nunito"/>
              </a:rPr>
              <a:t>Insurance contractor gender, female, male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id" sz="1800">
                <a:latin typeface="Nunito"/>
                <a:ea typeface="Nunito"/>
                <a:cs typeface="Nunito"/>
                <a:sym typeface="Nunito"/>
              </a:rPr>
              <a:t>BMI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latin typeface="Nunito"/>
                <a:ea typeface="Nunito"/>
                <a:cs typeface="Nunito"/>
                <a:sym typeface="Nunito"/>
              </a:rPr>
              <a:t>Body mass index, providing an understanding of body, weights that are relatively high or low relative to height, objective index of body weight (kg/m2) using the ratio of height to weight, ideally 18.5 to 24.9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id" sz="1800">
                <a:latin typeface="Nunito"/>
                <a:ea typeface="Nunito"/>
                <a:cs typeface="Nunito"/>
                <a:sym typeface="Nunito"/>
              </a:rPr>
              <a:t>Children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latin typeface="Nunito"/>
                <a:ea typeface="Nunito"/>
                <a:cs typeface="Nunito"/>
                <a:sym typeface="Nunito"/>
              </a:rPr>
              <a:t>Number of children covered by health insurance / Number of dependents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id" sz="1800">
                <a:latin typeface="Nunito"/>
                <a:ea typeface="Nunito"/>
                <a:cs typeface="Nunito"/>
                <a:sym typeface="Nunito"/>
              </a:rPr>
              <a:t>Smoker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id" sz="1800">
                <a:latin typeface="Nunito"/>
                <a:ea typeface="Nunito"/>
                <a:cs typeface="Nunito"/>
                <a:sym typeface="Nunito"/>
              </a:rPr>
              <a:t>Region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latin typeface="Nunito"/>
                <a:ea typeface="Nunito"/>
                <a:cs typeface="Nunito"/>
                <a:sym typeface="Nunito"/>
              </a:rPr>
              <a:t>The beneficiary's residential area in the US, northeast, southeast, southwest, northwest.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id" sz="1800">
                <a:latin typeface="Nunito"/>
                <a:ea typeface="Nunito"/>
                <a:cs typeface="Nunito"/>
                <a:sym typeface="Nunito"/>
              </a:rPr>
              <a:t>Charges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latin typeface="Nunito"/>
                <a:ea typeface="Nunito"/>
                <a:cs typeface="Nunito"/>
                <a:sym typeface="Nunito"/>
              </a:rPr>
              <a:t>Individual medical costs billed by health insurance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457200" y="228600"/>
            <a:ext cx="7938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Deskripsi Kolom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/>
        </p:nvSpPr>
        <p:spPr>
          <a:xfrm>
            <a:off x="336600" y="1893050"/>
            <a:ext cx="84708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Descriptive Statistics Analysis</a:t>
            </a:r>
            <a:endParaRPr sz="35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/>
        </p:nvSpPr>
        <p:spPr>
          <a:xfrm>
            <a:off x="2523125" y="3193575"/>
            <a:ext cx="6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381000" y="228600"/>
            <a:ext cx="7938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Distribusi Umur Pengguna</a:t>
            </a:r>
            <a:endParaRPr sz="2500"/>
          </a:p>
        </p:txBody>
      </p:sp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12000"/>
            <a:ext cx="6304698" cy="368065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0"/>
          <p:cNvSpPr txBox="1"/>
          <p:nvPr/>
        </p:nvSpPr>
        <p:spPr>
          <a:xfrm>
            <a:off x="6899500" y="998000"/>
            <a:ext cx="1811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Jumlah pengguna asuransi relatif sama di semua rentang usia, kecuali pada rentang usia 64-68 tahun memiliki jumlah pengguna paling sedikit. Secara keseluruhan, pengguna asuransi memiliki </a:t>
            </a:r>
            <a:r>
              <a:rPr b="1" lang="id">
                <a:latin typeface="Nunito"/>
                <a:ea typeface="Nunito"/>
                <a:cs typeface="Nunito"/>
                <a:sym typeface="Nunito"/>
              </a:rPr>
              <a:t>rata-rata usia 39 tahun</a:t>
            </a:r>
            <a:r>
              <a:rPr lang="id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/>
        </p:nvSpPr>
        <p:spPr>
          <a:xfrm>
            <a:off x="2523125" y="3193575"/>
            <a:ext cx="6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21"/>
          <p:cNvSpPr txBox="1"/>
          <p:nvPr/>
        </p:nvSpPr>
        <p:spPr>
          <a:xfrm>
            <a:off x="6899500" y="998000"/>
            <a:ext cx="1811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Pengguna asuransi yang merokok memiliki rata-rata nilai BMI 30.70, sementara bukan perokok memiliki rata-rata nilai BMI sebesar 30.65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21"/>
          <p:cNvSpPr txBox="1"/>
          <p:nvPr/>
        </p:nvSpPr>
        <p:spPr>
          <a:xfrm>
            <a:off x="381000" y="228600"/>
            <a:ext cx="7938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BMI Perokok dan Non Perokok</a:t>
            </a:r>
            <a:endParaRPr sz="2500"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75" y="875175"/>
            <a:ext cx="6364426" cy="400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