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126E82-0F55-4C97-93EB-E2665DFBF2B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26E82-0F55-4C97-93EB-E2665DFBF2B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26E82-0F55-4C97-93EB-E2665DFBF2B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26E82-0F55-4C97-93EB-E2665DFBF2B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126E82-0F55-4C97-93EB-E2665DFBF2B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126E82-0F55-4C97-93EB-E2665DFBF2B3}"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126E82-0F55-4C97-93EB-E2665DFBF2B3}" type="datetimeFigureOut">
              <a:rPr lang="en-US" smtClean="0"/>
              <a:pPr/>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126E82-0F55-4C97-93EB-E2665DFBF2B3}" type="datetimeFigureOut">
              <a:rPr lang="en-US" smtClean="0"/>
              <a:pPr/>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26E82-0F55-4C97-93EB-E2665DFBF2B3}" type="datetimeFigureOut">
              <a:rPr lang="en-US" smtClean="0"/>
              <a:pPr/>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126E82-0F55-4C97-93EB-E2665DFBF2B3}"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126E82-0F55-4C97-93EB-E2665DFBF2B3}"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9F05-6F75-43DE-8D3B-17EB7FC3AF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26E82-0F55-4C97-93EB-E2665DFBF2B3}" type="datetimeFigureOut">
              <a:rPr lang="en-US" smtClean="0"/>
              <a:pPr/>
              <a:t>9/28/2022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19F05-6F75-43DE-8D3B-17EB7FC3AF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www.yatra.co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FLIGHT PRICE PREDICTION PROJECT</a:t>
            </a:r>
            <a:endParaRPr lang="en-US" b="1" dirty="0"/>
          </a:p>
        </p:txBody>
      </p:sp>
      <p:sp>
        <p:nvSpPr>
          <p:cNvPr id="3" name="Subtitle 2"/>
          <p:cNvSpPr>
            <a:spLocks noGrp="1"/>
          </p:cNvSpPr>
          <p:nvPr>
            <p:ph type="subTitle" idx="1"/>
          </p:nvPr>
        </p:nvSpPr>
        <p:spPr/>
        <p:txBody>
          <a:bodyPr/>
          <a:lstStyle/>
          <a:p>
            <a:r>
              <a:rPr lang="en-US" dirty="0"/>
              <a:t>Submitted by </a:t>
            </a:r>
          </a:p>
          <a:p>
            <a:r>
              <a:rPr lang="en-US" dirty="0" err="1"/>
              <a:t>Khanin</a:t>
            </a:r>
            <a:r>
              <a:rPr lang="en-US" dirty="0"/>
              <a:t> </a:t>
            </a:r>
            <a:r>
              <a:rPr lang="en-US" dirty="0" err="1"/>
              <a:t>Deka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lvl="0" algn="l"/>
            <a:r>
              <a:rPr lang="en-US" sz="2000" dirty="0" smtClean="0"/>
              <a:t>Plots </a:t>
            </a:r>
            <a:r>
              <a:rPr lang="en-US" sz="2000" dirty="0" smtClean="0"/>
              <a:t>to compare price among different airlines on different dates in the month of September.</a:t>
            </a:r>
            <a:br>
              <a:rPr lang="en-US" sz="2000" dirty="0" smtClean="0"/>
            </a:br>
            <a:r>
              <a:rPr lang="en-US" sz="2000" dirty="0" smtClean="0"/>
              <a:t>These plots are for New Delhi-Mumbai route having 1 stop during the journey.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a:t>Observations:</a:t>
            </a:r>
            <a:br>
              <a:rPr lang="en-US" sz="2200" dirty="0"/>
            </a:br>
            <a:r>
              <a:rPr lang="en-US" sz="2200" dirty="0" smtClean="0"/>
              <a:t>1. </a:t>
            </a:r>
            <a:r>
              <a:rPr lang="en-US" sz="2000" dirty="0" smtClean="0"/>
              <a:t>Indigo and Go First airlines have the lowest starting fares for September 25</a:t>
            </a:r>
            <a:r>
              <a:rPr lang="en-US" sz="2000" dirty="0" smtClean="0"/>
              <a:t>.</a:t>
            </a:r>
            <a:r>
              <a:rPr lang="en-US" sz="2200" dirty="0" smtClean="0"/>
              <a:t/>
            </a:r>
            <a:br>
              <a:rPr lang="en-US" sz="2200" dirty="0" smtClean="0"/>
            </a:br>
            <a:r>
              <a:rPr lang="en-US" sz="2200" dirty="0" smtClean="0"/>
              <a:t>2. </a:t>
            </a:r>
            <a:r>
              <a:rPr lang="en-US" sz="2000" dirty="0" err="1" smtClean="0"/>
              <a:t>Vistara</a:t>
            </a:r>
            <a:r>
              <a:rPr lang="en-US" sz="2000" dirty="0" smtClean="0"/>
              <a:t> airlines have the lowest starting fare for September 30 but the price range varies a lot. Indigo airlines have a slightly higher starting price but the range is limited near 10000 rupees.</a:t>
            </a:r>
            <a:br>
              <a:rPr lang="en-US" sz="2000" dirty="0" smtClean="0"/>
            </a:b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714348" y="1357298"/>
            <a:ext cx="7900542" cy="329141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000" dirty="0" smtClean="0"/>
              <a:t>Plots to compare price among different airlines on different dates in the month of October. These plots are for New Delhi-Mumbai route having 1 stop during the journey.</a:t>
            </a:r>
            <a:r>
              <a:rPr lang="en-US" sz="1800" dirty="0" smtClean="0"/>
              <a:t/>
            </a:r>
            <a:br>
              <a:rPr lang="en-US" sz="18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a:t>Observations:</a:t>
            </a:r>
            <a:br>
              <a:rPr lang="en-US" sz="2200" dirty="0"/>
            </a:br>
            <a:r>
              <a:rPr lang="en-US" sz="2200" dirty="0" smtClean="0"/>
              <a:t>1. </a:t>
            </a:r>
            <a:r>
              <a:rPr lang="en-US" sz="2000" dirty="0" err="1" smtClean="0"/>
              <a:t>Vistara</a:t>
            </a:r>
            <a:r>
              <a:rPr lang="en-US" sz="2000" dirty="0" smtClean="0"/>
              <a:t> has the lowest starting fare for flights on October 1 and 5</a:t>
            </a:r>
            <a:r>
              <a:rPr lang="en-US" sz="2000" dirty="0" smtClean="0"/>
              <a:t>.</a:t>
            </a:r>
            <a:r>
              <a:rPr lang="en-US" sz="2200" dirty="0" smtClean="0"/>
              <a:t/>
            </a:r>
            <a:br>
              <a:rPr lang="en-US" sz="2200" dirty="0" smtClean="0"/>
            </a:br>
            <a:r>
              <a:rPr lang="en-US" sz="2200" dirty="0" smtClean="0"/>
              <a:t>2. </a:t>
            </a:r>
            <a:r>
              <a:rPr lang="en-US" sz="2000" dirty="0" smtClean="0"/>
              <a:t>Indigo airlines have lesser variation of price as compared to others</a:t>
            </a:r>
            <a:r>
              <a:rPr lang="en-US" sz="2000" dirty="0" smtClean="0"/>
              <a:t>.</a:t>
            </a:r>
            <a:br>
              <a:rPr lang="en-US" sz="2000" dirty="0" smtClean="0"/>
            </a:br>
            <a:r>
              <a:rPr lang="en-US" sz="2000" dirty="0" smtClean="0"/>
              <a:t>3. </a:t>
            </a:r>
            <a:r>
              <a:rPr lang="en-US" sz="2000" dirty="0" err="1" smtClean="0"/>
              <a:t>AirAsia</a:t>
            </a:r>
            <a:r>
              <a:rPr lang="en-US" sz="2000" dirty="0" smtClean="0"/>
              <a:t> and </a:t>
            </a:r>
            <a:r>
              <a:rPr lang="en-US" sz="2000" dirty="0" err="1" smtClean="0"/>
              <a:t>Spicejet</a:t>
            </a:r>
            <a:r>
              <a:rPr lang="en-US" sz="2000" dirty="0" smtClean="0"/>
              <a:t> have a higher starting price compared to others.</a:t>
            </a:r>
            <a:r>
              <a:rPr lang="en-US" sz="1800" dirty="0" smtClean="0"/>
              <a:t/>
            </a:r>
            <a:br>
              <a:rPr lang="en-US" sz="1800" dirty="0" smtClean="0"/>
            </a:br>
            <a:r>
              <a:rPr lang="en-US" sz="2000" dirty="0" smtClean="0"/>
              <a:t> </a:t>
            </a:r>
            <a:r>
              <a:rPr lang="en-US" sz="2000" dirty="0" smtClean="0"/>
              <a:t/>
            </a:r>
            <a:br>
              <a:rPr lang="en-US" sz="2000" dirty="0" smtClean="0"/>
            </a:b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714348" y="1429811"/>
            <a:ext cx="7900542" cy="314638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lvl="0" algn="l"/>
            <a:r>
              <a:rPr lang="en-US" sz="2000" dirty="0" smtClean="0"/>
              <a:t>Plots to compare price among different airlines on different dates in the month of October. These plots are for New Delhi-Mumbai route having 1 stop during the journey.</a:t>
            </a:r>
            <a:r>
              <a:rPr lang="en-US" sz="1800" dirty="0" smtClean="0"/>
              <a:t/>
            </a:r>
            <a:br>
              <a:rPr lang="en-US" sz="18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a:t>Observations:</a:t>
            </a:r>
            <a:br>
              <a:rPr lang="en-US" sz="2200" dirty="0"/>
            </a:br>
            <a:r>
              <a:rPr lang="en-US" sz="2200" dirty="0" smtClean="0"/>
              <a:t>1. </a:t>
            </a:r>
            <a:r>
              <a:rPr lang="en-US" sz="2000" dirty="0" smtClean="0"/>
              <a:t>On October 9 and 13, </a:t>
            </a:r>
            <a:r>
              <a:rPr lang="en-US" sz="2000" dirty="0" err="1" smtClean="0"/>
              <a:t>Vistara</a:t>
            </a:r>
            <a:r>
              <a:rPr lang="en-US" sz="2000" dirty="0" smtClean="0"/>
              <a:t> and Indigo have almost same starting fares</a:t>
            </a:r>
            <a:r>
              <a:rPr lang="en-US" sz="2000" dirty="0" smtClean="0"/>
              <a:t>.</a:t>
            </a:r>
            <a:br>
              <a:rPr lang="en-US" sz="2000" dirty="0" smtClean="0"/>
            </a:br>
            <a:r>
              <a:rPr lang="en-US" sz="2000" dirty="0" smtClean="0"/>
              <a:t>2. </a:t>
            </a:r>
            <a:r>
              <a:rPr lang="en-US" sz="2000" dirty="0" err="1" smtClean="0"/>
              <a:t>AirAsia</a:t>
            </a:r>
            <a:r>
              <a:rPr lang="en-US" sz="2000" dirty="0" smtClean="0"/>
              <a:t> and </a:t>
            </a:r>
            <a:r>
              <a:rPr lang="en-US" sz="2000" dirty="0" err="1" smtClean="0"/>
              <a:t>Spicejet</a:t>
            </a:r>
            <a:r>
              <a:rPr lang="en-US" sz="2000" dirty="0" smtClean="0"/>
              <a:t> have a higher starting price compared to others.</a:t>
            </a:r>
            <a:r>
              <a:rPr lang="en-US" sz="1800" dirty="0" smtClean="0"/>
              <a:t/>
            </a:r>
            <a:br>
              <a:rPr lang="en-US" sz="1800" dirty="0" smtClean="0"/>
            </a:br>
            <a:r>
              <a:rPr lang="en-US" sz="2000" dirty="0" smtClean="0"/>
              <a:t> </a:t>
            </a:r>
            <a:r>
              <a:rPr lang="en-US" sz="2000" dirty="0" smtClean="0"/>
              <a:t/>
            </a:r>
            <a:br>
              <a:rPr lang="en-US" sz="2000" dirty="0" smtClean="0"/>
            </a:b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730209" y="1429811"/>
            <a:ext cx="7868820" cy="3146386"/>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lvl="0" algn="l"/>
            <a:r>
              <a:rPr lang="en-US" sz="2000" dirty="0" smtClean="0"/>
              <a:t>Plots to compare price among different airlines on different dates in the month of October. These plots are for New Delhi-Mumbai route having 1 stop during the journey.</a:t>
            </a:r>
            <a:r>
              <a:rPr lang="en-US" sz="1800" dirty="0" smtClean="0"/>
              <a:t/>
            </a:r>
            <a:br>
              <a:rPr lang="en-US" sz="18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a:t>Observations:</a:t>
            </a:r>
            <a:br>
              <a:rPr lang="en-US" sz="2200" dirty="0"/>
            </a:br>
            <a:r>
              <a:rPr lang="en-US" sz="2200" dirty="0" smtClean="0"/>
              <a:t>1. </a:t>
            </a:r>
            <a:r>
              <a:rPr lang="en-US" sz="2000" dirty="0" smtClean="0"/>
              <a:t>Indigo airlines have the lowest starting fare on October 17. On October </a:t>
            </a:r>
            <a:r>
              <a:rPr lang="en-US" sz="2000" dirty="0" smtClean="0"/>
              <a:t>21 Air </a:t>
            </a:r>
            <a:r>
              <a:rPr lang="en-US" sz="2000" dirty="0" smtClean="0"/>
              <a:t>India have the lowest starting fare, Indigo have slightly higher price. </a:t>
            </a:r>
            <a:r>
              <a:rPr lang="en-US" sz="2000" dirty="0" smtClean="0"/>
              <a:t/>
            </a:r>
            <a:br>
              <a:rPr lang="en-US" sz="2000" dirty="0" smtClean="0"/>
            </a:br>
            <a:r>
              <a:rPr lang="en-US" sz="2000" dirty="0" smtClean="0"/>
              <a:t>2. </a:t>
            </a:r>
            <a:r>
              <a:rPr lang="en-US" sz="2000" dirty="0" err="1" smtClean="0"/>
              <a:t>AirAsia</a:t>
            </a:r>
            <a:r>
              <a:rPr lang="en-US" sz="2000" dirty="0" smtClean="0"/>
              <a:t> and </a:t>
            </a:r>
            <a:r>
              <a:rPr lang="en-US" sz="2000" dirty="0" err="1" smtClean="0"/>
              <a:t>Spicejet</a:t>
            </a:r>
            <a:r>
              <a:rPr lang="en-US" sz="2000" dirty="0" smtClean="0"/>
              <a:t> have a higher starting price compared to others.</a:t>
            </a:r>
            <a:r>
              <a:rPr lang="en-US" sz="1800" dirty="0" smtClean="0"/>
              <a:t/>
            </a:r>
            <a:br>
              <a:rPr lang="en-US" sz="1800" dirty="0" smtClean="0"/>
            </a:br>
            <a:r>
              <a:rPr lang="en-US" sz="2000" dirty="0" smtClean="0"/>
              <a:t> </a:t>
            </a:r>
            <a:r>
              <a:rPr lang="en-US" sz="2000" dirty="0" smtClean="0"/>
              <a:t/>
            </a:r>
            <a:br>
              <a:rPr lang="en-US" sz="2000" dirty="0" smtClean="0"/>
            </a:b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795186" y="1429811"/>
            <a:ext cx="7738866" cy="3146386"/>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000" dirty="0" smtClean="0"/>
              <a:t>Plots to compare price among different airlines on different dates in the month of October. These plots are for New Delhi-Mumbai route having 1 stop during the journey.</a:t>
            </a:r>
            <a:r>
              <a:rPr lang="en-US" sz="1800" dirty="0" smtClean="0"/>
              <a:t/>
            </a:r>
            <a:br>
              <a:rPr lang="en-US" sz="18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a:t>Observations:</a:t>
            </a:r>
            <a:br>
              <a:rPr lang="en-US" sz="2200" dirty="0"/>
            </a:br>
            <a:r>
              <a:rPr lang="en-US" sz="2200" dirty="0" smtClean="0"/>
              <a:t>1. </a:t>
            </a:r>
            <a:r>
              <a:rPr lang="en-US" sz="2000" dirty="0" smtClean="0"/>
              <a:t>On October </a:t>
            </a:r>
            <a:r>
              <a:rPr lang="en-US" sz="2000" dirty="0" smtClean="0"/>
              <a:t>25 </a:t>
            </a:r>
            <a:r>
              <a:rPr lang="en-US" sz="2000" dirty="0" smtClean="0"/>
              <a:t>and 29 Air India have the lowest starting fare, Indigo have slightly higher price</a:t>
            </a:r>
            <a:r>
              <a:rPr lang="en-US" sz="2000" dirty="0" smtClean="0"/>
              <a:t>.</a:t>
            </a:r>
            <a:br>
              <a:rPr lang="en-US" sz="2000" dirty="0" smtClean="0"/>
            </a:br>
            <a:r>
              <a:rPr lang="en-US" sz="2000" dirty="0" smtClean="0"/>
              <a:t>2. </a:t>
            </a:r>
            <a:r>
              <a:rPr lang="en-US" sz="2000" dirty="0" err="1" smtClean="0"/>
              <a:t>Spicejet</a:t>
            </a:r>
            <a:r>
              <a:rPr lang="en-US" sz="2000" dirty="0" smtClean="0"/>
              <a:t> </a:t>
            </a:r>
            <a:r>
              <a:rPr lang="en-US" sz="2000" dirty="0" smtClean="0"/>
              <a:t>have a higher starting price compared to others.</a:t>
            </a:r>
            <a:r>
              <a:rPr lang="en-US" sz="1800" dirty="0" smtClean="0"/>
              <a:t/>
            </a:r>
            <a:br>
              <a:rPr lang="en-US" sz="1800" dirty="0" smtClean="0"/>
            </a:br>
            <a:r>
              <a:rPr lang="en-US" sz="2000" dirty="0" smtClean="0"/>
              <a:t> </a:t>
            </a:r>
            <a:r>
              <a:rPr lang="en-US" sz="2000" dirty="0" smtClean="0"/>
              <a:t/>
            </a:r>
            <a:br>
              <a:rPr lang="en-US" sz="2000" dirty="0" smtClean="0"/>
            </a:b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824675" y="1429811"/>
            <a:ext cx="7679887" cy="314638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lvl="0" algn="l"/>
            <a:r>
              <a:rPr lang="en-US" sz="2200" b="1" dirty="0" smtClean="0"/>
              <a:t>			Correlation </a:t>
            </a:r>
            <a:r>
              <a:rPr lang="en-US" sz="2200" b="1" dirty="0" err="1" smtClean="0"/>
              <a:t>Heatmap</a:t>
            </a:r>
            <a:r>
              <a:rPr lang="en-US" sz="2000" b="1" u="sng" dirty="0" smtClean="0"/>
              <a:t/>
            </a:r>
            <a:br>
              <a:rPr lang="en-US" sz="2000" b="1" u="sng" dirty="0" smtClean="0"/>
            </a:br>
            <a:r>
              <a:rPr lang="en-US" sz="2000" b="1" u="sng" dirty="0" smtClean="0"/>
              <a:t/>
            </a:r>
            <a:br>
              <a:rPr lang="en-US" sz="2000" b="1" u="sng" dirty="0" smtClean="0"/>
            </a:br>
            <a:r>
              <a:rPr lang="en-US" sz="1600" dirty="0" smtClean="0"/>
              <a:t/>
            </a:r>
            <a:br>
              <a:rPr lang="en-US" sz="1600" dirty="0" smtClean="0"/>
            </a:br>
            <a:r>
              <a:rPr lang="en-US" sz="1800" dirty="0" smtClean="0"/>
              <a:t/>
            </a:r>
            <a:br>
              <a:rPr lang="en-US" sz="18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smtClean="0"/>
              <a:t>Observations:</a:t>
            </a:r>
            <a:br>
              <a:rPr lang="en-US" sz="2200" dirty="0" smtClean="0"/>
            </a:br>
            <a:r>
              <a:rPr lang="en-US" sz="2200" dirty="0" smtClean="0"/>
              <a:t>1.</a:t>
            </a:r>
            <a:r>
              <a:rPr lang="en-US" sz="2000" dirty="0" smtClean="0"/>
              <a:t> </a:t>
            </a:r>
            <a:r>
              <a:rPr lang="en-US" sz="2000" dirty="0" smtClean="0"/>
              <a:t>Number of stops and flight duration have the highest correlation with the price</a:t>
            </a:r>
            <a:r>
              <a:rPr lang="en-US" sz="2000" dirty="0" smtClean="0"/>
              <a:t>.</a:t>
            </a:r>
            <a:br>
              <a:rPr lang="en-US" sz="2000" dirty="0" smtClean="0"/>
            </a:br>
            <a:r>
              <a:rPr lang="en-US" sz="2000" dirty="0" smtClean="0"/>
              <a:t>2. </a:t>
            </a:r>
            <a:r>
              <a:rPr lang="en-US" sz="2000" dirty="0" smtClean="0"/>
              <a:t>No </a:t>
            </a:r>
            <a:r>
              <a:rPr lang="en-US" sz="2000" dirty="0" err="1" smtClean="0"/>
              <a:t>multicollinearity</a:t>
            </a:r>
            <a:r>
              <a:rPr lang="en-US" sz="2000" dirty="0" smtClean="0"/>
              <a:t> issues can be seen.</a:t>
            </a:r>
            <a:r>
              <a:rPr lang="en-US" sz="1800" dirty="0" smtClean="0"/>
              <a:t/>
            </a:r>
            <a:br>
              <a:rPr lang="en-US" sz="1800" dirty="0" smtClean="0"/>
            </a:br>
            <a:r>
              <a:rPr lang="en-US" sz="1800" dirty="0" smtClean="0"/>
              <a:t/>
            </a:r>
            <a:br>
              <a:rPr lang="en-US" sz="1800" dirty="0" smtClean="0"/>
            </a:br>
            <a:r>
              <a:rPr lang="en-US" sz="2000" dirty="0" smtClean="0"/>
              <a:t> </a:t>
            </a:r>
            <a:br>
              <a:rPr lang="en-US" sz="2000" dirty="0" smtClean="0"/>
            </a:br>
            <a:r>
              <a:rPr lang="en-US" sz="1800" dirty="0" smtClean="0"/>
              <a:t/>
            </a:r>
            <a:br>
              <a:rPr lang="en-US" sz="1800" dirty="0" smtClean="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1285852" y="285728"/>
            <a:ext cx="7000924" cy="471490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4000" b="1" dirty="0" smtClean="0"/>
              <a:t>Performance Evaluation</a:t>
            </a:r>
            <a:endParaRPr lang="en-US" sz="4000" b="1" dirty="0"/>
          </a:p>
        </p:txBody>
      </p:sp>
      <p:sp>
        <p:nvSpPr>
          <p:cNvPr id="3" name="Content Placeholder 2"/>
          <p:cNvSpPr>
            <a:spLocks noGrp="1"/>
          </p:cNvSpPr>
          <p:nvPr>
            <p:ph idx="1"/>
          </p:nvPr>
        </p:nvSpPr>
        <p:spPr>
          <a:xfrm>
            <a:off x="457200" y="1071546"/>
            <a:ext cx="8229600" cy="5054617"/>
          </a:xfrm>
        </p:spPr>
        <p:txBody>
          <a:bodyPr>
            <a:normAutofit/>
          </a:bodyPr>
          <a:lstStyle/>
          <a:p>
            <a:r>
              <a:rPr lang="en-US" sz="2000" dirty="0" smtClean="0"/>
              <a:t>We will use the coefficient of determination (R²) to evaluate the models’ performance. The R² score for a model is a useful statistic in regression analysis, as it often describes how ‘good’ that model is at making predictions.</a:t>
            </a:r>
          </a:p>
          <a:p>
            <a:r>
              <a:rPr lang="en-US" sz="2000" dirty="0" smtClean="0"/>
              <a:t>The performance is evaluated for five different algorithms. They are:   	a) Linear Regression </a:t>
            </a:r>
          </a:p>
          <a:p>
            <a:pPr>
              <a:buNone/>
            </a:pPr>
            <a:r>
              <a:rPr lang="en-US" sz="2000" dirty="0" smtClean="0"/>
              <a:t>                b) </a:t>
            </a:r>
            <a:r>
              <a:rPr lang="en-US" sz="2000" dirty="0" err="1" smtClean="0"/>
              <a:t>AdaBoost</a:t>
            </a:r>
            <a:r>
              <a:rPr lang="en-US" sz="2000" dirty="0" smtClean="0"/>
              <a:t> Regression</a:t>
            </a:r>
          </a:p>
          <a:p>
            <a:pPr>
              <a:buNone/>
            </a:pPr>
            <a:r>
              <a:rPr lang="en-US" sz="2000" dirty="0" smtClean="0"/>
              <a:t>		c) Random Forests Regression </a:t>
            </a:r>
          </a:p>
          <a:p>
            <a:pPr>
              <a:buNone/>
            </a:pPr>
            <a:r>
              <a:rPr lang="en-US" sz="2000" dirty="0" smtClean="0"/>
              <a:t>		d) </a:t>
            </a:r>
            <a:r>
              <a:rPr lang="en-US" sz="2000" dirty="0" err="1" smtClean="0"/>
              <a:t>XGBoost</a:t>
            </a:r>
            <a:r>
              <a:rPr lang="en-US" sz="2000" dirty="0" smtClean="0"/>
              <a:t> Regression</a:t>
            </a:r>
          </a:p>
          <a:p>
            <a:pPr>
              <a:buNone/>
            </a:pPr>
            <a:r>
              <a:rPr lang="en-IN" sz="2000" dirty="0" smtClean="0"/>
              <a:t>		</a:t>
            </a:r>
            <a:r>
              <a:rPr lang="en-US" sz="2000" dirty="0" smtClean="0"/>
              <a:t>e) KNN Regression.</a:t>
            </a:r>
          </a:p>
          <a:p>
            <a:r>
              <a:rPr lang="en-US" sz="2000" dirty="0" smtClean="0"/>
              <a:t>First the scores are observed for 5 different train-test splits and then the score is cross-validated for each of the models.</a:t>
            </a:r>
          </a:p>
          <a:p>
            <a:endParaRPr lang="en-US" sz="2000" dirty="0" smtClean="0"/>
          </a:p>
          <a:p>
            <a:endParaRPr lang="en-US" sz="2000" dirty="0"/>
          </a:p>
          <a:p>
            <a:pPr lvl="0"/>
            <a:endParaRPr lang="en-US" sz="2000" dirty="0"/>
          </a:p>
          <a:p>
            <a:endParaRPr lang="en-IN"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278562"/>
          </a:xfrm>
        </p:spPr>
        <p:txBody>
          <a:bodyPr anchor="t">
            <a:normAutofit/>
          </a:bodyPr>
          <a:lstStyle/>
          <a:p>
            <a:pPr algn="l"/>
            <a:r>
              <a:rPr lang="en-US" sz="2200" dirty="0" smtClean="0"/>
              <a:t>Let’s see the R² scores of the 5 different algorithms on 5 different train-test splits:</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dirty="0" smtClean="0"/>
              <a:t/>
            </a:r>
            <a:br>
              <a:rPr lang="en-US" dirty="0" smtClean="0"/>
            </a:br>
            <a:r>
              <a:rPr lang="en-US" sz="2200" dirty="0" smtClean="0"/>
              <a:t>Let’s see the cross-validation results:</a:t>
            </a:r>
            <a:br>
              <a:rPr lang="en-US" sz="2200" dirty="0" smtClean="0"/>
            </a:br>
            <a:r>
              <a:rPr lang="en-US" dirty="0" smtClean="0"/>
              <a:t/>
            </a:r>
            <a:br>
              <a:rPr lang="en-US" dirty="0" smtClean="0"/>
            </a:br>
            <a:r>
              <a:rPr lang="en-US" dirty="0" smtClean="0"/>
              <a:t/>
            </a:r>
            <a:br>
              <a:rPr lang="en-US" dirty="0" smtClean="0"/>
            </a:br>
            <a:r>
              <a:rPr lang="en-US" sz="2000" dirty="0" smtClean="0"/>
              <a:t/>
            </a:r>
            <a:br>
              <a:rPr lang="en-US" sz="2000" dirty="0" smtClean="0"/>
            </a:br>
            <a:r>
              <a:rPr lang="en-US" dirty="0" smtClean="0"/>
              <a:t/>
            </a:r>
            <a:br>
              <a:rPr lang="en-US" dirty="0" smtClean="0"/>
            </a:br>
            <a:r>
              <a:rPr lang="en-US" sz="2200" dirty="0" smtClean="0"/>
              <a:t>From the above results it can be seen that </a:t>
            </a:r>
            <a:r>
              <a:rPr lang="en-US" sz="2200" dirty="0" smtClean="0"/>
              <a:t>Random-Forests </a:t>
            </a:r>
            <a:r>
              <a:rPr lang="en-US" sz="2200" dirty="0" smtClean="0"/>
              <a:t>is giving the best results</a:t>
            </a:r>
            <a:r>
              <a:rPr lang="en-US" sz="2200" dirty="0" smtClean="0"/>
              <a:t>.</a:t>
            </a:r>
            <a:endParaRPr lang="en-US" sz="2200" b="1" dirty="0"/>
          </a:p>
        </p:txBody>
      </p:sp>
      <p:pic>
        <p:nvPicPr>
          <p:cNvPr id="5" name="Content Placeholder 4" descr="2.PNG"/>
          <p:cNvPicPr>
            <a:picLocks noGrp="1" noChangeAspect="1"/>
          </p:cNvPicPr>
          <p:nvPr>
            <p:ph idx="1"/>
          </p:nvPr>
        </p:nvPicPr>
        <p:blipFill>
          <a:blip r:embed="rId2"/>
          <a:stretch>
            <a:fillRect/>
          </a:stretch>
        </p:blipFill>
        <p:spPr>
          <a:xfrm>
            <a:off x="357158" y="1091311"/>
            <a:ext cx="8286808" cy="1565609"/>
          </a:xfrm>
        </p:spPr>
      </p:pic>
      <p:pic>
        <p:nvPicPr>
          <p:cNvPr id="4" name="Picture 3" descr="cross_validation_results.png"/>
          <p:cNvPicPr>
            <a:picLocks noChangeAspect="1"/>
          </p:cNvPicPr>
          <p:nvPr/>
        </p:nvPicPr>
        <p:blipFill>
          <a:blip r:embed="rId3"/>
          <a:stretch>
            <a:fillRect/>
          </a:stretch>
        </p:blipFill>
        <p:spPr>
          <a:xfrm>
            <a:off x="428596" y="3467240"/>
            <a:ext cx="8215370" cy="168010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nchor="t">
            <a:normAutofit fontScale="90000"/>
          </a:bodyPr>
          <a:lstStyle/>
          <a:p>
            <a:pPr lvl="0" algn="l"/>
            <a:r>
              <a:rPr lang="en-US" sz="3200" b="1" dirty="0"/>
              <a:t>	</a:t>
            </a:r>
            <a:r>
              <a:rPr lang="en-US" sz="3200" b="1" dirty="0" smtClean="0"/>
              <a:t>	          </a:t>
            </a:r>
            <a:r>
              <a:rPr lang="en-US" sz="3900" b="1" dirty="0" smtClean="0"/>
              <a:t>CONCLUSION</a:t>
            </a:r>
            <a:r>
              <a:rPr lang="en-US" sz="3200" b="1" dirty="0"/>
              <a:t/>
            </a:r>
            <a:br>
              <a:rPr lang="en-US" sz="3200" b="1" dirty="0"/>
            </a:br>
            <a:r>
              <a:rPr lang="en-US" sz="3200" b="1" dirty="0" smtClean="0"/>
              <a:t/>
            </a:r>
            <a:br>
              <a:rPr lang="en-US" sz="3200" b="1" dirty="0" smtClean="0"/>
            </a:br>
            <a:r>
              <a:rPr lang="en-US" sz="2500" b="1" dirty="0" smtClean="0"/>
              <a:t>Key </a:t>
            </a:r>
            <a:r>
              <a:rPr lang="en-US" sz="2500" b="1" dirty="0"/>
              <a:t>Findings:</a:t>
            </a:r>
            <a:r>
              <a:rPr lang="en-US" sz="3200" dirty="0"/>
              <a:t/>
            </a:r>
            <a:br>
              <a:rPr lang="en-US" sz="3200" dirty="0"/>
            </a:br>
            <a:r>
              <a:rPr lang="en-US" sz="2000" dirty="0" smtClean="0"/>
              <a:t>1. Number </a:t>
            </a:r>
            <a:r>
              <a:rPr lang="en-US" sz="2000" dirty="0" smtClean="0"/>
              <a:t>of stops and flight duration are the features which affect the price most.</a:t>
            </a:r>
            <a:br>
              <a:rPr lang="en-US" sz="2000" dirty="0" smtClean="0"/>
            </a:br>
            <a:r>
              <a:rPr lang="en-US" sz="2000" dirty="0" smtClean="0"/>
              <a:t>2. Indigo </a:t>
            </a:r>
            <a:r>
              <a:rPr lang="en-US" sz="2000" dirty="0" smtClean="0"/>
              <a:t>Airlines have relatively less price variations as compared to others.</a:t>
            </a:r>
            <a:br>
              <a:rPr lang="en-US" sz="2000" dirty="0" smtClean="0"/>
            </a:br>
            <a:r>
              <a:rPr lang="en-US" sz="2000" dirty="0" smtClean="0"/>
              <a:t>3. In </a:t>
            </a:r>
            <a:r>
              <a:rPr lang="en-US" sz="2000" dirty="0" smtClean="0"/>
              <a:t>most of the cases it is beneficial to purchase a flight ticket at least a month before </a:t>
            </a:r>
            <a:r>
              <a:rPr lang="en-US" sz="2000" dirty="0" smtClean="0"/>
              <a:t>   travel</a:t>
            </a:r>
            <a:r>
              <a:rPr lang="en-US" sz="2000" dirty="0" smtClean="0"/>
              <a:t>. The variation of price is lesser in this case.</a:t>
            </a:r>
            <a:br>
              <a:rPr lang="en-US" sz="2000" dirty="0" smtClean="0"/>
            </a:br>
            <a:r>
              <a:rPr lang="en-US" sz="2000" dirty="0" smtClean="0"/>
              <a:t>4. Random </a:t>
            </a:r>
            <a:r>
              <a:rPr lang="en-US" sz="2000" dirty="0" smtClean="0"/>
              <a:t>Forests Regression Algorithm is giving the best results for prediction of price.  </a:t>
            </a:r>
            <a:r>
              <a:rPr lang="en-US" sz="1800" dirty="0" smtClean="0"/>
              <a:t/>
            </a:r>
            <a:br>
              <a:rPr lang="en-US" sz="1800" dirty="0" smtClean="0"/>
            </a:br>
            <a:r>
              <a:rPr lang="en-US" sz="1800" dirty="0"/>
              <a:t/>
            </a:r>
            <a:br>
              <a:rPr lang="en-US" sz="1800" dirty="0"/>
            </a:br>
            <a:r>
              <a:rPr lang="en-US" sz="2500" b="1" dirty="0" smtClean="0"/>
              <a:t>Limitations </a:t>
            </a:r>
            <a:r>
              <a:rPr lang="en-US" sz="2500" b="1" dirty="0"/>
              <a:t>of this work:</a:t>
            </a:r>
            <a:r>
              <a:rPr lang="en-US" sz="2000" dirty="0"/>
              <a:t/>
            </a:r>
            <a:br>
              <a:rPr lang="en-US" sz="2000" dirty="0"/>
            </a:br>
            <a:r>
              <a:rPr lang="en-US" sz="2000" dirty="0"/>
              <a:t>1. </a:t>
            </a:r>
            <a:r>
              <a:rPr lang="en-IN" sz="2000" dirty="0"/>
              <a:t>The hyper-parameters of our final model can be </a:t>
            </a:r>
            <a:r>
              <a:rPr lang="en-IN" sz="2000" dirty="0" smtClean="0"/>
              <a:t>further tuned.</a:t>
            </a:r>
            <a:br>
              <a:rPr lang="en-IN" sz="2000" dirty="0" smtClean="0"/>
            </a:br>
            <a:r>
              <a:rPr lang="en-IN" sz="2000" dirty="0" smtClean="0"/>
              <a:t>2. </a:t>
            </a:r>
            <a:r>
              <a:rPr lang="en-IN" sz="2000" dirty="0" smtClean="0"/>
              <a:t>In data collection phase we collected data of 10 features and the price. Some more feature data can also be collected. For example, name of the cities where the flight have stops, in-flight miscellaneous services like meals, etc</a:t>
            </a:r>
            <a:r>
              <a:rPr lang="en-IN" sz="2000" dirty="0" smtClean="0"/>
              <a:t>.</a:t>
            </a:r>
            <a:r>
              <a:rPr lang="en-US" sz="2000" dirty="0"/>
              <a:t/>
            </a:r>
            <a:br>
              <a:rPr lang="en-US" sz="2000" dirty="0"/>
            </a:br>
            <a:r>
              <a:rPr lang="en-IN" sz="2000" dirty="0" smtClean="0"/>
              <a:t>3</a:t>
            </a:r>
            <a:r>
              <a:rPr lang="en-IN" sz="2000" dirty="0" smtClean="0"/>
              <a:t>. </a:t>
            </a:r>
            <a:r>
              <a:rPr lang="en-IN" sz="2000" dirty="0"/>
              <a:t>In this project we worked on only 5 algorithms. There are </a:t>
            </a:r>
            <a:r>
              <a:rPr lang="en-IN" sz="2000" dirty="0" smtClean="0"/>
              <a:t> numerous </a:t>
            </a:r>
            <a:r>
              <a:rPr lang="en-IN" sz="2000" dirty="0"/>
              <a:t>other </a:t>
            </a:r>
            <a:r>
              <a:rPr lang="en-IN" sz="2000" dirty="0" smtClean="0"/>
              <a:t>regression algorithms </a:t>
            </a:r>
            <a:r>
              <a:rPr lang="en-IN" sz="2000" dirty="0"/>
              <a:t>with which we can try to make a better model.</a:t>
            </a:r>
            <a:r>
              <a:rPr lang="en-US" sz="1800" dirty="0"/>
              <a:t/>
            </a:r>
            <a:br>
              <a:rPr lang="en-US" sz="1800" dirty="0"/>
            </a:br>
            <a:r>
              <a:rPr lang="en-US" sz="2000" dirty="0"/>
              <a:t/>
            </a:r>
            <a:br>
              <a:rPr lang="en-US" sz="2000" dirty="0"/>
            </a:br>
            <a:r>
              <a:rPr lang="en-US" sz="1800" dirty="0"/>
              <a:t/>
            </a:r>
            <a:br>
              <a:rPr lang="en-US" sz="1800" dirty="0"/>
            </a:br>
            <a:r>
              <a:rPr lang="en-US" sz="2000" dirty="0"/>
              <a:t/>
            </a:r>
            <a:br>
              <a:rPr lang="en-US" sz="2000" dirty="0"/>
            </a:br>
            <a:r>
              <a:rPr lang="en-US" sz="3200" dirty="0"/>
              <a:t/>
            </a:r>
            <a:br>
              <a:rPr lang="en-US" sz="3200" dirty="0"/>
            </a:br>
            <a:endParaRPr lang="en-US" sz="3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4495800"/>
          </a:xfrm>
        </p:spPr>
        <p:txBody>
          <a:bodyPr anchor="t">
            <a:normAutofit fontScale="90000"/>
          </a:bodyPr>
          <a:lstStyle/>
          <a:p>
            <a:r>
              <a:rPr lang="en-US" b="1" dirty="0"/>
              <a:t/>
            </a:r>
            <a:br>
              <a:rPr lang="en-US" b="1" dirty="0"/>
            </a:br>
            <a:r>
              <a:rPr lang="en-US" b="1" dirty="0"/>
              <a:t/>
            </a:r>
            <a:br>
              <a:rPr lang="en-US" b="1" dirty="0"/>
            </a:br>
            <a:r>
              <a:rPr lang="en-US" b="1" dirty="0"/>
              <a:t>PROBLEM STATEMENT</a:t>
            </a:r>
            <a:br>
              <a:rPr lang="en-US" b="1" dirty="0"/>
            </a:br>
            <a:r>
              <a:rPr lang="en-US" b="1" dirty="0"/>
              <a:t/>
            </a:r>
            <a:br>
              <a:rPr lang="en-US" b="1" dirty="0"/>
            </a:br>
            <a:r>
              <a:rPr lang="en-US" sz="3600" dirty="0"/>
              <a:t>Build a machine learning model in order to predict </a:t>
            </a:r>
            <a:r>
              <a:rPr lang="en-US" sz="3600" dirty="0" smtClean="0"/>
              <a:t>the price of an airline ticket.</a:t>
            </a:r>
            <a:r>
              <a:rPr lang="en-US" dirty="0"/>
              <a:t/>
            </a:r>
            <a:br>
              <a:rPr lang="en-US" dirty="0"/>
            </a:br>
            <a:r>
              <a:rPr lang="en-US" b="1" dirty="0"/>
              <a:t/>
            </a:r>
            <a:br>
              <a:rPr lang="en-US" b="1" dirty="0"/>
            </a:br>
            <a:r>
              <a:rPr lang="en-US" b="1" dirty="0"/>
              <a:t/>
            </a:r>
            <a:br>
              <a:rPr lang="en-US" b="1" dirty="0"/>
            </a:br>
            <a:r>
              <a:rPr lang="en-US" b="1" dirty="0"/>
              <a:t/>
            </a:r>
            <a:br>
              <a:rPr lang="en-US" b="1" dirty="0"/>
            </a:br>
            <a:r>
              <a:rPr lang="en-US" dirty="0"/>
              <a:t>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t">
            <a:normAutofit fontScale="90000"/>
          </a:bodyPr>
          <a:lstStyle/>
          <a:p>
            <a:pPr algn="l"/>
            <a:r>
              <a:rPr lang="en-US" b="1" dirty="0" smtClean="0"/>
              <a:t/>
            </a:r>
            <a:br>
              <a:rPr lang="en-US" b="1" dirty="0" smtClean="0"/>
            </a:br>
            <a:r>
              <a:rPr lang="en-US" b="1" dirty="0" smtClean="0"/>
              <a:t>The </a:t>
            </a:r>
            <a:r>
              <a:rPr lang="en-US" b="1" dirty="0"/>
              <a:t>Dataset</a:t>
            </a:r>
            <a:br>
              <a:rPr lang="en-US" b="1" dirty="0"/>
            </a:br>
            <a:r>
              <a:rPr lang="en-US" sz="3300" dirty="0"/>
              <a:t/>
            </a:r>
            <a:br>
              <a:rPr lang="en-US" sz="3300" dirty="0"/>
            </a:br>
            <a:r>
              <a:rPr lang="en-US" sz="2800" dirty="0" smtClean="0"/>
              <a:t>1) </a:t>
            </a:r>
            <a:r>
              <a:rPr lang="en-US" sz="2800" dirty="0"/>
              <a:t>The dataset contains </a:t>
            </a:r>
            <a:r>
              <a:rPr lang="en-US" sz="2800" dirty="0" smtClean="0"/>
              <a:t>59707 </a:t>
            </a:r>
            <a:r>
              <a:rPr lang="en-US" sz="2800" dirty="0"/>
              <a:t>rows and </a:t>
            </a:r>
            <a:r>
              <a:rPr lang="en-US" sz="2800" dirty="0" smtClean="0"/>
              <a:t>11    columns</a:t>
            </a:r>
            <a:r>
              <a:rPr lang="en-US" sz="2800" dirty="0"/>
              <a:t>.</a:t>
            </a:r>
            <a:br>
              <a:rPr lang="en-US" sz="2800" dirty="0"/>
            </a:br>
            <a:r>
              <a:rPr lang="en-US" sz="2800" dirty="0" smtClean="0"/>
              <a:t>2</a:t>
            </a:r>
            <a:r>
              <a:rPr lang="en-US" sz="2800" dirty="0"/>
              <a:t>) Out of the </a:t>
            </a:r>
            <a:r>
              <a:rPr lang="en-US" sz="2800" dirty="0" smtClean="0"/>
              <a:t>11 columns</a:t>
            </a:r>
            <a:r>
              <a:rPr lang="en-US" sz="2800" dirty="0"/>
              <a:t>, </a:t>
            </a:r>
            <a:r>
              <a:rPr lang="en-US" sz="2800" dirty="0" smtClean="0"/>
              <a:t>the price column is of </a:t>
            </a:r>
            <a:r>
              <a:rPr lang="en-US" sz="2800" dirty="0" err="1" smtClean="0"/>
              <a:t>int</a:t>
            </a:r>
            <a:r>
              <a:rPr lang="en-US" sz="2800" dirty="0" smtClean="0"/>
              <a:t> data-type</a:t>
            </a:r>
            <a:r>
              <a:rPr lang="en-US" sz="2800" dirty="0"/>
              <a:t> </a:t>
            </a:r>
            <a:r>
              <a:rPr lang="en-US" sz="2800" dirty="0" smtClean="0"/>
              <a:t>and the rest of the columns are of object data-type.</a:t>
            </a:r>
            <a:r>
              <a:rPr lang="en-US" sz="2800" dirty="0"/>
              <a:t/>
            </a:r>
            <a:br>
              <a:rPr lang="en-US" sz="2800" dirty="0"/>
            </a:br>
            <a:r>
              <a:rPr lang="en-US" sz="2800" dirty="0"/>
              <a:t>3) The data is collected from </a:t>
            </a:r>
            <a:r>
              <a:rPr lang="en-US" sz="2800" u="sng" dirty="0">
                <a:hlinkClick r:id="rId2"/>
              </a:rPr>
              <a:t>www.yatra.com</a:t>
            </a:r>
            <a:r>
              <a:rPr lang="en-US" sz="2800" dirty="0"/>
              <a:t> for four different routes with dates ranging from 22</a:t>
            </a:r>
            <a:r>
              <a:rPr lang="en-US" sz="2800" baseline="30000" dirty="0"/>
              <a:t>nd</a:t>
            </a:r>
            <a:r>
              <a:rPr lang="en-US" sz="2800" dirty="0"/>
              <a:t> September to 31</a:t>
            </a:r>
            <a:r>
              <a:rPr lang="en-US" sz="2800" baseline="30000" dirty="0"/>
              <a:t>st</a:t>
            </a:r>
            <a:r>
              <a:rPr lang="en-US" sz="2800" dirty="0"/>
              <a:t> December of 2022</a:t>
            </a:r>
            <a:r>
              <a:rPr lang="en-US" sz="2800" dirty="0" smtClean="0"/>
              <a:t>.</a:t>
            </a:r>
            <a:br>
              <a:rPr lang="en-US" sz="2800" dirty="0" smtClean="0"/>
            </a:br>
            <a:r>
              <a:rPr lang="en-US" sz="2800" dirty="0" smtClean="0"/>
              <a:t>4) </a:t>
            </a:r>
            <a:r>
              <a:rPr lang="en-US" sz="2800" dirty="0"/>
              <a:t>All the flights have New Delhi as the source city and either Mumbai, Bangalore, Kolkata or Hyderabad as the destination city</a:t>
            </a:r>
            <a:r>
              <a:rPr lang="en-US" sz="2800" dirty="0" smtClean="0"/>
              <a:t>.</a:t>
            </a:r>
            <a:br>
              <a:rPr lang="en-US" sz="2800" dirty="0" smtClean="0"/>
            </a:br>
            <a:r>
              <a:rPr lang="en-US" sz="2800" dirty="0" smtClean="0"/>
              <a:t>5) </a:t>
            </a:r>
            <a:r>
              <a:rPr lang="en-US" sz="2800" dirty="0"/>
              <a:t>All the flight tickets are of economy class.</a:t>
            </a:r>
            <a:r>
              <a:rPr lang="en-US" sz="2000" dirty="0"/>
              <a:t/>
            </a:r>
            <a:br>
              <a:rPr lang="en-US" sz="2000" dirty="0"/>
            </a:br>
            <a:r>
              <a:rPr lang="en-US" sz="2400" dirty="0"/>
              <a:t/>
            </a:r>
            <a:br>
              <a:rPr lang="en-US" sz="2400" dirty="0"/>
            </a:br>
            <a:r>
              <a:rPr lang="en-US" sz="2800" dirty="0"/>
              <a:t/>
            </a:r>
            <a:br>
              <a:rPr lang="en-US" sz="2800"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4000" b="1" dirty="0" smtClean="0"/>
              <a:t>DATA PREPROCESSING</a:t>
            </a:r>
            <a:endParaRPr lang="en-US" sz="4000" b="1" dirty="0"/>
          </a:p>
        </p:txBody>
      </p:sp>
      <p:sp>
        <p:nvSpPr>
          <p:cNvPr id="3" name="Content Placeholder 2"/>
          <p:cNvSpPr>
            <a:spLocks noGrp="1"/>
          </p:cNvSpPr>
          <p:nvPr>
            <p:ph idx="1"/>
          </p:nvPr>
        </p:nvSpPr>
        <p:spPr>
          <a:xfrm>
            <a:off x="457200" y="1071546"/>
            <a:ext cx="8229600" cy="5054617"/>
          </a:xfrm>
        </p:spPr>
        <p:txBody>
          <a:bodyPr>
            <a:normAutofit fontScale="92500" lnSpcReduction="10000"/>
          </a:bodyPr>
          <a:lstStyle/>
          <a:p>
            <a:pPr lvl="0" algn="just"/>
            <a:r>
              <a:rPr lang="en-US" sz="2000" i="1" dirty="0"/>
              <a:t>'Unnamed: 0'</a:t>
            </a:r>
            <a:r>
              <a:rPr lang="en-US" sz="2000" dirty="0"/>
              <a:t> column is deleted</a:t>
            </a:r>
            <a:r>
              <a:rPr lang="en-US" sz="2000" dirty="0" smtClean="0"/>
              <a:t>.</a:t>
            </a:r>
          </a:p>
          <a:p>
            <a:pPr algn="just"/>
            <a:r>
              <a:rPr lang="en-US" sz="2000" dirty="0" smtClean="0"/>
              <a:t>914 </a:t>
            </a:r>
            <a:r>
              <a:rPr lang="en-US" sz="2000" dirty="0"/>
              <a:t>duplicate entries are found and removed.</a:t>
            </a:r>
          </a:p>
          <a:p>
            <a:pPr algn="just"/>
            <a:r>
              <a:rPr lang="en-US" sz="2000" dirty="0"/>
              <a:t>From the ‘Date’ column the day and month data is extracted to separate </a:t>
            </a:r>
            <a:r>
              <a:rPr lang="en-US" sz="2000" dirty="0" smtClean="0"/>
              <a:t>columns.</a:t>
            </a:r>
            <a:endParaRPr lang="en-US" sz="2000" dirty="0"/>
          </a:p>
          <a:p>
            <a:pPr lvl="0"/>
            <a:r>
              <a:rPr lang="en-US" sz="2000" dirty="0"/>
              <a:t>The ‘Departure Time’ column is converted to date-time format using pandas </a:t>
            </a:r>
            <a:r>
              <a:rPr lang="en-US" sz="2000" i="1" dirty="0" err="1"/>
              <a:t>to_datetime</a:t>
            </a:r>
            <a:r>
              <a:rPr lang="en-US" sz="2000" i="1" dirty="0"/>
              <a:t> </a:t>
            </a:r>
            <a:r>
              <a:rPr lang="en-US" sz="2000" dirty="0"/>
              <a:t>method. Then we extract the hour and minute, and combine them to make float number which represents the original data. Then we replace the original column with the new column.</a:t>
            </a:r>
          </a:p>
          <a:p>
            <a:pPr lvl="0"/>
            <a:r>
              <a:rPr lang="en-US" sz="2000" dirty="0"/>
              <a:t>The ‘Duration’ column is converted to float data-type from text format.</a:t>
            </a:r>
          </a:p>
          <a:p>
            <a:pPr lvl="0"/>
            <a:r>
              <a:rPr lang="en-US" sz="2000" dirty="0"/>
              <a:t>‘Source’ column is deleted as all the flights have same source city.</a:t>
            </a:r>
          </a:p>
          <a:p>
            <a:pPr lvl="0"/>
            <a:r>
              <a:rPr lang="en-US" sz="2000" dirty="0"/>
              <a:t>‘Arrival Time’ column is deleted as we already have the departure time and duration data.</a:t>
            </a:r>
          </a:p>
          <a:p>
            <a:pPr lvl="0"/>
            <a:r>
              <a:rPr lang="en-US" sz="2000" b="1" dirty="0"/>
              <a:t>Data Encoding:</a:t>
            </a:r>
            <a:endParaRPr lang="en-US" sz="2000" dirty="0"/>
          </a:p>
          <a:p>
            <a:pPr>
              <a:buNone/>
            </a:pPr>
            <a:r>
              <a:rPr lang="en-US" sz="2000" dirty="0" smtClean="0"/>
              <a:t>	'Stops</a:t>
            </a:r>
            <a:r>
              <a:rPr lang="en-US" sz="2000" dirty="0"/>
              <a:t>' and 'Ticket Status' columns are encoded using ‘replace’ function. ‘</a:t>
            </a:r>
            <a:r>
              <a:rPr lang="en-US" sz="2000" dirty="0" err="1"/>
              <a:t>Flight_ID</a:t>
            </a:r>
            <a:r>
              <a:rPr lang="en-US" sz="2000" dirty="0"/>
              <a:t>’ and ‘Airline’ columns are encoded using ‘</a:t>
            </a:r>
            <a:r>
              <a:rPr lang="en-US" sz="2000" dirty="0" err="1"/>
              <a:t>LabelEncoder</a:t>
            </a:r>
            <a:r>
              <a:rPr lang="en-US" sz="2000" dirty="0"/>
              <a:t>’ of </a:t>
            </a:r>
            <a:r>
              <a:rPr lang="en-US" sz="2000" dirty="0" err="1"/>
              <a:t>scikit</a:t>
            </a:r>
            <a:r>
              <a:rPr lang="en-US" sz="2000" dirty="0"/>
              <a:t>-learn. The ‘Destination’ column is encoded using the pandas ‘</a:t>
            </a:r>
            <a:r>
              <a:rPr lang="en-US" sz="2000" dirty="0" err="1"/>
              <a:t>get_dummies</a:t>
            </a:r>
            <a:r>
              <a:rPr lang="en-US" sz="2000" dirty="0"/>
              <a:t>’ method.</a:t>
            </a:r>
          </a:p>
          <a:p>
            <a:endParaRPr lang="en-US" sz="2000" dirty="0"/>
          </a:p>
          <a:p>
            <a:pPr lvl="0"/>
            <a:endParaRPr lang="en-US" sz="2000" dirty="0"/>
          </a:p>
          <a:p>
            <a:endParaRPr lang="en-IN"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lvl="0"/>
            <a:r>
              <a:rPr lang="en-US" sz="2000" b="1" dirty="0"/>
              <a:t>Feature Scaling:</a:t>
            </a:r>
            <a:endParaRPr lang="en-US" sz="2000" dirty="0"/>
          </a:p>
          <a:p>
            <a:pPr>
              <a:buNone/>
            </a:pPr>
            <a:r>
              <a:rPr lang="en-US" sz="2000" dirty="0" smtClean="0"/>
              <a:t>	The </a:t>
            </a:r>
            <a:r>
              <a:rPr lang="en-US" sz="2000" dirty="0"/>
              <a:t>features are scaled using ‘</a:t>
            </a:r>
            <a:r>
              <a:rPr lang="en-US" sz="2000" dirty="0" err="1"/>
              <a:t>StandardScaler</a:t>
            </a:r>
            <a:r>
              <a:rPr lang="en-US" sz="2000" dirty="0"/>
              <a:t>’ of </a:t>
            </a:r>
            <a:r>
              <a:rPr lang="en-US" sz="2000" dirty="0" err="1"/>
              <a:t>scikit</a:t>
            </a:r>
            <a:r>
              <a:rPr lang="en-US" sz="2000" dirty="0"/>
              <a:t>-learn</a:t>
            </a:r>
            <a:r>
              <a:rPr lang="en-US" sz="2000" dirty="0" smtClean="0"/>
              <a:t>.</a:t>
            </a:r>
            <a:endParaRPr lang="en-US" sz="2000" dirty="0"/>
          </a:p>
          <a:p>
            <a:pPr lvl="0"/>
            <a:r>
              <a:rPr lang="en-US" sz="2000" b="1" dirty="0"/>
              <a:t>Checking VIF:</a:t>
            </a:r>
            <a:endParaRPr lang="en-US" sz="2000" dirty="0"/>
          </a:p>
          <a:p>
            <a:pPr>
              <a:buNone/>
            </a:pPr>
            <a:r>
              <a:rPr lang="en-US" sz="2000" dirty="0" smtClean="0"/>
              <a:t>	The </a:t>
            </a:r>
            <a:r>
              <a:rPr lang="en-US" sz="2000" dirty="0"/>
              <a:t>variance inflation factor is checked for the features to know about any </a:t>
            </a:r>
            <a:r>
              <a:rPr lang="en-US" sz="2000" dirty="0" err="1"/>
              <a:t>multicollinearity</a:t>
            </a:r>
            <a:r>
              <a:rPr lang="en-US" sz="2000" dirty="0"/>
              <a:t> issues</a:t>
            </a:r>
            <a:r>
              <a:rPr lang="en-US" sz="2000" dirty="0" smtClean="0"/>
              <a:t>. No </a:t>
            </a:r>
            <a:r>
              <a:rPr lang="en-US" sz="2000" dirty="0" err="1" smtClean="0"/>
              <a:t>multicollinearity</a:t>
            </a:r>
            <a:r>
              <a:rPr lang="en-US" sz="2000" dirty="0" smtClean="0"/>
              <a:t> issues found.</a:t>
            </a:r>
          </a:p>
          <a:p>
            <a:pPr>
              <a:buNone/>
            </a:pPr>
            <a:r>
              <a:rPr lang="en-IN" sz="2000" dirty="0"/>
              <a:t>	</a:t>
            </a:r>
            <a:endParaRPr lang="en-US" sz="2000" dirty="0"/>
          </a:p>
          <a:p>
            <a:endParaRPr lang="en-US" sz="2000" dirty="0"/>
          </a:p>
          <a:p>
            <a:pPr lvl="0"/>
            <a:endParaRPr lang="en-US" sz="2000" dirty="0"/>
          </a:p>
          <a:p>
            <a:endParaRPr lang="en-IN" sz="2000" dirty="0" smtClean="0"/>
          </a:p>
        </p:txBody>
      </p:sp>
      <p:pic>
        <p:nvPicPr>
          <p:cNvPr id="4" name="Picture 3" descr="vif.png"/>
          <p:cNvPicPr>
            <a:picLocks noChangeAspect="1"/>
          </p:cNvPicPr>
          <p:nvPr/>
        </p:nvPicPr>
        <p:blipFill>
          <a:blip r:embed="rId2"/>
          <a:stretch>
            <a:fillRect/>
          </a:stretch>
        </p:blipFill>
        <p:spPr>
          <a:xfrm>
            <a:off x="857224" y="2357430"/>
            <a:ext cx="3177816" cy="228619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a:bodyPr>
          <a:lstStyle/>
          <a:p>
            <a:r>
              <a:rPr lang="en-US" sz="4000" b="1" dirty="0"/>
              <a:t>VISUALIZATION &amp; </a:t>
            </a:r>
            <a:r>
              <a:rPr lang="en-US" sz="4000" b="1" dirty="0" smtClean="0"/>
              <a:t>OBSERVATIONS</a:t>
            </a:r>
            <a:br>
              <a:rPr lang="en-US" sz="4000" b="1" dirty="0" smtClean="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b="1" dirty="0"/>
          </a:p>
        </p:txBody>
      </p:sp>
      <p:sp>
        <p:nvSpPr>
          <p:cNvPr id="4" name="Content Placeholder 3"/>
          <p:cNvSpPr>
            <a:spLocks noGrp="1"/>
          </p:cNvSpPr>
          <p:nvPr>
            <p:ph idx="1"/>
          </p:nvPr>
        </p:nvSpPr>
        <p:spPr>
          <a:xfrm>
            <a:off x="428596" y="1000109"/>
            <a:ext cx="8229600" cy="5643601"/>
          </a:xfrm>
        </p:spPr>
        <p:txBody>
          <a:bodyPr>
            <a:normAutofit/>
          </a:bodyPr>
          <a:lstStyle/>
          <a:p>
            <a:endParaRPr lang="en-IN" sz="2000" dirty="0" smtClean="0"/>
          </a:p>
          <a:p>
            <a:r>
              <a:rPr lang="en-IN" sz="2000" dirty="0" smtClean="0"/>
              <a:t>Count </a:t>
            </a:r>
            <a:r>
              <a:rPr lang="en-US" sz="2000" dirty="0" smtClean="0"/>
              <a:t>plots </a:t>
            </a:r>
            <a:r>
              <a:rPr lang="en-US" sz="2000" dirty="0"/>
              <a:t>of </a:t>
            </a:r>
            <a:r>
              <a:rPr lang="en-US" sz="2000" dirty="0" smtClean="0"/>
              <a:t>‘Airline’ </a:t>
            </a:r>
            <a:r>
              <a:rPr lang="en-US" sz="2000" dirty="0"/>
              <a:t>and </a:t>
            </a:r>
            <a:r>
              <a:rPr lang="en-US" sz="2000" dirty="0" smtClean="0"/>
              <a:t>‘Destination’ </a:t>
            </a:r>
            <a:r>
              <a:rPr lang="en-US" sz="2000" dirty="0"/>
              <a:t>column</a:t>
            </a:r>
            <a:r>
              <a:rPr lang="en-US" sz="2000" dirty="0" smtClean="0"/>
              <a:t>:</a:t>
            </a:r>
          </a:p>
          <a:p>
            <a:endParaRPr lang="en-US" sz="2000" dirty="0" smtClean="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pPr>
              <a:buNone/>
            </a:pPr>
            <a:endParaRPr lang="en-US" sz="2000" dirty="0"/>
          </a:p>
        </p:txBody>
      </p:sp>
      <p:pic>
        <p:nvPicPr>
          <p:cNvPr id="5" name="Picture 4" descr="dist_plot.png"/>
          <p:cNvPicPr>
            <a:picLocks noChangeAspect="1"/>
          </p:cNvPicPr>
          <p:nvPr/>
        </p:nvPicPr>
        <p:blipFill>
          <a:blip r:embed="rId2"/>
          <a:stretch>
            <a:fillRect/>
          </a:stretch>
        </p:blipFill>
        <p:spPr bwMode="hidden">
          <a:xfrm>
            <a:off x="500034" y="2071678"/>
            <a:ext cx="8072494" cy="33385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buFont typeface="Arial" pitchFamily="34" charset="0"/>
              <a:buChar char="•"/>
            </a:pPr>
            <a:r>
              <a:rPr lang="en-US" sz="2600" dirty="0"/>
              <a:t> </a:t>
            </a:r>
            <a:r>
              <a:rPr lang="en-US" sz="2200" dirty="0" smtClean="0"/>
              <a:t>Count </a:t>
            </a:r>
            <a:r>
              <a:rPr lang="en-US" sz="2200" dirty="0" smtClean="0"/>
              <a:t>plots </a:t>
            </a:r>
            <a:r>
              <a:rPr lang="en-US" sz="2200" dirty="0"/>
              <a:t>of </a:t>
            </a:r>
            <a:r>
              <a:rPr lang="en-US" sz="2200" dirty="0" smtClean="0"/>
              <a:t>‘</a:t>
            </a:r>
            <a:r>
              <a:rPr lang="en-US" sz="2200" dirty="0" smtClean="0"/>
              <a:t>Stops</a:t>
            </a:r>
            <a:r>
              <a:rPr lang="en-US" sz="2200" dirty="0" smtClean="0"/>
              <a:t>’ and ‘Ticket Status’ columns:</a:t>
            </a:r>
            <a:r>
              <a:rPr lang="en-US" sz="2200" dirty="0"/>
              <a:t/>
            </a:r>
            <a:br>
              <a:rPr lang="en-US" sz="2200"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smtClean="0"/>
              <a:t/>
            </a:r>
            <a:br>
              <a:rPr lang="en-US" dirty="0" smtClean="0"/>
            </a:br>
            <a:r>
              <a:rPr lang="en-US" sz="2200" dirty="0" smtClean="0"/>
              <a:t>Observation: </a:t>
            </a:r>
            <a:r>
              <a:rPr lang="en-US" sz="2200" dirty="0"/>
              <a:t>Majority of the </a:t>
            </a:r>
            <a:r>
              <a:rPr lang="en-US" sz="2200" dirty="0" smtClean="0"/>
              <a:t>flights have 1 stop during the journey.</a:t>
            </a:r>
            <a:r>
              <a:rPr lang="en-US" dirty="0"/>
              <a:t/>
            </a:r>
            <a:br>
              <a:rPr lang="en-US" dirty="0"/>
            </a:br>
            <a:r>
              <a:rPr lang="en-US" dirty="0"/>
              <a:t/>
            </a:r>
            <a:br>
              <a:rPr lang="en-US" dirty="0"/>
            </a:br>
            <a:r>
              <a:rPr lang="en-US" sz="2000" dirty="0"/>
              <a:t/>
            </a:r>
            <a:br>
              <a:rPr lang="en-US" sz="2000" dirty="0"/>
            </a:br>
            <a:r>
              <a:rPr lang="en-US" dirty="0"/>
              <a:t/>
            </a:r>
            <a:br>
              <a:rPr lang="en-US" dirty="0"/>
            </a:br>
            <a:endParaRPr lang="en-US" b="1" dirty="0"/>
          </a:p>
        </p:txBody>
      </p:sp>
      <p:pic>
        <p:nvPicPr>
          <p:cNvPr id="7" name="Content Placeholder 6" descr="1.PNG"/>
          <p:cNvPicPr>
            <a:picLocks noGrp="1" noChangeAspect="1"/>
          </p:cNvPicPr>
          <p:nvPr>
            <p:ph idx="1"/>
          </p:nvPr>
        </p:nvPicPr>
        <p:blipFill>
          <a:blip r:embed="rId2"/>
          <a:stretch>
            <a:fillRect/>
          </a:stretch>
        </p:blipFill>
        <p:spPr>
          <a:xfrm>
            <a:off x="571472" y="1354975"/>
            <a:ext cx="8181607" cy="343366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buFont typeface="Arial" pitchFamily="34" charset="0"/>
              <a:buChar char="•"/>
            </a:pPr>
            <a:r>
              <a:rPr lang="en-US" sz="2200" dirty="0"/>
              <a:t> </a:t>
            </a:r>
            <a:r>
              <a:rPr lang="en-US" sz="2200" dirty="0" smtClean="0"/>
              <a:t>Strip</a:t>
            </a:r>
            <a:r>
              <a:rPr lang="en-US" sz="2200" dirty="0" smtClean="0"/>
              <a:t> </a:t>
            </a:r>
            <a:r>
              <a:rPr lang="en-US" sz="2200" dirty="0" smtClean="0"/>
              <a:t>plots of </a:t>
            </a:r>
            <a:r>
              <a:rPr lang="en-US" sz="2200" dirty="0" smtClean="0"/>
              <a:t>‘</a:t>
            </a:r>
            <a:r>
              <a:rPr lang="en-US" sz="2200" dirty="0" smtClean="0"/>
              <a:t>Airline</a:t>
            </a:r>
            <a:r>
              <a:rPr lang="en-US" sz="2200" dirty="0" smtClean="0"/>
              <a:t>’ </a:t>
            </a:r>
            <a:r>
              <a:rPr lang="en-US" sz="2200" dirty="0" smtClean="0"/>
              <a:t>and </a:t>
            </a:r>
            <a:r>
              <a:rPr lang="en-US" sz="2200" dirty="0" smtClean="0"/>
              <a:t>‘</a:t>
            </a:r>
            <a:r>
              <a:rPr lang="en-US" sz="2200" dirty="0" smtClean="0"/>
              <a:t>Destination</a:t>
            </a:r>
            <a:r>
              <a:rPr lang="en-US" sz="2200" dirty="0" smtClean="0"/>
              <a:t>’ columns with respect to ‘Price’:</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a:t>Observations:</a:t>
            </a:r>
            <a:br>
              <a:rPr lang="en-US" sz="2200" dirty="0"/>
            </a:br>
            <a:r>
              <a:rPr lang="en-US" sz="2200" dirty="0" smtClean="0"/>
              <a:t>1. </a:t>
            </a:r>
            <a:r>
              <a:rPr lang="en-US" sz="2200" dirty="0" smtClean="0"/>
              <a:t>The starting price of tickets for travelling to Bangalore is slightly higher than the others. This is because of higher distance from New Delhi to Bangalore.</a:t>
            </a: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428596" y="1002501"/>
            <a:ext cx="8229600" cy="33528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buFont typeface="Arial" pitchFamily="34" charset="0"/>
              <a:buChar char="•"/>
            </a:pPr>
            <a:r>
              <a:rPr lang="en-US" sz="2200" dirty="0"/>
              <a:t> </a:t>
            </a:r>
            <a:r>
              <a:rPr lang="en-US" sz="2200" dirty="0" smtClean="0"/>
              <a:t>Strip</a:t>
            </a:r>
            <a:r>
              <a:rPr lang="en-US" sz="2200" dirty="0" smtClean="0"/>
              <a:t> </a:t>
            </a:r>
            <a:r>
              <a:rPr lang="en-US" sz="2200" dirty="0" smtClean="0"/>
              <a:t>plots of </a:t>
            </a:r>
            <a:r>
              <a:rPr lang="en-US" sz="2200" dirty="0" smtClean="0"/>
              <a:t>‘Stops’ </a:t>
            </a:r>
            <a:r>
              <a:rPr lang="en-US" sz="2200" dirty="0" smtClean="0"/>
              <a:t>and </a:t>
            </a:r>
            <a:r>
              <a:rPr lang="en-US" sz="2200" dirty="0" smtClean="0"/>
              <a:t>‘</a:t>
            </a:r>
            <a:r>
              <a:rPr lang="en-US" sz="2200" dirty="0" smtClean="0"/>
              <a:t>Ticket Status</a:t>
            </a:r>
            <a:r>
              <a:rPr lang="en-US" sz="2200" dirty="0" smtClean="0"/>
              <a:t>’ columns with respect to ‘Price’:</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a:t>Observations:</a:t>
            </a:r>
            <a:br>
              <a:rPr lang="en-US" sz="2200" dirty="0"/>
            </a:br>
            <a:r>
              <a:rPr lang="en-US" sz="2200" dirty="0" smtClean="0"/>
              <a:t>1. </a:t>
            </a:r>
            <a:r>
              <a:rPr lang="en-US" sz="2200" dirty="0" smtClean="0"/>
              <a:t>Flights with more stops have higher fares.</a:t>
            </a:r>
            <a:br>
              <a:rPr lang="en-US" sz="2200" dirty="0" smtClean="0"/>
            </a:br>
            <a:r>
              <a:rPr lang="en-US" sz="2200" dirty="0" smtClean="0"/>
              <a:t>2. Ticket status doesn’t seem to affect the price much.</a:t>
            </a: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593125" y="1002501"/>
            <a:ext cx="7900542" cy="33528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368</Words>
  <Application>Microsoft Office PowerPoint</Application>
  <PresentationFormat>On-screen Show (4:3)</PresentationFormat>
  <Paragraphs>56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FLIGHT PRICE PREDICTION PROJECT</vt:lpstr>
      <vt:lpstr>  PROBLEM STATEMENT  Build a machine learning model in order to predict the price of an airline ticket.       </vt:lpstr>
      <vt:lpstr> The Dataset  1) The dataset contains 59707 rows and 11    columns. 2) Out of the 11 columns, the price column is of int data-type and the rest of the columns are of object data-type. 3) The data is collected from www.yatra.com for four different routes with dates ranging from 22nd September to 31st December of 2022. 4) All the flights have New Delhi as the source city and either Mumbai, Bangalore, Kolkata or Hyderabad as the destination city. 5) All the flight tickets are of economy class.         </vt:lpstr>
      <vt:lpstr>DATA PREPROCESSING</vt:lpstr>
      <vt:lpstr>Slide 5</vt:lpstr>
      <vt:lpstr>VISUALIZATION &amp; OBSERVATIONS        </vt:lpstr>
      <vt:lpstr> Count plots of ‘Stops’ and ‘Ticket Status’ columns:         Observation: Majority of the flights have 1 stop during the journey.    </vt:lpstr>
      <vt:lpstr> Strip plots of ‘Airline’ and ‘Destination’ columns with respect to ‘Price’:        Observations: 1. The starting price of tickets for travelling to Bangalore is slightly higher than the others. This is because of higher distance from New Delhi to Bangalore.   </vt:lpstr>
      <vt:lpstr> Strip plots of ‘Stops’ and ‘Ticket Status’ columns with respect to ‘Price’:        Observations: 1. Flights with more stops have higher fares. 2. Ticket status doesn’t seem to affect the price much.   </vt:lpstr>
      <vt:lpstr>Plots to compare price among different airlines on different dates in the month of September. These plots are for New Delhi-Mumbai route having 1 stop during the journey.        Observations: 1. Indigo and Go First airlines have the lowest starting fares for September 25. 2. Vistara airlines have the lowest starting fare for September 30 but the price range varies a lot. Indigo airlines have a slightly higher starting price but the range is limited near 10000 rupees.    </vt:lpstr>
      <vt:lpstr>Plots to compare price among different airlines on different dates in the month of October. These plots are for New Delhi-Mumbai route having 1 stop during the journey.       Observations: 1. Vistara has the lowest starting fare for flights on October 1 and 5. 2. Indigo airlines have lesser variation of price as compared to others. 3. AirAsia and Spicejet have a higher starting price compared to others.      </vt:lpstr>
      <vt:lpstr>Plots to compare price among different airlines on different dates in the month of October. These plots are for New Delhi-Mumbai route having 1 stop during the journey.       Observations: 1. On October 9 and 13, Vistara and Indigo have almost same starting fares. 2. AirAsia and Spicejet have a higher starting price compared to others.      </vt:lpstr>
      <vt:lpstr>Plots to compare price among different airlines on different dates in the month of October. These plots are for New Delhi-Mumbai route having 1 stop during the journey.       Observations: 1. Indigo airlines have the lowest starting fare on October 17. On October 21 Air India have the lowest starting fare, Indigo have slightly higher price.  2. AirAsia and Spicejet have a higher starting price compared to others.      </vt:lpstr>
      <vt:lpstr>Plots to compare price among different airlines on different dates in the month of October. These plots are for New Delhi-Mumbai route having 1 stop during the journey.       Observations: 1. On October 25 and 29 Air India have the lowest starting fare, Indigo have slightly higher price. 2. Spicejet have a higher starting price compared to others.      </vt:lpstr>
      <vt:lpstr>   Correlation Heatmap          Observations: 1. Number of stops and flight duration have the highest correlation with the price. 2. No multicollinearity issues can be seen.       </vt:lpstr>
      <vt:lpstr>Performance Evaluation</vt:lpstr>
      <vt:lpstr>Let’s see the R² scores of the 5 different algorithms on 5 different train-test splits:      Let’s see the cross-validation results:     From the above results it can be seen that Random-Forests is giving the best results.</vt:lpstr>
      <vt:lpstr>            CONCLUSION  Key Findings: 1. Number of stops and flight duration are the features which affect the price most. 2. Indigo Airlines have relatively less price variations as compared to others. 3. In most of the cases it is beneficial to purchase a flight ticket at least a month before    travel. The variation of price is lesser in this case. 4. Random Forests Regression Algorithm is giving the best results for prediction of price.    Limitations of this work: 1. The hyper-parameters of our final model can be further tuned. 2. In data collection phase we collected data of 10 features and the price. Some more feature data can also be collected. For example, name of the cities where the flight have stops, in-flight miscellaneous services like meals, etc. 3. In this project we worked on only 5 algorithms. There are  numerous other regression algorithms with which we can try to make a better model.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ACER</dc:creator>
  <cp:lastModifiedBy>ACER</cp:lastModifiedBy>
  <cp:revision>20</cp:revision>
  <dcterms:created xsi:type="dcterms:W3CDTF">2022-09-27T15:58:05Z</dcterms:created>
  <dcterms:modified xsi:type="dcterms:W3CDTF">2022-09-28T06:25:41Z</dcterms:modified>
</cp:coreProperties>
</file>