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8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5F8F4D-68DC-4683-94B3-D974C3C09F79}" type="datetimeFigureOut">
              <a:rPr lang="en-US" smtClean="0"/>
              <a:t>08-Sep-22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F8F4D-68DC-4683-94B3-D974C3C09F79}" type="datetimeFigureOut">
              <a:rPr lang="en-US" smtClean="0"/>
              <a:t>08-Sep-22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F8F4D-68DC-4683-94B3-D974C3C09F79}" type="datetimeFigureOut">
              <a:rPr lang="en-US" smtClean="0"/>
              <a:t>08-Sep-22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5F8F4D-68DC-4683-94B3-D974C3C09F79}" type="datetimeFigureOut">
              <a:rPr lang="en-US" smtClean="0"/>
              <a:t>08-Sep-22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F8F4D-68DC-4683-94B3-D974C3C09F79}" type="datetimeFigureOut">
              <a:rPr lang="en-US" smtClean="0"/>
              <a:t>08-Sep-22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5F8F4D-68DC-4683-94B3-D974C3C09F79}" type="datetimeFigureOut">
              <a:rPr lang="en-US" smtClean="0"/>
              <a:t>08-Sep-22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5F8F4D-68DC-4683-94B3-D974C3C09F79}" type="datetimeFigureOut">
              <a:rPr lang="en-US" smtClean="0"/>
              <a:t>08-Sep-22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5F8F4D-68DC-4683-94B3-D974C3C09F79}" type="datetimeFigureOut">
              <a:rPr lang="en-US" smtClean="0"/>
              <a:t>08-Sep-22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F8F4D-68DC-4683-94B3-D974C3C09F79}" type="datetimeFigureOut">
              <a:rPr lang="en-US" smtClean="0"/>
              <a:t>08-Sep-22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F8F4D-68DC-4683-94B3-D974C3C09F79}" type="datetimeFigureOut">
              <a:rPr lang="en-US" smtClean="0"/>
              <a:t>08-Sep-22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5F8F4D-68DC-4683-94B3-D974C3C09F79}" type="datetimeFigureOut">
              <a:rPr lang="en-US" smtClean="0"/>
              <a:t>08-Sep-22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474CD-B851-41EC-B1DB-18F7D49710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F8F4D-68DC-4683-94B3-D974C3C09F79}" type="datetimeFigureOut">
              <a:rPr lang="en-US" smtClean="0"/>
              <a:t>08-Sep-22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474CD-B851-41EC-B1DB-18F7D49710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MICRO CREDIT DEFAULTER PROJECT</a:t>
            </a:r>
            <a:endParaRPr lang="en-US" b="1" dirty="0"/>
          </a:p>
        </p:txBody>
      </p:sp>
      <p:sp>
        <p:nvSpPr>
          <p:cNvPr id="3" name="Subtitle 2"/>
          <p:cNvSpPr>
            <a:spLocks noGrp="1"/>
          </p:cNvSpPr>
          <p:nvPr>
            <p:ph type="subTitle" idx="1"/>
          </p:nvPr>
        </p:nvSpPr>
        <p:spPr/>
        <p:txBody>
          <a:bodyPr/>
          <a:lstStyle/>
          <a:p>
            <a:r>
              <a:rPr lang="en-US" dirty="0" smtClean="0"/>
              <a:t>Submitted by </a:t>
            </a:r>
          </a:p>
          <a:p>
            <a:r>
              <a:rPr lang="en-US" dirty="0" err="1" smtClean="0"/>
              <a:t>Khanin</a:t>
            </a:r>
            <a:r>
              <a:rPr lang="en-US" dirty="0" smtClean="0"/>
              <a:t> </a:t>
            </a:r>
            <a:r>
              <a:rPr lang="en-US" dirty="0" err="1" smtClean="0"/>
              <a:t>Deka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400" dirty="0"/>
              <a:t>Strip-plots of ‘rental90’ and ‘</a:t>
            </a:r>
            <a:r>
              <a:rPr lang="en-US" sz="2400" dirty="0" err="1"/>
              <a:t>last_rech_date_ma</a:t>
            </a:r>
            <a:r>
              <a:rPr lang="en-US" sz="2400" dirty="0"/>
              <a:t>’ with the label:</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381000" y="1905000"/>
            <a:ext cx="8229600" cy="3581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000" dirty="0"/>
              <a:t> </a:t>
            </a:r>
            <a:r>
              <a:rPr lang="en-US" sz="2600" dirty="0"/>
              <a:t>Strip-plots of ‘</a:t>
            </a:r>
            <a:r>
              <a:rPr lang="en-US" sz="2600" dirty="0" err="1"/>
              <a:t>last_rech_date_da</a:t>
            </a:r>
            <a:r>
              <a:rPr lang="en-US" sz="2600" dirty="0"/>
              <a:t>’ and ‘</a:t>
            </a:r>
            <a:r>
              <a:rPr lang="en-US" sz="2600" dirty="0" err="1"/>
              <a:t>last_rech_amt_ma</a:t>
            </a:r>
            <a:r>
              <a:rPr lang="en-US" sz="2600" dirty="0"/>
              <a:t>’ with the label </a:t>
            </a:r>
            <a:r>
              <a:rPr lang="en-US" sz="2600" dirty="0" smtClean="0"/>
              <a:t>:</a:t>
            </a: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533400" y="1981200"/>
            <a:ext cx="7982095" cy="35052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000" dirty="0"/>
              <a:t> </a:t>
            </a:r>
            <a:r>
              <a:rPr lang="en-US" sz="2600" dirty="0"/>
              <a:t>Strip-plots of ‘cnt_ma_rech30’ and ‘fr_ma_rech30’ with the label: </a:t>
            </a: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457200" y="1981200"/>
            <a:ext cx="7982095" cy="344149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 Strip-plots of </a:t>
            </a:r>
            <a:r>
              <a:rPr lang="en-US" sz="2600" dirty="0" smtClean="0"/>
              <a:t>‘</a:t>
            </a:r>
            <a:r>
              <a:rPr lang="en-US" sz="2600" dirty="0"/>
              <a:t>‘sumamnt_ma_rech30’ and ‘medianamnt_ma_rech30’ </a:t>
            </a:r>
            <a:r>
              <a:rPr lang="en-US" sz="2600" dirty="0" smtClean="0"/>
              <a:t> </a:t>
            </a:r>
            <a:r>
              <a:rPr lang="en-US" sz="2600" dirty="0"/>
              <a:t>with the label</a:t>
            </a:r>
            <a:r>
              <a:rPr lang="en-US" sz="2600" dirty="0" smtClean="0"/>
              <a:t>:</a:t>
            </a:r>
            <a:br>
              <a:rPr lang="en-US" sz="2600" dirty="0" smtClean="0"/>
            </a:br>
            <a:r>
              <a:rPr lang="en-US" sz="2600" dirty="0" smtClean="0"/>
              <a:t> </a:t>
            </a: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609600" y="2209800"/>
            <a:ext cx="7783627" cy="344149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 Strip-plots of ‘medianmarechprebal30’ and ‘cnt_ma_rech90’ with the label: </a:t>
            </a: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609600" y="2057400"/>
            <a:ext cx="7774767" cy="359389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 Strip-plots of ‘fr_ma_rech90’ and ‘sumamnt_ma_rech90’ with the label:</a:t>
            </a: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685800" y="2133600"/>
            <a:ext cx="7633150" cy="3517694"/>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Strip-plots of ‘medianamnt_ma_rech90’ and ‘medianmarechprebal90’ with the label:</a:t>
            </a:r>
            <a:r>
              <a:rPr lang="en-US" sz="2400" dirty="0"/>
              <a:t/>
            </a:r>
            <a:br>
              <a:rPr lang="en-US" sz="24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685800" y="2057400"/>
            <a:ext cx="7633150" cy="342433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 </a:t>
            </a:r>
            <a:r>
              <a:rPr lang="en-US" sz="2400" dirty="0"/>
              <a:t>Strip-plots of ‘cnt_da_rech30’ and ‘fr_da_rech30’ with the label:</a:t>
            </a:r>
            <a:br>
              <a:rPr lang="en-US" sz="24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609600" y="2057400"/>
            <a:ext cx="7774767" cy="359369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 Strip-plots of ‘cnt_da_rech90’ and ‘fr_da_rech90’ with the label:</a:t>
            </a:r>
            <a:br>
              <a:rPr lang="en-US" sz="26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609600" y="2057400"/>
            <a:ext cx="7730039" cy="351749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 Strip-plots of ‘cnt_loans30’ and ‘amnt_loans30’ with the label:</a:t>
            </a:r>
            <a:br>
              <a:rPr lang="en-US" sz="26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62000" y="2133600"/>
            <a:ext cx="7548192" cy="359369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4495800"/>
          </a:xfrm>
        </p:spPr>
        <p:txBody>
          <a:bodyPr anchor="t">
            <a:normAutofit fontScale="90000"/>
          </a:bodyPr>
          <a:lstStyle/>
          <a:p>
            <a:r>
              <a:rPr lang="en-US" b="1" dirty="0" smtClean="0"/>
              <a:t/>
            </a:r>
            <a:br>
              <a:rPr lang="en-US" b="1" dirty="0" smtClean="0"/>
            </a:br>
            <a:r>
              <a:rPr lang="en-US" b="1" dirty="0" smtClean="0"/>
              <a:t/>
            </a:r>
            <a:br>
              <a:rPr lang="en-US" b="1" dirty="0" smtClean="0"/>
            </a:br>
            <a:r>
              <a:rPr lang="en-US" b="1" dirty="0" smtClean="0"/>
              <a:t>PROBLEM STATEMENT</a:t>
            </a:r>
            <a:br>
              <a:rPr lang="en-US" b="1" dirty="0" smtClean="0"/>
            </a:br>
            <a:r>
              <a:rPr lang="en-US" b="1" dirty="0"/>
              <a:t/>
            </a:r>
            <a:br>
              <a:rPr lang="en-US" b="1" dirty="0"/>
            </a:br>
            <a:r>
              <a:rPr lang="en-US" sz="3600" dirty="0" smtClean="0"/>
              <a:t>Build </a:t>
            </a:r>
            <a:r>
              <a:rPr lang="en-US" sz="3600" dirty="0"/>
              <a:t>a </a:t>
            </a:r>
            <a:r>
              <a:rPr lang="en-US" sz="3600" dirty="0" smtClean="0"/>
              <a:t>machine learning model </a:t>
            </a:r>
            <a:r>
              <a:rPr lang="en-US" sz="3600" dirty="0"/>
              <a:t>in order to </a:t>
            </a:r>
            <a:r>
              <a:rPr lang="en-US" sz="3600" dirty="0" smtClean="0"/>
              <a:t>predict</a:t>
            </a:r>
            <a:r>
              <a:rPr lang="en-US" sz="3600" dirty="0" smtClean="0"/>
              <a:t> </a:t>
            </a:r>
            <a:r>
              <a:rPr lang="en-US" sz="3600" dirty="0"/>
              <a:t>whether a consumer will repay the loaned amount within the stipulated time or not</a:t>
            </a:r>
            <a:r>
              <a:rPr lang="en-US" sz="3600" dirty="0" smtClean="0"/>
              <a:t>.</a:t>
            </a:r>
            <a:r>
              <a:rPr lang="en-US" dirty="0" smtClean="0"/>
              <a:t/>
            </a:r>
            <a:br>
              <a:rPr lang="en-US"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Strip-plots of ‘maxamnt_loans30’ and ‘cnt_loans90’ with the label:</a:t>
            </a: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62000" y="2133600"/>
            <a:ext cx="7493960" cy="344129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400" dirty="0"/>
              <a:t>Strip-plots of ‘amnt_loans90’ and ‘payback30’ with the label:</a:t>
            </a:r>
            <a:br>
              <a:rPr lang="en-US" sz="24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62000" y="2133600"/>
            <a:ext cx="7493960" cy="3320698"/>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000" dirty="0"/>
              <a:t> </a:t>
            </a:r>
            <a:r>
              <a:rPr lang="en-US" sz="2600" dirty="0"/>
              <a:t>Strip-plot of ‘payback90’ with the label:</a:t>
            </a:r>
            <a:r>
              <a:rPr lang="en-US" sz="2000" dirty="0"/>
              <a:t/>
            </a:r>
            <a:br>
              <a:rPr lang="en-US" sz="20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2057400" y="1905000"/>
            <a:ext cx="4625684" cy="35052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a:t>Count-plots of ‘medianamnt_loans30’ and ‘maxamnt_loans90’ with color coding of the label:</a:t>
            </a:r>
            <a:r>
              <a:rPr lang="en-US" sz="2000" dirty="0"/>
              <a:t/>
            </a:r>
            <a:br>
              <a:rPr lang="en-US" sz="20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62000" y="2057400"/>
            <a:ext cx="7478320" cy="35052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400" dirty="0"/>
              <a:t>Count-plots of ‘medianamnt_loans90’ and ‘month’ with color coding of the label:</a:t>
            </a:r>
            <a:br>
              <a:rPr lang="en-US" sz="2400" dirty="0"/>
            </a:br>
            <a:r>
              <a:rPr lang="en-US" sz="2000" dirty="0"/>
              <a:t/>
            </a:r>
            <a:br>
              <a:rPr lang="en-US" sz="2000" dirty="0"/>
            </a:br>
            <a:r>
              <a:rPr lang="en-US" sz="2600" dirty="0" smtClean="0"/>
              <a:t/>
            </a:r>
            <a:br>
              <a:rPr lang="en-US" sz="2600" dirty="0" smtClean="0"/>
            </a:br>
            <a:r>
              <a:rPr lang="en-US" sz="2600" dirty="0" smtClean="0"/>
              <a:t/>
            </a:r>
            <a:br>
              <a:rPr lang="en-US" sz="2600"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762000" y="2057400"/>
            <a:ext cx="7478320" cy="35052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Correlation Heat-map:</a:t>
            </a:r>
            <a:r>
              <a:rPr lang="en-US" sz="2400" dirty="0"/>
              <a:t/>
            </a:r>
            <a:br>
              <a:rPr lang="en-US" sz="2400" dirty="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304800" y="304800"/>
            <a:ext cx="9829800" cy="62484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algn="l"/>
            <a:r>
              <a:rPr lang="en-US" sz="4000" b="1" dirty="0"/>
              <a:t> </a:t>
            </a:r>
            <a:r>
              <a:rPr lang="en-US" sz="4000" b="1" dirty="0" smtClean="0"/>
              <a:t>                </a:t>
            </a:r>
            <a:r>
              <a:rPr lang="en-US" sz="4000" b="1" dirty="0" smtClean="0"/>
              <a:t>Performance Evaluation</a:t>
            </a:r>
            <a:r>
              <a:rPr lang="en-US" sz="1100" b="1" dirty="0"/>
              <a:t> </a:t>
            </a:r>
            <a:r>
              <a:rPr lang="en-US" sz="4000" b="1" dirty="0" smtClean="0"/>
              <a:t/>
            </a:r>
            <a:br>
              <a:rPr lang="en-US" sz="4000" b="1" dirty="0" smtClean="0"/>
            </a:br>
            <a:r>
              <a:rPr lang="en-US" sz="2400" dirty="0" smtClean="0"/>
              <a:t>To </a:t>
            </a:r>
            <a:r>
              <a:rPr lang="en-US" sz="2400" dirty="0"/>
              <a:t>evaluate the classification models the following metrics are used: </a:t>
            </a:r>
            <a:br>
              <a:rPr lang="en-US" sz="2400" dirty="0"/>
            </a:br>
            <a:r>
              <a:rPr lang="en-US" sz="2400" dirty="0" smtClean="0"/>
              <a:t>1. </a:t>
            </a:r>
            <a:r>
              <a:rPr lang="en-US" sz="2400" b="1" dirty="0" smtClean="0"/>
              <a:t>Accuracy</a:t>
            </a:r>
            <a:r>
              <a:rPr lang="en-US" sz="2400" dirty="0"/>
              <a:t>: It is the number of correct predictions divided by the total number of predictions.</a:t>
            </a:r>
            <a:br>
              <a:rPr lang="en-US" sz="2400" dirty="0"/>
            </a:br>
            <a:r>
              <a:rPr lang="en-US" sz="2400" dirty="0" smtClean="0"/>
              <a:t>2. </a:t>
            </a:r>
            <a:r>
              <a:rPr lang="en-US" sz="2400" b="1" dirty="0" smtClean="0"/>
              <a:t>Precision</a:t>
            </a:r>
            <a:r>
              <a:rPr lang="en-US" sz="2400" dirty="0"/>
              <a:t>: It is proportion of positive predictions that are actually correct. In our case, precision with respect to defaulters is the proportion of positive-defaulter predictions that are actually defaulters.</a:t>
            </a:r>
            <a:br>
              <a:rPr lang="en-US" sz="2400" dirty="0"/>
            </a:br>
            <a:r>
              <a:rPr lang="en-US" sz="2400" dirty="0" smtClean="0"/>
              <a:t>3. </a:t>
            </a:r>
            <a:r>
              <a:rPr lang="en-US" sz="2400" b="1" dirty="0" smtClean="0"/>
              <a:t>Recall</a:t>
            </a:r>
            <a:r>
              <a:rPr lang="en-US" sz="2400" dirty="0"/>
              <a:t>: It is the proportion of actual positives that predicted correctly by the model. In our case, recall with respect to defaulters is the proportion of actual defaulters that are predicted correctly by the model.</a:t>
            </a:r>
            <a:br>
              <a:rPr lang="en-US" sz="2400" dirty="0"/>
            </a:br>
            <a:r>
              <a:rPr lang="en-US" sz="2400" dirty="0" smtClean="0"/>
              <a:t>4. </a:t>
            </a:r>
            <a:r>
              <a:rPr lang="en-US" sz="2400" b="1" dirty="0" smtClean="0"/>
              <a:t>ROC-AUC</a:t>
            </a:r>
            <a:r>
              <a:rPr lang="en-US" sz="2400" dirty="0"/>
              <a:t>: ROC is a probability curve and AUC represents the degree or measure of </a:t>
            </a:r>
            <a:r>
              <a:rPr lang="en-US" sz="2400" dirty="0" err="1"/>
              <a:t>separability</a:t>
            </a:r>
            <a:r>
              <a:rPr lang="en-US" sz="2400" dirty="0"/>
              <a:t>. It tells how much the model is capable of distinguishing between classes. Higher the AUC, the better the model is at predicting 0 classes as 0 and 1 classes as 1.</a:t>
            </a:r>
            <a:br>
              <a:rPr lang="en-US" sz="2400" dirty="0"/>
            </a:br>
            <a:r>
              <a:rPr lang="en-US" sz="2400" dirty="0"/>
              <a:t/>
            </a:r>
            <a:br>
              <a:rPr lang="en-US" sz="2400" dirty="0"/>
            </a:br>
            <a:r>
              <a:rPr lang="en-US" sz="2800" dirty="0"/>
              <a:t/>
            </a:r>
            <a:br>
              <a:rPr lang="en-US" sz="2800" dirty="0"/>
            </a:b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algn="l"/>
            <a:r>
              <a:rPr lang="en-US" sz="2400" dirty="0" smtClean="0"/>
              <a:t/>
            </a:r>
            <a:br>
              <a:rPr lang="en-US" sz="2400" dirty="0" smtClean="0"/>
            </a:br>
            <a:r>
              <a:rPr lang="en-US" sz="2400" dirty="0" smtClean="0"/>
              <a:t>The performance is evaluated for five different algorithms. They are:   a) Logistic Regression</a:t>
            </a:r>
            <a:br>
              <a:rPr lang="en-US" sz="2400" dirty="0" smtClean="0"/>
            </a:br>
            <a:r>
              <a:rPr lang="en-US" sz="2400" dirty="0" smtClean="0"/>
              <a:t>b) Random Forests  Classification</a:t>
            </a:r>
            <a:br>
              <a:rPr lang="en-US" sz="2400" dirty="0" smtClean="0"/>
            </a:br>
            <a:r>
              <a:rPr lang="en-US" sz="2400" dirty="0" smtClean="0"/>
              <a:t>c) </a:t>
            </a:r>
            <a:r>
              <a:rPr lang="en-US" sz="2400" dirty="0" err="1" smtClean="0"/>
              <a:t>Adaboost</a:t>
            </a:r>
            <a:r>
              <a:rPr lang="en-US" sz="2400" dirty="0" smtClean="0"/>
              <a:t> Classification</a:t>
            </a:r>
            <a:r>
              <a:rPr lang="en-US" sz="2400" dirty="0" smtClean="0"/>
              <a:t/>
            </a:r>
            <a:br>
              <a:rPr lang="en-US" sz="2400" dirty="0" smtClean="0"/>
            </a:br>
            <a:r>
              <a:rPr lang="en-US" sz="2400" dirty="0" smtClean="0"/>
              <a:t>d) </a:t>
            </a:r>
            <a:r>
              <a:rPr lang="en-US" sz="2400" dirty="0" err="1" smtClean="0"/>
              <a:t>XGBoost</a:t>
            </a:r>
            <a:r>
              <a:rPr lang="en-US" sz="2400" dirty="0" smtClean="0"/>
              <a:t> Classification</a:t>
            </a:r>
            <a:br>
              <a:rPr lang="en-US" sz="2400" dirty="0" smtClean="0"/>
            </a:br>
            <a:r>
              <a:rPr lang="en-US" sz="2400" dirty="0" smtClean="0"/>
              <a:t>e) KNN Classification.</a:t>
            </a:r>
            <a:br>
              <a:rPr lang="en-US" sz="2400" dirty="0" smtClean="0"/>
            </a:br>
            <a:r>
              <a:rPr lang="en-US" sz="2400" dirty="0" smtClean="0"/>
              <a:t/>
            </a:r>
            <a:br>
              <a:rPr lang="en-US" sz="2400" dirty="0" smtClean="0"/>
            </a:br>
            <a:r>
              <a:rPr lang="en-US" sz="2400" dirty="0" smtClean="0"/>
              <a:t/>
            </a:r>
            <a:br>
              <a:rPr lang="en-US" sz="2400" dirty="0" smtClean="0"/>
            </a:br>
            <a:r>
              <a:rPr lang="en-US" sz="2400" dirty="0"/>
              <a:t> Train-test split 1 results</a:t>
            </a:r>
            <a:r>
              <a:rPr lang="en-US" sz="2400" dirty="0" smtClean="0"/>
              <a:t>:</a:t>
            </a:r>
            <a:br>
              <a:rPr lang="en-US" sz="2400" dirty="0" smtClean="0"/>
            </a:br>
            <a:r>
              <a:rPr lang="en-US" sz="2000" dirty="0"/>
              <a:t/>
            </a:r>
            <a:br>
              <a:rPr lang="en-US" sz="2000" dirty="0"/>
            </a:br>
            <a:r>
              <a:rPr lang="en-US" sz="2400" dirty="0"/>
              <a:t/>
            </a:r>
            <a:br>
              <a:rPr lang="en-US" sz="2400" dirty="0"/>
            </a:br>
            <a:r>
              <a:rPr lang="en-US" sz="2400" dirty="0"/>
              <a:t/>
            </a:r>
            <a:br>
              <a:rPr lang="en-US" sz="2400" dirty="0"/>
            </a:br>
            <a:r>
              <a:rPr lang="en-US" sz="2400" dirty="0"/>
              <a:t/>
            </a:r>
            <a:br>
              <a:rPr lang="en-US" sz="2400" dirty="0"/>
            </a:br>
            <a:r>
              <a:rPr lang="en-US" sz="2800" dirty="0"/>
              <a:t/>
            </a:r>
            <a:br>
              <a:rPr lang="en-US" sz="2800" dirty="0"/>
            </a:br>
            <a:r>
              <a:rPr lang="en-US" sz="2400" dirty="0" smtClean="0"/>
              <a:t/>
            </a:r>
            <a:br>
              <a:rPr lang="en-US" sz="2400" dirty="0" smtClean="0"/>
            </a:b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pic>
        <p:nvPicPr>
          <p:cNvPr id="3" name="Picture 2" descr="results-1.PNG"/>
          <p:cNvPicPr>
            <a:picLocks noChangeAspect="1"/>
          </p:cNvPicPr>
          <p:nvPr/>
        </p:nvPicPr>
        <p:blipFill>
          <a:blip r:embed="rId2"/>
          <a:stretch>
            <a:fillRect/>
          </a:stretch>
        </p:blipFill>
        <p:spPr>
          <a:xfrm>
            <a:off x="990600" y="3886200"/>
            <a:ext cx="7163800" cy="1752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algn="l"/>
            <a:r>
              <a:rPr lang="en-US" sz="2400" dirty="0" smtClean="0"/>
              <a:t> </a:t>
            </a:r>
            <a:r>
              <a:rPr lang="en-US" sz="2400" dirty="0"/>
              <a:t>Train-test split </a:t>
            </a:r>
            <a:r>
              <a:rPr lang="en-US" sz="2400" dirty="0" smtClean="0"/>
              <a:t>2 </a:t>
            </a:r>
            <a:r>
              <a:rPr lang="en-US" sz="2400" dirty="0"/>
              <a:t>results</a:t>
            </a:r>
            <a:r>
              <a:rPr lang="en-US" sz="2400" dirty="0" smtClean="0"/>
              <a:t>:</a:t>
            </a:r>
            <a:br>
              <a:rPr lang="en-US" sz="2400" dirty="0" smtClean="0"/>
            </a:br>
            <a:r>
              <a:rPr lang="en-US" sz="2400" dirty="0" smtClean="0"/>
              <a:t/>
            </a:r>
            <a:br>
              <a:rPr lang="en-US" sz="2400" dirty="0" smtClean="0"/>
            </a:br>
            <a:r>
              <a:rPr lang="en-US" sz="2000" dirty="0"/>
              <a:t/>
            </a:r>
            <a:br>
              <a:rPr lang="en-US" sz="2000" dirty="0"/>
            </a:br>
            <a:r>
              <a:rPr lang="en-US" sz="2400" dirty="0"/>
              <a:t/>
            </a:r>
            <a:br>
              <a:rPr lang="en-US" sz="2400" dirty="0"/>
            </a:br>
            <a:r>
              <a:rPr lang="en-US" sz="2400" dirty="0"/>
              <a:t/>
            </a:r>
            <a:br>
              <a:rPr lang="en-US" sz="2400" dirty="0"/>
            </a:br>
            <a:r>
              <a:rPr lang="en-US" sz="2400" dirty="0"/>
              <a:t/>
            </a:r>
            <a:br>
              <a:rPr lang="en-US" sz="2400" dirty="0"/>
            </a:br>
            <a:r>
              <a:rPr lang="en-US" sz="2800" dirty="0"/>
              <a:t/>
            </a:r>
            <a:br>
              <a:rPr lang="en-US" sz="2800" dirty="0"/>
            </a:br>
            <a:r>
              <a:rPr lang="en-US" sz="2400" dirty="0" smtClean="0"/>
              <a:t/>
            </a:r>
            <a:br>
              <a:rPr lang="en-US" sz="2400" dirty="0" smtClean="0"/>
            </a:br>
            <a:r>
              <a:rPr lang="en-US" sz="2400" dirty="0" smtClean="0"/>
              <a:t/>
            </a:r>
            <a:br>
              <a:rPr lang="en-US" sz="2400" dirty="0" smtClean="0"/>
            </a:br>
            <a:r>
              <a:rPr lang="en-US" sz="2400" dirty="0"/>
              <a:t> It can be seen that </a:t>
            </a:r>
            <a:r>
              <a:rPr lang="en-US" sz="2400" dirty="0" err="1"/>
              <a:t>XGBoost</a:t>
            </a:r>
            <a:r>
              <a:rPr lang="en-US" sz="2400" dirty="0"/>
              <a:t> Classifier is giving the best overall performance if we consider all metrics. </a:t>
            </a:r>
            <a:r>
              <a:rPr lang="en-US" sz="2400" dirty="0" smtClean="0"/>
              <a:t/>
            </a:r>
            <a:br>
              <a:rPr lang="en-US" sz="2400" dirty="0" smtClean="0"/>
            </a:br>
            <a:r>
              <a:rPr lang="en-US" sz="2400" dirty="0" smtClean="0"/>
              <a:t>Random-Forests </a:t>
            </a:r>
            <a:r>
              <a:rPr lang="en-US" sz="2400" dirty="0"/>
              <a:t>have a good accuracy but the recall score is not good enough. </a:t>
            </a:r>
            <a:r>
              <a:rPr lang="en-US" sz="2400" dirty="0" err="1"/>
              <a:t>Adaboost</a:t>
            </a:r>
            <a:r>
              <a:rPr lang="en-US" sz="2400" dirty="0"/>
              <a:t> has better recall than </a:t>
            </a:r>
            <a:r>
              <a:rPr lang="en-US" sz="2400" dirty="0" err="1"/>
              <a:t>XGBoost</a:t>
            </a:r>
            <a:r>
              <a:rPr lang="en-US" sz="2400" dirty="0"/>
              <a:t> but the precision is not good enough. </a:t>
            </a:r>
            <a:br>
              <a:rPr lang="en-US" sz="2400" dirty="0"/>
            </a:br>
            <a:r>
              <a:rPr lang="en-US" sz="2400" dirty="0"/>
              <a:t>Let’s move ahead with </a:t>
            </a:r>
            <a:r>
              <a:rPr lang="en-US" sz="2400" dirty="0" err="1"/>
              <a:t>XGBoost</a:t>
            </a:r>
            <a:r>
              <a:rPr lang="en-US" sz="2400" dirty="0"/>
              <a:t> Classifier and try to tune it further.</a:t>
            </a:r>
            <a:br>
              <a:rPr lang="en-US" sz="2400" dirty="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pic>
        <p:nvPicPr>
          <p:cNvPr id="4" name="Picture 3" descr="results-2.PNG"/>
          <p:cNvPicPr>
            <a:picLocks noChangeAspect="1"/>
          </p:cNvPicPr>
          <p:nvPr/>
        </p:nvPicPr>
        <p:blipFill>
          <a:blip r:embed="rId2"/>
          <a:stretch>
            <a:fillRect/>
          </a:stretch>
        </p:blipFill>
        <p:spPr>
          <a:xfrm>
            <a:off x="990600" y="1066800"/>
            <a:ext cx="7154274" cy="1752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algn="l"/>
            <a:r>
              <a:rPr lang="en-US" sz="2400" dirty="0" smtClean="0"/>
              <a:t/>
            </a:r>
            <a:br>
              <a:rPr lang="en-US" sz="2400" dirty="0" smtClean="0"/>
            </a:br>
            <a:r>
              <a:rPr lang="en-US" sz="2400" dirty="0" smtClean="0"/>
              <a:t> </a:t>
            </a:r>
            <a:r>
              <a:rPr lang="en-US" sz="2400" b="1" dirty="0" smtClean="0"/>
              <a:t>Hyper-parameter tuning</a:t>
            </a:r>
            <a:r>
              <a:rPr lang="en-US" sz="2400" dirty="0" smtClean="0"/>
              <a:t>:</a:t>
            </a:r>
            <a:br>
              <a:rPr lang="en-US" sz="2400" dirty="0" smtClean="0"/>
            </a:br>
            <a:r>
              <a:rPr lang="en-US" sz="2400" dirty="0" smtClean="0"/>
              <a:t/>
            </a:r>
            <a:br>
              <a:rPr lang="en-US" sz="2400" dirty="0" smtClean="0"/>
            </a:br>
            <a:r>
              <a:rPr lang="en-US" sz="2000" dirty="0"/>
              <a:t/>
            </a:r>
            <a:br>
              <a:rPr lang="en-US" sz="2000" dirty="0"/>
            </a:br>
            <a:r>
              <a:rPr lang="en-US" sz="2400" dirty="0"/>
              <a:t/>
            </a:r>
            <a:br>
              <a:rPr lang="en-US" sz="2400" dirty="0"/>
            </a:br>
            <a:r>
              <a:rPr lang="en-US" sz="2400" dirty="0"/>
              <a:t/>
            </a:r>
            <a:br>
              <a:rPr lang="en-US" sz="2400" dirty="0"/>
            </a:br>
            <a:r>
              <a:rPr lang="en-US" sz="2400" dirty="0"/>
              <a:t/>
            </a:r>
            <a:br>
              <a:rPr lang="en-US" sz="2400" dirty="0"/>
            </a:br>
            <a:r>
              <a:rPr lang="en-US" sz="2800" dirty="0"/>
              <a:t/>
            </a:r>
            <a:br>
              <a:rPr lang="en-US" sz="2800" dirty="0"/>
            </a:br>
            <a:r>
              <a:rPr lang="en-US" sz="2400" dirty="0" smtClean="0"/>
              <a:t/>
            </a:r>
            <a:br>
              <a:rPr lang="en-US" sz="2400" dirty="0" smtClean="0"/>
            </a:br>
            <a:r>
              <a:rPr lang="en-US" sz="2400" dirty="0" smtClean="0"/>
              <a:t/>
            </a:r>
            <a:br>
              <a:rPr lang="en-US" sz="2400" dirty="0" smtClean="0"/>
            </a:br>
            <a:r>
              <a:rPr lang="en-US" sz="2400" dirty="0"/>
              <a:t> 3 hyper-parameters of </a:t>
            </a:r>
            <a:r>
              <a:rPr lang="en-US" sz="2400" dirty="0" err="1"/>
              <a:t>XGBoost</a:t>
            </a:r>
            <a:r>
              <a:rPr lang="en-US" sz="2400" dirty="0"/>
              <a:t> are tuned</a:t>
            </a:r>
            <a:r>
              <a:rPr lang="en-US" sz="2400" dirty="0" smtClean="0"/>
              <a:t>:</a:t>
            </a:r>
            <a:br>
              <a:rPr lang="en-US" sz="2400" dirty="0" smtClean="0"/>
            </a:br>
            <a:r>
              <a:rPr lang="en-US" sz="2400" dirty="0" smtClean="0"/>
              <a:t> </a:t>
            </a:r>
            <a:r>
              <a:rPr lang="en-US" sz="2400" i="1" dirty="0"/>
              <a:t>‘</a:t>
            </a:r>
            <a:r>
              <a:rPr lang="en-US" sz="2400" i="1" dirty="0" err="1"/>
              <a:t>n_estimators</a:t>
            </a:r>
            <a:r>
              <a:rPr lang="en-US" sz="2400" i="1" dirty="0"/>
              <a:t>’, ‘</a:t>
            </a:r>
            <a:r>
              <a:rPr lang="en-US" sz="2400" i="1" dirty="0" err="1"/>
              <a:t>max_depth</a:t>
            </a:r>
            <a:r>
              <a:rPr lang="en-US" sz="2400" i="1" dirty="0"/>
              <a:t>’ </a:t>
            </a:r>
            <a:r>
              <a:rPr lang="en-US" sz="2400" dirty="0"/>
              <a:t>and </a:t>
            </a:r>
            <a:r>
              <a:rPr lang="en-US" sz="2400" i="1" dirty="0"/>
              <a:t>‘</a:t>
            </a:r>
            <a:r>
              <a:rPr lang="en-US" sz="2400" i="1" dirty="0" err="1"/>
              <a:t>learning_rate</a:t>
            </a:r>
            <a:r>
              <a:rPr lang="en-US" sz="2400" i="1" dirty="0"/>
              <a:t>’. </a:t>
            </a:r>
            <a:r>
              <a:rPr lang="en-US" sz="2400" dirty="0" smtClean="0"/>
              <a:t/>
            </a:r>
            <a:br>
              <a:rPr lang="en-US" sz="2400" dirty="0" smtClean="0"/>
            </a:br>
            <a:r>
              <a:rPr lang="en-US" sz="2400" dirty="0" smtClean="0"/>
              <a:t>The </a:t>
            </a:r>
            <a:r>
              <a:rPr lang="en-US" sz="2400" dirty="0"/>
              <a:t>best parameters are found to be 0.1, 7 and 250 respectively.</a:t>
            </a:r>
            <a:br>
              <a:rPr lang="en-US" sz="2400" dirty="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pic>
        <p:nvPicPr>
          <p:cNvPr id="4" name="Picture 3" descr="results-2.PNG"/>
          <p:cNvPicPr>
            <a:picLocks noChangeAspect="1"/>
          </p:cNvPicPr>
          <p:nvPr/>
        </p:nvPicPr>
        <p:blipFill>
          <a:blip r:embed="rId2"/>
          <a:stretch>
            <a:fillRect/>
          </a:stretch>
        </p:blipFill>
        <p:spPr>
          <a:xfrm>
            <a:off x="1066800" y="1371600"/>
            <a:ext cx="7054215" cy="1752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chor="t">
            <a:normAutofit fontScale="90000"/>
          </a:bodyPr>
          <a:lstStyle/>
          <a:p>
            <a:r>
              <a:rPr lang="en-US" b="1" dirty="0"/>
              <a:t/>
            </a:r>
            <a:br>
              <a:rPr lang="en-US" b="1" dirty="0"/>
            </a:br>
            <a:r>
              <a:rPr lang="en-US" b="1" dirty="0" smtClean="0"/>
              <a:t>The Dataset</a:t>
            </a:r>
            <a:br>
              <a:rPr lang="en-US" b="1" dirty="0" smtClean="0"/>
            </a:br>
            <a:r>
              <a:rPr lang="en-US" sz="3300" dirty="0" smtClean="0"/>
              <a:t/>
            </a:r>
            <a:br>
              <a:rPr lang="en-US" sz="3300" dirty="0" smtClean="0"/>
            </a:br>
            <a:r>
              <a:rPr lang="en-US" sz="3300" dirty="0" smtClean="0"/>
              <a:t>1</a:t>
            </a:r>
            <a:r>
              <a:rPr lang="en-US" sz="3300" dirty="0"/>
              <a:t>)</a:t>
            </a:r>
            <a:r>
              <a:rPr lang="en-US" sz="3300" dirty="0" smtClean="0"/>
              <a:t> </a:t>
            </a:r>
            <a:r>
              <a:rPr lang="en-US" sz="3300" dirty="0"/>
              <a:t>The dataset contains </a:t>
            </a:r>
            <a:r>
              <a:rPr lang="en-US" sz="3300" dirty="0"/>
              <a:t>209593</a:t>
            </a:r>
            <a:r>
              <a:rPr lang="en-US" sz="3300" dirty="0" smtClean="0"/>
              <a:t> </a:t>
            </a:r>
            <a:r>
              <a:rPr lang="en-US" sz="3300" dirty="0"/>
              <a:t>rows and </a:t>
            </a:r>
            <a:r>
              <a:rPr lang="en-US" sz="3300" dirty="0" smtClean="0"/>
              <a:t>37</a:t>
            </a:r>
            <a:r>
              <a:rPr lang="en-US" sz="3300" dirty="0" smtClean="0"/>
              <a:t> </a:t>
            </a:r>
            <a:r>
              <a:rPr lang="en-US" sz="3300" dirty="0"/>
              <a:t>columns</a:t>
            </a:r>
            <a:r>
              <a:rPr lang="en-US" sz="3300" dirty="0" smtClean="0"/>
              <a:t>.</a:t>
            </a:r>
            <a:br>
              <a:rPr lang="en-US" sz="3300" dirty="0" smtClean="0"/>
            </a:br>
            <a:r>
              <a:rPr lang="en-US" sz="3300" dirty="0" smtClean="0"/>
              <a:t> </a:t>
            </a:r>
            <a:r>
              <a:rPr lang="en-US" sz="3300" dirty="0" smtClean="0"/>
              <a:t>2) </a:t>
            </a:r>
            <a:r>
              <a:rPr lang="en-US" sz="3300" dirty="0"/>
              <a:t>Out of the </a:t>
            </a:r>
            <a:r>
              <a:rPr lang="en-US" sz="3300" dirty="0" smtClean="0"/>
              <a:t>37</a:t>
            </a:r>
            <a:r>
              <a:rPr lang="en-US" sz="3300" dirty="0" smtClean="0"/>
              <a:t> </a:t>
            </a:r>
            <a:r>
              <a:rPr lang="en-US" sz="3300" dirty="0"/>
              <a:t>columns, </a:t>
            </a:r>
            <a:r>
              <a:rPr lang="en-US" sz="3300" dirty="0"/>
              <a:t>21 are of float data-type, 13 of </a:t>
            </a:r>
            <a:r>
              <a:rPr lang="en-US" sz="3300" dirty="0" err="1"/>
              <a:t>int</a:t>
            </a:r>
            <a:r>
              <a:rPr lang="en-US" sz="3300" dirty="0"/>
              <a:t> and 3 of object data-type. </a:t>
            </a:r>
            <a:r>
              <a:rPr lang="en-US" sz="3300" dirty="0"/>
              <a:t/>
            </a:r>
            <a:br>
              <a:rPr lang="en-US" sz="3300" dirty="0"/>
            </a:br>
            <a:r>
              <a:rPr lang="en-US" sz="3300" dirty="0" smtClean="0"/>
              <a:t>3) </a:t>
            </a:r>
            <a:r>
              <a:rPr lang="en-US" sz="3300" dirty="0" smtClean="0"/>
              <a:t>There are no missing values in the dataset.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chor="t">
            <a:normAutofit fontScale="90000"/>
          </a:bodyPr>
          <a:lstStyle/>
          <a:p>
            <a:pPr lvl="0" algn="l"/>
            <a:r>
              <a:rPr lang="en-US" sz="3200" b="1" dirty="0" smtClean="0"/>
              <a:t/>
            </a:r>
            <a:br>
              <a:rPr lang="en-US" sz="3200" b="1" dirty="0" smtClean="0"/>
            </a:br>
            <a:r>
              <a:rPr lang="en-US" sz="3200" b="1" dirty="0" smtClean="0"/>
              <a:t>			</a:t>
            </a:r>
            <a:r>
              <a:rPr lang="en-US" sz="3900" b="1" dirty="0" smtClean="0"/>
              <a:t>CONCLUSION</a:t>
            </a:r>
            <a:r>
              <a:rPr lang="en-US" sz="3200" b="1" dirty="0" smtClean="0"/>
              <a:t/>
            </a:r>
            <a:br>
              <a:rPr lang="en-US" sz="3200" b="1" dirty="0" smtClean="0"/>
            </a:br>
            <a:r>
              <a:rPr lang="en-US" sz="2500" b="1" dirty="0" smtClean="0"/>
              <a:t>Key Findings:</a:t>
            </a:r>
            <a:r>
              <a:rPr lang="en-US" sz="3200" dirty="0" smtClean="0"/>
              <a:t/>
            </a:r>
            <a:br>
              <a:rPr lang="en-US" sz="3200" dirty="0" smtClean="0"/>
            </a:br>
            <a:r>
              <a:rPr lang="en-US" sz="2000" dirty="0" smtClean="0"/>
              <a:t>1. </a:t>
            </a:r>
            <a:r>
              <a:rPr lang="en-US" sz="2000" dirty="0"/>
              <a:t>The top 17 features affecting whether a customer is likely to be a defaulter are </a:t>
            </a:r>
            <a:r>
              <a:rPr lang="en-US" sz="2000" dirty="0" smtClean="0"/>
              <a:t>       shown </a:t>
            </a:r>
            <a:r>
              <a:rPr lang="en-US" sz="2000" dirty="0"/>
              <a:t>below in a list along with the Pearson standard correlation coefficient.</a:t>
            </a:r>
            <a:r>
              <a:rPr lang="en-US" sz="1800" dirty="0"/>
              <a:t/>
            </a:r>
            <a:br>
              <a:rPr lang="en-US" sz="1800" dirty="0"/>
            </a:br>
            <a:r>
              <a:rPr lang="en-US" sz="2000" dirty="0" smtClean="0"/>
              <a:t/>
            </a:r>
            <a:br>
              <a:rPr lang="en-US" sz="2000" dirty="0" smtClean="0"/>
            </a:br>
            <a:r>
              <a:rPr lang="en-US" sz="2000" dirty="0" smtClean="0"/>
              <a:t>2. </a:t>
            </a:r>
            <a:r>
              <a:rPr lang="en-US" sz="2000" dirty="0" err="1"/>
              <a:t>XGBoost</a:t>
            </a:r>
            <a:r>
              <a:rPr lang="en-US" sz="2000" dirty="0"/>
              <a:t> Classification Algorithm is giving the best results </a:t>
            </a:r>
            <a:r>
              <a:rPr lang="en-US" sz="2000" dirty="0" smtClean="0"/>
              <a:t/>
            </a:r>
            <a:br>
              <a:rPr lang="en-US" sz="2000" dirty="0" smtClean="0"/>
            </a:br>
            <a:r>
              <a:rPr lang="en-US" sz="2000" dirty="0" smtClean="0"/>
              <a:t>for </a:t>
            </a:r>
            <a:r>
              <a:rPr lang="en-US" sz="2000" dirty="0"/>
              <a:t>prediction of defaulters. It gives accuracy of around </a:t>
            </a:r>
            <a:r>
              <a:rPr lang="en-US" sz="2000" dirty="0" smtClean="0"/>
              <a:t/>
            </a:r>
            <a:br>
              <a:rPr lang="en-US" sz="2000" dirty="0" smtClean="0"/>
            </a:br>
            <a:r>
              <a:rPr lang="en-US" sz="2000" dirty="0" smtClean="0"/>
              <a:t>90%.</a:t>
            </a:r>
            <a:r>
              <a:rPr lang="en-US" sz="2000" dirty="0"/>
              <a:t> </a:t>
            </a: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800" dirty="0" smtClean="0"/>
              <a:t/>
            </a:r>
            <a:br>
              <a:rPr lang="en-US" sz="1800" dirty="0" smtClean="0"/>
            </a:br>
            <a:r>
              <a:rPr lang="en-US" sz="1800" dirty="0"/>
              <a:t/>
            </a:r>
            <a:br>
              <a:rPr lang="en-US" sz="1800" dirty="0"/>
            </a:br>
            <a:r>
              <a:rPr lang="en-US" sz="1800" b="1" dirty="0" smtClean="0"/>
              <a:t> </a:t>
            </a:r>
            <a:r>
              <a:rPr lang="en-US" sz="2500" b="1" dirty="0" smtClean="0"/>
              <a:t>Limitations of this work:</a:t>
            </a:r>
            <a:r>
              <a:rPr lang="en-US" sz="2000" dirty="0" smtClean="0"/>
              <a:t/>
            </a:r>
            <a:br>
              <a:rPr lang="en-US" sz="2000" dirty="0" smtClean="0"/>
            </a:br>
            <a:r>
              <a:rPr lang="en-US" sz="2000" dirty="0" smtClean="0"/>
              <a:t>1. </a:t>
            </a:r>
            <a:r>
              <a:rPr lang="en-IN" sz="2000" dirty="0"/>
              <a:t>The hyper-parameters of our final model can be </a:t>
            </a:r>
            <a:r>
              <a:rPr lang="en-IN" sz="2000" dirty="0" smtClean="0"/>
              <a:t>further</a:t>
            </a:r>
            <a:br>
              <a:rPr lang="en-IN" sz="2000" dirty="0" smtClean="0"/>
            </a:br>
            <a:r>
              <a:rPr lang="en-IN" sz="2000" dirty="0" smtClean="0"/>
              <a:t>tuned</a:t>
            </a:r>
            <a:r>
              <a:rPr lang="en-IN" sz="2000" dirty="0"/>
              <a:t>.</a:t>
            </a:r>
            <a:r>
              <a:rPr lang="en-US" sz="2000" dirty="0"/>
              <a:t/>
            </a:r>
            <a:br>
              <a:rPr lang="en-US" sz="2000" dirty="0"/>
            </a:br>
            <a:r>
              <a:rPr lang="en-IN" sz="2000" dirty="0"/>
              <a:t>2</a:t>
            </a:r>
            <a:r>
              <a:rPr lang="en-IN" sz="2000" dirty="0" smtClean="0"/>
              <a:t>. </a:t>
            </a:r>
            <a:r>
              <a:rPr lang="en-IN" sz="2000" dirty="0"/>
              <a:t>In this project we worked on only 5 algorithms. There are </a:t>
            </a:r>
            <a:r>
              <a:rPr lang="en-IN" sz="2000" dirty="0" smtClean="0"/>
              <a:t/>
            </a:r>
            <a:br>
              <a:rPr lang="en-IN" sz="2000" dirty="0" smtClean="0"/>
            </a:br>
            <a:r>
              <a:rPr lang="en-IN" sz="2000" dirty="0" smtClean="0"/>
              <a:t>numerous </a:t>
            </a:r>
            <a:r>
              <a:rPr lang="en-IN" sz="2000" dirty="0"/>
              <a:t>other classification algorithms with which we can try to make a better model.</a:t>
            </a:r>
            <a:r>
              <a:rPr lang="en-US" sz="1800" dirty="0"/>
              <a:t/>
            </a:r>
            <a:br>
              <a:rPr lang="en-US" sz="1800" dirty="0"/>
            </a:br>
            <a:r>
              <a:rPr lang="en-US" sz="2000" dirty="0" smtClean="0"/>
              <a:t/>
            </a:r>
            <a:br>
              <a:rPr lang="en-US" sz="2000" dirty="0" smtClean="0"/>
            </a:br>
            <a:r>
              <a:rPr lang="en-US" sz="1800" dirty="0" smtClean="0"/>
              <a:t/>
            </a:r>
            <a:br>
              <a:rPr lang="en-US" sz="1800" dirty="0" smtClean="0"/>
            </a:br>
            <a:r>
              <a:rPr lang="en-US" sz="2000" dirty="0" smtClean="0"/>
              <a:t/>
            </a:r>
            <a:br>
              <a:rPr lang="en-US" sz="2000" dirty="0" smtClean="0"/>
            </a:br>
            <a:r>
              <a:rPr lang="en-US" sz="3200" dirty="0" smtClean="0"/>
              <a:t/>
            </a:r>
            <a:br>
              <a:rPr lang="en-US" sz="3200" dirty="0" smtClean="0"/>
            </a:br>
            <a:endParaRPr lang="en-US" sz="3000" dirty="0"/>
          </a:p>
        </p:txBody>
      </p:sp>
      <p:pic>
        <p:nvPicPr>
          <p:cNvPr id="3" name="Picture 2" descr="correlation_with_trgt.PNG"/>
          <p:cNvPicPr>
            <a:picLocks noChangeAspect="1"/>
          </p:cNvPicPr>
          <p:nvPr/>
        </p:nvPicPr>
        <p:blipFill>
          <a:blip r:embed="rId2"/>
          <a:stretch>
            <a:fillRect/>
          </a:stretch>
        </p:blipFill>
        <p:spPr>
          <a:xfrm>
            <a:off x="6400800" y="2438400"/>
            <a:ext cx="2070624" cy="276062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chor="t">
            <a:normAutofit fontScale="90000"/>
          </a:bodyPr>
          <a:lstStyle/>
          <a:p>
            <a:pPr algn="l"/>
            <a:r>
              <a:rPr lang="en-US" sz="4000" b="1" dirty="0" smtClean="0"/>
              <a:t/>
            </a:r>
            <a:br>
              <a:rPr lang="en-US" sz="4000" b="1" dirty="0" smtClean="0"/>
            </a:br>
            <a:r>
              <a:rPr lang="en-US" sz="4000" b="1" dirty="0" smtClean="0"/>
              <a:t>		DATA PREPROCESSING</a:t>
            </a:r>
            <a:br>
              <a:rPr lang="en-US" sz="4000" b="1" dirty="0" smtClean="0"/>
            </a:br>
            <a:r>
              <a:rPr lang="en-US" sz="2600" dirty="0" smtClean="0"/>
              <a:t>1. </a:t>
            </a:r>
            <a:r>
              <a:rPr lang="en-US" sz="2600" i="1" dirty="0"/>
              <a:t>'Unnamed: 0'</a:t>
            </a:r>
            <a:r>
              <a:rPr lang="en-US" sz="2600" dirty="0"/>
              <a:t> column is deleted as it is used for numbering the entries in the dataset</a:t>
            </a:r>
            <a:r>
              <a:rPr lang="en-US" sz="2600" dirty="0" smtClean="0"/>
              <a:t>.</a:t>
            </a:r>
            <a:r>
              <a:rPr lang="en-US" sz="2600" dirty="0" smtClean="0"/>
              <a:t/>
            </a:r>
            <a:br>
              <a:rPr lang="en-US" sz="2600" dirty="0" smtClean="0"/>
            </a:br>
            <a:r>
              <a:rPr lang="en-US" sz="2600" dirty="0" smtClean="0"/>
              <a:t>2. </a:t>
            </a:r>
            <a:r>
              <a:rPr lang="en-US" sz="2600" i="1" dirty="0"/>
              <a:t>'</a:t>
            </a:r>
            <a:r>
              <a:rPr lang="en-US" sz="2600" i="1" dirty="0" err="1"/>
              <a:t>msisdn</a:t>
            </a:r>
            <a:r>
              <a:rPr lang="en-US" sz="2600" i="1" dirty="0"/>
              <a:t>' </a:t>
            </a:r>
            <a:r>
              <a:rPr lang="en-US" sz="2600" dirty="0"/>
              <a:t>column is deleted as it contains the mobile numbers of the customers which is not an useful data for us.</a:t>
            </a:r>
            <a:r>
              <a:rPr lang="en-US" sz="2600" dirty="0" smtClean="0"/>
              <a:t/>
            </a:r>
            <a:br>
              <a:rPr lang="en-US" sz="2600" dirty="0" smtClean="0"/>
            </a:br>
            <a:r>
              <a:rPr lang="en-US" sz="2600" dirty="0" smtClean="0"/>
              <a:t>3. </a:t>
            </a:r>
            <a:r>
              <a:rPr lang="en-US" sz="2600" i="1" dirty="0"/>
              <a:t>'</a:t>
            </a:r>
            <a:r>
              <a:rPr lang="en-US" sz="2600" i="1" dirty="0" err="1"/>
              <a:t>pcircle</a:t>
            </a:r>
            <a:r>
              <a:rPr lang="en-US" sz="2600" i="1" dirty="0"/>
              <a:t>' </a:t>
            </a:r>
            <a:r>
              <a:rPr lang="en-US" sz="2600" dirty="0"/>
              <a:t>column is deleted as it contains only one unique value for the entire column</a:t>
            </a:r>
            <a:r>
              <a:rPr lang="en-US" sz="2600" dirty="0" smtClean="0"/>
              <a:t>.</a:t>
            </a:r>
            <a:r>
              <a:rPr lang="en-US" sz="2600" dirty="0" smtClean="0"/>
              <a:t/>
            </a:r>
            <a:br>
              <a:rPr lang="en-US" sz="2600" dirty="0" smtClean="0"/>
            </a:br>
            <a:r>
              <a:rPr lang="en-US" sz="2600" dirty="0" smtClean="0"/>
              <a:t>4. </a:t>
            </a:r>
            <a:r>
              <a:rPr lang="en-US" sz="2600" dirty="0"/>
              <a:t>31 duplicate entries found which were removed</a:t>
            </a:r>
            <a:r>
              <a:rPr lang="en-US" sz="2600" dirty="0" smtClean="0"/>
              <a:t>.</a:t>
            </a:r>
            <a:r>
              <a:rPr lang="en-US" sz="2600" dirty="0" smtClean="0"/>
              <a:t/>
            </a:r>
            <a:br>
              <a:rPr lang="en-US" sz="2600" dirty="0" smtClean="0"/>
            </a:br>
            <a:r>
              <a:rPr lang="en-US" sz="2600" dirty="0" smtClean="0"/>
              <a:t>5. </a:t>
            </a:r>
            <a:r>
              <a:rPr lang="en-US" sz="2600" dirty="0"/>
              <a:t>On</a:t>
            </a:r>
            <a:r>
              <a:rPr lang="en-US" sz="2600" i="1" dirty="0"/>
              <a:t> '</a:t>
            </a:r>
            <a:r>
              <a:rPr lang="en-US" sz="2600" i="1" dirty="0" err="1"/>
              <a:t>pdate</a:t>
            </a:r>
            <a:r>
              <a:rPr lang="en-US" sz="2600" i="1" dirty="0"/>
              <a:t>' </a:t>
            </a:r>
            <a:r>
              <a:rPr lang="en-US" sz="2600" dirty="0"/>
              <a:t>column pandas </a:t>
            </a:r>
            <a:r>
              <a:rPr lang="en-US" sz="2600" i="1" dirty="0" err="1"/>
              <a:t>to_datetime</a:t>
            </a:r>
            <a:r>
              <a:rPr lang="en-US" sz="2600" dirty="0"/>
              <a:t> method is applied and  the day, month and year data is extracted into separate columns. The </a:t>
            </a:r>
            <a:r>
              <a:rPr lang="en-US" sz="2600" i="1" dirty="0"/>
              <a:t>‘</a:t>
            </a:r>
            <a:r>
              <a:rPr lang="en-US" sz="2600" i="1" dirty="0" err="1"/>
              <a:t>pdate</a:t>
            </a:r>
            <a:r>
              <a:rPr lang="en-US" sz="2600" i="1" dirty="0"/>
              <a:t>’</a:t>
            </a:r>
            <a:r>
              <a:rPr lang="en-US" sz="2600" dirty="0"/>
              <a:t> column is then removed</a:t>
            </a:r>
            <a:r>
              <a:rPr lang="en-US" sz="2600" dirty="0" smtClean="0"/>
              <a:t>.</a:t>
            </a:r>
            <a:br>
              <a:rPr lang="en-US" sz="2600" dirty="0" smtClean="0"/>
            </a:br>
            <a:r>
              <a:rPr lang="en-US" sz="2600" dirty="0" smtClean="0"/>
              <a:t>6. </a:t>
            </a:r>
            <a:r>
              <a:rPr lang="en-US" sz="2600" i="1" dirty="0"/>
              <a:t>'year' </a:t>
            </a:r>
            <a:r>
              <a:rPr lang="en-US" sz="2600" dirty="0"/>
              <a:t>column is deleted as all the entries correspond to a single year i.e. 2016</a:t>
            </a:r>
            <a:br>
              <a:rPr lang="en-US" sz="2600" dirty="0"/>
            </a:br>
            <a:r>
              <a:rPr lang="en-US" sz="2400" dirty="0"/>
              <a:t/>
            </a:r>
            <a:br>
              <a:rPr lang="en-US" sz="2400" dirty="0"/>
            </a:br>
            <a:r>
              <a:rPr lang="en-US" sz="2800" dirty="0"/>
              <a:t/>
            </a:r>
            <a:br>
              <a:rPr lang="en-US" sz="2800" dirty="0"/>
            </a:br>
            <a:r>
              <a:rPr lang="en-US" sz="3200" dirty="0" smtClean="0"/>
              <a:t/>
            </a:r>
            <a:br>
              <a:rPr lang="en-US" sz="3200" dirty="0" smtClean="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chor="t">
            <a:normAutofit fontScale="90000"/>
          </a:bodyPr>
          <a:lstStyle/>
          <a:p>
            <a:pPr algn="l"/>
            <a:r>
              <a:rPr lang="en-US" sz="2600" dirty="0" smtClean="0"/>
              <a:t>7. </a:t>
            </a:r>
            <a:r>
              <a:rPr lang="en-US" sz="2600" dirty="0"/>
              <a:t>The ‘</a:t>
            </a:r>
            <a:r>
              <a:rPr lang="en-US" sz="2600" dirty="0" err="1"/>
              <a:t>pearson</a:t>
            </a:r>
            <a:r>
              <a:rPr lang="en-US" sz="2600" dirty="0"/>
              <a:t>’ correlation of the features with the label is calculated. All the features with correlation less than 0.05 with the label are dropped as the correlation is considered statistically insignificant. </a:t>
            </a:r>
            <a:r>
              <a:rPr lang="en-US" sz="2600" dirty="0" smtClean="0"/>
              <a:t/>
            </a:r>
            <a:br>
              <a:rPr lang="en-US" sz="2600" dirty="0" smtClean="0"/>
            </a:br>
            <a:r>
              <a:rPr lang="en-US" sz="2600" dirty="0" smtClean="0"/>
              <a:t>8. </a:t>
            </a:r>
            <a:r>
              <a:rPr lang="en-US" sz="2600" dirty="0"/>
              <a:t>If we carefully see the features then we will find that a lot of them have data for last 30 and 90 days of same feature like ‘</a:t>
            </a:r>
            <a:r>
              <a:rPr lang="en-US" sz="2600" i="1" dirty="0"/>
              <a:t>daily_decr30</a:t>
            </a:r>
            <a:r>
              <a:rPr lang="en-US" sz="2600" dirty="0"/>
              <a:t>’ and ‘</a:t>
            </a:r>
            <a:r>
              <a:rPr lang="en-US" sz="2600" i="1" dirty="0"/>
              <a:t>daily_decr90</a:t>
            </a:r>
            <a:r>
              <a:rPr lang="en-US" sz="2600" dirty="0"/>
              <a:t>’. Both represent the averaged daily amount spent from main account, but over the duration of 30 days and 90 days. To check for </a:t>
            </a:r>
            <a:r>
              <a:rPr lang="en-US" sz="2600" dirty="0" err="1"/>
              <a:t>muticollinearity</a:t>
            </a:r>
            <a:r>
              <a:rPr lang="en-US" sz="2600" dirty="0"/>
              <a:t> among them correlation heat-map and variance inflation factor (VIF) is used. All the feature-pairs with correlation above 0.85 are checked for VIF scores. VIF score of above 5 is considered to be a </a:t>
            </a:r>
            <a:r>
              <a:rPr lang="en-US" sz="2600" dirty="0" err="1"/>
              <a:t>multicollinearity</a:t>
            </a:r>
            <a:r>
              <a:rPr lang="en-US" sz="2600" dirty="0"/>
              <a:t> issue.  Hence out of the two features which are </a:t>
            </a:r>
            <a:r>
              <a:rPr lang="en-US" sz="2600" dirty="0" err="1"/>
              <a:t>multicollinear</a:t>
            </a:r>
            <a:r>
              <a:rPr lang="en-US" sz="2600" dirty="0"/>
              <a:t>, one is dropped. Whichever feature among the two have lower correlation with label is dropped. </a:t>
            </a:r>
            <a:r>
              <a:rPr lang="en-US" sz="2600" dirty="0" smtClean="0"/>
              <a:t/>
            </a:r>
            <a:br>
              <a:rPr lang="en-US" sz="2600" dirty="0" smtClean="0"/>
            </a:br>
            <a:r>
              <a:rPr lang="en-US" sz="2600" dirty="0" smtClean="0"/>
              <a:t>9. </a:t>
            </a:r>
            <a:r>
              <a:rPr lang="en-US" sz="2600" dirty="0"/>
              <a:t>The </a:t>
            </a:r>
            <a:r>
              <a:rPr lang="en-US" sz="2600" dirty="0" err="1"/>
              <a:t>skewness</a:t>
            </a:r>
            <a:r>
              <a:rPr lang="en-US" sz="2600" dirty="0"/>
              <a:t> of the continuous data features is checked. All of them have very highly skewed data. </a:t>
            </a:r>
            <a:r>
              <a:rPr lang="en-US" sz="2600" dirty="0"/>
              <a:t/>
            </a:r>
            <a:br>
              <a:rPr lang="en-US" sz="2600" dirty="0"/>
            </a:br>
            <a:r>
              <a:rPr lang="en-US" sz="2600" dirty="0"/>
              <a:t/>
            </a:r>
            <a:br>
              <a:rPr lang="en-US" sz="2600" dirty="0"/>
            </a:br>
            <a:r>
              <a:rPr lang="en-US" sz="3200" dirty="0"/>
              <a:t/>
            </a:r>
            <a:br>
              <a:rPr lang="en-US" sz="3200" dirty="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chor="t">
            <a:normAutofit fontScale="90000"/>
          </a:bodyPr>
          <a:lstStyle/>
          <a:p>
            <a:pPr lvl="0" algn="l"/>
            <a:r>
              <a:rPr lang="en-US" sz="2600" dirty="0" smtClean="0"/>
              <a:t/>
            </a:r>
            <a:br>
              <a:rPr lang="en-US" sz="2600" dirty="0" smtClean="0"/>
            </a:br>
            <a:r>
              <a:rPr lang="en-US" sz="2600" dirty="0" smtClean="0"/>
              <a:t>10. </a:t>
            </a:r>
            <a:r>
              <a:rPr lang="en-US" sz="2600" dirty="0"/>
              <a:t>Cube-root and power transformations are applied to bring down the </a:t>
            </a:r>
            <a:r>
              <a:rPr lang="en-US" sz="2600" dirty="0" err="1" smtClean="0"/>
              <a:t>skewness</a:t>
            </a:r>
            <a:r>
              <a:rPr lang="en-US" sz="2600" dirty="0" smtClean="0"/>
              <a:t>. </a:t>
            </a:r>
            <a:br>
              <a:rPr lang="en-US" sz="2600" dirty="0" smtClean="0"/>
            </a:br>
            <a:r>
              <a:rPr lang="en-US" sz="2600" dirty="0" smtClean="0"/>
              <a:t>11. </a:t>
            </a:r>
            <a:r>
              <a:rPr lang="en-US" sz="2600" dirty="0"/>
              <a:t>Features on which power transformation is applied are:</a:t>
            </a:r>
            <a:br>
              <a:rPr lang="en-US" sz="2600" dirty="0"/>
            </a:br>
            <a:r>
              <a:rPr lang="en-US" sz="2600" i="1" dirty="0"/>
              <a:t>'last_rech_amt_ma','cnt_ma_rech30', 'amnt_loans90'</a:t>
            </a:r>
            <a:r>
              <a:rPr lang="en-US" sz="2600" dirty="0"/>
              <a:t/>
            </a:r>
            <a:br>
              <a:rPr lang="en-US" sz="2600" dirty="0"/>
            </a:br>
            <a:r>
              <a:rPr lang="en-US" sz="2600" i="1" dirty="0"/>
              <a:t>'medianamnt_ma_rech30' </a:t>
            </a:r>
            <a:r>
              <a:rPr lang="en-US" sz="2600" dirty="0"/>
              <a:t>and </a:t>
            </a:r>
            <a:r>
              <a:rPr lang="en-US" sz="2600" i="1" dirty="0"/>
              <a:t>'fr_ma_rech90'</a:t>
            </a:r>
            <a:r>
              <a:rPr lang="en-US" sz="2600" dirty="0"/>
              <a:t/>
            </a:r>
            <a:br>
              <a:rPr lang="en-US" sz="2600" dirty="0"/>
            </a:br>
            <a:r>
              <a:rPr lang="en-US" sz="2600" dirty="0" smtClean="0"/>
              <a:t>12. Features </a:t>
            </a:r>
            <a:r>
              <a:rPr lang="en-US" sz="2600" dirty="0"/>
              <a:t>on which cube-root transformation is applied are:</a:t>
            </a:r>
            <a:br>
              <a:rPr lang="en-US" sz="2600" dirty="0"/>
            </a:br>
            <a:r>
              <a:rPr lang="en-US" sz="2600" i="1" dirty="0"/>
              <a:t>'daily_decr30','rental90' </a:t>
            </a:r>
            <a:r>
              <a:rPr lang="en-US" sz="2600" dirty="0"/>
              <a:t>and </a:t>
            </a:r>
            <a:r>
              <a:rPr lang="en-US" sz="2600" i="1" dirty="0"/>
              <a:t>'sumamnt_ma_rech90</a:t>
            </a:r>
            <a:r>
              <a:rPr lang="en-US" sz="2600" i="1" dirty="0" smtClean="0"/>
              <a:t>'.</a:t>
            </a:r>
            <a:br>
              <a:rPr lang="en-US" sz="2600" i="1" dirty="0" smtClean="0"/>
            </a:br>
            <a:r>
              <a:rPr lang="en-US" sz="2600" dirty="0" smtClean="0"/>
              <a:t>13. </a:t>
            </a:r>
            <a:r>
              <a:rPr lang="en-US" sz="2600" dirty="0"/>
              <a:t>The features are then scaled using ‘</a:t>
            </a:r>
            <a:r>
              <a:rPr lang="en-US" sz="2600" dirty="0" err="1"/>
              <a:t>StandardScaler</a:t>
            </a:r>
            <a:r>
              <a:rPr lang="en-US" sz="2600" dirty="0"/>
              <a:t>’ of </a:t>
            </a:r>
            <a:r>
              <a:rPr lang="en-US" sz="2600" dirty="0" err="1"/>
              <a:t>scikit</a:t>
            </a:r>
            <a:r>
              <a:rPr lang="en-US" sz="2600" dirty="0"/>
              <a:t>-learn</a:t>
            </a:r>
            <a:r>
              <a:rPr lang="en-US" sz="2600" dirty="0" smtClean="0"/>
              <a:t>.</a:t>
            </a:r>
            <a:br>
              <a:rPr lang="en-US" sz="2600" dirty="0" smtClean="0"/>
            </a:br>
            <a:r>
              <a:rPr lang="en-US" sz="2600" dirty="0" smtClean="0"/>
              <a:t>14. Since the target variable is highly imbalanced, hence SMOTE </a:t>
            </a:r>
            <a:r>
              <a:rPr lang="en-US" sz="2600" dirty="0" err="1" smtClean="0"/>
              <a:t>upsampling</a:t>
            </a:r>
            <a:r>
              <a:rPr lang="en-US" sz="2600" dirty="0" smtClean="0"/>
              <a:t> is done on training dataset.</a:t>
            </a:r>
            <a:r>
              <a:rPr lang="en-US" sz="2600" dirty="0"/>
              <a:t/>
            </a:r>
            <a:br>
              <a:rPr lang="en-US" sz="2600" dirty="0"/>
            </a:br>
            <a:r>
              <a:rPr lang="en-US" sz="2600" dirty="0"/>
              <a:t/>
            </a:r>
            <a:br>
              <a:rPr lang="en-US" sz="2600" dirty="0"/>
            </a:br>
            <a:r>
              <a:rPr lang="en-US" sz="2600" dirty="0"/>
              <a:t/>
            </a:r>
            <a:br>
              <a:rPr lang="en-US" sz="2600" dirty="0"/>
            </a:br>
            <a:r>
              <a:rPr lang="en-US" sz="2600" dirty="0"/>
              <a:t/>
            </a:r>
            <a:br>
              <a:rPr lang="en-US" sz="2600" dirty="0"/>
            </a:br>
            <a:r>
              <a:rPr lang="en-US" sz="3200" dirty="0"/>
              <a:t/>
            </a:r>
            <a:br>
              <a:rPr lang="en-US" sz="3200" dirty="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4000" b="1" dirty="0" smtClean="0"/>
              <a:t/>
            </a:r>
            <a:br>
              <a:rPr lang="en-US" sz="4000" b="1"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r>
              <a:rPr lang="en-US" b="1" dirty="0" smtClean="0"/>
              <a:t>VISUALIZATION &amp; OBSERVATIONS </a:t>
            </a:r>
            <a:br>
              <a:rPr lang="en-US" b="1" dirty="0" smtClean="0"/>
            </a:br>
            <a:r>
              <a:rPr lang="en-US" sz="2800" i="1" dirty="0" smtClean="0"/>
              <a:t>Lets </a:t>
            </a:r>
            <a:r>
              <a:rPr lang="en-US" sz="2800" i="1" dirty="0" smtClean="0"/>
              <a:t>see plots showing the relation between </a:t>
            </a:r>
            <a:r>
              <a:rPr lang="en-US" sz="2800" i="1" dirty="0" smtClean="0"/>
              <a:t>features and label</a:t>
            </a:r>
            <a:r>
              <a:rPr lang="en-US" dirty="0" smtClean="0"/>
              <a:t/>
            </a:r>
            <a:br>
              <a:rPr lang="en-US" dirty="0" smtClean="0"/>
            </a:br>
            <a:r>
              <a:rPr lang="en-US" dirty="0" smtClean="0"/>
              <a:t/>
            </a:r>
            <a:br>
              <a:rPr lang="en-US" dirty="0" smtClean="0"/>
            </a:br>
            <a:r>
              <a:rPr lang="en-US" sz="2600" dirty="0" smtClean="0"/>
              <a:t>Pie-plot and count-plot of label:</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b="1" dirty="0"/>
          </a:p>
        </p:txBody>
      </p:sp>
      <p:pic>
        <p:nvPicPr>
          <p:cNvPr id="8" name="Content Placeholder 7" descr="label.PNG"/>
          <p:cNvPicPr>
            <a:picLocks noGrp="1" noChangeAspect="1"/>
          </p:cNvPicPr>
          <p:nvPr>
            <p:ph idx="1"/>
          </p:nvPr>
        </p:nvPicPr>
        <p:blipFill>
          <a:blip r:embed="rId2"/>
          <a:stretch>
            <a:fillRect/>
          </a:stretch>
        </p:blipFill>
        <p:spPr>
          <a:xfrm>
            <a:off x="1600200" y="2438400"/>
            <a:ext cx="5849092" cy="35052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smtClean="0"/>
              <a:t> Strip-plots of ‘</a:t>
            </a:r>
            <a:r>
              <a:rPr lang="en-US" sz="2600" dirty="0" err="1" smtClean="0"/>
              <a:t>aon</a:t>
            </a:r>
            <a:r>
              <a:rPr lang="en-US" sz="2600" dirty="0" smtClean="0"/>
              <a:t>’ and ‘daily_decr30’ with the label: </a:t>
            </a: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7" name="Content Placeholder 6" descr="1.PNG"/>
          <p:cNvPicPr>
            <a:picLocks noGrp="1" noChangeAspect="1"/>
          </p:cNvPicPr>
          <p:nvPr>
            <p:ph idx="1"/>
          </p:nvPr>
        </p:nvPicPr>
        <p:blipFill>
          <a:blip r:embed="rId2"/>
          <a:stretch>
            <a:fillRect/>
          </a:stretch>
        </p:blipFill>
        <p:spPr>
          <a:xfrm>
            <a:off x="533400" y="2057400"/>
            <a:ext cx="8229600" cy="3810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chor="t">
            <a:normAutofit fontScale="90000"/>
          </a:bodyPr>
          <a:lstStyle/>
          <a:p>
            <a:pPr algn="l"/>
            <a:r>
              <a:rPr lang="en-US" sz="2600" dirty="0" smtClean="0"/>
              <a:t/>
            </a:r>
            <a:br>
              <a:rPr lang="en-US" sz="2600" dirty="0" smtClean="0"/>
            </a:br>
            <a:r>
              <a:rPr lang="en-US" sz="2600" dirty="0"/>
              <a:t/>
            </a:r>
            <a:br>
              <a:rPr lang="en-US" sz="2600" dirty="0"/>
            </a:br>
            <a:r>
              <a:rPr lang="en-US" sz="2600" dirty="0" smtClean="0"/>
              <a:t>Strip-plots </a:t>
            </a:r>
            <a:r>
              <a:rPr lang="en-US" sz="2600" dirty="0"/>
              <a:t>of ‘daily_decr90’ and ‘rental30’ with the label:</a:t>
            </a: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sz="2000" dirty="0"/>
              <a:t/>
            </a:r>
            <a:br>
              <a:rPr lang="en-US" sz="2000" dirty="0"/>
            </a:br>
            <a:r>
              <a:rPr lang="en-US" dirty="0"/>
              <a:t/>
            </a:r>
            <a:br>
              <a:rPr lang="en-US" dirty="0"/>
            </a:br>
            <a:endParaRPr lang="en-US" b="1" dirty="0"/>
          </a:p>
        </p:txBody>
      </p:sp>
      <p:pic>
        <p:nvPicPr>
          <p:cNvPr id="5" name="Content Placeholder 4" descr="2.PNG"/>
          <p:cNvPicPr>
            <a:picLocks noGrp="1" noChangeAspect="1"/>
          </p:cNvPicPr>
          <p:nvPr>
            <p:ph idx="1"/>
          </p:nvPr>
        </p:nvPicPr>
        <p:blipFill>
          <a:blip r:embed="rId2"/>
          <a:stretch>
            <a:fillRect/>
          </a:stretch>
        </p:blipFill>
        <p:spPr>
          <a:xfrm>
            <a:off x="457200" y="1981200"/>
            <a:ext cx="8229600" cy="35814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60</Words>
  <Application>Microsoft Office PowerPoint</Application>
  <PresentationFormat>On-screen Show (4:3)</PresentationFormat>
  <Paragraphs>32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MICRO CREDIT DEFAULTER PROJECT</vt:lpstr>
      <vt:lpstr>  PROBLEM STATEMENT  Build a machine learning model in order to predict whether a consumer will repay the loaned amount within the stipulated time or not.       </vt:lpstr>
      <vt:lpstr> The Dataset  1) The dataset contains 209593 rows and 37 columns.  2) Out of the 37 columns, 21 are of float data-type, 13 of int and 3 of object data-type.  3) There are no missing values in the dataset.      </vt:lpstr>
      <vt:lpstr>   DATA PREPROCESSING 1. 'Unnamed: 0' column is deleted as it is used for numbering the entries in the dataset. 2. 'msisdn' column is deleted as it contains the mobile numbers of the customers which is not an useful data for us. 3. 'pcircle' column is deleted as it contains only one unique value for the entire column. 4. 31 duplicate entries found which were removed. 5. On 'pdate' column pandas to_datetime method is applied and  the day, month and year data is extracted into separate columns. The ‘pdate’ column is then removed. 6. 'year' column is deleted as all the entries correspond to a single year i.e. 2016         </vt:lpstr>
      <vt:lpstr>7. The ‘pearson’ correlation of the features with the label is calculated. All the features with correlation less than 0.05 with the label are dropped as the correlation is considered statistically insignificant.  8. If we carefully see the features then we will find that a lot of them have data for last 30 and 90 days of same feature like ‘daily_decr30’ and ‘daily_decr90’. Both represent the averaged daily amount spent from main account, but over the duration of 30 days and 90 days. To check for muticollinearity among them correlation heat-map and variance inflation factor (VIF) is used. All the feature-pairs with correlation above 0.85 are checked for VIF scores. VIF score of above 5 is considered to be a multicollinearity issue.  Hence out of the two features which are multicollinear, one is dropped. Whichever feature among the two have lower correlation with label is dropped.  9. The skewness of the continuous data features is checked. All of them have very highly skewed data.          </vt:lpstr>
      <vt:lpstr> 10. Cube-root and power transformations are applied to bring down the skewness.  11. Features on which power transformation is applied are: 'last_rech_amt_ma','cnt_ma_rech30', 'amnt_loans90' 'medianamnt_ma_rech30' and 'fr_ma_rech90' 12. Features on which cube-root transformation is applied are: 'daily_decr30','rental90' and 'sumamnt_ma_rech90'. 13. The features are then scaled using ‘StandardScaler’ of scikit-learn. 14. Since the target variable is highly imbalanced, hence SMOTE upsampling is done on training dataset.           </vt:lpstr>
      <vt:lpstr>VISUALIZATION &amp; OBSERVATIONS  Lets see plots showing the relation between features and label  Pie-plot and count-plot of label:       </vt:lpstr>
      <vt:lpstr>   Strip-plots of ‘aon’ and ‘daily_decr30’ with the label:           </vt:lpstr>
      <vt:lpstr>  Strip-plots of ‘daily_decr90’ and ‘rental30’ with the label:          </vt:lpstr>
      <vt:lpstr>  Strip-plots of ‘rental90’ and ‘last_rech_date_ma’ with the label:          </vt:lpstr>
      <vt:lpstr>   Strip-plots of ‘last_rech_date_da’ and ‘last_rech_amt_ma’ with the label :          </vt:lpstr>
      <vt:lpstr>   Strip-plots of ‘cnt_ma_rech30’ and ‘fr_ma_rech30’ with the label:           </vt:lpstr>
      <vt:lpstr>   Strip-plots of ‘‘sumamnt_ma_rech30’ and ‘medianamnt_ma_rech30’  with the label:            </vt:lpstr>
      <vt:lpstr>   Strip-plots of ‘medianmarechprebal30’ and ‘cnt_ma_rech90’ with the label:           </vt:lpstr>
      <vt:lpstr>   Strip-plots of ‘fr_ma_rech90’ and ‘sumamnt_ma_rech90’ with the label:          </vt:lpstr>
      <vt:lpstr>  Strip-plots of ‘medianamnt_ma_rech90’ and ‘medianmarechprebal90’ with the label:          </vt:lpstr>
      <vt:lpstr>   Strip-plots of ‘cnt_da_rech30’ and ‘fr_da_rech30’ with the label:           </vt:lpstr>
      <vt:lpstr>   Strip-plots of ‘cnt_da_rech90’ and ‘fr_da_rech90’ with the label:           </vt:lpstr>
      <vt:lpstr>   Strip-plots of ‘cnt_loans30’ and ‘amnt_loans30’ with the label:           </vt:lpstr>
      <vt:lpstr>  Strip-plots of ‘maxamnt_loans30’ and ‘cnt_loans90’ with the label:          </vt:lpstr>
      <vt:lpstr>  Strip-plots of ‘amnt_loans90’ and ‘payback30’ with the label:           </vt:lpstr>
      <vt:lpstr>   Strip-plot of ‘payback90’ with the label:          </vt:lpstr>
      <vt:lpstr>  Count-plots of ‘medianamnt_loans30’ and ‘maxamnt_loans90’ with color coding of the label:          </vt:lpstr>
      <vt:lpstr>  Count-plots of ‘medianamnt_loans90’ and ‘month’ with color coding of the label:           </vt:lpstr>
      <vt:lpstr>Correlation Heat-map:           </vt:lpstr>
      <vt:lpstr>                 Performance Evaluation  To evaluate the classification models the following metrics are used:  1. Accuracy: It is the number of correct predictions divided by the total number of predictions. 2. Precision: It is proportion of positive predictions that are actually correct. In our case, precision with respect to defaulters is the proportion of positive-defaulter predictions that are actually defaulters. 3. Recall: It is the proportion of actual positives that predicted correctly by the model. In our case, recall with respect to defaulters is the proportion of actual defaulters that are predicted correctly by the model. 4. ROC-AUC: ROC is a probability curve and AUC represents the degree or measure of separability. It tells how much the model is capable of distinguishing between classes. Higher the AUC, the better the model is at predicting 0 classes as 0 and 1 classes as 1.         </vt:lpstr>
      <vt:lpstr> The performance is evaluated for five different algorithms. They are:   a) Logistic Regression b) Random Forests  Classification c) Adaboost Classification d) XGBoost Classification e) KNN Classification.    Train-test split 1 results:             </vt:lpstr>
      <vt:lpstr> Train-test split 2 results:          It can be seen that XGBoost Classifier is giving the best overall performance if we consider all metrics.  Random-Forests have a good accuracy but the recall score is not good enough. Adaboost has better recall than XGBoost but the precision is not good enough.  Let’s move ahead with XGBoost Classifier and try to tune it further.      </vt:lpstr>
      <vt:lpstr>  Hyper-parameter tuning:          3 hyper-parameters of XGBoost are tuned:  ‘n_estimators’, ‘max_depth’ and ‘learning_rate’.  The best parameters are found to be 0.1, 7 and 250 respectively.     </vt:lpstr>
      <vt:lpstr>    CONCLUSION Key Findings: 1. The top 17 features affecting whether a customer is likely to be a defaulter are        shown below in a list along with the Pearson standard correlation coefficient.  2. XGBoost Classification Algorithm is giving the best results  for prediction of defaulters. It gives accuracy of around  90%.        Limitations of this work: 1. The hyper-parameters of our final model can be further tuned. 2. In this project we worked on only 5 algorithms. There are  numerous other classification algorithms with which we can try to make a better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Asus</dc:creator>
  <cp:lastModifiedBy>Asus</cp:lastModifiedBy>
  <cp:revision>31</cp:revision>
  <dcterms:created xsi:type="dcterms:W3CDTF">2022-09-08T08:21:59Z</dcterms:created>
  <dcterms:modified xsi:type="dcterms:W3CDTF">2022-09-08T12:42:23Z</dcterms:modified>
</cp:coreProperties>
</file>