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7" r:id="rId2"/>
    <p:sldId id="258"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5" r:id="rId17"/>
    <p:sldId id="276" r:id="rId18"/>
    <p:sldId id="277"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70CEEC-0149-434C-B3A4-1E700C564BF1}" type="datetimeFigureOut">
              <a:rPr lang="en-US" smtClean="0"/>
              <a:pPr/>
              <a:t>9/17/2022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B143AC-80F0-4EEA-AD6E-5CA71783AA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FF063D-438E-4F1D-8AC0-45A205018851}"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92500-EF5E-413F-BAA3-B0332B8C1A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F063D-438E-4F1D-8AC0-45A205018851}"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92500-EF5E-413F-BAA3-B0332B8C1A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F063D-438E-4F1D-8AC0-45A205018851}"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92500-EF5E-413F-BAA3-B0332B8C1A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F063D-438E-4F1D-8AC0-45A205018851}"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92500-EF5E-413F-BAA3-B0332B8C1A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FF063D-438E-4F1D-8AC0-45A205018851}"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92500-EF5E-413F-BAA3-B0332B8C1A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FF063D-438E-4F1D-8AC0-45A205018851}"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92500-EF5E-413F-BAA3-B0332B8C1A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FF063D-438E-4F1D-8AC0-45A205018851}" type="datetimeFigureOut">
              <a:rPr lang="en-US" smtClean="0"/>
              <a:pPr/>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92500-EF5E-413F-BAA3-B0332B8C1A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FF063D-438E-4F1D-8AC0-45A205018851}" type="datetimeFigureOut">
              <a:rPr lang="en-US" smtClean="0"/>
              <a:pPr/>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92500-EF5E-413F-BAA3-B0332B8C1A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F063D-438E-4F1D-8AC0-45A205018851}"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E92500-EF5E-413F-BAA3-B0332B8C1A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F063D-438E-4F1D-8AC0-45A205018851}"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92500-EF5E-413F-BAA3-B0332B8C1A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F063D-438E-4F1D-8AC0-45A205018851}"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92500-EF5E-413F-BAA3-B0332B8C1AB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FF063D-438E-4F1D-8AC0-45A205018851}" type="datetimeFigureOut">
              <a:rPr lang="en-US" smtClean="0"/>
              <a:pPr/>
              <a:t>9/17/2022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92500-EF5E-413F-BAA3-B0332B8C1A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CAR PRICE PREDICTION PROJECT</a:t>
            </a:r>
            <a:endParaRPr lang="en-US" b="1" dirty="0"/>
          </a:p>
        </p:txBody>
      </p:sp>
      <p:sp>
        <p:nvSpPr>
          <p:cNvPr id="3" name="Subtitle 2"/>
          <p:cNvSpPr>
            <a:spLocks noGrp="1"/>
          </p:cNvSpPr>
          <p:nvPr>
            <p:ph type="subTitle" idx="1"/>
          </p:nvPr>
        </p:nvSpPr>
        <p:spPr/>
        <p:txBody>
          <a:bodyPr/>
          <a:lstStyle/>
          <a:p>
            <a:r>
              <a:rPr lang="en-US" dirty="0"/>
              <a:t>Submitted by </a:t>
            </a:r>
          </a:p>
          <a:p>
            <a:r>
              <a:rPr lang="en-US" dirty="0" err="1"/>
              <a:t>Khanin</a:t>
            </a:r>
            <a:r>
              <a:rPr lang="en-US" dirty="0"/>
              <a:t> </a:t>
            </a:r>
            <a:r>
              <a:rPr lang="en-US" dirty="0" err="1"/>
              <a:t>Deka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buFont typeface="Arial" pitchFamily="34" charset="0"/>
              <a:buChar char="•"/>
            </a:pPr>
            <a:r>
              <a:rPr lang="en-US" sz="2200" dirty="0"/>
              <a:t> Regression plot of ‘Engine Capacity’ </a:t>
            </a:r>
            <a:r>
              <a:rPr lang="en-US" sz="2200" dirty="0" err="1"/>
              <a:t>vs</a:t>
            </a:r>
            <a:r>
              <a:rPr lang="en-US" sz="2200" dirty="0"/>
              <a:t> ‘Price’: </a:t>
            </a:r>
            <a:r>
              <a:rPr lang="en-US" sz="2000" dirty="0"/>
              <a:t/>
            </a:r>
            <a:br>
              <a:rPr lang="en-US" sz="2000"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smtClean="0"/>
              <a:t>Observation: </a:t>
            </a:r>
            <a:r>
              <a:rPr lang="en-US" sz="2200" dirty="0"/>
              <a:t>A positive linear relation can be seen. </a:t>
            </a:r>
            <a:r>
              <a:rPr lang="en-US" sz="1800" dirty="0"/>
              <a:t/>
            </a:r>
            <a:br>
              <a:rPr lang="en-US" sz="18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928662" y="867315"/>
            <a:ext cx="7072362" cy="452873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buFont typeface="Arial" pitchFamily="34" charset="0"/>
              <a:buChar char="•"/>
            </a:pPr>
            <a:r>
              <a:rPr lang="en-US" sz="2200" dirty="0"/>
              <a:t> Regression plot of ‘</a:t>
            </a:r>
            <a:r>
              <a:rPr lang="en-US" sz="2200" dirty="0" err="1"/>
              <a:t>Kms</a:t>
            </a:r>
            <a:r>
              <a:rPr lang="en-US" sz="2200" dirty="0"/>
              <a:t> Driven’ </a:t>
            </a:r>
            <a:r>
              <a:rPr lang="en-US" sz="2200" dirty="0" err="1"/>
              <a:t>vs</a:t>
            </a:r>
            <a:r>
              <a:rPr lang="en-US" sz="2200" dirty="0"/>
              <a:t> ‘Price’:</a:t>
            </a:r>
            <a:r>
              <a:rPr lang="en-US" sz="2000" dirty="0"/>
              <a:t/>
            </a:r>
            <a:br>
              <a:rPr lang="en-US" sz="2000" dirty="0"/>
            </a:br>
            <a:r>
              <a:rPr lang="en-US" sz="2000" dirty="0"/>
              <a:t/>
            </a:r>
            <a:br>
              <a:rPr lang="en-US" sz="2000"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smtClean="0"/>
              <a:t>Observation: </a:t>
            </a:r>
            <a:r>
              <a:rPr lang="en-US" sz="2200" dirty="0"/>
              <a:t>A negative linear relation can be seen. Cars which have travelled higher distance have lower price in general.</a:t>
            </a:r>
            <a:r>
              <a:rPr lang="en-US" sz="2000" dirty="0"/>
              <a:t/>
            </a:r>
            <a:br>
              <a:rPr lang="en-US" sz="20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857224" y="777237"/>
            <a:ext cx="7077214" cy="4618814"/>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78562"/>
          </a:xfrm>
        </p:spPr>
        <p:txBody>
          <a:bodyPr anchor="t">
            <a:normAutofit fontScale="90000"/>
          </a:bodyPr>
          <a:lstStyle/>
          <a:p>
            <a:pPr lvl="0" algn="l">
              <a:buFont typeface="Arial" pitchFamily="34" charset="0"/>
              <a:buChar char="•"/>
            </a:pPr>
            <a:r>
              <a:rPr lang="en-US" sz="2200" dirty="0"/>
              <a:t> Strip plot of ‘Year’ </a:t>
            </a:r>
            <a:r>
              <a:rPr lang="en-US" sz="2200" dirty="0" err="1"/>
              <a:t>vs</a:t>
            </a:r>
            <a:r>
              <a:rPr lang="en-US" sz="2200" dirty="0"/>
              <a:t> ‘Price’:</a:t>
            </a:r>
            <a:r>
              <a:rPr lang="en-US" sz="2000" dirty="0"/>
              <a:t/>
            </a:r>
            <a:br>
              <a:rPr lang="en-US" sz="2000" dirty="0"/>
            </a:br>
            <a:r>
              <a:rPr lang="en-US" sz="2000" dirty="0"/>
              <a:t/>
            </a:r>
            <a:br>
              <a:rPr lang="en-US" sz="2000" dirty="0"/>
            </a:br>
            <a:r>
              <a:rPr lang="en-US" sz="2000" dirty="0" smtClean="0"/>
              <a:t/>
            </a:r>
            <a:br>
              <a:rPr lang="en-US" sz="20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smtClean="0"/>
              <a:t>Observation: </a:t>
            </a:r>
            <a:r>
              <a:rPr lang="en-US" sz="2200" dirty="0"/>
              <a:t>Older cars have lower value. </a:t>
            </a:r>
            <a:r>
              <a:rPr lang="en-US" sz="2000" dirty="0"/>
              <a:t/>
            </a:r>
            <a:br>
              <a:rPr lang="en-US" sz="20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357158" y="785795"/>
            <a:ext cx="8283132" cy="450059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6278562"/>
          </a:xfrm>
        </p:spPr>
        <p:txBody>
          <a:bodyPr anchor="t">
            <a:normAutofit fontScale="90000"/>
          </a:bodyPr>
          <a:lstStyle/>
          <a:p>
            <a:pPr algn="l">
              <a:buFont typeface="Arial" pitchFamily="34" charset="0"/>
              <a:buChar char="•"/>
            </a:pPr>
            <a:r>
              <a:rPr lang="en-US" sz="2200" dirty="0" smtClean="0"/>
              <a:t> Strip </a:t>
            </a:r>
            <a:r>
              <a:rPr lang="en-US" sz="2200" dirty="0"/>
              <a:t>plots of ‘Fuel Type’ and ‘Transmission’ </a:t>
            </a:r>
            <a:r>
              <a:rPr lang="en-US" sz="2200" dirty="0" err="1"/>
              <a:t>vs</a:t>
            </a:r>
            <a:r>
              <a:rPr lang="en-US" sz="2200" dirty="0"/>
              <a:t> ‘Price’:</a:t>
            </a:r>
            <a:r>
              <a:rPr lang="en-US" sz="2000" dirty="0"/>
              <a:t/>
            </a:r>
            <a:br>
              <a:rPr lang="en-US" sz="2000" dirty="0"/>
            </a:br>
            <a:r>
              <a:rPr lang="en-US" sz="2000" dirty="0"/>
              <a:t/>
            </a:r>
            <a:br>
              <a:rPr lang="en-US" sz="2000" dirty="0"/>
            </a:br>
            <a:r>
              <a:rPr lang="en-US" sz="2000" dirty="0"/>
              <a:t/>
            </a:r>
            <a:br>
              <a:rPr lang="en-US" sz="2000" dirty="0"/>
            </a:br>
            <a:r>
              <a:rPr lang="en-US" sz="2000" dirty="0" smtClean="0"/>
              <a:t/>
            </a:r>
            <a:br>
              <a:rPr lang="en-US" sz="20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000" dirty="0"/>
              <a:t/>
            </a:r>
            <a:br>
              <a:rPr lang="en-US" sz="20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357158" y="928670"/>
            <a:ext cx="8283132" cy="3770356"/>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6278562"/>
          </a:xfrm>
        </p:spPr>
        <p:txBody>
          <a:bodyPr anchor="t">
            <a:normAutofit fontScale="90000"/>
          </a:bodyPr>
          <a:lstStyle/>
          <a:p>
            <a:pPr lvl="0" algn="l">
              <a:buFont typeface="Arial" pitchFamily="34" charset="0"/>
              <a:buChar char="•"/>
            </a:pPr>
            <a:r>
              <a:rPr lang="en-US" sz="2200" dirty="0" smtClean="0"/>
              <a:t> </a:t>
            </a:r>
            <a:r>
              <a:rPr lang="en-US" sz="2200" dirty="0"/>
              <a:t>Strip plots of ‘No. of Owners’ and ‘Location’ </a:t>
            </a:r>
            <a:r>
              <a:rPr lang="en-US" sz="2200" dirty="0" err="1"/>
              <a:t>vs</a:t>
            </a:r>
            <a:r>
              <a:rPr lang="en-US" sz="2200" dirty="0"/>
              <a:t> ‘Price’:</a:t>
            </a:r>
            <a:r>
              <a:rPr lang="en-US" sz="2000" dirty="0"/>
              <a:t/>
            </a:r>
            <a:br>
              <a:rPr lang="en-US" sz="2000" dirty="0"/>
            </a:br>
            <a:r>
              <a:rPr lang="en-US" sz="2000" dirty="0"/>
              <a:t/>
            </a:r>
            <a:br>
              <a:rPr lang="en-US" sz="2000" dirty="0"/>
            </a:br>
            <a:r>
              <a:rPr lang="en-US" sz="2000" dirty="0"/>
              <a:t/>
            </a:r>
            <a:br>
              <a:rPr lang="en-US" sz="2000" dirty="0"/>
            </a:br>
            <a:r>
              <a:rPr lang="en-US" sz="2000" dirty="0" smtClean="0"/>
              <a:t/>
            </a:r>
            <a:br>
              <a:rPr lang="en-US" sz="20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sz="2200" dirty="0" smtClean="0"/>
              <a:t>Observation: </a:t>
            </a:r>
            <a:r>
              <a:rPr lang="en-US" sz="2200" dirty="0"/>
              <a:t>As the number of owners of the car increase the price gets reduced. </a:t>
            </a:r>
            <a:r>
              <a:rPr lang="en-US" sz="2000" dirty="0"/>
              <a:t/>
            </a:r>
            <a:br>
              <a:rPr lang="en-US" sz="20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357158" y="1014742"/>
            <a:ext cx="8283132" cy="3985894"/>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6278562"/>
          </a:xfrm>
        </p:spPr>
        <p:txBody>
          <a:bodyPr anchor="t">
            <a:normAutofit fontScale="90000"/>
          </a:bodyPr>
          <a:lstStyle/>
          <a:p>
            <a:pPr algn="l">
              <a:buFont typeface="Arial" pitchFamily="34" charset="0"/>
              <a:buChar char="•"/>
            </a:pPr>
            <a:r>
              <a:rPr lang="en-US" sz="2200" dirty="0" smtClean="0"/>
              <a:t> Correlation </a:t>
            </a:r>
            <a:r>
              <a:rPr lang="en-US" sz="2200" dirty="0" err="1" smtClean="0"/>
              <a:t>Heatmap</a:t>
            </a:r>
            <a:r>
              <a:rPr lang="en-US" sz="2200" dirty="0" smtClean="0"/>
              <a:t>:</a:t>
            </a:r>
            <a:br>
              <a:rPr lang="en-US" sz="2200" dirty="0" smtClean="0"/>
            </a:br>
            <a:r>
              <a:rPr lang="en-US" dirty="0" smtClean="0"/>
              <a:t/>
            </a:r>
            <a:br>
              <a:rPr lang="en-US" dirty="0" smtClean="0"/>
            </a:br>
            <a:r>
              <a:rPr lang="en-US" sz="500" dirty="0" smtClean="0"/>
              <a:t/>
            </a:r>
            <a:br>
              <a:rPr lang="en-US" sz="500" dirty="0" smtClean="0"/>
            </a:br>
            <a:r>
              <a:rPr lang="en-US" sz="500" dirty="0"/>
              <a:t/>
            </a:r>
            <a:br>
              <a:rPr lang="en-US" sz="500" dirty="0"/>
            </a:br>
            <a:r>
              <a:rPr lang="en-US" sz="500" dirty="0" smtClean="0"/>
              <a:t/>
            </a:r>
            <a:br>
              <a:rPr lang="en-US" sz="500" dirty="0" smtClean="0"/>
            </a:br>
            <a:r>
              <a:rPr lang="en-US" sz="500" dirty="0"/>
              <a:t/>
            </a:r>
            <a:br>
              <a:rPr lang="en-US" sz="500" dirty="0"/>
            </a:br>
            <a:r>
              <a:rPr lang="en-US" sz="500" dirty="0" smtClean="0"/>
              <a:t/>
            </a:r>
            <a:br>
              <a:rPr lang="en-US" sz="500" dirty="0" smtClean="0"/>
            </a:br>
            <a:r>
              <a:rPr lang="en-US" sz="500" dirty="0"/>
              <a:t/>
            </a:r>
            <a:br>
              <a:rPr lang="en-US" sz="500" dirty="0"/>
            </a:br>
            <a:r>
              <a:rPr lang="en-US" sz="500" dirty="0" smtClean="0"/>
              <a:t/>
            </a:r>
            <a:br>
              <a:rPr lang="en-US" sz="5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000" dirty="0"/>
              <a:t>Observations: </a:t>
            </a:r>
            <a:br>
              <a:rPr lang="en-US" sz="2000" dirty="0"/>
            </a:br>
            <a:r>
              <a:rPr lang="en-US" sz="2000" dirty="0" smtClean="0"/>
              <a:t>1. ‘Engine </a:t>
            </a:r>
            <a:r>
              <a:rPr lang="en-US" sz="2000" dirty="0"/>
              <a:t>Capacity’ has the strongest correlation with price of the vehicle.</a:t>
            </a:r>
            <a:br>
              <a:rPr lang="en-US" sz="2000" dirty="0"/>
            </a:br>
            <a:r>
              <a:rPr lang="en-US" sz="2000" dirty="0" smtClean="0"/>
              <a:t>2. The </a:t>
            </a:r>
            <a:r>
              <a:rPr lang="en-US" sz="2000" dirty="0"/>
              <a:t>‘Brand’ and ‘Model’ seems to have a very weak relation with </a:t>
            </a:r>
            <a:r>
              <a:rPr lang="en-US" sz="2000" dirty="0" smtClean="0"/>
              <a:t>price.</a:t>
            </a:r>
            <a:r>
              <a:rPr lang="en-US" sz="2000" dirty="0"/>
              <a:t/>
            </a:r>
            <a:br>
              <a:rPr lang="en-US" sz="2000" dirty="0"/>
            </a:br>
            <a:r>
              <a:rPr lang="en-US" sz="2000" dirty="0" smtClean="0"/>
              <a:t>3. ‘Brand</a:t>
            </a:r>
            <a:r>
              <a:rPr lang="en-US" sz="2000" dirty="0"/>
              <a:t>’ and ‘Model’ have a </a:t>
            </a:r>
            <a:r>
              <a:rPr lang="en-US" sz="2000" dirty="0" err="1"/>
              <a:t>multicollinearity</a:t>
            </a:r>
            <a:r>
              <a:rPr lang="en-US" sz="2000" dirty="0"/>
              <a:t> issue.</a:t>
            </a:r>
            <a:br>
              <a:rPr lang="en-US" sz="2000" dirty="0"/>
            </a:br>
            <a:r>
              <a:rPr lang="en-US" sz="1800" dirty="0"/>
              <a:t/>
            </a:r>
            <a:br>
              <a:rPr lang="en-US" sz="18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928662" y="642918"/>
            <a:ext cx="7500990" cy="4786346"/>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4000" b="1" dirty="0" smtClean="0"/>
              <a:t>Performance Evaluation</a:t>
            </a:r>
            <a:endParaRPr lang="en-US" sz="4000" b="1" dirty="0"/>
          </a:p>
        </p:txBody>
      </p:sp>
      <p:sp>
        <p:nvSpPr>
          <p:cNvPr id="3" name="Content Placeholder 2"/>
          <p:cNvSpPr>
            <a:spLocks noGrp="1"/>
          </p:cNvSpPr>
          <p:nvPr>
            <p:ph idx="1"/>
          </p:nvPr>
        </p:nvSpPr>
        <p:spPr>
          <a:xfrm>
            <a:off x="457200" y="1071546"/>
            <a:ext cx="8229600" cy="5054617"/>
          </a:xfrm>
        </p:spPr>
        <p:txBody>
          <a:bodyPr>
            <a:normAutofit/>
          </a:bodyPr>
          <a:lstStyle/>
          <a:p>
            <a:r>
              <a:rPr lang="en-US" sz="2000" dirty="0" smtClean="0"/>
              <a:t>We will use the coefficient of determination (R²) to evaluate the models’ performance. The R² score for a model is a useful statistic in regression analysis, as it often describes how ‘good’ that model is at making predictions.</a:t>
            </a:r>
          </a:p>
          <a:p>
            <a:r>
              <a:rPr lang="en-US" sz="2000" dirty="0" smtClean="0"/>
              <a:t>The performance is evaluated for five different algorithms. They are:   	a) Linear Regression </a:t>
            </a:r>
          </a:p>
          <a:p>
            <a:pPr>
              <a:buNone/>
            </a:pPr>
            <a:r>
              <a:rPr lang="en-US" sz="2000" dirty="0" smtClean="0"/>
              <a:t>                b) </a:t>
            </a:r>
            <a:r>
              <a:rPr lang="en-US" sz="2000" dirty="0" err="1" smtClean="0"/>
              <a:t>AdaBoost</a:t>
            </a:r>
            <a:r>
              <a:rPr lang="en-US" sz="2000" dirty="0" smtClean="0"/>
              <a:t> Regression</a:t>
            </a:r>
          </a:p>
          <a:p>
            <a:pPr>
              <a:buNone/>
            </a:pPr>
            <a:r>
              <a:rPr lang="en-US" sz="2000" dirty="0" smtClean="0"/>
              <a:t>		c) Random Forests Regression </a:t>
            </a:r>
          </a:p>
          <a:p>
            <a:pPr>
              <a:buNone/>
            </a:pPr>
            <a:r>
              <a:rPr lang="en-US" sz="2000" dirty="0" smtClean="0"/>
              <a:t>		d) </a:t>
            </a:r>
            <a:r>
              <a:rPr lang="en-US" sz="2000" dirty="0" err="1" smtClean="0"/>
              <a:t>XGBoost</a:t>
            </a:r>
            <a:r>
              <a:rPr lang="en-US" sz="2000" dirty="0" smtClean="0"/>
              <a:t> Regression</a:t>
            </a:r>
          </a:p>
          <a:p>
            <a:pPr>
              <a:buNone/>
            </a:pPr>
            <a:r>
              <a:rPr lang="en-IN" sz="2000" dirty="0" smtClean="0"/>
              <a:t>		</a:t>
            </a:r>
            <a:r>
              <a:rPr lang="en-US" sz="2000" dirty="0" smtClean="0"/>
              <a:t>e) KNN Regression.</a:t>
            </a:r>
          </a:p>
          <a:p>
            <a:r>
              <a:rPr lang="en-US" sz="2000" dirty="0" smtClean="0"/>
              <a:t>First the scores are observed for 5 different train-test splits and then the score is cross-validated for each of the models.</a:t>
            </a:r>
          </a:p>
          <a:p>
            <a:endParaRPr lang="en-US" sz="2000" dirty="0" smtClean="0"/>
          </a:p>
          <a:p>
            <a:endParaRPr lang="en-US" sz="2000" dirty="0"/>
          </a:p>
          <a:p>
            <a:pPr lvl="0"/>
            <a:endParaRPr lang="en-US" sz="2000" dirty="0"/>
          </a:p>
          <a:p>
            <a:endParaRPr lang="en-IN"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6278562"/>
          </a:xfrm>
        </p:spPr>
        <p:txBody>
          <a:bodyPr anchor="t">
            <a:normAutofit/>
          </a:bodyPr>
          <a:lstStyle/>
          <a:p>
            <a:pPr algn="l"/>
            <a:r>
              <a:rPr lang="en-US" sz="2200" dirty="0" smtClean="0"/>
              <a:t>Let’s see the R² scores of the 5 different algorithms on 5 different train-test splits:</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dirty="0" smtClean="0"/>
              <a:t/>
            </a:r>
            <a:br>
              <a:rPr lang="en-US" dirty="0" smtClean="0"/>
            </a:br>
            <a:r>
              <a:rPr lang="en-US" sz="2200" dirty="0" smtClean="0"/>
              <a:t>Let’s see the cross-validation results:</a:t>
            </a:r>
            <a:br>
              <a:rPr lang="en-US" sz="2200" dirty="0" smtClean="0"/>
            </a:br>
            <a:r>
              <a:rPr lang="en-US" dirty="0" smtClean="0"/>
              <a:t/>
            </a:r>
            <a:br>
              <a:rPr lang="en-US" dirty="0" smtClean="0"/>
            </a:br>
            <a:r>
              <a:rPr lang="en-US" dirty="0" smtClean="0"/>
              <a:t/>
            </a:r>
            <a:br>
              <a:rPr lang="en-US" dirty="0" smtClean="0"/>
            </a:br>
            <a:r>
              <a:rPr lang="en-US" sz="2000" dirty="0" smtClean="0"/>
              <a:t/>
            </a:r>
            <a:br>
              <a:rPr lang="en-US" sz="2000" dirty="0" smtClean="0"/>
            </a:br>
            <a:r>
              <a:rPr lang="en-US" dirty="0" smtClean="0"/>
              <a:t/>
            </a:r>
            <a:br>
              <a:rPr lang="en-US" dirty="0" smtClean="0"/>
            </a:br>
            <a:r>
              <a:rPr lang="en-US" sz="2200" dirty="0" smtClean="0"/>
              <a:t>From the above results it can be seen that Random-Forests and </a:t>
            </a:r>
            <a:r>
              <a:rPr lang="en-US" sz="2200" dirty="0" err="1" smtClean="0"/>
              <a:t>XGBoost</a:t>
            </a:r>
            <a:r>
              <a:rPr lang="en-US" sz="2200" dirty="0" smtClean="0"/>
              <a:t> is giving the best results. Let’s try to tune their </a:t>
            </a:r>
            <a:r>
              <a:rPr lang="en-US" sz="2200" dirty="0" err="1" smtClean="0"/>
              <a:t>hyperparameters</a:t>
            </a:r>
            <a:r>
              <a:rPr lang="en-US" sz="2200" dirty="0" smtClean="0"/>
              <a:t>. </a:t>
            </a:r>
            <a:endParaRPr lang="en-US" sz="2200" b="1" dirty="0"/>
          </a:p>
        </p:txBody>
      </p:sp>
      <p:pic>
        <p:nvPicPr>
          <p:cNvPr id="5" name="Content Placeholder 4" descr="2.PNG"/>
          <p:cNvPicPr>
            <a:picLocks noGrp="1" noChangeAspect="1"/>
          </p:cNvPicPr>
          <p:nvPr>
            <p:ph idx="1"/>
          </p:nvPr>
        </p:nvPicPr>
        <p:blipFill>
          <a:blip r:embed="rId2"/>
          <a:stretch>
            <a:fillRect/>
          </a:stretch>
        </p:blipFill>
        <p:spPr>
          <a:xfrm>
            <a:off x="357158" y="1000108"/>
            <a:ext cx="8286808" cy="1748016"/>
          </a:xfrm>
        </p:spPr>
      </p:pic>
      <p:pic>
        <p:nvPicPr>
          <p:cNvPr id="4" name="Picture 3" descr="cross_validation_results.png"/>
          <p:cNvPicPr>
            <a:picLocks noChangeAspect="1"/>
          </p:cNvPicPr>
          <p:nvPr/>
        </p:nvPicPr>
        <p:blipFill>
          <a:blip r:embed="rId3"/>
          <a:stretch>
            <a:fillRect/>
          </a:stretch>
        </p:blipFill>
        <p:spPr>
          <a:xfrm>
            <a:off x="428596" y="3286124"/>
            <a:ext cx="8215370" cy="204233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chor="t">
            <a:normAutofit fontScale="90000"/>
          </a:bodyPr>
          <a:lstStyle/>
          <a:p>
            <a:pPr algn="l"/>
            <a:r>
              <a:rPr lang="en-US" sz="2400" dirty="0" smtClean="0"/>
              <a:t> </a:t>
            </a:r>
            <a:r>
              <a:rPr lang="en-US" sz="2400" b="1" dirty="0"/>
              <a:t>Hyper-parameter </a:t>
            </a:r>
            <a:r>
              <a:rPr lang="en-US" sz="2400" b="1" dirty="0" smtClean="0"/>
              <a:t>tuning of Random-Forests Model</a:t>
            </a:r>
            <a:r>
              <a:rPr lang="en-US" sz="2400" dirty="0" smtClean="0"/>
              <a:t>:</a:t>
            </a:r>
            <a:r>
              <a:rPr lang="en-US" sz="2400" dirty="0"/>
              <a:t/>
            </a:r>
            <a:br>
              <a:rPr lang="en-US" sz="2400" dirty="0"/>
            </a:br>
            <a:r>
              <a:rPr lang="en-US" sz="2400" dirty="0"/>
              <a:t/>
            </a:r>
            <a:br>
              <a:rPr lang="en-US" sz="2400" dirty="0"/>
            </a:br>
            <a:r>
              <a:rPr lang="en-US" sz="2000" dirty="0"/>
              <a:t/>
            </a:r>
            <a:br>
              <a:rPr lang="en-US" sz="2000" dirty="0"/>
            </a:br>
            <a:r>
              <a:rPr lang="en-US" sz="2400" dirty="0"/>
              <a:t/>
            </a:r>
            <a:br>
              <a:rPr lang="en-US" sz="2400" dirty="0"/>
            </a:br>
            <a:r>
              <a:rPr lang="en-US" sz="2400" dirty="0"/>
              <a:t/>
            </a:r>
            <a:br>
              <a:rPr lang="en-US" sz="2400" dirty="0"/>
            </a:br>
            <a:r>
              <a:rPr lang="en-US" sz="2400" dirty="0"/>
              <a:t/>
            </a:r>
            <a:br>
              <a:rPr lang="en-US" sz="2400" dirty="0"/>
            </a:br>
            <a:r>
              <a:rPr lang="en-US" sz="2800" dirty="0"/>
              <a:t/>
            </a:r>
            <a:br>
              <a:rPr lang="en-US" sz="2800" dirty="0"/>
            </a:br>
            <a:r>
              <a:rPr lang="en-US" sz="2400" dirty="0"/>
              <a:t/>
            </a:r>
            <a:br>
              <a:rPr lang="en-US" sz="2400" dirty="0"/>
            </a:br>
            <a:r>
              <a:rPr lang="en-US" sz="2400" dirty="0"/>
              <a:t/>
            </a:r>
            <a:br>
              <a:rPr lang="en-US" sz="2400" dirty="0"/>
            </a:br>
            <a:r>
              <a:rPr lang="en-US" sz="2200" dirty="0" smtClean="0"/>
              <a:t>Cross validation results of the tuned model:</a:t>
            </a:r>
            <a:r>
              <a:rPr lang="en-US" sz="2400" dirty="0"/>
              <a:t/>
            </a:r>
            <a:br>
              <a:rPr lang="en-US" sz="2400" dirty="0"/>
            </a:br>
            <a:r>
              <a:rPr lang="en-US" sz="3600" dirty="0"/>
              <a:t/>
            </a:r>
            <a:br>
              <a:rPr lang="en-US" sz="3600" dirty="0"/>
            </a:br>
            <a:r>
              <a:rPr lang="en-US" sz="4000" b="1" dirty="0"/>
              <a:t/>
            </a:r>
            <a:br>
              <a:rPr lang="en-US" sz="4000" b="1" dirty="0"/>
            </a:br>
            <a:r>
              <a:rPr lang="en-US" dirty="0"/>
              <a:t/>
            </a:r>
            <a:br>
              <a:rPr lang="en-US" dirty="0"/>
            </a:br>
            <a:r>
              <a:rPr lang="en-US" dirty="0"/>
              <a:t/>
            </a:r>
            <a:br>
              <a:rPr lang="en-US" dirty="0"/>
            </a:br>
            <a:endParaRPr lang="en-US" dirty="0"/>
          </a:p>
        </p:txBody>
      </p:sp>
      <p:pic>
        <p:nvPicPr>
          <p:cNvPr id="4" name="Picture 3" descr="results-2.PNG"/>
          <p:cNvPicPr>
            <a:picLocks noChangeAspect="1"/>
          </p:cNvPicPr>
          <p:nvPr/>
        </p:nvPicPr>
        <p:blipFill>
          <a:blip r:embed="rId2"/>
          <a:stretch>
            <a:fillRect/>
          </a:stretch>
        </p:blipFill>
        <p:spPr>
          <a:xfrm>
            <a:off x="928662" y="785794"/>
            <a:ext cx="6846145" cy="2312273"/>
          </a:xfrm>
          <a:prstGeom prst="rect">
            <a:avLst/>
          </a:prstGeom>
        </p:spPr>
      </p:pic>
      <p:pic>
        <p:nvPicPr>
          <p:cNvPr id="5" name="Picture 4" descr="Random Forests hyperparameter tuning_cv.png"/>
          <p:cNvPicPr>
            <a:picLocks noChangeAspect="1"/>
          </p:cNvPicPr>
          <p:nvPr/>
        </p:nvPicPr>
        <p:blipFill>
          <a:blip r:embed="rId3"/>
          <a:stretch>
            <a:fillRect/>
          </a:stretch>
        </p:blipFill>
        <p:spPr>
          <a:xfrm>
            <a:off x="928662" y="3786190"/>
            <a:ext cx="5572164" cy="185738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7634"/>
          </a:xfrm>
        </p:spPr>
        <p:txBody>
          <a:bodyPr anchor="t">
            <a:normAutofit fontScale="90000"/>
          </a:bodyPr>
          <a:lstStyle/>
          <a:p>
            <a:pPr algn="l"/>
            <a:r>
              <a:rPr lang="en-US" sz="2400" dirty="0" smtClean="0"/>
              <a:t> </a:t>
            </a:r>
            <a:r>
              <a:rPr lang="en-US" sz="2400" b="1" dirty="0"/>
              <a:t>Hyper-parameter </a:t>
            </a:r>
            <a:r>
              <a:rPr lang="en-US" sz="2400" b="1" dirty="0" smtClean="0"/>
              <a:t>tuning of </a:t>
            </a:r>
            <a:r>
              <a:rPr lang="en-US" sz="2400" b="1" dirty="0" err="1" smtClean="0"/>
              <a:t>XGBoost</a:t>
            </a:r>
            <a:r>
              <a:rPr lang="en-US" sz="2400" b="1" dirty="0" smtClean="0"/>
              <a:t> Model</a:t>
            </a:r>
            <a:r>
              <a:rPr lang="en-US" sz="2400" dirty="0" smtClean="0"/>
              <a:t>:</a:t>
            </a:r>
            <a:r>
              <a:rPr lang="en-US" sz="2400" dirty="0"/>
              <a:t/>
            </a:r>
            <a:br>
              <a:rPr lang="en-US" sz="2400" dirty="0"/>
            </a:br>
            <a:r>
              <a:rPr lang="en-US" sz="2400" dirty="0"/>
              <a:t/>
            </a:r>
            <a:br>
              <a:rPr lang="en-US" sz="2400" dirty="0"/>
            </a:br>
            <a:r>
              <a:rPr lang="en-US" sz="2000" dirty="0"/>
              <a:t/>
            </a:r>
            <a:br>
              <a:rPr lang="en-US" sz="2000" dirty="0"/>
            </a:br>
            <a:r>
              <a:rPr lang="en-US" sz="2400" dirty="0"/>
              <a:t/>
            </a:r>
            <a:br>
              <a:rPr lang="en-US" sz="2400" dirty="0"/>
            </a:br>
            <a:r>
              <a:rPr lang="en-US" sz="2400" dirty="0"/>
              <a:t/>
            </a:r>
            <a:br>
              <a:rPr lang="en-US" sz="2400" dirty="0"/>
            </a:br>
            <a:r>
              <a:rPr lang="en-US" sz="2400" dirty="0"/>
              <a:t/>
            </a:r>
            <a:br>
              <a:rPr lang="en-US" sz="2400" dirty="0"/>
            </a:br>
            <a:r>
              <a:rPr lang="en-US" sz="2800" dirty="0"/>
              <a:t/>
            </a:r>
            <a:br>
              <a:rPr lang="en-US" sz="2800" dirty="0"/>
            </a:br>
            <a:r>
              <a:rPr lang="en-US" sz="2400" dirty="0"/>
              <a:t/>
            </a:r>
            <a:br>
              <a:rPr lang="en-US" sz="2400" dirty="0"/>
            </a:br>
            <a:r>
              <a:rPr lang="en-US" sz="2400" dirty="0"/>
              <a:t/>
            </a:r>
            <a:br>
              <a:rPr lang="en-US" sz="2400" dirty="0"/>
            </a:br>
            <a:r>
              <a:rPr lang="en-US" sz="2200" dirty="0" smtClean="0"/>
              <a:t>Cross validation results of the tuned model:</a:t>
            </a:r>
            <a:r>
              <a:rPr lang="en-US" sz="2400" dirty="0"/>
              <a:t/>
            </a:r>
            <a:br>
              <a:rPr lang="en-US" sz="2400" dirty="0"/>
            </a:br>
            <a:r>
              <a:rPr lang="en-US" sz="3600" dirty="0"/>
              <a:t/>
            </a:r>
            <a:br>
              <a:rPr lang="en-US" sz="3600" dirty="0"/>
            </a:br>
            <a:r>
              <a:rPr lang="en-US" sz="4000" b="1" dirty="0"/>
              <a:t/>
            </a:r>
            <a:br>
              <a:rPr lang="en-US" sz="4000" b="1" dirty="0"/>
            </a:br>
            <a:r>
              <a:rPr lang="en-US" dirty="0"/>
              <a:t/>
            </a:r>
            <a:br>
              <a:rPr lang="en-US" dirty="0"/>
            </a:br>
            <a:r>
              <a:rPr lang="en-US" dirty="0"/>
              <a:t/>
            </a:r>
            <a:br>
              <a:rPr lang="en-US" dirty="0"/>
            </a:br>
            <a:r>
              <a:rPr lang="en-US" sz="2000" dirty="0" smtClean="0"/>
              <a:t>We can see that the </a:t>
            </a:r>
            <a:r>
              <a:rPr lang="en-US" sz="2000" dirty="0" err="1" smtClean="0"/>
              <a:t>XGBoost</a:t>
            </a:r>
            <a:r>
              <a:rPr lang="en-US" sz="2000" dirty="0" smtClean="0"/>
              <a:t> model is giving slightly better results in cross-validation  as compared to the Random-Forests model.</a:t>
            </a:r>
            <a:br>
              <a:rPr lang="en-US" sz="2000" dirty="0" smtClean="0"/>
            </a:br>
            <a:endParaRPr lang="en-US" sz="2200" dirty="0"/>
          </a:p>
        </p:txBody>
      </p:sp>
      <p:pic>
        <p:nvPicPr>
          <p:cNvPr id="4" name="Picture 3" descr="results-2.PNG"/>
          <p:cNvPicPr>
            <a:picLocks noChangeAspect="1"/>
          </p:cNvPicPr>
          <p:nvPr/>
        </p:nvPicPr>
        <p:blipFill>
          <a:blip r:embed="rId2"/>
          <a:stretch>
            <a:fillRect/>
          </a:stretch>
        </p:blipFill>
        <p:spPr>
          <a:xfrm>
            <a:off x="928663" y="798259"/>
            <a:ext cx="6715172" cy="2243583"/>
          </a:xfrm>
          <a:prstGeom prst="rect">
            <a:avLst/>
          </a:prstGeom>
        </p:spPr>
      </p:pic>
      <p:pic>
        <p:nvPicPr>
          <p:cNvPr id="5" name="Picture 4" descr="Random Forests hyperparameter tuning_cv.png"/>
          <p:cNvPicPr>
            <a:picLocks noChangeAspect="1"/>
          </p:cNvPicPr>
          <p:nvPr/>
        </p:nvPicPr>
        <p:blipFill>
          <a:blip r:embed="rId3"/>
          <a:stretch>
            <a:fillRect/>
          </a:stretch>
        </p:blipFill>
        <p:spPr>
          <a:xfrm>
            <a:off x="928662" y="3793279"/>
            <a:ext cx="5572164" cy="184320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4495800"/>
          </a:xfrm>
        </p:spPr>
        <p:txBody>
          <a:bodyPr anchor="t">
            <a:normAutofit fontScale="90000"/>
          </a:bodyPr>
          <a:lstStyle/>
          <a:p>
            <a:r>
              <a:rPr lang="en-US" b="1" dirty="0"/>
              <a:t/>
            </a:r>
            <a:br>
              <a:rPr lang="en-US" b="1" dirty="0"/>
            </a:br>
            <a:r>
              <a:rPr lang="en-US" b="1" dirty="0"/>
              <a:t/>
            </a:r>
            <a:br>
              <a:rPr lang="en-US" b="1" dirty="0"/>
            </a:br>
            <a:r>
              <a:rPr lang="en-US" b="1" dirty="0"/>
              <a:t>PROBLEM STATEMENT</a:t>
            </a:r>
            <a:br>
              <a:rPr lang="en-US" b="1" dirty="0"/>
            </a:br>
            <a:r>
              <a:rPr lang="en-US" b="1" dirty="0"/>
              <a:t/>
            </a:r>
            <a:br>
              <a:rPr lang="en-US" b="1" dirty="0"/>
            </a:br>
            <a:r>
              <a:rPr lang="en-US" sz="3600" dirty="0"/>
              <a:t>Build a machine learning model in order to predict </a:t>
            </a:r>
            <a:r>
              <a:rPr lang="en-US" sz="3600" dirty="0" smtClean="0"/>
              <a:t>the price of a pre-owned car.</a:t>
            </a:r>
            <a:r>
              <a:rPr lang="en-US" dirty="0"/>
              <a:t/>
            </a:r>
            <a:br>
              <a:rPr lang="en-US" dirty="0"/>
            </a:br>
            <a:r>
              <a:rPr lang="en-US" b="1" dirty="0"/>
              <a:t/>
            </a:r>
            <a:br>
              <a:rPr lang="en-US" b="1" dirty="0"/>
            </a:br>
            <a:r>
              <a:rPr lang="en-US" b="1" dirty="0"/>
              <a:t/>
            </a:r>
            <a:br>
              <a:rPr lang="en-US" b="1" dirty="0"/>
            </a:br>
            <a:r>
              <a:rPr lang="en-US" b="1" dirty="0"/>
              <a:t/>
            </a:r>
            <a:br>
              <a:rPr lang="en-US" b="1" dirty="0"/>
            </a:br>
            <a:r>
              <a:rPr lang="en-US" dirty="0"/>
              <a:t> </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p:spPr>
        <p:txBody>
          <a:bodyPr anchor="t">
            <a:normAutofit fontScale="90000"/>
          </a:bodyPr>
          <a:lstStyle/>
          <a:p>
            <a:pPr lvl="0" algn="l"/>
            <a:r>
              <a:rPr lang="en-US" sz="3200" b="1" dirty="0"/>
              <a:t>	</a:t>
            </a:r>
            <a:r>
              <a:rPr lang="en-US" sz="3200" b="1" dirty="0" smtClean="0"/>
              <a:t>	          </a:t>
            </a:r>
            <a:r>
              <a:rPr lang="en-US" sz="3900" b="1" dirty="0" smtClean="0"/>
              <a:t>CONCLUSION</a:t>
            </a:r>
            <a:r>
              <a:rPr lang="en-US" sz="3200" b="1" dirty="0"/>
              <a:t/>
            </a:r>
            <a:br>
              <a:rPr lang="en-US" sz="3200" b="1" dirty="0"/>
            </a:br>
            <a:r>
              <a:rPr lang="en-US" sz="3200" b="1" dirty="0" smtClean="0"/>
              <a:t/>
            </a:r>
            <a:br>
              <a:rPr lang="en-US" sz="3200" b="1" dirty="0" smtClean="0"/>
            </a:br>
            <a:r>
              <a:rPr lang="en-US" sz="2500" b="1" dirty="0" smtClean="0"/>
              <a:t>Key </a:t>
            </a:r>
            <a:r>
              <a:rPr lang="en-US" sz="2500" b="1" dirty="0"/>
              <a:t>Findings:</a:t>
            </a:r>
            <a:r>
              <a:rPr lang="en-US" sz="3200" dirty="0"/>
              <a:t/>
            </a:r>
            <a:br>
              <a:rPr lang="en-US" sz="3200" dirty="0"/>
            </a:br>
            <a:r>
              <a:rPr lang="en-US" sz="2000" dirty="0"/>
              <a:t>1. </a:t>
            </a:r>
            <a:r>
              <a:rPr lang="en-US" sz="2000" dirty="0" smtClean="0"/>
              <a:t>The list of features affecting the price most, in descending order are:</a:t>
            </a:r>
            <a:br>
              <a:rPr lang="en-US" sz="2000" dirty="0" smtClean="0"/>
            </a:br>
            <a:r>
              <a:rPr lang="en-US" sz="2000" dirty="0" smtClean="0"/>
              <a:t>	a) Engine capacity</a:t>
            </a:r>
            <a:br>
              <a:rPr lang="en-US" sz="2000" dirty="0" smtClean="0"/>
            </a:br>
            <a:r>
              <a:rPr lang="en-US" sz="2000" dirty="0" smtClean="0"/>
              <a:t>	b) Year when the car was first purchased</a:t>
            </a:r>
            <a:br>
              <a:rPr lang="en-US" sz="2000" dirty="0" smtClean="0"/>
            </a:br>
            <a:r>
              <a:rPr lang="en-US" sz="2000" dirty="0" smtClean="0"/>
              <a:t>	c) Transmission type</a:t>
            </a:r>
            <a:br>
              <a:rPr lang="en-US" sz="2000" dirty="0" smtClean="0"/>
            </a:br>
            <a:r>
              <a:rPr lang="en-US" sz="2000" dirty="0" smtClean="0"/>
              <a:t>	d) Fuel type</a:t>
            </a:r>
            <a:br>
              <a:rPr lang="en-US" sz="2000" dirty="0" smtClean="0"/>
            </a:br>
            <a:r>
              <a:rPr lang="en-US" sz="2000" dirty="0" smtClean="0"/>
              <a:t>	e) Distance travelled by the car till now.</a:t>
            </a:r>
            <a:br>
              <a:rPr lang="en-US" sz="2000" dirty="0" smtClean="0"/>
            </a:br>
            <a:r>
              <a:rPr lang="en-US" sz="2000" dirty="0" smtClean="0"/>
              <a:t>	f) Number of owners till now.  </a:t>
            </a:r>
            <a:br>
              <a:rPr lang="en-US" sz="2000" dirty="0" smtClean="0"/>
            </a:br>
            <a:r>
              <a:rPr lang="en-US" sz="2000" dirty="0" smtClean="0"/>
              <a:t>2. </a:t>
            </a:r>
            <a:r>
              <a:rPr lang="en-US" sz="2000" dirty="0" err="1" smtClean="0"/>
              <a:t>XGBoost</a:t>
            </a:r>
            <a:r>
              <a:rPr lang="en-US" sz="2000" dirty="0" smtClean="0"/>
              <a:t> Regression Algorithm is giving the best results for prediction of price.  </a:t>
            </a:r>
            <a:br>
              <a:rPr lang="en-US" sz="2000" dirty="0" smtClean="0"/>
            </a:br>
            <a:r>
              <a:rPr lang="en-US" sz="1800" dirty="0"/>
              <a:t/>
            </a:r>
            <a:br>
              <a:rPr lang="en-US" sz="1800" dirty="0"/>
            </a:br>
            <a:r>
              <a:rPr lang="en-US" sz="2500" b="1" dirty="0" smtClean="0"/>
              <a:t>Limitations </a:t>
            </a:r>
            <a:r>
              <a:rPr lang="en-US" sz="2500" b="1" dirty="0"/>
              <a:t>of this work:</a:t>
            </a:r>
            <a:r>
              <a:rPr lang="en-US" sz="2000" dirty="0"/>
              <a:t/>
            </a:r>
            <a:br>
              <a:rPr lang="en-US" sz="2000" dirty="0"/>
            </a:br>
            <a:r>
              <a:rPr lang="en-US" sz="2000" dirty="0"/>
              <a:t>1. </a:t>
            </a:r>
            <a:r>
              <a:rPr lang="en-IN" sz="2000" dirty="0"/>
              <a:t>The hyper-parameters of our final model can be </a:t>
            </a:r>
            <a:r>
              <a:rPr lang="en-IN" sz="2000" dirty="0" smtClean="0"/>
              <a:t>further tuned.</a:t>
            </a:r>
            <a:br>
              <a:rPr lang="en-IN" sz="2000" dirty="0" smtClean="0"/>
            </a:br>
            <a:r>
              <a:rPr lang="en-IN" sz="2000" dirty="0" smtClean="0"/>
              <a:t>2. In data collection phase we collected data of 9 features and the price. Some more feature data can also be collected. For example, whether the car has been in any accident, seating capacity, etc.</a:t>
            </a:r>
            <a:r>
              <a:rPr lang="en-US" sz="2000" dirty="0"/>
              <a:t/>
            </a:r>
            <a:br>
              <a:rPr lang="en-US" sz="2000" dirty="0"/>
            </a:br>
            <a:r>
              <a:rPr lang="en-IN" sz="2000" dirty="0"/>
              <a:t>2. In this project we worked on only 5 algorithms. There are </a:t>
            </a:r>
            <a:br>
              <a:rPr lang="en-IN" sz="2000" dirty="0"/>
            </a:br>
            <a:r>
              <a:rPr lang="en-IN" sz="2000" dirty="0"/>
              <a:t>numerous other </a:t>
            </a:r>
            <a:r>
              <a:rPr lang="en-IN" sz="2000" dirty="0" smtClean="0"/>
              <a:t>regression algorithms </a:t>
            </a:r>
            <a:r>
              <a:rPr lang="en-IN" sz="2000" dirty="0"/>
              <a:t>with which we can try to make a better model.</a:t>
            </a:r>
            <a:r>
              <a:rPr lang="en-US" sz="1800" dirty="0"/>
              <a:t/>
            </a:r>
            <a:br>
              <a:rPr lang="en-US" sz="1800" dirty="0"/>
            </a:br>
            <a:r>
              <a:rPr lang="en-US" sz="2000" dirty="0"/>
              <a:t/>
            </a:r>
            <a:br>
              <a:rPr lang="en-US" sz="2000" dirty="0"/>
            </a:br>
            <a:r>
              <a:rPr lang="en-US" sz="1800" dirty="0"/>
              <a:t/>
            </a:r>
            <a:br>
              <a:rPr lang="en-US" sz="1800" dirty="0"/>
            </a:br>
            <a:r>
              <a:rPr lang="en-US" sz="2000" dirty="0"/>
              <a:t/>
            </a:r>
            <a:br>
              <a:rPr lang="en-US" sz="2000" dirty="0"/>
            </a:br>
            <a:r>
              <a:rPr lang="en-US" sz="3200" dirty="0"/>
              <a:t/>
            </a:r>
            <a:br>
              <a:rPr lang="en-US" sz="3200" dirty="0"/>
            </a:br>
            <a:endParaRPr lang="en-US" sz="3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chor="t">
            <a:normAutofit fontScale="90000"/>
          </a:bodyPr>
          <a:lstStyle/>
          <a:p>
            <a:pPr algn="l"/>
            <a:r>
              <a:rPr lang="en-US" b="1" dirty="0"/>
              <a:t/>
            </a:r>
            <a:br>
              <a:rPr lang="en-US" b="1" dirty="0"/>
            </a:br>
            <a:r>
              <a:rPr lang="en-US" b="1" dirty="0"/>
              <a:t>The Dataset</a:t>
            </a:r>
            <a:br>
              <a:rPr lang="en-US" b="1" dirty="0"/>
            </a:br>
            <a:r>
              <a:rPr lang="en-US" sz="3300" dirty="0"/>
              <a:t/>
            </a:r>
            <a:br>
              <a:rPr lang="en-US" sz="3300" dirty="0"/>
            </a:br>
            <a:r>
              <a:rPr lang="en-US" sz="3300" dirty="0" smtClean="0"/>
              <a:t>1) </a:t>
            </a:r>
            <a:r>
              <a:rPr lang="en-US" sz="3300" dirty="0"/>
              <a:t>The dataset contains </a:t>
            </a:r>
            <a:r>
              <a:rPr lang="en-US" sz="3300" dirty="0" smtClean="0"/>
              <a:t>20911 </a:t>
            </a:r>
            <a:r>
              <a:rPr lang="en-US" sz="3300" dirty="0"/>
              <a:t>rows and </a:t>
            </a:r>
            <a:r>
              <a:rPr lang="en-US" sz="3300" dirty="0" smtClean="0"/>
              <a:t>10    columns</a:t>
            </a:r>
            <a:r>
              <a:rPr lang="en-US" sz="3300" dirty="0"/>
              <a:t>.</a:t>
            </a:r>
            <a:br>
              <a:rPr lang="en-US" sz="3300" dirty="0"/>
            </a:br>
            <a:r>
              <a:rPr lang="en-US" sz="3300" dirty="0" smtClean="0"/>
              <a:t>2</a:t>
            </a:r>
            <a:r>
              <a:rPr lang="en-US" sz="3300" dirty="0"/>
              <a:t>) Out of the </a:t>
            </a:r>
            <a:r>
              <a:rPr lang="en-US" sz="3300" dirty="0" smtClean="0"/>
              <a:t>10columns</a:t>
            </a:r>
            <a:r>
              <a:rPr lang="en-US" sz="3300" dirty="0"/>
              <a:t>, </a:t>
            </a:r>
            <a:r>
              <a:rPr lang="en-US" sz="3300" dirty="0" smtClean="0"/>
              <a:t>7are </a:t>
            </a:r>
            <a:r>
              <a:rPr lang="en-US" sz="3300" dirty="0"/>
              <a:t>of </a:t>
            </a:r>
            <a:r>
              <a:rPr lang="en-US" sz="3300" dirty="0" smtClean="0"/>
              <a:t>object </a:t>
            </a:r>
            <a:r>
              <a:rPr lang="en-US" sz="3300" dirty="0"/>
              <a:t>data-type, </a:t>
            </a:r>
            <a:r>
              <a:rPr lang="en-US" sz="3300" dirty="0" smtClean="0"/>
              <a:t>2 of float and 1 of </a:t>
            </a:r>
            <a:r>
              <a:rPr lang="en-US" sz="3300" dirty="0" err="1" smtClean="0"/>
              <a:t>int</a:t>
            </a:r>
            <a:r>
              <a:rPr lang="en-US" sz="3300" dirty="0" smtClean="0"/>
              <a:t> data-type</a:t>
            </a:r>
            <a:r>
              <a:rPr lang="en-US" sz="3300" dirty="0"/>
              <a:t>. </a:t>
            </a:r>
            <a:br>
              <a:rPr lang="en-US" sz="3300" dirty="0"/>
            </a:br>
            <a:r>
              <a:rPr lang="en-US" sz="3300" dirty="0"/>
              <a:t>3) There are </a:t>
            </a:r>
            <a:r>
              <a:rPr lang="en-US" sz="3300" dirty="0" smtClean="0"/>
              <a:t>some missing </a:t>
            </a:r>
            <a:r>
              <a:rPr lang="en-US" sz="3300" dirty="0"/>
              <a:t>values in the </a:t>
            </a:r>
            <a:r>
              <a:rPr lang="en-US" sz="3300" i="1" dirty="0" smtClean="0"/>
              <a:t>Engine Capacity</a:t>
            </a:r>
            <a:r>
              <a:rPr lang="en-US" sz="3300" dirty="0" smtClean="0"/>
              <a:t>, </a:t>
            </a:r>
            <a:r>
              <a:rPr lang="en-US" sz="3300" i="1" dirty="0" smtClean="0"/>
              <a:t>Transmission</a:t>
            </a:r>
            <a:r>
              <a:rPr lang="en-US" sz="3300" dirty="0" smtClean="0"/>
              <a:t> and </a:t>
            </a:r>
            <a:r>
              <a:rPr lang="en-US" sz="3300" i="1" dirty="0" smtClean="0"/>
              <a:t>Fuel Type</a:t>
            </a:r>
            <a:r>
              <a:rPr lang="en-US" sz="3300" dirty="0" smtClean="0"/>
              <a:t> columns.</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sz="4000" b="1" dirty="0" smtClean="0"/>
              <a:t>DATA PREPROCESSING</a:t>
            </a:r>
            <a:endParaRPr lang="en-US" sz="4000" b="1" dirty="0"/>
          </a:p>
        </p:txBody>
      </p:sp>
      <p:sp>
        <p:nvSpPr>
          <p:cNvPr id="3" name="Content Placeholder 2"/>
          <p:cNvSpPr>
            <a:spLocks noGrp="1"/>
          </p:cNvSpPr>
          <p:nvPr>
            <p:ph idx="1"/>
          </p:nvPr>
        </p:nvSpPr>
        <p:spPr>
          <a:xfrm>
            <a:off x="457200" y="1071546"/>
            <a:ext cx="8229600" cy="5054617"/>
          </a:xfrm>
        </p:spPr>
        <p:txBody>
          <a:bodyPr>
            <a:normAutofit/>
          </a:bodyPr>
          <a:lstStyle/>
          <a:p>
            <a:pPr lvl="0" algn="just"/>
            <a:r>
              <a:rPr lang="en-US" sz="2000" i="1" dirty="0"/>
              <a:t>'Unnamed: 0'</a:t>
            </a:r>
            <a:r>
              <a:rPr lang="en-US" sz="2000" dirty="0"/>
              <a:t> column is deleted</a:t>
            </a:r>
            <a:r>
              <a:rPr lang="en-US" sz="2000" dirty="0" smtClean="0"/>
              <a:t>.</a:t>
            </a:r>
          </a:p>
          <a:p>
            <a:pPr algn="just"/>
            <a:r>
              <a:rPr lang="en-US" sz="2000" dirty="0"/>
              <a:t>1435 duplicate entries are found and removed.</a:t>
            </a:r>
          </a:p>
          <a:p>
            <a:pPr algn="just"/>
            <a:r>
              <a:rPr lang="en-US" sz="2000" dirty="0"/>
              <a:t>All the values in the ‘Transmission’ column are mapped to 2 types: A for automatic and M for manual.</a:t>
            </a:r>
          </a:p>
          <a:p>
            <a:pPr lvl="0" algn="just"/>
            <a:r>
              <a:rPr lang="en-US" sz="2000" dirty="0"/>
              <a:t>The entries in ‘</a:t>
            </a:r>
            <a:r>
              <a:rPr lang="en-US" sz="2000" dirty="0" err="1"/>
              <a:t>Kms</a:t>
            </a:r>
            <a:r>
              <a:rPr lang="en-US" sz="2000" dirty="0"/>
              <a:t> Driven’ column are in text format. They are converted to numeric type</a:t>
            </a:r>
            <a:r>
              <a:rPr lang="en-US" sz="2000" dirty="0" smtClean="0"/>
              <a:t>.</a:t>
            </a:r>
          </a:p>
          <a:p>
            <a:pPr algn="just"/>
            <a:r>
              <a:rPr lang="en-US" sz="2000" dirty="0"/>
              <a:t>The ‘No. of Owners’ column contains 9 unique values in text format but they actually refer to 6 different types. The number of owners range from 0 to 5. 0 implies unregistered car and 5 implies 5 owners till now. All these 9 unique values are mapped to 6 values in integer format</a:t>
            </a:r>
            <a:r>
              <a:rPr lang="en-US" sz="2000" dirty="0" smtClean="0"/>
              <a:t>.</a:t>
            </a:r>
          </a:p>
          <a:p>
            <a:pPr algn="just"/>
            <a:r>
              <a:rPr lang="en-US" sz="2000" dirty="0"/>
              <a:t>The minimum value in the ‘Engine Capacity’ column is 0 which is not possible for a working car. This entry is removed. The maximum value in ‘</a:t>
            </a:r>
            <a:r>
              <a:rPr lang="en-US" sz="2000" dirty="0" err="1"/>
              <a:t>Kms</a:t>
            </a:r>
            <a:r>
              <a:rPr lang="en-US" sz="2000" dirty="0"/>
              <a:t> Driven’ column is 74lakh. This is not a realistic number. All entries above 10lakh </a:t>
            </a:r>
            <a:r>
              <a:rPr lang="en-US" sz="2000" dirty="0" err="1"/>
              <a:t>kms</a:t>
            </a:r>
            <a:r>
              <a:rPr lang="en-US" sz="2000" dirty="0"/>
              <a:t> are removed. There were a total of 6 such entries. </a:t>
            </a:r>
          </a:p>
          <a:p>
            <a:endParaRPr lang="en-US" sz="2000" dirty="0"/>
          </a:p>
          <a:p>
            <a:pPr lvl="0"/>
            <a:endParaRPr lang="en-US" sz="2000" dirty="0"/>
          </a:p>
          <a:p>
            <a:endParaRPr lang="en-IN"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lgn="just"/>
            <a:r>
              <a:rPr lang="en-US" sz="2000" dirty="0"/>
              <a:t>The null values in the ‘Fuel Type’ and ‘Transmission’ columns are filled with mode of the respective column. The null values in ‘Engine Capacity’ column are filled using KNN (K-nearest neighbor) imputer with the no. of neighbors set to 5. The imputation of ‘Engine Capacity’ column is done after all the object data-type categorical columns are encoded</a:t>
            </a:r>
            <a:r>
              <a:rPr lang="en-US" sz="2000" dirty="0" smtClean="0"/>
              <a:t>.</a:t>
            </a:r>
          </a:p>
          <a:p>
            <a:pPr algn="just"/>
            <a:r>
              <a:rPr lang="en-US" sz="2000" dirty="0"/>
              <a:t>'Brand', 'Model', 'Fuel Type', 'Transmission' and 'Location' columns are encoded using </a:t>
            </a:r>
            <a:r>
              <a:rPr lang="en-US" sz="2000" i="1" dirty="0" err="1"/>
              <a:t>LabelEncoder</a:t>
            </a:r>
            <a:r>
              <a:rPr lang="en-US" sz="2000" dirty="0"/>
              <a:t> of </a:t>
            </a:r>
            <a:r>
              <a:rPr lang="en-US" sz="2000" dirty="0" err="1"/>
              <a:t>scikit</a:t>
            </a:r>
            <a:r>
              <a:rPr lang="en-US" sz="2000" dirty="0"/>
              <a:t>-learn.</a:t>
            </a:r>
          </a:p>
          <a:p>
            <a:pPr algn="just"/>
            <a:r>
              <a:rPr lang="en-US" sz="2000" dirty="0"/>
              <a:t>The </a:t>
            </a:r>
            <a:r>
              <a:rPr lang="en-US" sz="2000" dirty="0" err="1"/>
              <a:t>skewness</a:t>
            </a:r>
            <a:r>
              <a:rPr lang="en-US" sz="2000" dirty="0"/>
              <a:t> of ‘Engine Capacity’ and ‘</a:t>
            </a:r>
            <a:r>
              <a:rPr lang="en-US" sz="2000" dirty="0" err="1"/>
              <a:t>Kms</a:t>
            </a:r>
            <a:r>
              <a:rPr lang="en-US" sz="2000" dirty="0"/>
              <a:t> Driven’ column are found to be 1.9 and 4.1 respectively. The data in these columns are transformed using the </a:t>
            </a:r>
            <a:r>
              <a:rPr lang="en-US" sz="2000" i="1" dirty="0" err="1"/>
              <a:t>PowerTransformer</a:t>
            </a:r>
            <a:r>
              <a:rPr lang="en-US" sz="2000" dirty="0"/>
              <a:t>  of </a:t>
            </a:r>
            <a:r>
              <a:rPr lang="en-US" sz="2000" dirty="0" err="1"/>
              <a:t>scikit</a:t>
            </a:r>
            <a:r>
              <a:rPr lang="en-US" sz="2000" dirty="0"/>
              <a:t>-learn. The ‘box-</a:t>
            </a:r>
            <a:r>
              <a:rPr lang="en-US" sz="2000" dirty="0" err="1"/>
              <a:t>cox</a:t>
            </a:r>
            <a:r>
              <a:rPr lang="en-US" sz="2000" dirty="0"/>
              <a:t>’ power transformation method was used and the </a:t>
            </a:r>
            <a:r>
              <a:rPr lang="en-US" sz="2000" dirty="0" err="1"/>
              <a:t>skewness</a:t>
            </a:r>
            <a:r>
              <a:rPr lang="en-US" sz="2000" dirty="0"/>
              <a:t> is brought down to acceptable level (-0.04 and 0.05 to be precise). </a:t>
            </a:r>
          </a:p>
          <a:p>
            <a:pPr algn="just"/>
            <a:r>
              <a:rPr lang="en-US" sz="2000" dirty="0"/>
              <a:t>‘Brand’ and ‘Model’ columns are dropped as they have a very </a:t>
            </a:r>
            <a:r>
              <a:rPr lang="en-US" sz="2000" dirty="0" smtClean="0"/>
              <a:t>weak correlation </a:t>
            </a:r>
            <a:r>
              <a:rPr lang="en-US" sz="2000" dirty="0"/>
              <a:t>with the target variable. </a:t>
            </a:r>
            <a:endParaRPr lang="en-US" sz="2000" dirty="0" smtClean="0"/>
          </a:p>
          <a:p>
            <a:pPr algn="just"/>
            <a:r>
              <a:rPr lang="en-US" sz="2000" dirty="0"/>
              <a:t>The features are scaled using </a:t>
            </a:r>
            <a:r>
              <a:rPr lang="en-US" sz="2000" i="1" dirty="0" err="1"/>
              <a:t>StandardScaler</a:t>
            </a:r>
            <a:r>
              <a:rPr lang="en-US" sz="2000" dirty="0"/>
              <a:t> of </a:t>
            </a:r>
            <a:r>
              <a:rPr lang="en-US" sz="2000" dirty="0" err="1"/>
              <a:t>scikit</a:t>
            </a:r>
            <a:r>
              <a:rPr lang="en-US" sz="2000" dirty="0"/>
              <a:t>-learn.</a:t>
            </a:r>
          </a:p>
          <a:p>
            <a:endParaRPr lang="en-US" sz="2000" dirty="0"/>
          </a:p>
          <a:p>
            <a:endParaRPr lang="en-US" sz="2000" dirty="0"/>
          </a:p>
          <a:p>
            <a:pPr lvl="0"/>
            <a:endParaRPr lang="en-US" sz="2000" dirty="0"/>
          </a:p>
          <a:p>
            <a:endParaRPr lang="en-IN"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a:bodyPr>
          <a:lstStyle/>
          <a:p>
            <a:r>
              <a:rPr lang="en-US" sz="4000" b="1" dirty="0"/>
              <a:t>VISUALIZATION &amp; </a:t>
            </a:r>
            <a:r>
              <a:rPr lang="en-US" sz="4000" b="1" dirty="0" smtClean="0"/>
              <a:t>OBSERVATIONS</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b="1" dirty="0"/>
          </a:p>
        </p:txBody>
      </p:sp>
      <p:sp>
        <p:nvSpPr>
          <p:cNvPr id="4" name="Content Placeholder 3"/>
          <p:cNvSpPr>
            <a:spLocks noGrp="1"/>
          </p:cNvSpPr>
          <p:nvPr>
            <p:ph idx="1"/>
          </p:nvPr>
        </p:nvSpPr>
        <p:spPr>
          <a:xfrm>
            <a:off x="428596" y="1000109"/>
            <a:ext cx="8229600" cy="5643601"/>
          </a:xfrm>
        </p:spPr>
        <p:txBody>
          <a:bodyPr>
            <a:normAutofit/>
          </a:bodyPr>
          <a:lstStyle/>
          <a:p>
            <a:r>
              <a:rPr lang="en-IN" sz="2000" dirty="0" smtClean="0"/>
              <a:t>Distribution </a:t>
            </a:r>
            <a:r>
              <a:rPr lang="en-US" sz="2000" dirty="0"/>
              <a:t>plots of 'Engine Capacity’ and ‘</a:t>
            </a:r>
            <a:r>
              <a:rPr lang="en-US" sz="2000" dirty="0" err="1"/>
              <a:t>Kms</a:t>
            </a:r>
            <a:r>
              <a:rPr lang="en-US" sz="2000" dirty="0"/>
              <a:t> Driven’ column</a:t>
            </a:r>
            <a:r>
              <a:rPr lang="en-US" sz="2000" dirty="0" smtClean="0"/>
              <a:t>:</a:t>
            </a:r>
          </a:p>
          <a:p>
            <a:endParaRPr lang="en-US" sz="2000" dirty="0" smtClean="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pPr>
              <a:buNone/>
            </a:pPr>
            <a:r>
              <a:rPr lang="en-IN" sz="2000" dirty="0" smtClean="0"/>
              <a:t>Observations:</a:t>
            </a:r>
          </a:p>
          <a:p>
            <a:pPr lvl="0">
              <a:buNone/>
            </a:pPr>
            <a:r>
              <a:rPr lang="en-IN" sz="2000" dirty="0" smtClean="0"/>
              <a:t>1. </a:t>
            </a:r>
            <a:r>
              <a:rPr lang="en-US" sz="2000" dirty="0"/>
              <a:t>The engine capacity of most of the cars range between 800 and 3500cc. </a:t>
            </a:r>
          </a:p>
          <a:p>
            <a:pPr lvl="0">
              <a:buNone/>
            </a:pPr>
            <a:r>
              <a:rPr lang="en-IN" sz="2000" dirty="0" smtClean="0"/>
              <a:t>2. </a:t>
            </a:r>
            <a:r>
              <a:rPr lang="en-US" sz="2000" dirty="0"/>
              <a:t>Most of the cars have not been driven beyond 2lakh kilometers.</a:t>
            </a:r>
          </a:p>
          <a:p>
            <a:pPr>
              <a:buNone/>
            </a:pPr>
            <a:endParaRPr lang="en-US" sz="2000" dirty="0"/>
          </a:p>
        </p:txBody>
      </p:sp>
      <p:pic>
        <p:nvPicPr>
          <p:cNvPr id="5" name="Picture 4" descr="dist_plot.png"/>
          <p:cNvPicPr>
            <a:picLocks noChangeAspect="1"/>
          </p:cNvPicPr>
          <p:nvPr/>
        </p:nvPicPr>
        <p:blipFill>
          <a:blip r:embed="rId2"/>
          <a:stretch>
            <a:fillRect/>
          </a:stretch>
        </p:blipFill>
        <p:spPr bwMode="hidden">
          <a:xfrm>
            <a:off x="500034" y="1544081"/>
            <a:ext cx="8072494" cy="376983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buFont typeface="Arial" pitchFamily="34" charset="0"/>
              <a:buChar char="•"/>
            </a:pPr>
            <a:r>
              <a:rPr lang="en-US" sz="2600" dirty="0"/>
              <a:t> </a:t>
            </a:r>
            <a:r>
              <a:rPr lang="en-US" sz="2200" dirty="0" smtClean="0"/>
              <a:t>Count </a:t>
            </a:r>
            <a:r>
              <a:rPr lang="en-US" sz="2200" dirty="0"/>
              <a:t>plot of ‘Year’ column:</a:t>
            </a:r>
            <a:br>
              <a:rPr lang="en-US" sz="2200"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smtClean="0"/>
              <a:t/>
            </a:r>
            <a:br>
              <a:rPr lang="en-US" dirty="0" smtClean="0"/>
            </a:br>
            <a:r>
              <a:rPr lang="en-US" sz="2200" dirty="0" smtClean="0"/>
              <a:t>Observation: </a:t>
            </a:r>
            <a:r>
              <a:rPr lang="en-US" sz="2200" dirty="0"/>
              <a:t>Majority of the cars are not older than 10 years since first </a:t>
            </a:r>
            <a:r>
              <a:rPr lang="en-US" sz="2200" dirty="0" smtClean="0"/>
              <a:t> brought</a:t>
            </a:r>
            <a:r>
              <a:rPr lang="en-US" sz="2200" dirty="0"/>
              <a:t>.</a:t>
            </a:r>
            <a:r>
              <a:rPr lang="en-US" dirty="0"/>
              <a:t/>
            </a:r>
            <a:br>
              <a:rPr lang="en-US" dirty="0"/>
            </a:br>
            <a:r>
              <a:rPr lang="en-US" dirty="0"/>
              <a:t/>
            </a:r>
            <a:br>
              <a:rPr lang="en-US" dirty="0"/>
            </a:br>
            <a:r>
              <a:rPr lang="en-US" sz="2000" dirty="0"/>
              <a:t/>
            </a:r>
            <a:br>
              <a:rPr lang="en-US" sz="2000" dirty="0"/>
            </a:br>
            <a:r>
              <a:rPr lang="en-US" dirty="0"/>
              <a:t/>
            </a:r>
            <a:br>
              <a:rPr lang="en-US" dirty="0"/>
            </a:br>
            <a:endParaRPr lang="en-US" b="1" dirty="0"/>
          </a:p>
        </p:txBody>
      </p:sp>
      <p:pic>
        <p:nvPicPr>
          <p:cNvPr id="7" name="Content Placeholder 6" descr="1.PNG"/>
          <p:cNvPicPr>
            <a:picLocks noGrp="1" noChangeAspect="1"/>
          </p:cNvPicPr>
          <p:nvPr>
            <p:ph idx="1"/>
          </p:nvPr>
        </p:nvPicPr>
        <p:blipFill>
          <a:blip r:embed="rId2"/>
          <a:stretch>
            <a:fillRect/>
          </a:stretch>
        </p:blipFill>
        <p:spPr>
          <a:xfrm>
            <a:off x="571472" y="785794"/>
            <a:ext cx="8181607" cy="457203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buFont typeface="Arial" pitchFamily="34" charset="0"/>
              <a:buChar char="•"/>
            </a:pPr>
            <a:r>
              <a:rPr lang="en-US" sz="2200" dirty="0"/>
              <a:t> </a:t>
            </a:r>
            <a:r>
              <a:rPr lang="en-US" sz="2200" dirty="0" smtClean="0"/>
              <a:t>Count plots of ‘Fuel Type’ and ‘Transmission’ columns:</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a:t>Observations:</a:t>
            </a:r>
            <a:br>
              <a:rPr lang="en-US" sz="2200" dirty="0"/>
            </a:br>
            <a:r>
              <a:rPr lang="en-US" sz="2200" dirty="0" smtClean="0"/>
              <a:t>1. Majority </a:t>
            </a:r>
            <a:r>
              <a:rPr lang="en-US" sz="2200" dirty="0"/>
              <a:t>of the cars in the dataset uses petrol as fuel.</a:t>
            </a:r>
            <a:br>
              <a:rPr lang="en-US" sz="2200" dirty="0"/>
            </a:br>
            <a:r>
              <a:rPr lang="en-US" sz="2200" dirty="0" smtClean="0"/>
              <a:t>2. Majority </a:t>
            </a:r>
            <a:r>
              <a:rPr lang="en-US" sz="2200" dirty="0"/>
              <a:t>of the cars in the dataset have manual transmission.</a:t>
            </a:r>
            <a:r>
              <a:rPr lang="en-US" sz="1800" dirty="0"/>
              <a:t/>
            </a:r>
            <a:br>
              <a:rPr lang="en-US" sz="18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428596" y="857232"/>
            <a:ext cx="8229600" cy="3643338"/>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buFont typeface="Arial" pitchFamily="34" charset="0"/>
              <a:buChar char="•"/>
            </a:pPr>
            <a:r>
              <a:rPr lang="en-US" sz="2200" dirty="0"/>
              <a:t> Count plots of ‘No. of Owners’ and ‘Location’ columns:</a:t>
            </a:r>
            <a:r>
              <a:rPr lang="en-US" sz="2000" dirty="0"/>
              <a:t/>
            </a:r>
            <a:br>
              <a:rPr lang="en-US" sz="2000"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200" dirty="0"/>
              <a:t>Observations:</a:t>
            </a:r>
            <a:br>
              <a:rPr lang="en-US" sz="2200" dirty="0"/>
            </a:br>
            <a:r>
              <a:rPr lang="en-US" sz="2200" dirty="0" smtClean="0"/>
              <a:t>1. </a:t>
            </a:r>
            <a:r>
              <a:rPr lang="en-US" sz="2200" dirty="0"/>
              <a:t>Majority of the pre-owned cars have 1 owner till now.</a:t>
            </a:r>
            <a:r>
              <a:rPr lang="en-US" sz="1800" dirty="0"/>
              <a:t/>
            </a:r>
            <a:br>
              <a:rPr lang="en-US" sz="1800" dirty="0"/>
            </a:br>
            <a:r>
              <a:rPr lang="en-US" sz="2000" dirty="0" smtClean="0"/>
              <a:t/>
            </a:r>
            <a:br>
              <a:rPr lang="en-US" sz="2000" dirty="0" smtClean="0"/>
            </a:br>
            <a:r>
              <a:rPr lang="en-US" dirty="0" smtClean="0"/>
              <a:t/>
            </a:r>
            <a:br>
              <a:rPr lang="en-US" dirty="0" smtClean="0"/>
            </a:br>
            <a:endParaRPr lang="en-US" b="1" dirty="0"/>
          </a:p>
        </p:txBody>
      </p:sp>
      <p:pic>
        <p:nvPicPr>
          <p:cNvPr id="5" name="Content Placeholder 4" descr="2.PNG"/>
          <p:cNvPicPr>
            <a:picLocks noGrp="1" noChangeAspect="1"/>
          </p:cNvPicPr>
          <p:nvPr>
            <p:ph idx="1"/>
          </p:nvPr>
        </p:nvPicPr>
        <p:blipFill>
          <a:blip r:embed="rId2"/>
          <a:stretch>
            <a:fillRect/>
          </a:stretch>
        </p:blipFill>
        <p:spPr>
          <a:xfrm>
            <a:off x="428596" y="867316"/>
            <a:ext cx="8229600" cy="4061882"/>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409</TotalTime>
  <Words>570</Words>
  <Application>Microsoft Office PowerPoint</Application>
  <PresentationFormat>On-screen Show (4:3)</PresentationFormat>
  <Paragraphs>59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CAR PRICE PREDICTION PROJECT</vt:lpstr>
      <vt:lpstr>  PROBLEM STATEMENT  Build a machine learning model in order to predict the price of a pre-owned car.       </vt:lpstr>
      <vt:lpstr> The Dataset  1) The dataset contains 20911 rows and 10    columns. 2) Out of the 10columns, 7are of object data-type, 2 of float and 1 of int data-type.  3) There are some missing values in the Engine Capacity, Transmission and Fuel Type columns.      </vt:lpstr>
      <vt:lpstr>DATA PREPROCESSING</vt:lpstr>
      <vt:lpstr>Slide 5</vt:lpstr>
      <vt:lpstr>VISUALIZATION &amp; OBSERVATIONS       </vt:lpstr>
      <vt:lpstr> Count plot of ‘Year’ column:         Observation: Majority of the cars are not older than 10 years since first  brought.    </vt:lpstr>
      <vt:lpstr> Count plots of ‘Fuel Type’ and ‘Transmission’ columns:        Observations: 1. Majority of the cars in the dataset uses petrol as fuel. 2. Majority of the cars in the dataset have manual transmission.   </vt:lpstr>
      <vt:lpstr> Count plots of ‘No. of Owners’ and ‘Location’ columns:        Observations: 1. Majority of the pre-owned cars have 1 owner till now.   </vt:lpstr>
      <vt:lpstr> Regression plot of ‘Engine Capacity’ vs ‘Price’:          Observation: A positive linear relation can be seen.    </vt:lpstr>
      <vt:lpstr> Regression plot of ‘Kms Driven’ vs ‘Price’:          Observation: A negative linear relation can be seen. Cars which have travelled higher distance have lower price in general.   </vt:lpstr>
      <vt:lpstr> Strip plot of ‘Year’ vs ‘Price’:          Observation: Older cars have lower value.    </vt:lpstr>
      <vt:lpstr> Strip plots of ‘Fuel Type’ and ‘Transmission’ vs ‘Price’:            </vt:lpstr>
      <vt:lpstr> Strip plots of ‘No. of Owners’ and ‘Location’ vs ‘Price’:          Observation: As the number of owners of the car increase the price gets reduced.    </vt:lpstr>
      <vt:lpstr> Correlation Heatmap:               Observations:  1. ‘Engine Capacity’ has the strongest correlation with price of the vehicle. 2. The ‘Brand’ and ‘Model’ seems to have a very weak relation with price. 3. ‘Brand’ and ‘Model’ have a multicollinearity issue.    </vt:lpstr>
      <vt:lpstr>Performance Evaluation</vt:lpstr>
      <vt:lpstr>Let’s see the R² scores of the 5 different algorithms on 5 different train-test splits:      Let’s see the cross-validation results:     From the above results it can be seen that Random-Forests and XGBoost is giving the best results. Let’s try to tune their hyperparameters. </vt:lpstr>
      <vt:lpstr> Hyper-parameter tuning of Random-Forests Model:         Cross validation results of the tuned model:     </vt:lpstr>
      <vt:lpstr> Hyper-parameter tuning of XGBoost Model:         Cross validation results of the tuned model:     We can see that the XGBoost model is giving slightly better results in cross-validation  as compared to the Random-Forests model. </vt:lpstr>
      <vt:lpstr>            CONCLUSION  Key Findings: 1. The list of features affecting the price most, in descending order are:  a) Engine capacity  b) Year when the car was first purchased  c) Transmission type  d) Fuel type  e) Distance travelled by the car till now.  f) Number of owners till now.   2. XGBoost Regression Algorithm is giving the best results for prediction of price.    Limitations of this work: 1. The hyper-parameters of our final model can be further tuned. 2. In data collection phase we collected data of 9 features and the price. Some more feature data can also be collected. For example, whether the car has been in any accident, seating capacity, etc. 2. In this project we worked on only 5 algorithms. There are  numerous other regression algorithms with which we can try to make a better model.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ACER</dc:creator>
  <cp:lastModifiedBy>ACER</cp:lastModifiedBy>
  <cp:revision>23</cp:revision>
  <dcterms:created xsi:type="dcterms:W3CDTF">2022-09-14T08:18:23Z</dcterms:created>
  <dcterms:modified xsi:type="dcterms:W3CDTF">2022-09-17T06:37:19Z</dcterms:modified>
</cp:coreProperties>
</file>