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315" r:id="rId23"/>
    <p:sldId id="280" r:id="rId24"/>
    <p:sldId id="281" r:id="rId25"/>
    <p:sldId id="282" r:id="rId26"/>
    <p:sldId id="283" r:id="rId27"/>
    <p:sldId id="284" r:id="rId28"/>
    <p:sldId id="285" r:id="rId29"/>
    <p:sldId id="286" r:id="rId30"/>
    <p:sldId id="288" r:id="rId31"/>
    <p:sldId id="289" r:id="rId32"/>
    <p:sldId id="292" r:id="rId33"/>
    <p:sldId id="293" r:id="rId34"/>
    <p:sldId id="297" r:id="rId35"/>
    <p:sldId id="298" r:id="rId36"/>
    <p:sldId id="299" r:id="rId37"/>
    <p:sldId id="300" r:id="rId38"/>
    <p:sldId id="301" r:id="rId39"/>
    <p:sldId id="302" r:id="rId40"/>
    <p:sldId id="304" r:id="rId41"/>
    <p:sldId id="307" r:id="rId42"/>
    <p:sldId id="308" r:id="rId43"/>
    <p:sldId id="309" r:id="rId44"/>
    <p:sldId id="310" r:id="rId45"/>
    <p:sldId id="311" r:id="rId46"/>
    <p:sldId id="312" r:id="rId47"/>
    <p:sldId id="313" r:id="rId48"/>
    <p:sldId id="314"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A0DE6F-92B1-49F4-8660-C41380163156}" type="datetimeFigureOut">
              <a:rPr lang="en-US" smtClean="0"/>
              <a:t>02-Sep-22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F77D3-CADB-49E1-B78A-FD670566648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A0DE6F-92B1-49F4-8660-C41380163156}" type="datetimeFigureOut">
              <a:rPr lang="en-US" smtClean="0"/>
              <a:t>02-Sep-22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F77D3-CADB-49E1-B78A-FD67056664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A0DE6F-92B1-49F4-8660-C41380163156}" type="datetimeFigureOut">
              <a:rPr lang="en-US" smtClean="0"/>
              <a:t>02-Sep-22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F77D3-CADB-49E1-B78A-FD67056664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A0DE6F-92B1-49F4-8660-C41380163156}" type="datetimeFigureOut">
              <a:rPr lang="en-US" smtClean="0"/>
              <a:t>02-Sep-22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F77D3-CADB-49E1-B78A-FD670566648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A0DE6F-92B1-49F4-8660-C41380163156}" type="datetimeFigureOut">
              <a:rPr lang="en-US" smtClean="0"/>
              <a:t>02-Sep-22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F77D3-CADB-49E1-B78A-FD670566648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A0DE6F-92B1-49F4-8660-C41380163156}" type="datetimeFigureOut">
              <a:rPr lang="en-US" smtClean="0"/>
              <a:t>02-Sep-22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2F77D3-CADB-49E1-B78A-FD670566648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A0DE6F-92B1-49F4-8660-C41380163156}" type="datetimeFigureOut">
              <a:rPr lang="en-US" smtClean="0"/>
              <a:t>02-Sep-22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2F77D3-CADB-49E1-B78A-FD67056664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A0DE6F-92B1-49F4-8660-C41380163156}" type="datetimeFigureOut">
              <a:rPr lang="en-US" smtClean="0"/>
              <a:t>02-Sep-22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2F77D3-CADB-49E1-B78A-FD67056664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A0DE6F-92B1-49F4-8660-C41380163156}" type="datetimeFigureOut">
              <a:rPr lang="en-US" smtClean="0"/>
              <a:t>02-Sep-22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2F77D3-CADB-49E1-B78A-FD67056664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A0DE6F-92B1-49F4-8660-C41380163156}" type="datetimeFigureOut">
              <a:rPr lang="en-US" smtClean="0"/>
              <a:t>02-Sep-22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2F77D3-CADB-49E1-B78A-FD670566648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A0DE6F-92B1-49F4-8660-C41380163156}" type="datetimeFigureOut">
              <a:rPr lang="en-US" smtClean="0"/>
              <a:t>02-Sep-22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2F77D3-CADB-49E1-B78A-FD670566648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A0DE6F-92B1-49F4-8660-C41380163156}" type="datetimeFigureOut">
              <a:rPr lang="en-US" smtClean="0"/>
              <a:t>02-Sep-22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F77D3-CADB-49E1-B78A-FD670566648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HOUSING </a:t>
            </a:r>
            <a:r>
              <a:rPr lang="en-US" b="1" dirty="0" smtClean="0"/>
              <a:t>PROJECT</a:t>
            </a:r>
            <a:endParaRPr lang="en-US" b="1" dirty="0"/>
          </a:p>
        </p:txBody>
      </p:sp>
      <p:sp>
        <p:nvSpPr>
          <p:cNvPr id="3" name="Subtitle 2"/>
          <p:cNvSpPr>
            <a:spLocks noGrp="1"/>
          </p:cNvSpPr>
          <p:nvPr>
            <p:ph type="subTitle" idx="1"/>
          </p:nvPr>
        </p:nvSpPr>
        <p:spPr/>
        <p:txBody>
          <a:bodyPr/>
          <a:lstStyle/>
          <a:p>
            <a:r>
              <a:rPr lang="en-US" dirty="0" smtClean="0"/>
              <a:t>Submitted by </a:t>
            </a:r>
          </a:p>
          <a:p>
            <a:r>
              <a:rPr lang="en-US" dirty="0" err="1" smtClean="0"/>
              <a:t>Khanin</a:t>
            </a:r>
            <a:r>
              <a:rPr lang="en-US" dirty="0" smtClean="0"/>
              <a:t> </a:t>
            </a:r>
            <a:r>
              <a:rPr lang="en-US" dirty="0" err="1" smtClean="0"/>
              <a:t>Deka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Regression plot of </a:t>
            </a:r>
            <a:r>
              <a:rPr lang="en-US" i="1" dirty="0" smtClean="0"/>
              <a:t>BsmtFinSF2 </a:t>
            </a:r>
            <a:r>
              <a:rPr lang="en-US" dirty="0" err="1" smtClean="0"/>
              <a:t>vs</a:t>
            </a:r>
            <a:r>
              <a:rPr lang="en-US" dirty="0" smtClean="0"/>
              <a:t> </a:t>
            </a:r>
            <a:r>
              <a:rPr lang="en-US" i="1" dirty="0" err="1"/>
              <a:t>SalePrice</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1104471" y="612775"/>
            <a:ext cx="6989843" cy="4210638"/>
          </a:xfrm>
          <a:prstGeom prst="rect">
            <a:avLst/>
          </a:prstGeom>
          <a:noFill/>
          <a:ln>
            <a:noFill/>
          </a:ln>
        </p:spPr>
      </p:pic>
      <p:sp>
        <p:nvSpPr>
          <p:cNvPr id="4" name="Text Placeholder 3"/>
          <p:cNvSpPr>
            <a:spLocks noGrp="1"/>
          </p:cNvSpPr>
          <p:nvPr>
            <p:ph type="body" sz="half" idx="2"/>
          </p:nvPr>
        </p:nvSpPr>
        <p:spPr/>
        <p:txBody>
          <a:bodyPr/>
          <a:lstStyle/>
          <a:p>
            <a:pPr algn="just"/>
            <a:r>
              <a:rPr lang="en-US" sz="2000" dirty="0"/>
              <a:t>Since the regression-fit line is almost horizontal, it can be said that the relation is very weak.</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Regression plot of </a:t>
            </a:r>
            <a:r>
              <a:rPr lang="en-US" i="1" dirty="0" err="1" smtClean="0"/>
              <a:t>BsmtUnfSF</a:t>
            </a:r>
            <a:r>
              <a:rPr lang="en-US" i="1" dirty="0" smtClean="0"/>
              <a:t> </a:t>
            </a:r>
            <a:r>
              <a:rPr lang="en-US" dirty="0" err="1" smtClean="0"/>
              <a:t>vs</a:t>
            </a:r>
            <a:r>
              <a:rPr lang="en-US" dirty="0" smtClean="0"/>
              <a:t> </a:t>
            </a:r>
            <a:r>
              <a:rPr lang="en-US" i="1" dirty="0" err="1"/>
              <a:t>SalePrice</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1098308" y="632341"/>
            <a:ext cx="7002169" cy="4171505"/>
          </a:xfrm>
          <a:prstGeom prst="rect">
            <a:avLst/>
          </a:prstGeom>
          <a:noFill/>
          <a:ln>
            <a:noFill/>
          </a:ln>
        </p:spPr>
      </p:pic>
      <p:sp>
        <p:nvSpPr>
          <p:cNvPr id="4" name="Text Placeholder 3"/>
          <p:cNvSpPr>
            <a:spLocks noGrp="1"/>
          </p:cNvSpPr>
          <p:nvPr>
            <p:ph type="body" sz="half" idx="2"/>
          </p:nvPr>
        </p:nvSpPr>
        <p:spPr/>
        <p:txBody>
          <a:bodyPr>
            <a:normAutofit fontScale="92500" lnSpcReduction="20000"/>
          </a:bodyPr>
          <a:lstStyle/>
          <a:p>
            <a:pPr algn="just"/>
            <a:r>
              <a:rPr lang="en-US" sz="2000" dirty="0"/>
              <a:t>The slope of the regression-fit line shows positive linear relationship. But since the slope is not very significant hence the relation is weak.</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Regression plot of </a:t>
            </a:r>
            <a:r>
              <a:rPr lang="en-US" dirty="0" err="1" smtClean="0"/>
              <a:t>Total</a:t>
            </a:r>
            <a:r>
              <a:rPr lang="en-US" i="1" dirty="0" err="1" smtClean="0"/>
              <a:t>BsmtSF</a:t>
            </a:r>
            <a:r>
              <a:rPr lang="en-US" i="1" dirty="0" smtClean="0"/>
              <a:t> </a:t>
            </a:r>
            <a:r>
              <a:rPr lang="en-US" dirty="0" err="1" smtClean="0"/>
              <a:t>vs</a:t>
            </a:r>
            <a:r>
              <a:rPr lang="en-US" dirty="0" smtClean="0"/>
              <a:t> </a:t>
            </a:r>
            <a:r>
              <a:rPr lang="en-US" i="1" dirty="0" err="1"/>
              <a:t>SalePrice</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1098308" y="686092"/>
            <a:ext cx="7002169" cy="4064004"/>
          </a:xfrm>
          <a:prstGeom prst="rect">
            <a:avLst/>
          </a:prstGeom>
          <a:noFill/>
          <a:ln>
            <a:noFill/>
          </a:ln>
        </p:spPr>
      </p:pic>
      <p:sp>
        <p:nvSpPr>
          <p:cNvPr id="4" name="Text Placeholder 3"/>
          <p:cNvSpPr>
            <a:spLocks noGrp="1"/>
          </p:cNvSpPr>
          <p:nvPr>
            <p:ph type="body" sz="half" idx="2"/>
          </p:nvPr>
        </p:nvSpPr>
        <p:spPr/>
        <p:txBody>
          <a:bodyPr/>
          <a:lstStyle/>
          <a:p>
            <a:pPr algn="just"/>
            <a:r>
              <a:rPr lang="en-US" sz="2000" dirty="0"/>
              <a:t>The slope of the regression-fit line shows positive linear relationship.</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Regression plot of </a:t>
            </a:r>
            <a:r>
              <a:rPr lang="en-US" i="1" dirty="0" smtClean="0"/>
              <a:t>1stFlrSF </a:t>
            </a:r>
            <a:r>
              <a:rPr lang="en-US" dirty="0" err="1" smtClean="0"/>
              <a:t>vs</a:t>
            </a:r>
            <a:r>
              <a:rPr lang="en-US" dirty="0" smtClean="0"/>
              <a:t> </a:t>
            </a:r>
            <a:r>
              <a:rPr lang="en-US" i="1" dirty="0" err="1"/>
              <a:t>SalePrice</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1098308" y="622112"/>
            <a:ext cx="7002169" cy="4191964"/>
          </a:xfrm>
          <a:prstGeom prst="rect">
            <a:avLst/>
          </a:prstGeom>
          <a:noFill/>
          <a:ln>
            <a:noFill/>
          </a:ln>
        </p:spPr>
      </p:pic>
      <p:sp>
        <p:nvSpPr>
          <p:cNvPr id="4" name="Text Placeholder 3"/>
          <p:cNvSpPr>
            <a:spLocks noGrp="1"/>
          </p:cNvSpPr>
          <p:nvPr>
            <p:ph type="body" sz="half" idx="2"/>
          </p:nvPr>
        </p:nvSpPr>
        <p:spPr/>
        <p:txBody>
          <a:bodyPr/>
          <a:lstStyle/>
          <a:p>
            <a:pPr algn="just"/>
            <a:r>
              <a:rPr lang="en-US" sz="2000" dirty="0"/>
              <a:t>The slope of the regression-fit line shows positive linear relationship.</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Regression plot of </a:t>
            </a:r>
            <a:r>
              <a:rPr lang="en-US" i="1" dirty="0" smtClean="0"/>
              <a:t>2ndFlrSF </a:t>
            </a:r>
            <a:r>
              <a:rPr lang="en-US" dirty="0" err="1" smtClean="0"/>
              <a:t>vs</a:t>
            </a:r>
            <a:r>
              <a:rPr lang="en-US" dirty="0" smtClean="0"/>
              <a:t> </a:t>
            </a:r>
            <a:r>
              <a:rPr lang="en-US" i="1" dirty="0" err="1"/>
              <a:t>SalePrice</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1101541" y="612775"/>
            <a:ext cx="6995702" cy="4210638"/>
          </a:xfrm>
          <a:prstGeom prst="rect">
            <a:avLst/>
          </a:prstGeom>
          <a:noFill/>
          <a:ln>
            <a:noFill/>
          </a:ln>
        </p:spPr>
      </p:pic>
      <p:sp>
        <p:nvSpPr>
          <p:cNvPr id="4" name="Text Placeholder 3"/>
          <p:cNvSpPr>
            <a:spLocks noGrp="1"/>
          </p:cNvSpPr>
          <p:nvPr>
            <p:ph type="body" sz="half" idx="2"/>
          </p:nvPr>
        </p:nvSpPr>
        <p:spPr/>
        <p:txBody>
          <a:bodyPr>
            <a:normAutofit fontScale="92500" lnSpcReduction="20000"/>
          </a:bodyPr>
          <a:lstStyle/>
          <a:p>
            <a:pPr algn="just"/>
            <a:r>
              <a:rPr lang="en-US" sz="2000" dirty="0"/>
              <a:t>The slope of the regression-fit line shows positive linear relationship but weaker compared to 1</a:t>
            </a:r>
            <a:r>
              <a:rPr lang="en-US" sz="2000" baseline="30000" dirty="0"/>
              <a:t>st</a:t>
            </a:r>
            <a:r>
              <a:rPr lang="en-US" sz="2000" dirty="0"/>
              <a:t> floor surface area.</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Regression plot of </a:t>
            </a:r>
            <a:r>
              <a:rPr lang="en-US" i="1" dirty="0" err="1" smtClean="0"/>
              <a:t>GrLivArea</a:t>
            </a:r>
            <a:r>
              <a:rPr lang="en-US" i="1" dirty="0" smtClean="0"/>
              <a:t> </a:t>
            </a:r>
            <a:r>
              <a:rPr lang="en-US" dirty="0" err="1" smtClean="0"/>
              <a:t>vs</a:t>
            </a:r>
            <a:r>
              <a:rPr lang="en-US" dirty="0" smtClean="0"/>
              <a:t> </a:t>
            </a:r>
            <a:r>
              <a:rPr lang="en-US" i="1" dirty="0" err="1"/>
              <a:t>SalePrice</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1201007" y="622112"/>
            <a:ext cx="6796770" cy="4191964"/>
          </a:xfrm>
          <a:prstGeom prst="rect">
            <a:avLst/>
          </a:prstGeom>
          <a:noFill/>
          <a:ln>
            <a:noFill/>
          </a:ln>
        </p:spPr>
      </p:pic>
      <p:sp>
        <p:nvSpPr>
          <p:cNvPr id="4" name="Text Placeholder 3"/>
          <p:cNvSpPr>
            <a:spLocks noGrp="1"/>
          </p:cNvSpPr>
          <p:nvPr>
            <p:ph type="body" sz="half" idx="2"/>
          </p:nvPr>
        </p:nvSpPr>
        <p:spPr/>
        <p:txBody>
          <a:bodyPr/>
          <a:lstStyle/>
          <a:p>
            <a:pPr algn="just"/>
            <a:r>
              <a:rPr lang="en-US" sz="2000" dirty="0"/>
              <a:t>The slope of the regression-fit line shows positive linear relationship.</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Regression plot of </a:t>
            </a:r>
            <a:r>
              <a:rPr lang="en-US" i="1" dirty="0" err="1" smtClean="0"/>
              <a:t>GarageArea</a:t>
            </a:r>
            <a:r>
              <a:rPr lang="en-US" i="1" dirty="0" smtClean="0"/>
              <a:t> </a:t>
            </a:r>
            <a:r>
              <a:rPr lang="en-US" dirty="0" err="1" smtClean="0"/>
              <a:t>vs</a:t>
            </a:r>
            <a:r>
              <a:rPr lang="en-US" dirty="0" smtClean="0"/>
              <a:t> </a:t>
            </a:r>
            <a:r>
              <a:rPr lang="en-US" i="1" dirty="0" err="1"/>
              <a:t>SalePrice</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1098308" y="623067"/>
            <a:ext cx="7002169" cy="4190053"/>
          </a:xfrm>
          <a:prstGeom prst="rect">
            <a:avLst/>
          </a:prstGeom>
          <a:noFill/>
          <a:ln>
            <a:noFill/>
          </a:ln>
        </p:spPr>
      </p:pic>
      <p:sp>
        <p:nvSpPr>
          <p:cNvPr id="4" name="Text Placeholder 3"/>
          <p:cNvSpPr>
            <a:spLocks noGrp="1"/>
          </p:cNvSpPr>
          <p:nvPr>
            <p:ph type="body" sz="half" idx="2"/>
          </p:nvPr>
        </p:nvSpPr>
        <p:spPr/>
        <p:txBody>
          <a:bodyPr/>
          <a:lstStyle/>
          <a:p>
            <a:pPr algn="just"/>
            <a:r>
              <a:rPr lang="en-US" sz="2000" dirty="0"/>
              <a:t>The slope of the regression-fit line shows positive linear relationship.</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Regression plot of </a:t>
            </a:r>
            <a:r>
              <a:rPr lang="en-US" i="1" dirty="0" err="1" smtClean="0"/>
              <a:t>WoodDeckSF</a:t>
            </a:r>
            <a:r>
              <a:rPr lang="en-US" i="1" dirty="0" smtClean="0"/>
              <a:t> </a:t>
            </a:r>
            <a:r>
              <a:rPr lang="en-US" dirty="0" err="1" smtClean="0"/>
              <a:t>vs</a:t>
            </a:r>
            <a:r>
              <a:rPr lang="en-US" dirty="0" smtClean="0"/>
              <a:t> </a:t>
            </a:r>
            <a:r>
              <a:rPr lang="en-US" i="1" dirty="0" err="1"/>
              <a:t>SalePrice</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1099766" y="622112"/>
            <a:ext cx="6999252" cy="4191964"/>
          </a:xfrm>
          <a:prstGeom prst="rect">
            <a:avLst/>
          </a:prstGeom>
          <a:noFill/>
          <a:ln>
            <a:noFill/>
          </a:ln>
        </p:spPr>
      </p:pic>
      <p:sp>
        <p:nvSpPr>
          <p:cNvPr id="4" name="Text Placeholder 3"/>
          <p:cNvSpPr>
            <a:spLocks noGrp="1"/>
          </p:cNvSpPr>
          <p:nvPr>
            <p:ph type="body" sz="half" idx="2"/>
          </p:nvPr>
        </p:nvSpPr>
        <p:spPr/>
        <p:txBody>
          <a:bodyPr/>
          <a:lstStyle/>
          <a:p>
            <a:pPr algn="just"/>
            <a:r>
              <a:rPr lang="en-US" sz="2000" dirty="0"/>
              <a:t>The slope of the regression-fit line shows positive linear relationship.</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Regression plot of </a:t>
            </a:r>
            <a:r>
              <a:rPr lang="en-US" i="1" dirty="0" err="1" smtClean="0"/>
              <a:t>OpenPorchSF</a:t>
            </a:r>
            <a:r>
              <a:rPr lang="en-US" i="1" dirty="0" smtClean="0"/>
              <a:t> </a:t>
            </a:r>
            <a:r>
              <a:rPr lang="en-US" dirty="0" err="1" smtClean="0"/>
              <a:t>vs</a:t>
            </a:r>
            <a:r>
              <a:rPr lang="en-US" dirty="0" smtClean="0"/>
              <a:t> </a:t>
            </a:r>
            <a:r>
              <a:rPr lang="en-US" i="1" dirty="0" err="1"/>
              <a:t>SalePrice</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1126317" y="622112"/>
            <a:ext cx="6946150" cy="4191964"/>
          </a:xfrm>
          <a:prstGeom prst="rect">
            <a:avLst/>
          </a:prstGeom>
          <a:noFill/>
          <a:ln>
            <a:noFill/>
          </a:ln>
        </p:spPr>
      </p:pic>
      <p:sp>
        <p:nvSpPr>
          <p:cNvPr id="4" name="Text Placeholder 3"/>
          <p:cNvSpPr>
            <a:spLocks noGrp="1"/>
          </p:cNvSpPr>
          <p:nvPr>
            <p:ph type="body" sz="half" idx="2"/>
          </p:nvPr>
        </p:nvSpPr>
        <p:spPr/>
        <p:txBody>
          <a:bodyPr/>
          <a:lstStyle/>
          <a:p>
            <a:pPr algn="just"/>
            <a:r>
              <a:rPr lang="en-US" sz="2000" dirty="0"/>
              <a:t>The slope of the regression-fit line shows positive linear relationship.</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Regression plot of </a:t>
            </a:r>
            <a:r>
              <a:rPr lang="en-US" i="1" dirty="0" err="1" smtClean="0"/>
              <a:t>EnclosedPorch</a:t>
            </a:r>
            <a:r>
              <a:rPr lang="en-US" i="1" dirty="0" smtClean="0"/>
              <a:t> </a:t>
            </a:r>
            <a:r>
              <a:rPr lang="en-US" dirty="0" err="1" smtClean="0"/>
              <a:t>vs</a:t>
            </a:r>
            <a:r>
              <a:rPr lang="en-US" dirty="0" smtClean="0"/>
              <a:t> </a:t>
            </a:r>
            <a:r>
              <a:rPr lang="en-US" i="1" dirty="0" err="1"/>
              <a:t>SalePrice</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1149084" y="622112"/>
            <a:ext cx="6900617" cy="4191964"/>
          </a:xfrm>
          <a:prstGeom prst="rect">
            <a:avLst/>
          </a:prstGeom>
          <a:noFill/>
          <a:ln>
            <a:noFill/>
          </a:ln>
        </p:spPr>
      </p:pic>
      <p:sp>
        <p:nvSpPr>
          <p:cNvPr id="4" name="Text Placeholder 3"/>
          <p:cNvSpPr>
            <a:spLocks noGrp="1"/>
          </p:cNvSpPr>
          <p:nvPr>
            <p:ph type="body" sz="half" idx="2"/>
          </p:nvPr>
        </p:nvSpPr>
        <p:spPr/>
        <p:txBody>
          <a:bodyPr/>
          <a:lstStyle/>
          <a:p>
            <a:pPr algn="just"/>
            <a:r>
              <a:rPr lang="en-US" sz="2000" dirty="0"/>
              <a:t>The slope of the regression-fit line shows a weak negative linear relationship.</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4495800"/>
          </a:xfrm>
        </p:spPr>
        <p:txBody>
          <a:bodyPr anchor="t">
            <a:normAutofit fontScale="90000"/>
          </a:bodyPr>
          <a:lstStyle/>
          <a:p>
            <a:r>
              <a:rPr lang="en-US" b="1" dirty="0" smtClean="0"/>
              <a:t/>
            </a:r>
            <a:br>
              <a:rPr lang="en-US" b="1" dirty="0" smtClean="0"/>
            </a:br>
            <a:r>
              <a:rPr lang="en-US" b="1" dirty="0" smtClean="0"/>
              <a:t/>
            </a:r>
            <a:br>
              <a:rPr lang="en-US" b="1" dirty="0" smtClean="0"/>
            </a:br>
            <a:r>
              <a:rPr lang="en-US" b="1" dirty="0" smtClean="0"/>
              <a:t>PROBLEM STATEMENT</a:t>
            </a:r>
            <a:br>
              <a:rPr lang="en-US" b="1" dirty="0" smtClean="0"/>
            </a:br>
            <a:r>
              <a:rPr lang="en-US" b="1" dirty="0"/>
              <a:t/>
            </a:r>
            <a:br>
              <a:rPr lang="en-US" b="1" dirty="0"/>
            </a:br>
            <a:r>
              <a:rPr lang="en-US" sz="3600" dirty="0" smtClean="0"/>
              <a:t>Build </a:t>
            </a:r>
            <a:r>
              <a:rPr lang="en-US" sz="3600" dirty="0"/>
              <a:t>a </a:t>
            </a:r>
            <a:r>
              <a:rPr lang="en-US" sz="3600" dirty="0" smtClean="0"/>
              <a:t>machine learning model </a:t>
            </a:r>
            <a:r>
              <a:rPr lang="en-US" sz="3600" dirty="0"/>
              <a:t>in order to predict the actual value </a:t>
            </a:r>
            <a:r>
              <a:rPr lang="en-US" sz="3600" dirty="0" smtClean="0"/>
              <a:t>of </a:t>
            </a:r>
            <a:r>
              <a:rPr lang="en-US" sz="3600" dirty="0"/>
              <a:t>prospective </a:t>
            </a:r>
            <a:r>
              <a:rPr lang="en-US" sz="3600" dirty="0" smtClean="0"/>
              <a:t>properties and also identify the important variables affecting the price of the houses. </a:t>
            </a:r>
            <a:r>
              <a:rPr lang="en-US" dirty="0" smtClean="0"/>
              <a:t/>
            </a:r>
            <a:br>
              <a:rPr lang="en-US"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dirty="0" smtClean="0"/>
              <a:t> </a:t>
            </a:r>
            <a:br>
              <a:rPr lang="en-US" dirty="0" smtClean="0"/>
            </a:br>
            <a:r>
              <a:rPr lang="en-US" dirty="0" smtClean="0"/>
              <a:t/>
            </a:r>
            <a:br>
              <a:rPr lang="en-US" dirty="0" smtClean="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Regression plot of </a:t>
            </a:r>
            <a:r>
              <a:rPr lang="en-US" i="1" dirty="0" err="1" smtClean="0"/>
              <a:t>ScreenPorch</a:t>
            </a:r>
            <a:r>
              <a:rPr lang="en-US" i="1" dirty="0" smtClean="0"/>
              <a:t> </a:t>
            </a:r>
            <a:r>
              <a:rPr lang="en-US" dirty="0" err="1" smtClean="0"/>
              <a:t>vs</a:t>
            </a:r>
            <a:r>
              <a:rPr lang="en-US" dirty="0" smtClean="0"/>
              <a:t> </a:t>
            </a:r>
            <a:r>
              <a:rPr lang="en-US" i="1" dirty="0" err="1"/>
              <a:t>SalePrice</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1098308" y="623987"/>
            <a:ext cx="7002169" cy="4188213"/>
          </a:xfrm>
          <a:prstGeom prst="rect">
            <a:avLst/>
          </a:prstGeom>
          <a:noFill/>
          <a:ln>
            <a:noFill/>
          </a:ln>
        </p:spPr>
      </p:pic>
      <p:sp>
        <p:nvSpPr>
          <p:cNvPr id="4" name="Text Placeholder 3"/>
          <p:cNvSpPr>
            <a:spLocks noGrp="1"/>
          </p:cNvSpPr>
          <p:nvPr>
            <p:ph type="body" sz="half" idx="2"/>
          </p:nvPr>
        </p:nvSpPr>
        <p:spPr/>
        <p:txBody>
          <a:bodyPr/>
          <a:lstStyle/>
          <a:p>
            <a:pPr algn="just"/>
            <a:r>
              <a:rPr lang="en-US" sz="2000" dirty="0"/>
              <a:t>The slope of the regression-fit line shows </a:t>
            </a:r>
            <a:r>
              <a:rPr lang="en-US" sz="2000" dirty="0" smtClean="0"/>
              <a:t>weak </a:t>
            </a:r>
            <a:r>
              <a:rPr lang="en-US" sz="2000" dirty="0"/>
              <a:t>positive linear </a:t>
            </a:r>
            <a:r>
              <a:rPr lang="en-US" sz="2000" dirty="0" smtClean="0"/>
              <a:t>relation.</a:t>
            </a:r>
            <a:endParaRPr lang="en-US" sz="2000"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algn="l"/>
            <a:r>
              <a:rPr lang="en-US" sz="2800" i="1" dirty="0" smtClean="0"/>
              <a:t>Now</a:t>
            </a:r>
            <a:r>
              <a:rPr lang="en-US" sz="2800" i="1" dirty="0" smtClean="0"/>
              <a:t> lets see plots showing the relation between categorical   columns and sale price</a:t>
            </a: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2200" b="1" dirty="0" smtClean="0"/>
              <a:t>Observations:</a:t>
            </a:r>
            <a:r>
              <a:rPr lang="en-US" dirty="0" smtClean="0"/>
              <a:t/>
            </a:r>
            <a:br>
              <a:rPr lang="en-US" dirty="0" smtClean="0"/>
            </a:br>
            <a:r>
              <a:rPr lang="en-US" sz="1700" i="1" dirty="0" err="1" smtClean="0"/>
              <a:t>MSSubClass</a:t>
            </a:r>
            <a:r>
              <a:rPr lang="en-US" sz="1700" dirty="0" smtClean="0"/>
              <a:t> </a:t>
            </a:r>
            <a:r>
              <a:rPr lang="en-US" sz="1700" dirty="0"/>
              <a:t>identifies the type of dwelling. Type </a:t>
            </a:r>
            <a:r>
              <a:rPr lang="en-US" sz="1700" dirty="0" smtClean="0"/>
              <a:t>60(</a:t>
            </a:r>
            <a:r>
              <a:rPr lang="en-US" sz="1700" i="1" dirty="0" smtClean="0"/>
              <a:t>2-Storey </a:t>
            </a:r>
            <a:r>
              <a:rPr lang="en-US" sz="1700" i="1" dirty="0"/>
              <a:t>1946 &amp; </a:t>
            </a:r>
            <a:r>
              <a:rPr lang="en-US" sz="1700" i="1" dirty="0" smtClean="0"/>
              <a:t>Newer</a:t>
            </a:r>
            <a:r>
              <a:rPr lang="en-US" sz="1700" dirty="0" smtClean="0"/>
              <a:t>), </a:t>
            </a:r>
            <a:r>
              <a:rPr lang="en-US" sz="1700" dirty="0"/>
              <a:t>75(</a:t>
            </a:r>
            <a:r>
              <a:rPr lang="en-US" sz="1700" i="1" dirty="0"/>
              <a:t>2-1/2 </a:t>
            </a:r>
            <a:r>
              <a:rPr lang="en-US" sz="1700" i="1" dirty="0" smtClean="0"/>
              <a:t>Story All Ages</a:t>
            </a:r>
            <a:r>
              <a:rPr lang="en-US" sz="1700" dirty="0" smtClean="0"/>
              <a:t>), 80(</a:t>
            </a:r>
            <a:r>
              <a:rPr lang="en-US" sz="1700" i="1" dirty="0" smtClean="0"/>
              <a:t>Split</a:t>
            </a:r>
            <a:r>
              <a:rPr lang="en-US" sz="1700" dirty="0" smtClean="0"/>
              <a:t> </a:t>
            </a:r>
            <a:r>
              <a:rPr lang="en-US" sz="1700" i="1" dirty="0" smtClean="0"/>
              <a:t>Or</a:t>
            </a:r>
            <a:r>
              <a:rPr lang="en-US" sz="1700" dirty="0" smtClean="0"/>
              <a:t> </a:t>
            </a:r>
            <a:r>
              <a:rPr lang="en-US" sz="1700" i="1" dirty="0" smtClean="0"/>
              <a:t>Multi-level</a:t>
            </a:r>
            <a:r>
              <a:rPr lang="en-US" sz="1700" dirty="0" smtClean="0"/>
              <a:t>), 85(</a:t>
            </a:r>
            <a:r>
              <a:rPr lang="en-US" sz="1700" i="1" dirty="0" smtClean="0"/>
              <a:t>Split Foyer</a:t>
            </a:r>
            <a:r>
              <a:rPr lang="en-US" sz="1700" dirty="0" smtClean="0"/>
              <a:t>) </a:t>
            </a:r>
            <a:r>
              <a:rPr lang="en-US" sz="1700" dirty="0"/>
              <a:t>and </a:t>
            </a:r>
            <a:r>
              <a:rPr lang="en-US" sz="1700" dirty="0" smtClean="0"/>
              <a:t>120(</a:t>
            </a:r>
            <a:r>
              <a:rPr lang="en-US" sz="1700" i="1" dirty="0" smtClean="0"/>
              <a:t>1-Storey</a:t>
            </a:r>
            <a:r>
              <a:rPr lang="en-US" sz="1700" i="1" dirty="0"/>
              <a:t>,</a:t>
            </a:r>
            <a:r>
              <a:rPr lang="en-US" sz="1700" i="1" dirty="0" smtClean="0"/>
              <a:t>PUD </a:t>
            </a:r>
            <a:r>
              <a:rPr lang="en-US" sz="1700" i="1" dirty="0"/>
              <a:t>- 1946 &amp; </a:t>
            </a:r>
            <a:r>
              <a:rPr lang="en-US" sz="1700" i="1" dirty="0" smtClean="0"/>
              <a:t>Newer</a:t>
            </a:r>
            <a:r>
              <a:rPr lang="en-US" sz="1700" dirty="0" smtClean="0"/>
              <a:t>)</a:t>
            </a:r>
            <a:r>
              <a:rPr lang="en-US" sz="1700" i="1" dirty="0" smtClean="0"/>
              <a:t> </a:t>
            </a:r>
            <a:r>
              <a:rPr lang="en-US" sz="1700" dirty="0"/>
              <a:t>have a higher starting price then other types. Type 60 have the costliest properties.</a:t>
            </a:r>
            <a:br>
              <a:rPr lang="en-US" sz="1700" dirty="0"/>
            </a:br>
            <a:r>
              <a:rPr lang="en-US" sz="1700" i="1" dirty="0" err="1"/>
              <a:t>MSZoning</a:t>
            </a:r>
            <a:r>
              <a:rPr lang="en-US" sz="1700" dirty="0"/>
              <a:t> identifies the general zoning classification of the sale. Majority of the properties belong to RL (</a:t>
            </a:r>
            <a:r>
              <a:rPr lang="en-US" sz="1700" i="1" dirty="0"/>
              <a:t>Residential Low Density</a:t>
            </a:r>
            <a:r>
              <a:rPr lang="en-US" sz="1700" dirty="0"/>
              <a:t>) type. </a:t>
            </a:r>
            <a:r>
              <a:rPr lang="en-US" sz="2000" dirty="0"/>
              <a:t/>
            </a:r>
            <a:br>
              <a:rPr lang="en-US" sz="2000" dirty="0"/>
            </a:br>
            <a:r>
              <a:rPr lang="en-US" dirty="0"/>
              <a:t/>
            </a:r>
            <a:br>
              <a:rPr lang="en-US" dirty="0"/>
            </a:br>
            <a:endParaRPr lang="en-US" b="1" dirty="0"/>
          </a:p>
        </p:txBody>
      </p:sp>
      <p:pic>
        <p:nvPicPr>
          <p:cNvPr id="6" name="Content Placeholder 5" descr="1.PNG"/>
          <p:cNvPicPr>
            <a:picLocks noGrp="1" noChangeAspect="1"/>
          </p:cNvPicPr>
          <p:nvPr>
            <p:ph idx="1"/>
          </p:nvPr>
        </p:nvPicPr>
        <p:blipFill>
          <a:blip r:embed="rId2"/>
          <a:stretch>
            <a:fillRect/>
          </a:stretch>
        </p:blipFill>
        <p:spPr>
          <a:xfrm>
            <a:off x="228600" y="1371600"/>
            <a:ext cx="8325586" cy="312420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191000"/>
            <a:ext cx="5486400" cy="566738"/>
          </a:xfrm>
        </p:spPr>
        <p:txBody>
          <a:bodyPr/>
          <a:lstStyle/>
          <a:p>
            <a:r>
              <a:rPr lang="en-US" dirty="0" smtClean="0"/>
              <a:t>Observations:</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533400" y="609600"/>
            <a:ext cx="7924800" cy="3657600"/>
          </a:xfrm>
          <a:prstGeom prst="rect">
            <a:avLst/>
          </a:prstGeom>
          <a:noFill/>
          <a:ln>
            <a:noFill/>
          </a:ln>
        </p:spPr>
      </p:pic>
      <p:sp>
        <p:nvSpPr>
          <p:cNvPr id="4" name="Text Placeholder 3"/>
          <p:cNvSpPr>
            <a:spLocks noGrp="1"/>
          </p:cNvSpPr>
          <p:nvPr>
            <p:ph type="body" sz="half" idx="2"/>
          </p:nvPr>
        </p:nvSpPr>
        <p:spPr>
          <a:xfrm>
            <a:off x="1752600" y="4724400"/>
            <a:ext cx="5486400" cy="804862"/>
          </a:xfrm>
        </p:spPr>
        <p:txBody>
          <a:bodyPr>
            <a:normAutofit/>
          </a:bodyPr>
          <a:lstStyle/>
          <a:p>
            <a:r>
              <a:rPr lang="en-US" sz="1800" dirty="0" smtClean="0"/>
              <a:t>A high majority of properties have paved street and no access to alley.</a:t>
            </a:r>
            <a:endParaRPr lang="en-US" sz="1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114800"/>
            <a:ext cx="5486400" cy="566738"/>
          </a:xfrm>
        </p:spPr>
        <p:txBody>
          <a:bodyPr/>
          <a:lstStyle/>
          <a:p>
            <a:r>
              <a:rPr lang="en-US" dirty="0" smtClean="0"/>
              <a:t>Observations:</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228600" y="609600"/>
            <a:ext cx="8458200" cy="3531451"/>
          </a:xfrm>
          <a:prstGeom prst="rect">
            <a:avLst/>
          </a:prstGeom>
          <a:noFill/>
          <a:ln>
            <a:noFill/>
          </a:ln>
        </p:spPr>
      </p:pic>
      <p:sp>
        <p:nvSpPr>
          <p:cNvPr id="4" name="Text Placeholder 3"/>
          <p:cNvSpPr>
            <a:spLocks noGrp="1"/>
          </p:cNvSpPr>
          <p:nvPr>
            <p:ph type="body" sz="half" idx="2"/>
          </p:nvPr>
        </p:nvSpPr>
        <p:spPr>
          <a:xfrm>
            <a:off x="1447800" y="4724400"/>
            <a:ext cx="5791200" cy="1219200"/>
          </a:xfrm>
        </p:spPr>
        <p:txBody>
          <a:bodyPr>
            <a:normAutofit lnSpcReduction="10000"/>
          </a:bodyPr>
          <a:lstStyle/>
          <a:p>
            <a:pPr marL="342900" indent="-342900"/>
            <a:r>
              <a:rPr lang="en-US" dirty="0" smtClean="0"/>
              <a:t>	A </a:t>
            </a:r>
            <a:r>
              <a:rPr lang="en-US" dirty="0"/>
              <a:t>high majority of properties have regular or slightly irregular shape and leveled land contour. </a:t>
            </a:r>
            <a:endParaRPr lang="en-US" dirty="0" smtClean="0"/>
          </a:p>
          <a:p>
            <a:pPr marL="342900" indent="-342900"/>
            <a:r>
              <a:rPr lang="en-US" dirty="0"/>
              <a:t>	</a:t>
            </a:r>
            <a:r>
              <a:rPr lang="en-US" dirty="0" smtClean="0"/>
              <a:t>The </a:t>
            </a:r>
            <a:r>
              <a:rPr lang="en-US" dirty="0"/>
              <a:t>price of properties on unleveled land contour doesn’t go beyond 400K. </a:t>
            </a:r>
            <a:endParaRPr lang="en-US" dirty="0" smtClean="0"/>
          </a:p>
          <a:p>
            <a:pPr marL="342900" indent="-342900"/>
            <a:r>
              <a:rPr lang="en-US" dirty="0"/>
              <a:t>	</a:t>
            </a:r>
            <a:r>
              <a:rPr lang="en-US" dirty="0" smtClean="0"/>
              <a:t>Irregular-shaped </a:t>
            </a:r>
            <a:r>
              <a:rPr lang="en-US" dirty="0"/>
              <a:t>(IR3) properties doesn’t go beyond 300K.</a:t>
            </a:r>
          </a:p>
          <a:p>
            <a:pPr marL="342900" indent="-342900"/>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114800"/>
            <a:ext cx="5486400" cy="566738"/>
          </a:xfrm>
        </p:spPr>
        <p:txBody>
          <a:bodyPr/>
          <a:lstStyle/>
          <a:p>
            <a:r>
              <a:rPr lang="en-US" dirty="0" smtClean="0"/>
              <a:t>Observations:</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228600" y="533400"/>
            <a:ext cx="8458200" cy="3581400"/>
          </a:xfrm>
          <a:prstGeom prst="rect">
            <a:avLst/>
          </a:prstGeom>
          <a:noFill/>
          <a:ln>
            <a:noFill/>
          </a:ln>
        </p:spPr>
      </p:pic>
      <p:sp>
        <p:nvSpPr>
          <p:cNvPr id="4" name="Text Placeholder 3"/>
          <p:cNvSpPr>
            <a:spLocks noGrp="1"/>
          </p:cNvSpPr>
          <p:nvPr>
            <p:ph type="body" sz="half" idx="2"/>
          </p:nvPr>
        </p:nvSpPr>
        <p:spPr>
          <a:xfrm>
            <a:off x="1371600" y="4724400"/>
            <a:ext cx="5867400" cy="1219200"/>
          </a:xfrm>
        </p:spPr>
        <p:txBody>
          <a:bodyPr>
            <a:normAutofit/>
          </a:bodyPr>
          <a:lstStyle/>
          <a:p>
            <a:pPr marL="342900" indent="-342900"/>
            <a:r>
              <a:rPr lang="en-US" dirty="0" smtClean="0"/>
              <a:t>	</a:t>
            </a:r>
            <a:r>
              <a:rPr lang="en-US" sz="1500" dirty="0" smtClean="0"/>
              <a:t>A </a:t>
            </a:r>
            <a:r>
              <a:rPr lang="en-US" sz="1500" dirty="0"/>
              <a:t>high majority of properties have gentle land slope. </a:t>
            </a:r>
            <a:endParaRPr lang="en-US" sz="1500" dirty="0" smtClean="0"/>
          </a:p>
          <a:p>
            <a:pPr marL="342900" indent="-342900"/>
            <a:r>
              <a:rPr lang="en-US" sz="1500" dirty="0"/>
              <a:t>	</a:t>
            </a:r>
            <a:r>
              <a:rPr lang="en-US" sz="1500" dirty="0" smtClean="0"/>
              <a:t>Price </a:t>
            </a:r>
            <a:r>
              <a:rPr lang="en-US" sz="1500" dirty="0"/>
              <a:t>of properties with moderate or severe land slope doesn’t go beyond </a:t>
            </a:r>
            <a:r>
              <a:rPr lang="en-US" sz="1500" dirty="0" smtClean="0"/>
              <a:t>400K.</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191000"/>
            <a:ext cx="5486400" cy="566738"/>
          </a:xfrm>
        </p:spPr>
        <p:txBody>
          <a:bodyPr/>
          <a:lstStyle/>
          <a:p>
            <a:r>
              <a:rPr lang="en-US" dirty="0" smtClean="0"/>
              <a:t>Observations:</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228600" y="762000"/>
            <a:ext cx="8458200" cy="3638030"/>
          </a:xfrm>
          <a:prstGeom prst="rect">
            <a:avLst/>
          </a:prstGeom>
          <a:noFill/>
          <a:ln>
            <a:noFill/>
          </a:ln>
        </p:spPr>
      </p:pic>
      <p:sp>
        <p:nvSpPr>
          <p:cNvPr id="4" name="Text Placeholder 3"/>
          <p:cNvSpPr>
            <a:spLocks noGrp="1"/>
          </p:cNvSpPr>
          <p:nvPr>
            <p:ph type="body" sz="half" idx="2"/>
          </p:nvPr>
        </p:nvSpPr>
        <p:spPr>
          <a:xfrm>
            <a:off x="1447800" y="4724400"/>
            <a:ext cx="5791200" cy="1219200"/>
          </a:xfrm>
        </p:spPr>
        <p:txBody>
          <a:bodyPr>
            <a:normAutofit/>
          </a:bodyPr>
          <a:lstStyle/>
          <a:p>
            <a:r>
              <a:rPr lang="en-US" sz="1500" dirty="0" smtClean="0"/>
              <a:t>The </a:t>
            </a:r>
            <a:r>
              <a:rPr lang="en-US" sz="1500" dirty="0"/>
              <a:t>price range of property varies with respect to neighborhood. </a:t>
            </a:r>
            <a:endParaRPr lang="en-US" sz="1500" dirty="0" smtClean="0"/>
          </a:p>
          <a:p>
            <a:r>
              <a:rPr lang="en-US" sz="1500" dirty="0" smtClean="0"/>
              <a:t>In </a:t>
            </a:r>
            <a:r>
              <a:rPr lang="en-US" sz="1500" dirty="0"/>
              <a:t>neighborhoods like </a:t>
            </a:r>
            <a:r>
              <a:rPr lang="en-US" sz="1500" i="1" dirty="0" err="1"/>
              <a:t>NorthRidge</a:t>
            </a:r>
            <a:r>
              <a:rPr lang="en-US" sz="1500" dirty="0"/>
              <a:t> the starting price itself is higher than the maximum price in </a:t>
            </a:r>
            <a:r>
              <a:rPr lang="en-US" sz="1500" i="1" dirty="0" err="1"/>
              <a:t>Briardale</a:t>
            </a:r>
            <a:r>
              <a:rPr lang="en-US" sz="1500" i="1" dirty="0"/>
              <a:t> </a:t>
            </a:r>
            <a:r>
              <a:rPr lang="en-US" sz="1500" dirty="0"/>
              <a:t>or </a:t>
            </a:r>
            <a:r>
              <a:rPr lang="en-US" sz="1500" i="1" dirty="0"/>
              <a:t>Meadow Village.</a:t>
            </a:r>
            <a:endParaRPr lang="en-US" sz="1500" dirty="0"/>
          </a:p>
          <a:p>
            <a:pPr marL="342900" indent="-342900"/>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191000"/>
            <a:ext cx="5486400" cy="566738"/>
          </a:xfrm>
        </p:spPr>
        <p:txBody>
          <a:bodyPr/>
          <a:lstStyle/>
          <a:p>
            <a:r>
              <a:rPr lang="en-US" dirty="0" smtClean="0"/>
              <a:t>Observations:</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228600" y="914400"/>
            <a:ext cx="8458200" cy="3505200"/>
          </a:xfrm>
          <a:prstGeom prst="rect">
            <a:avLst/>
          </a:prstGeom>
          <a:noFill/>
          <a:ln>
            <a:noFill/>
          </a:ln>
        </p:spPr>
      </p:pic>
      <p:sp>
        <p:nvSpPr>
          <p:cNvPr id="4" name="Text Placeholder 3"/>
          <p:cNvSpPr>
            <a:spLocks noGrp="1"/>
          </p:cNvSpPr>
          <p:nvPr>
            <p:ph type="body" sz="half" idx="2"/>
          </p:nvPr>
        </p:nvSpPr>
        <p:spPr>
          <a:xfrm>
            <a:off x="1447800" y="4724400"/>
            <a:ext cx="5791200" cy="1219200"/>
          </a:xfrm>
        </p:spPr>
        <p:txBody>
          <a:bodyPr>
            <a:normAutofit/>
          </a:bodyPr>
          <a:lstStyle/>
          <a:p>
            <a:r>
              <a:rPr lang="en-US" sz="1600" dirty="0"/>
              <a:t>A high majority of properties are not adjacent or in very close proximity to railroads or arterial streets. </a:t>
            </a:r>
          </a:p>
          <a:p>
            <a:r>
              <a:rPr lang="en-US" sz="1600" dirty="0"/>
              <a:t>Majority of properties are of 1Fam(single-family-detached) type.</a:t>
            </a: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191000"/>
            <a:ext cx="5486400" cy="566738"/>
          </a:xfrm>
        </p:spPr>
        <p:txBody>
          <a:bodyPr/>
          <a:lstStyle/>
          <a:p>
            <a:r>
              <a:rPr lang="en-US" dirty="0" smtClean="0"/>
              <a:t>Observations:</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228600" y="1094643"/>
            <a:ext cx="8458200" cy="3144714"/>
          </a:xfrm>
          <a:prstGeom prst="rect">
            <a:avLst/>
          </a:prstGeom>
          <a:noFill/>
          <a:ln>
            <a:noFill/>
          </a:ln>
        </p:spPr>
      </p:pic>
      <p:sp>
        <p:nvSpPr>
          <p:cNvPr id="4" name="Text Placeholder 3"/>
          <p:cNvSpPr>
            <a:spLocks noGrp="1"/>
          </p:cNvSpPr>
          <p:nvPr>
            <p:ph type="body" sz="half" idx="2"/>
          </p:nvPr>
        </p:nvSpPr>
        <p:spPr>
          <a:xfrm>
            <a:off x="1447800" y="4724400"/>
            <a:ext cx="5791200" cy="1219200"/>
          </a:xfrm>
        </p:spPr>
        <p:txBody>
          <a:bodyPr>
            <a:normAutofit/>
          </a:bodyPr>
          <a:lstStyle/>
          <a:p>
            <a:r>
              <a:rPr lang="en-US" sz="1600" dirty="0"/>
              <a:t>Majority of properties are of either 1Story or 2Story type and they have a higher price range compared to others. </a:t>
            </a:r>
          </a:p>
          <a:p>
            <a:r>
              <a:rPr lang="en-US" sz="1600" dirty="0"/>
              <a:t>Better the overall quality higher is the starting price as well as maximum price.</a:t>
            </a: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191000"/>
            <a:ext cx="5486400" cy="566738"/>
          </a:xfrm>
        </p:spPr>
        <p:txBody>
          <a:bodyPr/>
          <a:lstStyle/>
          <a:p>
            <a:r>
              <a:rPr lang="en-US" dirty="0" smtClean="0"/>
              <a:t>Observations:</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340983" y="838200"/>
            <a:ext cx="8233433" cy="3581400"/>
          </a:xfrm>
          <a:prstGeom prst="rect">
            <a:avLst/>
          </a:prstGeom>
          <a:noFill/>
          <a:ln>
            <a:noFill/>
          </a:ln>
        </p:spPr>
      </p:pic>
      <p:sp>
        <p:nvSpPr>
          <p:cNvPr id="4" name="Text Placeholder 3"/>
          <p:cNvSpPr>
            <a:spLocks noGrp="1"/>
          </p:cNvSpPr>
          <p:nvPr>
            <p:ph type="body" sz="half" idx="2"/>
          </p:nvPr>
        </p:nvSpPr>
        <p:spPr>
          <a:xfrm>
            <a:off x="1447800" y="4724400"/>
            <a:ext cx="5791200" cy="1219200"/>
          </a:xfrm>
        </p:spPr>
        <p:txBody>
          <a:bodyPr>
            <a:normAutofit/>
          </a:bodyPr>
          <a:lstStyle/>
          <a:p>
            <a:r>
              <a:rPr lang="en-US" sz="1600" dirty="0"/>
              <a:t>A high majority of properties have roof style either gable or hip and they also have a much higher price range.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191000"/>
            <a:ext cx="5486400" cy="566738"/>
          </a:xfrm>
        </p:spPr>
        <p:txBody>
          <a:bodyPr/>
          <a:lstStyle/>
          <a:p>
            <a:r>
              <a:rPr lang="en-US" dirty="0" smtClean="0"/>
              <a:t>Observations:</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275724" y="914400"/>
            <a:ext cx="8363951" cy="3505200"/>
          </a:xfrm>
          <a:prstGeom prst="rect">
            <a:avLst/>
          </a:prstGeom>
          <a:noFill/>
          <a:ln>
            <a:noFill/>
          </a:ln>
        </p:spPr>
      </p:pic>
      <p:sp>
        <p:nvSpPr>
          <p:cNvPr id="4" name="Text Placeholder 3"/>
          <p:cNvSpPr>
            <a:spLocks noGrp="1"/>
          </p:cNvSpPr>
          <p:nvPr>
            <p:ph type="body" sz="half" idx="2"/>
          </p:nvPr>
        </p:nvSpPr>
        <p:spPr>
          <a:xfrm>
            <a:off x="1447800" y="4724400"/>
            <a:ext cx="5791200" cy="1219200"/>
          </a:xfrm>
        </p:spPr>
        <p:txBody>
          <a:bodyPr>
            <a:normAutofit/>
          </a:bodyPr>
          <a:lstStyle/>
          <a:p>
            <a:r>
              <a:rPr lang="en-US" sz="1600" dirty="0"/>
              <a:t>A high majority of properties uses </a:t>
            </a:r>
            <a:r>
              <a:rPr lang="en-US" sz="1600" dirty="0" err="1"/>
              <a:t>CompShg</a:t>
            </a:r>
            <a:r>
              <a:rPr lang="en-US" sz="1600" dirty="0"/>
              <a:t> (Standard Composite Shingle) type of roof material.</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97562"/>
          </a:xfrm>
        </p:spPr>
        <p:txBody>
          <a:bodyPr anchor="t">
            <a:normAutofit fontScale="90000"/>
          </a:bodyPr>
          <a:lstStyle/>
          <a:p>
            <a:pPr lvl="0"/>
            <a:r>
              <a:rPr lang="en-US" b="1" dirty="0"/>
              <a:t/>
            </a:r>
            <a:br>
              <a:rPr lang="en-US" b="1" dirty="0"/>
            </a:br>
            <a:r>
              <a:rPr lang="en-US" b="1" dirty="0" smtClean="0"/>
              <a:t>The Dataset</a:t>
            </a:r>
            <a:r>
              <a:rPr lang="en-US" b="1" dirty="0" smtClean="0"/>
              <a:t/>
            </a:r>
            <a:br>
              <a:rPr lang="en-US" b="1" dirty="0" smtClean="0"/>
            </a:br>
            <a:r>
              <a:rPr lang="en-US" sz="3300" dirty="0" smtClean="0"/>
              <a:t/>
            </a:r>
            <a:br>
              <a:rPr lang="en-US" sz="3300" dirty="0" smtClean="0"/>
            </a:br>
            <a:r>
              <a:rPr lang="en-US" sz="3300" dirty="0" smtClean="0"/>
              <a:t>1</a:t>
            </a:r>
            <a:r>
              <a:rPr lang="en-US" sz="3300" dirty="0"/>
              <a:t>)</a:t>
            </a:r>
            <a:r>
              <a:rPr lang="en-US" sz="3300" dirty="0" smtClean="0"/>
              <a:t> </a:t>
            </a:r>
            <a:r>
              <a:rPr lang="en-US" sz="3300" dirty="0"/>
              <a:t>The dataset contains 1460 rows and 81 columns. </a:t>
            </a:r>
            <a:r>
              <a:rPr lang="en-US" sz="3300" dirty="0" smtClean="0"/>
              <a:t>2) </a:t>
            </a:r>
            <a:r>
              <a:rPr lang="en-US" sz="3300" dirty="0"/>
              <a:t>Out of the 81 columns, 43 are of object </a:t>
            </a:r>
            <a:r>
              <a:rPr lang="en-US" sz="3300" dirty="0" smtClean="0"/>
              <a:t>data-  type, 35 </a:t>
            </a:r>
            <a:r>
              <a:rPr lang="en-US" sz="3300" dirty="0"/>
              <a:t>are of integer type and 3 of float type.</a:t>
            </a:r>
            <a:br>
              <a:rPr lang="en-US" sz="3300" dirty="0"/>
            </a:br>
            <a:r>
              <a:rPr lang="en-US" sz="3300" dirty="0" smtClean="0"/>
              <a:t>3)</a:t>
            </a:r>
            <a:r>
              <a:rPr lang="en-US" sz="3300" dirty="0" smtClean="0"/>
              <a:t> We will use 80% of the entries to train a machine learning model. </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191000"/>
            <a:ext cx="5486400" cy="566738"/>
          </a:xfrm>
        </p:spPr>
        <p:txBody>
          <a:bodyPr/>
          <a:lstStyle/>
          <a:p>
            <a:r>
              <a:rPr lang="en-US" dirty="0" smtClean="0"/>
              <a:t>Observations:</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340983" y="762000"/>
            <a:ext cx="8233433" cy="3657600"/>
          </a:xfrm>
          <a:prstGeom prst="rect">
            <a:avLst/>
          </a:prstGeom>
          <a:noFill/>
          <a:ln>
            <a:noFill/>
          </a:ln>
        </p:spPr>
      </p:pic>
      <p:sp>
        <p:nvSpPr>
          <p:cNvPr id="4" name="Text Placeholder 3"/>
          <p:cNvSpPr>
            <a:spLocks noGrp="1"/>
          </p:cNvSpPr>
          <p:nvPr>
            <p:ph type="body" sz="half" idx="2"/>
          </p:nvPr>
        </p:nvSpPr>
        <p:spPr>
          <a:xfrm>
            <a:off x="1447800" y="4724400"/>
            <a:ext cx="5791200" cy="1752600"/>
          </a:xfrm>
        </p:spPr>
        <p:txBody>
          <a:bodyPr>
            <a:normAutofit fontScale="92500" lnSpcReduction="10000"/>
          </a:bodyPr>
          <a:lstStyle/>
          <a:p>
            <a:r>
              <a:rPr lang="en-US" sz="1600" dirty="0"/>
              <a:t>Properties with better quality material </a:t>
            </a:r>
            <a:r>
              <a:rPr lang="en-US" sz="1600" dirty="0" smtClean="0"/>
              <a:t>on </a:t>
            </a:r>
            <a:r>
              <a:rPr lang="en-US" sz="1600" dirty="0"/>
              <a:t>the exterior have higher starting price and maximum price. Those with average quality doesn’t go beyond 400K.</a:t>
            </a:r>
          </a:p>
          <a:p>
            <a:r>
              <a:rPr lang="en-US" sz="1600" dirty="0"/>
              <a:t>Out of all the properties in the dataset very few have currently excellent or poor condition of exterior materials. A high majority are in average or good condition.</a:t>
            </a:r>
          </a:p>
          <a:p>
            <a:r>
              <a:rPr lang="en-US" sz="1600" dirty="0" smtClean="0"/>
              <a:t> </a:t>
            </a:r>
            <a:endParaRPr lang="en-US" sz="16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191000"/>
            <a:ext cx="5486400" cy="566738"/>
          </a:xfrm>
        </p:spPr>
        <p:txBody>
          <a:bodyPr/>
          <a:lstStyle/>
          <a:p>
            <a:r>
              <a:rPr lang="en-US" dirty="0" smtClean="0"/>
              <a:t>Observations:</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340983" y="685800"/>
            <a:ext cx="8233433" cy="3505200"/>
          </a:xfrm>
          <a:prstGeom prst="rect">
            <a:avLst/>
          </a:prstGeom>
          <a:noFill/>
          <a:ln>
            <a:noFill/>
          </a:ln>
        </p:spPr>
      </p:pic>
      <p:sp>
        <p:nvSpPr>
          <p:cNvPr id="4" name="Text Placeholder 3"/>
          <p:cNvSpPr>
            <a:spLocks noGrp="1"/>
          </p:cNvSpPr>
          <p:nvPr>
            <p:ph type="body" sz="half" idx="2"/>
          </p:nvPr>
        </p:nvSpPr>
        <p:spPr>
          <a:xfrm>
            <a:off x="1447800" y="4724400"/>
            <a:ext cx="5791200" cy="1752600"/>
          </a:xfrm>
        </p:spPr>
        <p:txBody>
          <a:bodyPr>
            <a:normAutofit fontScale="92500" lnSpcReduction="10000"/>
          </a:bodyPr>
          <a:lstStyle/>
          <a:p>
            <a:r>
              <a:rPr lang="en-US" sz="1600" dirty="0"/>
              <a:t>Most of the properties have either poured concrete, or cinder block or brick-tile in their foundation. Starting price and maximum price of poured concrete type foundation is generally higher.</a:t>
            </a:r>
          </a:p>
          <a:p>
            <a:r>
              <a:rPr lang="en-US" sz="1600" dirty="0"/>
              <a:t>Properties with excellent basement have higher starting price and the maximum price goes beyond 700K. Those in good or average condition doesn’t go beyond 500K.</a:t>
            </a:r>
          </a:p>
          <a:p>
            <a:r>
              <a:rPr lang="en-US" sz="1600" dirty="0" smtClean="0"/>
              <a:t> </a:t>
            </a:r>
            <a:endParaRPr lang="en-US" sz="16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191000"/>
            <a:ext cx="5486400" cy="566738"/>
          </a:xfrm>
        </p:spPr>
        <p:txBody>
          <a:bodyPr/>
          <a:lstStyle/>
          <a:p>
            <a:r>
              <a:rPr lang="en-US" dirty="0" smtClean="0"/>
              <a:t>Observations:</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340983" y="685800"/>
            <a:ext cx="8233433" cy="3505200"/>
          </a:xfrm>
          <a:prstGeom prst="rect">
            <a:avLst/>
          </a:prstGeom>
          <a:noFill/>
          <a:ln>
            <a:noFill/>
          </a:ln>
        </p:spPr>
      </p:pic>
      <p:sp>
        <p:nvSpPr>
          <p:cNvPr id="4" name="Text Placeholder 3"/>
          <p:cNvSpPr>
            <a:spLocks noGrp="1"/>
          </p:cNvSpPr>
          <p:nvPr>
            <p:ph type="body" sz="half" idx="2"/>
          </p:nvPr>
        </p:nvSpPr>
        <p:spPr>
          <a:xfrm>
            <a:off x="1447800" y="4724400"/>
            <a:ext cx="5791200" cy="1752600"/>
          </a:xfrm>
        </p:spPr>
        <p:txBody>
          <a:bodyPr>
            <a:normAutofit/>
          </a:bodyPr>
          <a:lstStyle/>
          <a:p>
            <a:r>
              <a:rPr lang="en-US" sz="1600" dirty="0"/>
              <a:t>A high majority of properties have </a:t>
            </a:r>
            <a:r>
              <a:rPr lang="en-US" sz="1600" dirty="0" err="1"/>
              <a:t>GasA</a:t>
            </a:r>
            <a:r>
              <a:rPr lang="en-US" sz="1600" dirty="0"/>
              <a:t> (Gas forced warm air furnace) type heating. Its price range is much higher than the other types. All the properties having price higher than 300K have this type of heating system.</a:t>
            </a:r>
          </a:p>
          <a:p>
            <a:r>
              <a:rPr lang="en-US" sz="1600" dirty="0"/>
              <a:t>Houses with better heating quality yield higher prices.</a:t>
            </a:r>
          </a:p>
          <a:p>
            <a:r>
              <a:rPr lang="en-US" sz="1600" dirty="0" smtClean="0"/>
              <a:t> </a:t>
            </a:r>
            <a:endParaRPr lang="en-US" sz="16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191000"/>
            <a:ext cx="5486400" cy="566738"/>
          </a:xfrm>
        </p:spPr>
        <p:txBody>
          <a:bodyPr/>
          <a:lstStyle/>
          <a:p>
            <a:r>
              <a:rPr lang="en-US" dirty="0" smtClean="0"/>
              <a:t>Observations:</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340983" y="609600"/>
            <a:ext cx="8233433" cy="3733799"/>
          </a:xfrm>
          <a:prstGeom prst="rect">
            <a:avLst/>
          </a:prstGeom>
          <a:noFill/>
          <a:ln>
            <a:noFill/>
          </a:ln>
        </p:spPr>
      </p:pic>
      <p:sp>
        <p:nvSpPr>
          <p:cNvPr id="4" name="Text Placeholder 3"/>
          <p:cNvSpPr>
            <a:spLocks noGrp="1"/>
          </p:cNvSpPr>
          <p:nvPr>
            <p:ph type="body" sz="half" idx="2"/>
          </p:nvPr>
        </p:nvSpPr>
        <p:spPr>
          <a:xfrm>
            <a:off x="1447800" y="4724400"/>
            <a:ext cx="5791200" cy="1752600"/>
          </a:xfrm>
        </p:spPr>
        <p:txBody>
          <a:bodyPr>
            <a:normAutofit/>
          </a:bodyPr>
          <a:lstStyle/>
          <a:p>
            <a:r>
              <a:rPr lang="en-US" sz="1600" dirty="0"/>
              <a:t>Most of the properties have central air. Those with no central air have much lesser price and don’t go beyond 300K.</a:t>
            </a:r>
          </a:p>
          <a:p>
            <a:r>
              <a:rPr lang="en-US" sz="1600" dirty="0"/>
              <a:t>Most of the properties have </a:t>
            </a:r>
            <a:r>
              <a:rPr lang="en-US" sz="1600" dirty="0" err="1"/>
              <a:t>SBrkr</a:t>
            </a:r>
            <a:r>
              <a:rPr lang="en-US" sz="1600" dirty="0"/>
              <a:t> (Standard Circuit Breakers &amp; </a:t>
            </a:r>
            <a:r>
              <a:rPr lang="en-US" sz="1600" dirty="0" err="1"/>
              <a:t>Romex</a:t>
            </a:r>
            <a:r>
              <a:rPr lang="en-US" sz="1600" dirty="0"/>
              <a:t>) type electrical system. All the properties of price higher than 250K have this type of electrical system.</a:t>
            </a:r>
          </a:p>
          <a:p>
            <a:r>
              <a:rPr lang="en-US" sz="1600" dirty="0" smtClean="0"/>
              <a:t> </a:t>
            </a:r>
            <a:endParaRPr lang="en-US" sz="16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191000"/>
            <a:ext cx="5486400" cy="566738"/>
          </a:xfrm>
        </p:spPr>
        <p:txBody>
          <a:bodyPr/>
          <a:lstStyle/>
          <a:p>
            <a:r>
              <a:rPr lang="en-US" dirty="0" smtClean="0"/>
              <a:t>Observations:</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340983" y="609600"/>
            <a:ext cx="8233433" cy="3505200"/>
          </a:xfrm>
          <a:prstGeom prst="rect">
            <a:avLst/>
          </a:prstGeom>
          <a:noFill/>
          <a:ln>
            <a:noFill/>
          </a:ln>
        </p:spPr>
      </p:pic>
      <p:sp>
        <p:nvSpPr>
          <p:cNvPr id="4" name="Text Placeholder 3"/>
          <p:cNvSpPr>
            <a:spLocks noGrp="1"/>
          </p:cNvSpPr>
          <p:nvPr>
            <p:ph type="body" sz="half" idx="2"/>
          </p:nvPr>
        </p:nvSpPr>
        <p:spPr>
          <a:xfrm>
            <a:off x="1447800" y="4724400"/>
            <a:ext cx="5791200" cy="1752600"/>
          </a:xfrm>
        </p:spPr>
        <p:txBody>
          <a:bodyPr>
            <a:normAutofit/>
          </a:bodyPr>
          <a:lstStyle/>
          <a:p>
            <a:r>
              <a:rPr lang="en-US" sz="1600" dirty="0"/>
              <a:t>A high majority of properties have 1 kitchen above grade. </a:t>
            </a:r>
            <a:endParaRPr lang="en-US" sz="1600" dirty="0" smtClean="0"/>
          </a:p>
          <a:p>
            <a:r>
              <a:rPr lang="en-US" sz="1600" dirty="0" smtClean="0"/>
              <a:t>Better </a:t>
            </a:r>
            <a:r>
              <a:rPr lang="en-US" sz="1600" dirty="0"/>
              <a:t>the kitchen quality better is the price and range of price.</a:t>
            </a: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191000"/>
            <a:ext cx="5486400" cy="566738"/>
          </a:xfrm>
        </p:spPr>
        <p:txBody>
          <a:bodyPr/>
          <a:lstStyle/>
          <a:p>
            <a:r>
              <a:rPr lang="en-US" dirty="0" smtClean="0"/>
              <a:t>Observations:</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340983" y="685800"/>
            <a:ext cx="8233433" cy="3429000"/>
          </a:xfrm>
          <a:prstGeom prst="rect">
            <a:avLst/>
          </a:prstGeom>
          <a:noFill/>
          <a:ln>
            <a:noFill/>
          </a:ln>
        </p:spPr>
      </p:pic>
      <p:sp>
        <p:nvSpPr>
          <p:cNvPr id="4" name="Text Placeholder 3"/>
          <p:cNvSpPr>
            <a:spLocks noGrp="1"/>
          </p:cNvSpPr>
          <p:nvPr>
            <p:ph type="body" sz="half" idx="2"/>
          </p:nvPr>
        </p:nvSpPr>
        <p:spPr>
          <a:xfrm>
            <a:off x="1447800" y="4724400"/>
            <a:ext cx="5791200" cy="1752600"/>
          </a:xfrm>
        </p:spPr>
        <p:txBody>
          <a:bodyPr>
            <a:normAutofit/>
          </a:bodyPr>
          <a:lstStyle/>
          <a:p>
            <a:r>
              <a:rPr lang="en-US" sz="1600" dirty="0"/>
              <a:t>Total rooms above grade varies from 2 to 14. </a:t>
            </a:r>
          </a:p>
          <a:p>
            <a:r>
              <a:rPr lang="en-US" sz="1600" dirty="0"/>
              <a:t>Most of the properties are of typical home functionality and no deductions are warranted. The price range is also much higher.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191000"/>
            <a:ext cx="5486400" cy="566738"/>
          </a:xfrm>
        </p:spPr>
        <p:txBody>
          <a:bodyPr/>
          <a:lstStyle/>
          <a:p>
            <a:r>
              <a:rPr lang="en-US" dirty="0" smtClean="0"/>
              <a:t>Observations:</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340983" y="762000"/>
            <a:ext cx="8233433" cy="3429000"/>
          </a:xfrm>
          <a:prstGeom prst="rect">
            <a:avLst/>
          </a:prstGeom>
          <a:noFill/>
          <a:ln>
            <a:noFill/>
          </a:ln>
        </p:spPr>
      </p:pic>
      <p:sp>
        <p:nvSpPr>
          <p:cNvPr id="4" name="Text Placeholder 3"/>
          <p:cNvSpPr>
            <a:spLocks noGrp="1"/>
          </p:cNvSpPr>
          <p:nvPr>
            <p:ph type="body" sz="half" idx="2"/>
          </p:nvPr>
        </p:nvSpPr>
        <p:spPr>
          <a:xfrm>
            <a:off x="1447800" y="4724400"/>
            <a:ext cx="5791200" cy="1752600"/>
          </a:xfrm>
        </p:spPr>
        <p:txBody>
          <a:bodyPr>
            <a:normAutofit/>
          </a:bodyPr>
          <a:lstStyle/>
          <a:p>
            <a:pPr algn="just"/>
            <a:r>
              <a:rPr lang="en-US" sz="1600" dirty="0"/>
              <a:t>Very few houses have more than 2 fireplaces. </a:t>
            </a:r>
            <a:r>
              <a:rPr lang="en-US" sz="1600" dirty="0" smtClean="0"/>
              <a:t>Having </a:t>
            </a:r>
            <a:r>
              <a:rPr lang="en-US" sz="1600" dirty="0"/>
              <a:t>fireplace enhances the price.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191000"/>
            <a:ext cx="5486400" cy="566738"/>
          </a:xfrm>
        </p:spPr>
        <p:txBody>
          <a:bodyPr/>
          <a:lstStyle/>
          <a:p>
            <a:r>
              <a:rPr lang="en-US" dirty="0" smtClean="0"/>
              <a:t>Observations:</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352560" y="609600"/>
            <a:ext cx="8210279" cy="3657600"/>
          </a:xfrm>
          <a:prstGeom prst="rect">
            <a:avLst/>
          </a:prstGeom>
          <a:noFill/>
          <a:ln>
            <a:noFill/>
          </a:ln>
        </p:spPr>
      </p:pic>
      <p:sp>
        <p:nvSpPr>
          <p:cNvPr id="4" name="Text Placeholder 3"/>
          <p:cNvSpPr>
            <a:spLocks noGrp="1"/>
          </p:cNvSpPr>
          <p:nvPr>
            <p:ph type="body" sz="half" idx="2"/>
          </p:nvPr>
        </p:nvSpPr>
        <p:spPr>
          <a:xfrm>
            <a:off x="1447800" y="4724400"/>
            <a:ext cx="5791200" cy="1752600"/>
          </a:xfrm>
        </p:spPr>
        <p:txBody>
          <a:bodyPr>
            <a:normAutofit/>
          </a:bodyPr>
          <a:lstStyle/>
          <a:p>
            <a:r>
              <a:rPr lang="en-US" sz="1600" dirty="0"/>
              <a:t>Houses with attached or built-in garage have higher starting price. Almost all the houses beyond 350K have either attached or built-in garage.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191000"/>
            <a:ext cx="5486400" cy="566738"/>
          </a:xfrm>
        </p:spPr>
        <p:txBody>
          <a:bodyPr/>
          <a:lstStyle/>
          <a:p>
            <a:r>
              <a:rPr lang="en-US" dirty="0" smtClean="0"/>
              <a:t>Observations:</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352560" y="685800"/>
            <a:ext cx="8210279" cy="3505200"/>
          </a:xfrm>
          <a:prstGeom prst="rect">
            <a:avLst/>
          </a:prstGeom>
          <a:noFill/>
          <a:ln>
            <a:noFill/>
          </a:ln>
        </p:spPr>
      </p:pic>
      <p:sp>
        <p:nvSpPr>
          <p:cNvPr id="4" name="Text Placeholder 3"/>
          <p:cNvSpPr>
            <a:spLocks noGrp="1"/>
          </p:cNvSpPr>
          <p:nvPr>
            <p:ph type="body" sz="half" idx="2"/>
          </p:nvPr>
        </p:nvSpPr>
        <p:spPr>
          <a:xfrm>
            <a:off x="1447800" y="4724400"/>
            <a:ext cx="5791200" cy="1752600"/>
          </a:xfrm>
        </p:spPr>
        <p:txBody>
          <a:bodyPr>
            <a:normAutofit/>
          </a:bodyPr>
          <a:lstStyle/>
          <a:p>
            <a:pPr algn="just"/>
            <a:r>
              <a:rPr lang="en-US" sz="1600" dirty="0"/>
              <a:t>Properties of price above 300K have space for multiple cars in the garage.</a:t>
            </a:r>
          </a:p>
          <a:p>
            <a:pPr algn="just"/>
            <a:r>
              <a:rPr lang="en-US" sz="1600" dirty="0"/>
              <a:t>Most of the properties have the garage of average quality.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191000"/>
            <a:ext cx="5486400" cy="566738"/>
          </a:xfrm>
        </p:spPr>
        <p:txBody>
          <a:bodyPr/>
          <a:lstStyle/>
          <a:p>
            <a:r>
              <a:rPr lang="en-US" dirty="0" smtClean="0"/>
              <a:t>Observations:</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352560" y="685800"/>
            <a:ext cx="8210279" cy="3429000"/>
          </a:xfrm>
          <a:prstGeom prst="rect">
            <a:avLst/>
          </a:prstGeom>
          <a:noFill/>
          <a:ln>
            <a:noFill/>
          </a:ln>
        </p:spPr>
      </p:pic>
      <p:sp>
        <p:nvSpPr>
          <p:cNvPr id="4" name="Text Placeholder 3"/>
          <p:cNvSpPr>
            <a:spLocks noGrp="1"/>
          </p:cNvSpPr>
          <p:nvPr>
            <p:ph type="body" sz="half" idx="2"/>
          </p:nvPr>
        </p:nvSpPr>
        <p:spPr>
          <a:xfrm>
            <a:off x="1447800" y="4724400"/>
            <a:ext cx="5791200" cy="1752600"/>
          </a:xfrm>
        </p:spPr>
        <p:txBody>
          <a:bodyPr>
            <a:normAutofit/>
          </a:bodyPr>
          <a:lstStyle/>
          <a:p>
            <a:r>
              <a:rPr lang="en-US" sz="1600" dirty="0"/>
              <a:t>Most of the properties have the garage in average condition.</a:t>
            </a:r>
          </a:p>
          <a:p>
            <a:r>
              <a:rPr lang="en-US" sz="1600" dirty="0"/>
              <a:t>Most of the properties have paved driveway. Those with dirt/gravel or partial pavement have lower price. </a:t>
            </a:r>
            <a:endParaRPr lang="en-US" sz="1600" dirty="0" smtClean="0"/>
          </a:p>
          <a:p>
            <a:r>
              <a:rPr lang="en-US" sz="1600" dirty="0" smtClean="0"/>
              <a:t>All </a:t>
            </a:r>
            <a:r>
              <a:rPr lang="en-US" sz="1600" dirty="0"/>
              <a:t>the properties of price higher than 300K have paved driveway.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chor="t">
            <a:normAutofit fontScale="90000"/>
          </a:bodyPr>
          <a:lstStyle/>
          <a:p>
            <a:pPr lvl="0" algn="l"/>
            <a:r>
              <a:rPr lang="en-US" sz="4000" b="1" dirty="0" smtClean="0"/>
              <a:t/>
            </a:r>
            <a:br>
              <a:rPr lang="en-US" sz="4000" b="1" dirty="0" smtClean="0"/>
            </a:br>
            <a:r>
              <a:rPr lang="en-US" sz="4000" b="1" dirty="0" smtClean="0"/>
              <a:t>		DATA PREPROCESSING</a:t>
            </a:r>
            <a:r>
              <a:rPr lang="en-US" sz="4000" b="1" dirty="0" smtClean="0"/>
              <a:t/>
            </a:r>
            <a:br>
              <a:rPr lang="en-US" sz="4000" b="1" dirty="0" smtClean="0"/>
            </a:br>
            <a:r>
              <a:rPr lang="en-US" sz="2500" dirty="0" smtClean="0"/>
              <a:t>1. </a:t>
            </a:r>
            <a:r>
              <a:rPr lang="en-US" sz="2500" i="1" dirty="0" smtClean="0"/>
              <a:t>Id</a:t>
            </a:r>
            <a:r>
              <a:rPr lang="en-US" sz="2500" dirty="0" smtClean="0"/>
              <a:t> </a:t>
            </a:r>
            <a:r>
              <a:rPr lang="en-US" sz="2500" dirty="0"/>
              <a:t>column is deleted as it is nominal data to identify a housing property. </a:t>
            </a:r>
            <a:r>
              <a:rPr lang="en-US" sz="2500" dirty="0" smtClean="0"/>
              <a:t/>
            </a:r>
            <a:br>
              <a:rPr lang="en-US" sz="2500" dirty="0" smtClean="0"/>
            </a:br>
            <a:r>
              <a:rPr lang="en-US" sz="2600" dirty="0" smtClean="0"/>
              <a:t>2. </a:t>
            </a:r>
            <a:r>
              <a:rPr lang="en-US" sz="2600" i="1" dirty="0" smtClean="0"/>
              <a:t>Utilities </a:t>
            </a:r>
            <a:r>
              <a:rPr lang="en-US" sz="2600" dirty="0" smtClean="0"/>
              <a:t>column is deleted as it contains only one unique value for the entire column. </a:t>
            </a:r>
            <a:br>
              <a:rPr lang="en-US" sz="2600" dirty="0" smtClean="0"/>
            </a:br>
            <a:r>
              <a:rPr lang="en-US" sz="2600" dirty="0" smtClean="0"/>
              <a:t>3. </a:t>
            </a:r>
            <a:r>
              <a:rPr lang="en-US" sz="2600" i="1" dirty="0"/>
              <a:t>Alley </a:t>
            </a:r>
            <a:r>
              <a:rPr lang="en-US" sz="2600" dirty="0"/>
              <a:t>column has more than 1000 missing entries. It is assumed that these missing values signify no access to alley. </a:t>
            </a:r>
            <a:r>
              <a:rPr lang="en-US" sz="2600" dirty="0" smtClean="0"/>
              <a:t/>
            </a:r>
            <a:br>
              <a:rPr lang="en-US" sz="2600" dirty="0" smtClean="0"/>
            </a:br>
            <a:r>
              <a:rPr lang="en-US" sz="2600" dirty="0" smtClean="0"/>
              <a:t>4. </a:t>
            </a:r>
            <a:r>
              <a:rPr lang="en-US" sz="2600" i="1" dirty="0" err="1"/>
              <a:t>MasVnrType</a:t>
            </a:r>
            <a:r>
              <a:rPr lang="en-US" sz="2600" i="1" dirty="0"/>
              <a:t> </a:t>
            </a:r>
            <a:r>
              <a:rPr lang="en-US" sz="2600" dirty="0"/>
              <a:t>column which signifies Masonry veneer type, has some missing values. These missing values are assumed to be of type </a:t>
            </a:r>
            <a:r>
              <a:rPr lang="en-US" sz="2600" i="1" dirty="0"/>
              <a:t>None </a:t>
            </a:r>
            <a:r>
              <a:rPr lang="en-US" sz="2600" dirty="0"/>
              <a:t>which is one of the unique values in the column</a:t>
            </a:r>
            <a:r>
              <a:rPr lang="en-US" sz="2600" dirty="0" smtClean="0"/>
              <a:t>.</a:t>
            </a:r>
            <a:br>
              <a:rPr lang="en-US" sz="2600" dirty="0" smtClean="0"/>
            </a:br>
            <a:r>
              <a:rPr lang="en-US" sz="2600" dirty="0" smtClean="0"/>
              <a:t>5. </a:t>
            </a:r>
            <a:r>
              <a:rPr lang="en-US" sz="2600" i="1" dirty="0" err="1"/>
              <a:t>BsmtQual</a:t>
            </a:r>
            <a:r>
              <a:rPr lang="en-US" sz="2600" i="1" dirty="0"/>
              <a:t> </a:t>
            </a:r>
            <a:r>
              <a:rPr lang="en-US" sz="2600" dirty="0"/>
              <a:t>column which evaluates the height of the basement has missing values. These missing values are assumed to signify non-existence of basement. The missing values in </a:t>
            </a:r>
            <a:r>
              <a:rPr lang="en-US" sz="2600" i="1" dirty="0" err="1"/>
              <a:t>BsmtCond</a:t>
            </a:r>
            <a:r>
              <a:rPr lang="en-US" sz="2600" dirty="0"/>
              <a:t>, </a:t>
            </a:r>
            <a:r>
              <a:rPr lang="en-US" sz="2600" i="1" dirty="0" err="1"/>
              <a:t>BsmtExposure</a:t>
            </a:r>
            <a:r>
              <a:rPr lang="en-US" sz="2600" i="1" dirty="0"/>
              <a:t>,</a:t>
            </a:r>
            <a:r>
              <a:rPr lang="en-US" sz="2600" dirty="0"/>
              <a:t> </a:t>
            </a:r>
            <a:r>
              <a:rPr lang="en-US" sz="2600" i="1" dirty="0"/>
              <a:t>BsmtFinType1 </a:t>
            </a:r>
            <a:r>
              <a:rPr lang="en-US" sz="2600" dirty="0"/>
              <a:t>and </a:t>
            </a:r>
            <a:r>
              <a:rPr lang="en-US" sz="2600" i="1" dirty="0"/>
              <a:t>BsmtFinType2 </a:t>
            </a:r>
            <a:r>
              <a:rPr lang="en-US" sz="2600" dirty="0"/>
              <a:t>columns are also interpreted the same way.</a:t>
            </a:r>
            <a:r>
              <a:rPr lang="en-US" sz="2400" dirty="0"/>
              <a:t/>
            </a:r>
            <a:br>
              <a:rPr lang="en-US" sz="2400" dirty="0"/>
            </a:br>
            <a:r>
              <a:rPr lang="en-US" sz="2800" dirty="0"/>
              <a:t/>
            </a:r>
            <a:br>
              <a:rPr lang="en-US" sz="2800" dirty="0"/>
            </a:br>
            <a:r>
              <a:rPr lang="en-US" sz="3200" dirty="0" smtClean="0"/>
              <a:t/>
            </a:r>
            <a:br>
              <a:rPr lang="en-US" sz="3200" dirty="0" smtClean="0"/>
            </a:br>
            <a:r>
              <a:rPr lang="en-US" sz="3600" dirty="0" smtClean="0"/>
              <a:t/>
            </a:r>
            <a:br>
              <a:rPr lang="en-US" sz="3600" dirty="0" smtClean="0"/>
            </a:br>
            <a:r>
              <a:rPr lang="en-US" sz="3600" dirty="0" smtClean="0"/>
              <a:t/>
            </a:r>
            <a:br>
              <a:rPr lang="en-US" sz="3600" dirty="0" smtClean="0"/>
            </a:br>
            <a:r>
              <a:rPr lang="en-US" sz="4000" b="1" dirty="0" smtClean="0"/>
              <a:t/>
            </a:r>
            <a:br>
              <a:rPr lang="en-US" sz="4000" b="1" dirty="0" smtClean="0"/>
            </a:b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191000"/>
            <a:ext cx="5486400" cy="566738"/>
          </a:xfrm>
        </p:spPr>
        <p:txBody>
          <a:bodyPr/>
          <a:lstStyle/>
          <a:p>
            <a:r>
              <a:rPr lang="en-US" dirty="0" smtClean="0"/>
              <a:t>Observations:</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352560" y="685800"/>
            <a:ext cx="8210279" cy="3429000"/>
          </a:xfrm>
          <a:prstGeom prst="rect">
            <a:avLst/>
          </a:prstGeom>
          <a:noFill/>
          <a:ln>
            <a:noFill/>
          </a:ln>
        </p:spPr>
      </p:pic>
      <p:sp>
        <p:nvSpPr>
          <p:cNvPr id="4" name="Text Placeholder 3"/>
          <p:cNvSpPr>
            <a:spLocks noGrp="1"/>
          </p:cNvSpPr>
          <p:nvPr>
            <p:ph type="body" sz="half" idx="2"/>
          </p:nvPr>
        </p:nvSpPr>
        <p:spPr>
          <a:xfrm>
            <a:off x="1447800" y="4724400"/>
            <a:ext cx="5791200" cy="1752600"/>
          </a:xfrm>
        </p:spPr>
        <p:txBody>
          <a:bodyPr>
            <a:normAutofit/>
          </a:bodyPr>
          <a:lstStyle/>
          <a:p>
            <a:r>
              <a:rPr lang="en-US" sz="1600" dirty="0"/>
              <a:t>Majority of properties doesn’t have pool and fence. However this doesn’t affect the price much as we can see numerous data points with good sale price.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191000"/>
            <a:ext cx="5486400" cy="566738"/>
          </a:xfrm>
        </p:spPr>
        <p:txBody>
          <a:bodyPr/>
          <a:lstStyle/>
          <a:p>
            <a:r>
              <a:rPr lang="en-US" dirty="0" smtClean="0"/>
              <a:t>Observations:</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352560" y="762000"/>
            <a:ext cx="8210279" cy="3429000"/>
          </a:xfrm>
          <a:prstGeom prst="rect">
            <a:avLst/>
          </a:prstGeom>
          <a:noFill/>
          <a:ln>
            <a:noFill/>
          </a:ln>
        </p:spPr>
      </p:pic>
      <p:sp>
        <p:nvSpPr>
          <p:cNvPr id="4" name="Text Placeholder 3"/>
          <p:cNvSpPr>
            <a:spLocks noGrp="1"/>
          </p:cNvSpPr>
          <p:nvPr>
            <p:ph type="body" sz="half" idx="2"/>
          </p:nvPr>
        </p:nvSpPr>
        <p:spPr>
          <a:xfrm>
            <a:off x="1447800" y="4724400"/>
            <a:ext cx="5791200" cy="1752600"/>
          </a:xfrm>
        </p:spPr>
        <p:txBody>
          <a:bodyPr>
            <a:normAutofit/>
          </a:bodyPr>
          <a:lstStyle/>
          <a:p>
            <a:pPr algn="just"/>
            <a:r>
              <a:rPr lang="en-US" sz="1600" dirty="0"/>
              <a:t>Majority of the sale type is of WD(Warranty Deed - Conventional) or New(Home just constructed and sold). New houses have a higher starting price compared to others.</a:t>
            </a:r>
          </a:p>
          <a:p>
            <a:pPr algn="just"/>
            <a:r>
              <a:rPr lang="en-US" sz="1600" dirty="0"/>
              <a:t>Majority of sale condition is of type Normal (Normal Sale) or Partial (Home was not completed when last assessed (associated with New Homes)). Partial type has higher starting price.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chor="t">
            <a:normAutofit fontScale="90000"/>
          </a:bodyPr>
          <a:lstStyle/>
          <a:p>
            <a:pPr lvl="0" algn="l"/>
            <a:r>
              <a:rPr lang="en-US" sz="4000" b="1" dirty="0" smtClean="0"/>
              <a:t/>
            </a:r>
            <a:br>
              <a:rPr lang="en-US" sz="4000" b="1" dirty="0" smtClean="0"/>
            </a:br>
            <a:r>
              <a:rPr lang="en-US" sz="4000" b="1" dirty="0" smtClean="0"/>
              <a:t>		Performance Evaluation</a:t>
            </a:r>
            <a:br>
              <a:rPr lang="en-US" sz="4000" b="1" dirty="0" smtClean="0"/>
            </a:br>
            <a:r>
              <a:rPr lang="en-US" sz="4000" b="1" dirty="0" smtClean="0"/>
              <a:t/>
            </a:r>
            <a:br>
              <a:rPr lang="en-US" sz="4000" b="1" dirty="0" smtClean="0"/>
            </a:br>
            <a:r>
              <a:rPr lang="en-US" sz="2500" dirty="0" smtClean="0"/>
              <a:t>1. </a:t>
            </a:r>
            <a:r>
              <a:rPr lang="en-US" sz="2400" dirty="0"/>
              <a:t>The primary metric used for evaluation of a model is R^2 (coefficient of determination) regression score function of </a:t>
            </a:r>
            <a:r>
              <a:rPr lang="en-US" sz="2400" dirty="0" err="1"/>
              <a:t>scikit</a:t>
            </a:r>
            <a:r>
              <a:rPr lang="en-US" sz="2400" dirty="0"/>
              <a:t>-learn. </a:t>
            </a:r>
            <a:r>
              <a:rPr lang="en-US" sz="2400" dirty="0" smtClean="0"/>
              <a:t>2. R^2 </a:t>
            </a:r>
            <a:r>
              <a:rPr lang="en-US" sz="2400" dirty="0"/>
              <a:t>score can be interpreted as the proportion of variation in the dependent variable that is predicted by the statistical model. </a:t>
            </a:r>
            <a:r>
              <a:rPr lang="en-US" sz="2400" dirty="0" smtClean="0"/>
              <a:t/>
            </a:r>
            <a:br>
              <a:rPr lang="en-US" sz="2400" dirty="0" smtClean="0"/>
            </a:br>
            <a:r>
              <a:rPr lang="en-US" sz="2400" dirty="0" smtClean="0"/>
              <a:t>3. The performance is evaluated for four different algorithms. They are:   	a) Linear Regression</a:t>
            </a:r>
            <a:br>
              <a:rPr lang="en-US" sz="2400" dirty="0" smtClean="0"/>
            </a:br>
            <a:r>
              <a:rPr lang="en-US" sz="2400" dirty="0" smtClean="0"/>
              <a:t>	b) Random Forests Regression</a:t>
            </a:r>
            <a:br>
              <a:rPr lang="en-US" sz="2400" dirty="0" smtClean="0"/>
            </a:br>
            <a:r>
              <a:rPr lang="en-US" sz="2400" dirty="0" smtClean="0"/>
              <a:t>	c) </a:t>
            </a:r>
            <a:r>
              <a:rPr lang="en-US" sz="2400" dirty="0" err="1" smtClean="0"/>
              <a:t>XGBoost</a:t>
            </a:r>
            <a:r>
              <a:rPr lang="en-US" sz="2400" dirty="0" smtClean="0"/>
              <a:t> Regression</a:t>
            </a:r>
            <a:br>
              <a:rPr lang="en-US" sz="2400" dirty="0" smtClean="0"/>
            </a:br>
            <a:r>
              <a:rPr lang="en-US" sz="2400" dirty="0" smtClean="0"/>
              <a:t>	d) KNN Regression.</a:t>
            </a:r>
            <a:br>
              <a:rPr lang="en-US" sz="2400" dirty="0" smtClean="0"/>
            </a:br>
            <a:r>
              <a:rPr lang="en-US" sz="2400" dirty="0"/>
              <a:t/>
            </a:r>
            <a:br>
              <a:rPr lang="en-US" sz="2400" dirty="0"/>
            </a:br>
            <a:r>
              <a:rPr lang="en-US" sz="2400" dirty="0" smtClean="0"/>
              <a:t>4. First the scores are observed for 5 different train-test splits and then the score is cross-validated for each of the models.</a:t>
            </a:r>
            <a:br>
              <a:rPr lang="en-US" sz="2400" dirty="0" smtClean="0"/>
            </a:br>
            <a:r>
              <a:rPr lang="en-US" sz="2400" dirty="0" smtClean="0"/>
              <a:t>	</a:t>
            </a:r>
            <a:r>
              <a:rPr lang="en-US" sz="2400" dirty="0"/>
              <a:t/>
            </a:r>
            <a:br>
              <a:rPr lang="en-US" sz="2400" dirty="0"/>
            </a:br>
            <a:r>
              <a:rPr lang="en-US" sz="2800" dirty="0"/>
              <a:t/>
            </a:r>
            <a:br>
              <a:rPr lang="en-US" sz="2800" dirty="0"/>
            </a:br>
            <a:r>
              <a:rPr lang="en-US" sz="3200" dirty="0" smtClean="0"/>
              <a:t/>
            </a:r>
            <a:br>
              <a:rPr lang="en-US" sz="3200" dirty="0" smtClean="0"/>
            </a:br>
            <a:r>
              <a:rPr lang="en-US" sz="3600" dirty="0" smtClean="0"/>
              <a:t/>
            </a:r>
            <a:br>
              <a:rPr lang="en-US" sz="3600" dirty="0" smtClean="0"/>
            </a:br>
            <a:r>
              <a:rPr lang="en-US" sz="3600" dirty="0" smtClean="0"/>
              <a:t/>
            </a:r>
            <a:br>
              <a:rPr lang="en-US" sz="3600" dirty="0" smtClean="0"/>
            </a:br>
            <a:r>
              <a:rPr lang="en-US" sz="4000" b="1" dirty="0" smtClean="0"/>
              <a:t/>
            </a:r>
            <a:br>
              <a:rPr lang="en-US" sz="4000" b="1"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Text Placeholder 2"/>
          <p:cNvSpPr>
            <a:spLocks noGrp="1"/>
          </p:cNvSpPr>
          <p:nvPr>
            <p:ph type="body" idx="1"/>
          </p:nvPr>
        </p:nvSpPr>
        <p:spPr/>
        <p:txBody>
          <a:bodyPr/>
          <a:lstStyle/>
          <a:p>
            <a:r>
              <a:rPr lang="en-US" b="0" dirty="0" smtClean="0"/>
              <a:t>     Train-Test Split Results</a:t>
            </a:r>
            <a:endParaRPr lang="en-US" b="0" dirty="0"/>
          </a:p>
        </p:txBody>
      </p:sp>
      <p:pic>
        <p:nvPicPr>
          <p:cNvPr id="7" name="Content Placeholder 6" descr="lr_result.PNG"/>
          <p:cNvPicPr>
            <a:picLocks noGrp="1" noChangeAspect="1"/>
          </p:cNvPicPr>
          <p:nvPr>
            <p:ph sz="half" idx="2"/>
          </p:nvPr>
        </p:nvPicPr>
        <p:blipFill>
          <a:blip r:embed="rId2"/>
          <a:stretch>
            <a:fillRect/>
          </a:stretch>
        </p:blipFill>
        <p:spPr>
          <a:xfrm>
            <a:off x="914400" y="2286000"/>
            <a:ext cx="3124200" cy="3962399"/>
          </a:xfrm>
        </p:spPr>
      </p:pic>
      <p:sp>
        <p:nvSpPr>
          <p:cNvPr id="5" name="Text Placeholder 4"/>
          <p:cNvSpPr>
            <a:spLocks noGrp="1"/>
          </p:cNvSpPr>
          <p:nvPr>
            <p:ph type="body" sz="quarter" idx="3"/>
          </p:nvPr>
        </p:nvSpPr>
        <p:spPr/>
        <p:txBody>
          <a:bodyPr/>
          <a:lstStyle/>
          <a:p>
            <a:r>
              <a:rPr lang="en-US" b="0" dirty="0" smtClean="0"/>
              <a:t>Cross-Validation Scores</a:t>
            </a:r>
            <a:endParaRPr lang="en-US" b="0" dirty="0"/>
          </a:p>
        </p:txBody>
      </p:sp>
      <p:pic>
        <p:nvPicPr>
          <p:cNvPr id="8" name="Content Placeholder 7" descr="cv_lr.PNG"/>
          <p:cNvPicPr>
            <a:picLocks noGrp="1" noChangeAspect="1"/>
          </p:cNvPicPr>
          <p:nvPr>
            <p:ph sz="quarter" idx="4"/>
          </p:nvPr>
        </p:nvPicPr>
        <p:blipFill>
          <a:blip r:embed="rId3"/>
          <a:stretch>
            <a:fillRect/>
          </a:stretch>
        </p:blipFill>
        <p:spPr>
          <a:xfrm>
            <a:off x="4648200" y="2209800"/>
            <a:ext cx="4041775" cy="1828800"/>
          </a:xfr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Forests Regression</a:t>
            </a:r>
            <a:endParaRPr lang="en-US" dirty="0"/>
          </a:p>
        </p:txBody>
      </p:sp>
      <p:sp>
        <p:nvSpPr>
          <p:cNvPr id="3" name="Text Placeholder 2"/>
          <p:cNvSpPr>
            <a:spLocks noGrp="1"/>
          </p:cNvSpPr>
          <p:nvPr>
            <p:ph type="body" idx="1"/>
          </p:nvPr>
        </p:nvSpPr>
        <p:spPr/>
        <p:txBody>
          <a:bodyPr/>
          <a:lstStyle/>
          <a:p>
            <a:r>
              <a:rPr lang="en-US" b="0" dirty="0" smtClean="0"/>
              <a:t>     Train-Test Split Results</a:t>
            </a:r>
            <a:endParaRPr lang="en-US" b="0" dirty="0"/>
          </a:p>
        </p:txBody>
      </p:sp>
      <p:pic>
        <p:nvPicPr>
          <p:cNvPr id="7" name="Content Placeholder 6" descr="lr_result.PNG"/>
          <p:cNvPicPr>
            <a:picLocks noGrp="1" noChangeAspect="1"/>
          </p:cNvPicPr>
          <p:nvPr>
            <p:ph sz="half" idx="2"/>
          </p:nvPr>
        </p:nvPicPr>
        <p:blipFill>
          <a:blip r:embed="rId2"/>
          <a:stretch>
            <a:fillRect/>
          </a:stretch>
        </p:blipFill>
        <p:spPr>
          <a:xfrm>
            <a:off x="914400" y="2286000"/>
            <a:ext cx="3047999" cy="3962399"/>
          </a:xfrm>
        </p:spPr>
      </p:pic>
      <p:sp>
        <p:nvSpPr>
          <p:cNvPr id="5" name="Text Placeholder 4"/>
          <p:cNvSpPr>
            <a:spLocks noGrp="1"/>
          </p:cNvSpPr>
          <p:nvPr>
            <p:ph type="body" sz="quarter" idx="3"/>
          </p:nvPr>
        </p:nvSpPr>
        <p:spPr/>
        <p:txBody>
          <a:bodyPr/>
          <a:lstStyle/>
          <a:p>
            <a:r>
              <a:rPr lang="en-US" b="0" dirty="0" smtClean="0"/>
              <a:t>Cross-Validation Scores</a:t>
            </a:r>
            <a:endParaRPr lang="en-US" b="0" dirty="0"/>
          </a:p>
        </p:txBody>
      </p:sp>
      <p:pic>
        <p:nvPicPr>
          <p:cNvPr id="8" name="Content Placeholder 7" descr="cv_lr.PNG"/>
          <p:cNvPicPr>
            <a:picLocks noGrp="1" noChangeAspect="1"/>
          </p:cNvPicPr>
          <p:nvPr>
            <p:ph sz="quarter" idx="4"/>
          </p:nvPr>
        </p:nvPicPr>
        <p:blipFill>
          <a:blip r:embed="rId3"/>
          <a:stretch>
            <a:fillRect/>
          </a:stretch>
        </p:blipFill>
        <p:spPr>
          <a:xfrm>
            <a:off x="4648200" y="2209800"/>
            <a:ext cx="4041775" cy="1676400"/>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XGBoost</a:t>
            </a:r>
            <a:r>
              <a:rPr lang="en-US" dirty="0" smtClean="0"/>
              <a:t> Regression</a:t>
            </a:r>
            <a:endParaRPr lang="en-US" dirty="0"/>
          </a:p>
        </p:txBody>
      </p:sp>
      <p:sp>
        <p:nvSpPr>
          <p:cNvPr id="3" name="Text Placeholder 2"/>
          <p:cNvSpPr>
            <a:spLocks noGrp="1"/>
          </p:cNvSpPr>
          <p:nvPr>
            <p:ph type="body" idx="1"/>
          </p:nvPr>
        </p:nvSpPr>
        <p:spPr/>
        <p:txBody>
          <a:bodyPr/>
          <a:lstStyle/>
          <a:p>
            <a:r>
              <a:rPr lang="en-US" b="0" dirty="0" smtClean="0"/>
              <a:t>     Train-Test Split Results</a:t>
            </a:r>
            <a:endParaRPr lang="en-US" b="0" dirty="0"/>
          </a:p>
        </p:txBody>
      </p:sp>
      <p:pic>
        <p:nvPicPr>
          <p:cNvPr id="7" name="Content Placeholder 6" descr="lr_result.PNG"/>
          <p:cNvPicPr>
            <a:picLocks noGrp="1" noChangeAspect="1"/>
          </p:cNvPicPr>
          <p:nvPr>
            <p:ph sz="half" idx="2"/>
          </p:nvPr>
        </p:nvPicPr>
        <p:blipFill>
          <a:blip r:embed="rId2"/>
          <a:stretch>
            <a:fillRect/>
          </a:stretch>
        </p:blipFill>
        <p:spPr>
          <a:xfrm>
            <a:off x="990600" y="2286000"/>
            <a:ext cx="3048000" cy="3962399"/>
          </a:xfrm>
        </p:spPr>
      </p:pic>
      <p:sp>
        <p:nvSpPr>
          <p:cNvPr id="5" name="Text Placeholder 4"/>
          <p:cNvSpPr>
            <a:spLocks noGrp="1"/>
          </p:cNvSpPr>
          <p:nvPr>
            <p:ph type="body" sz="quarter" idx="3"/>
          </p:nvPr>
        </p:nvSpPr>
        <p:spPr/>
        <p:txBody>
          <a:bodyPr/>
          <a:lstStyle/>
          <a:p>
            <a:r>
              <a:rPr lang="en-US" b="0" dirty="0" smtClean="0"/>
              <a:t>Cross-Validation Scores</a:t>
            </a:r>
            <a:endParaRPr lang="en-US" b="0" dirty="0"/>
          </a:p>
        </p:txBody>
      </p:sp>
      <p:pic>
        <p:nvPicPr>
          <p:cNvPr id="8" name="Content Placeholder 7" descr="cv_lr.PNG"/>
          <p:cNvPicPr>
            <a:picLocks noGrp="1" noChangeAspect="1"/>
          </p:cNvPicPr>
          <p:nvPr>
            <p:ph sz="quarter" idx="4"/>
          </p:nvPr>
        </p:nvPicPr>
        <p:blipFill>
          <a:blip r:embed="rId3"/>
          <a:stretch>
            <a:fillRect/>
          </a:stretch>
        </p:blipFill>
        <p:spPr>
          <a:xfrm>
            <a:off x="4648200" y="2277745"/>
            <a:ext cx="4041775" cy="1684655"/>
          </a:xfr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 Regression</a:t>
            </a:r>
            <a:endParaRPr lang="en-US" dirty="0"/>
          </a:p>
        </p:txBody>
      </p:sp>
      <p:sp>
        <p:nvSpPr>
          <p:cNvPr id="3" name="Text Placeholder 2"/>
          <p:cNvSpPr>
            <a:spLocks noGrp="1"/>
          </p:cNvSpPr>
          <p:nvPr>
            <p:ph type="body" idx="1"/>
          </p:nvPr>
        </p:nvSpPr>
        <p:spPr/>
        <p:txBody>
          <a:bodyPr/>
          <a:lstStyle/>
          <a:p>
            <a:r>
              <a:rPr lang="en-US" b="0" dirty="0" smtClean="0"/>
              <a:t>     Train-Test Split Results</a:t>
            </a:r>
            <a:endParaRPr lang="en-US" b="0" dirty="0"/>
          </a:p>
        </p:txBody>
      </p:sp>
      <p:pic>
        <p:nvPicPr>
          <p:cNvPr id="7" name="Content Placeholder 6" descr="lr_result.PNG"/>
          <p:cNvPicPr>
            <a:picLocks noGrp="1" noChangeAspect="1"/>
          </p:cNvPicPr>
          <p:nvPr>
            <p:ph sz="half" idx="2"/>
          </p:nvPr>
        </p:nvPicPr>
        <p:blipFill>
          <a:blip r:embed="rId2"/>
          <a:stretch>
            <a:fillRect/>
          </a:stretch>
        </p:blipFill>
        <p:spPr>
          <a:xfrm>
            <a:off x="990600" y="2286000"/>
            <a:ext cx="3124200" cy="4038600"/>
          </a:xfrm>
        </p:spPr>
      </p:pic>
      <p:sp>
        <p:nvSpPr>
          <p:cNvPr id="5" name="Text Placeholder 4"/>
          <p:cNvSpPr>
            <a:spLocks noGrp="1"/>
          </p:cNvSpPr>
          <p:nvPr>
            <p:ph type="body" sz="quarter" idx="3"/>
          </p:nvPr>
        </p:nvSpPr>
        <p:spPr/>
        <p:txBody>
          <a:bodyPr/>
          <a:lstStyle/>
          <a:p>
            <a:r>
              <a:rPr lang="en-US" b="0" dirty="0" smtClean="0"/>
              <a:t>Cross-Validation Scores</a:t>
            </a:r>
            <a:endParaRPr lang="en-US" b="0" dirty="0"/>
          </a:p>
        </p:txBody>
      </p:sp>
      <p:pic>
        <p:nvPicPr>
          <p:cNvPr id="8" name="Content Placeholder 7" descr="cv_lr.PNG"/>
          <p:cNvPicPr>
            <a:picLocks noGrp="1" noChangeAspect="1"/>
          </p:cNvPicPr>
          <p:nvPr>
            <p:ph sz="quarter" idx="4"/>
          </p:nvPr>
        </p:nvPicPr>
        <p:blipFill>
          <a:blip r:embed="rId3"/>
          <a:stretch>
            <a:fillRect/>
          </a:stretch>
        </p:blipFill>
        <p:spPr>
          <a:xfrm>
            <a:off x="4648200" y="2286000"/>
            <a:ext cx="4041775" cy="1676400"/>
          </a:xfr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62050"/>
          </a:xfrm>
        </p:spPr>
        <p:txBody>
          <a:bodyPr>
            <a:normAutofit/>
          </a:bodyPr>
          <a:lstStyle/>
          <a:p>
            <a:pPr algn="ctr"/>
            <a:r>
              <a:rPr lang="en-US" sz="4000" dirty="0" smtClean="0"/>
              <a:t>Finalized Model</a:t>
            </a:r>
            <a:endParaRPr lang="en-US" sz="4000" dirty="0"/>
          </a:p>
        </p:txBody>
      </p:sp>
      <p:sp>
        <p:nvSpPr>
          <p:cNvPr id="4" name="Text Placeholder 3"/>
          <p:cNvSpPr>
            <a:spLocks noGrp="1"/>
          </p:cNvSpPr>
          <p:nvPr>
            <p:ph type="body" sz="half" idx="2"/>
          </p:nvPr>
        </p:nvSpPr>
        <p:spPr>
          <a:xfrm>
            <a:off x="457200" y="1447800"/>
            <a:ext cx="8229600" cy="4678363"/>
          </a:xfrm>
        </p:spPr>
        <p:txBody>
          <a:bodyPr>
            <a:normAutofit/>
          </a:bodyPr>
          <a:lstStyle/>
          <a:p>
            <a:pPr algn="just">
              <a:buFont typeface="Arial" pitchFamily="34" charset="0"/>
              <a:buChar char="•"/>
            </a:pPr>
            <a:r>
              <a:rPr lang="en-US" sz="2000" dirty="0" smtClean="0"/>
              <a:t> Based on the results of the   four models we built Random Forests is giving the best performance as it has the best R</a:t>
            </a:r>
            <a:r>
              <a:rPr lang="en-US" sz="2000" dirty="0" smtClean="0"/>
              <a:t>^</a:t>
            </a:r>
            <a:r>
              <a:rPr lang="en-US" sz="2000" dirty="0" smtClean="0"/>
              <a:t>2 score in train-test splits as well as cross-validation scores. </a:t>
            </a:r>
          </a:p>
          <a:p>
            <a:pPr algn="just">
              <a:buFont typeface="Arial" pitchFamily="34" charset="0"/>
              <a:buChar char="•"/>
            </a:pPr>
            <a:r>
              <a:rPr lang="en-US" sz="2000" dirty="0" smtClean="0"/>
              <a:t> With the help of </a:t>
            </a:r>
            <a:r>
              <a:rPr lang="en-US" sz="2000" dirty="0" err="1" smtClean="0"/>
              <a:t>GridSearchCV</a:t>
            </a:r>
            <a:r>
              <a:rPr lang="en-US" sz="2000" dirty="0" smtClean="0"/>
              <a:t> the following parameters of Random Forests Algorithm are tuned:</a:t>
            </a:r>
          </a:p>
          <a:p>
            <a:pPr marL="457200" indent="-457200">
              <a:buAutoNum type="arabicPeriod"/>
            </a:pPr>
            <a:r>
              <a:rPr lang="en-US" sz="2000" dirty="0" smtClean="0"/>
              <a:t>No. of estimators (100)</a:t>
            </a:r>
          </a:p>
          <a:p>
            <a:pPr marL="457200" indent="-457200">
              <a:buAutoNum type="arabicPeriod"/>
            </a:pPr>
            <a:r>
              <a:rPr lang="en-US" sz="2000" dirty="0" smtClean="0"/>
              <a:t>Maximum depth of trees (15)</a:t>
            </a:r>
          </a:p>
          <a:p>
            <a:pPr marL="457200" indent="-457200">
              <a:buAutoNum type="arabicPeriod"/>
            </a:pPr>
            <a:r>
              <a:rPr lang="en-US" sz="2000" dirty="0" smtClean="0"/>
              <a:t>Minimum samples to split (3)</a:t>
            </a:r>
          </a:p>
          <a:p>
            <a:pPr marL="457200" indent="-457200"/>
            <a:endParaRPr lang="en-US" sz="2000" dirty="0" smtClean="0"/>
          </a:p>
          <a:p>
            <a:pPr marL="457200" indent="-457200"/>
            <a:r>
              <a:rPr lang="en-US" sz="2000" dirty="0" smtClean="0"/>
              <a:t>Cross-Validation scores of tuned model: </a:t>
            </a:r>
          </a:p>
        </p:txBody>
      </p:sp>
      <p:pic>
        <p:nvPicPr>
          <p:cNvPr id="7" name="Picture 6" descr="rf_tuned cv.PNG"/>
          <p:cNvPicPr>
            <a:picLocks noChangeAspect="1"/>
          </p:cNvPicPr>
          <p:nvPr/>
        </p:nvPicPr>
        <p:blipFill>
          <a:blip r:embed="rId2"/>
          <a:stretch>
            <a:fillRect/>
          </a:stretch>
        </p:blipFill>
        <p:spPr>
          <a:xfrm>
            <a:off x="4953000" y="4495800"/>
            <a:ext cx="3124200" cy="1533675"/>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73762"/>
          </a:xfrm>
        </p:spPr>
        <p:txBody>
          <a:bodyPr anchor="t">
            <a:normAutofit fontScale="90000"/>
          </a:bodyPr>
          <a:lstStyle/>
          <a:p>
            <a:pPr algn="l"/>
            <a:r>
              <a:rPr lang="en-US" sz="3200" b="1" dirty="0" smtClean="0"/>
              <a:t/>
            </a:r>
            <a:br>
              <a:rPr lang="en-US" sz="3200" b="1" dirty="0" smtClean="0"/>
            </a:br>
            <a:r>
              <a:rPr lang="en-US" sz="3200" b="1" dirty="0" smtClean="0"/>
              <a:t>			</a:t>
            </a:r>
            <a:r>
              <a:rPr lang="en-US" sz="3900" b="1" dirty="0" smtClean="0"/>
              <a:t>CONCLUSION</a:t>
            </a:r>
            <a:r>
              <a:rPr lang="en-US" sz="3200" b="1" dirty="0" smtClean="0"/>
              <a:t/>
            </a:r>
            <a:br>
              <a:rPr lang="en-US" sz="3200" b="1" dirty="0" smtClean="0"/>
            </a:br>
            <a:r>
              <a:rPr lang="en-US" sz="2500" b="1" dirty="0" smtClean="0"/>
              <a:t>Key Findings:</a:t>
            </a:r>
            <a:r>
              <a:rPr lang="en-US" sz="3200" dirty="0" smtClean="0"/>
              <a:t/>
            </a:r>
            <a:br>
              <a:rPr lang="en-US" sz="3200" dirty="0" smtClean="0"/>
            </a:br>
            <a:r>
              <a:rPr lang="en-US" sz="2000" dirty="0" smtClean="0"/>
              <a:t>1. </a:t>
            </a:r>
            <a:r>
              <a:rPr lang="en-US" sz="2000" dirty="0"/>
              <a:t>The sale price of a property depends on a lot of factors. The top 16 features affecting the sale price of a property are </a:t>
            </a:r>
            <a:r>
              <a:rPr lang="en-US" sz="2000" dirty="0" smtClean="0"/>
              <a:t>shown </a:t>
            </a:r>
            <a:r>
              <a:rPr lang="en-US" sz="2000" dirty="0"/>
              <a:t>in </a:t>
            </a:r>
            <a:r>
              <a:rPr lang="en-US" sz="2000" dirty="0" smtClean="0"/>
              <a:t>the </a:t>
            </a:r>
            <a:r>
              <a:rPr lang="en-US" sz="2000" dirty="0"/>
              <a:t>list along with the Pearson standard correlation coefficient</a:t>
            </a:r>
            <a:r>
              <a:rPr lang="en-US" sz="2000" dirty="0" smtClean="0"/>
              <a:t>.</a:t>
            </a:r>
            <a:br>
              <a:rPr lang="en-US" sz="2000" dirty="0" smtClean="0"/>
            </a:br>
            <a:r>
              <a:rPr lang="en-US" sz="2000" dirty="0" smtClean="0"/>
              <a:t>2. </a:t>
            </a:r>
            <a:r>
              <a:rPr lang="en-US" sz="2000" dirty="0"/>
              <a:t>Random Forests Regression Algorithm is giving the </a:t>
            </a:r>
            <a:r>
              <a:rPr lang="en-US" sz="2000" dirty="0" smtClean="0"/>
              <a:t/>
            </a:r>
            <a:br>
              <a:rPr lang="en-US" sz="2000" dirty="0" smtClean="0"/>
            </a:br>
            <a:r>
              <a:rPr lang="en-US" sz="2000" dirty="0" smtClean="0"/>
              <a:t>best </a:t>
            </a:r>
            <a:r>
              <a:rPr lang="en-US" sz="2000" dirty="0"/>
              <a:t>fit </a:t>
            </a:r>
            <a:r>
              <a:rPr lang="en-US" sz="2000" dirty="0" smtClean="0"/>
              <a:t>results </a:t>
            </a:r>
            <a:r>
              <a:rPr lang="en-US" sz="2000" dirty="0"/>
              <a:t>for prediction of sale price. It gives R^2 </a:t>
            </a:r>
            <a:r>
              <a:rPr lang="en-US" sz="2000" dirty="0" smtClean="0"/>
              <a:t/>
            </a:r>
            <a:br>
              <a:rPr lang="en-US" sz="2000" dirty="0" smtClean="0"/>
            </a:br>
            <a:r>
              <a:rPr lang="en-US" sz="2000" dirty="0" smtClean="0"/>
              <a:t>score </a:t>
            </a:r>
            <a:r>
              <a:rPr lang="en-US" sz="2000" dirty="0"/>
              <a:t>of around 85% in cross-validation. </a:t>
            </a:r>
            <a:r>
              <a:rPr lang="en-US" sz="1800" dirty="0" smtClean="0"/>
              <a:t/>
            </a:r>
            <a:br>
              <a:rPr lang="en-US" sz="1800" dirty="0" smtClean="0"/>
            </a:br>
            <a:r>
              <a:rPr lang="en-US" sz="1800" dirty="0"/>
              <a:t/>
            </a:r>
            <a:br>
              <a:rPr lang="en-US" sz="1800" dirty="0"/>
            </a:br>
            <a:r>
              <a:rPr lang="en-US" sz="1800" b="1" dirty="0" smtClean="0"/>
              <a:t> </a:t>
            </a:r>
            <a:r>
              <a:rPr lang="en-US" sz="2500" b="1" dirty="0" smtClean="0"/>
              <a:t>Limitations of this work:</a:t>
            </a:r>
            <a:r>
              <a:rPr lang="en-US" sz="2000" dirty="0" smtClean="0"/>
              <a:t/>
            </a:r>
            <a:br>
              <a:rPr lang="en-US" sz="2000" dirty="0" smtClean="0"/>
            </a:br>
            <a:r>
              <a:rPr lang="en-US" sz="2000" dirty="0" smtClean="0"/>
              <a:t>1. </a:t>
            </a:r>
            <a:r>
              <a:rPr lang="en-IN" sz="2000" dirty="0"/>
              <a:t>For better understanding of the housing market, model </a:t>
            </a:r>
            <a:br>
              <a:rPr lang="en-IN" sz="2000" dirty="0"/>
            </a:br>
            <a:r>
              <a:rPr lang="en-IN" sz="2000" dirty="0" smtClean="0"/>
              <a:t>should </a:t>
            </a:r>
            <a:r>
              <a:rPr lang="en-IN" sz="2000" dirty="0"/>
              <a:t>be trained with more number of </a:t>
            </a:r>
            <a:r>
              <a:rPr lang="en-IN" sz="2000" dirty="0" smtClean="0"/>
              <a:t>entries</a:t>
            </a:r>
            <a:r>
              <a:rPr lang="en-US" sz="2000" b="1" dirty="0" smtClean="0"/>
              <a:t> </a:t>
            </a:r>
            <a:br>
              <a:rPr lang="en-US" sz="2000" b="1" dirty="0" smtClean="0"/>
            </a:br>
            <a:r>
              <a:rPr lang="en-US" sz="2000" dirty="0" smtClean="0"/>
              <a:t>2. </a:t>
            </a:r>
            <a:r>
              <a:rPr lang="en-IN" sz="2000" dirty="0"/>
              <a:t>The </a:t>
            </a:r>
            <a:r>
              <a:rPr lang="en-IN" sz="2000" dirty="0" err="1"/>
              <a:t>hyperparameters</a:t>
            </a:r>
            <a:r>
              <a:rPr lang="en-IN" sz="2000" dirty="0"/>
              <a:t> of our final model can be further </a:t>
            </a:r>
            <a:r>
              <a:rPr lang="en-IN" sz="2000" dirty="0" smtClean="0"/>
              <a:t/>
            </a:r>
            <a:br>
              <a:rPr lang="en-IN" sz="2000" dirty="0" smtClean="0"/>
            </a:br>
            <a:r>
              <a:rPr lang="en-IN" sz="2000" dirty="0" smtClean="0"/>
              <a:t>tuned.</a:t>
            </a:r>
            <a:br>
              <a:rPr lang="en-IN" sz="2000" dirty="0" smtClean="0"/>
            </a:br>
            <a:r>
              <a:rPr lang="en-IN" sz="2000" dirty="0" smtClean="0"/>
              <a:t>3. In this project we worked on only 4 algorithms. There </a:t>
            </a:r>
            <a:br>
              <a:rPr lang="en-IN" sz="2000" dirty="0" smtClean="0"/>
            </a:br>
            <a:r>
              <a:rPr lang="en-IN" sz="2000" dirty="0" smtClean="0"/>
              <a:t>are numerous other regression algorithms with which we </a:t>
            </a:r>
            <a:br>
              <a:rPr lang="en-IN" sz="2000" dirty="0" smtClean="0"/>
            </a:br>
            <a:r>
              <a:rPr lang="en-IN" sz="2000" dirty="0" smtClean="0"/>
              <a:t>can try to make a better model. </a:t>
            </a:r>
            <a:r>
              <a:rPr lang="en-US" sz="2000" dirty="0" smtClean="0"/>
              <a:t/>
            </a:r>
            <a:br>
              <a:rPr lang="en-US" sz="2000" dirty="0" smtClean="0"/>
            </a:br>
            <a:r>
              <a:rPr lang="en-US" sz="1800" dirty="0" smtClean="0"/>
              <a:t/>
            </a:r>
            <a:br>
              <a:rPr lang="en-US" sz="1800" dirty="0" smtClean="0"/>
            </a:br>
            <a:r>
              <a:rPr lang="en-US" sz="2000" dirty="0" smtClean="0"/>
              <a:t/>
            </a:r>
            <a:br>
              <a:rPr lang="en-US" sz="2000" dirty="0" smtClean="0"/>
            </a:br>
            <a:r>
              <a:rPr lang="en-US" sz="3200" dirty="0" smtClean="0"/>
              <a:t/>
            </a:r>
            <a:br>
              <a:rPr lang="en-US" sz="3200" dirty="0" smtClean="0"/>
            </a:br>
            <a:endParaRPr lang="en-US" sz="3000" dirty="0"/>
          </a:p>
        </p:txBody>
      </p:sp>
      <p:pic>
        <p:nvPicPr>
          <p:cNvPr id="3" name="Picture 2" descr="correlation_with_trgt.PNG"/>
          <p:cNvPicPr>
            <a:picLocks noChangeAspect="1"/>
          </p:cNvPicPr>
          <p:nvPr/>
        </p:nvPicPr>
        <p:blipFill>
          <a:blip r:embed="rId2"/>
          <a:stretch>
            <a:fillRect/>
          </a:stretch>
        </p:blipFill>
        <p:spPr>
          <a:xfrm>
            <a:off x="6477000" y="2438400"/>
            <a:ext cx="2070624" cy="366773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54762"/>
          </a:xfrm>
        </p:spPr>
        <p:txBody>
          <a:bodyPr anchor="t">
            <a:normAutofit fontScale="90000"/>
          </a:bodyPr>
          <a:lstStyle/>
          <a:p>
            <a:pPr lvl="0" algn="l"/>
            <a:r>
              <a:rPr lang="en-US" sz="2600" dirty="0"/>
              <a:t>6</a:t>
            </a:r>
            <a:r>
              <a:rPr lang="en-US" sz="2600" dirty="0" smtClean="0"/>
              <a:t>. </a:t>
            </a:r>
            <a:r>
              <a:rPr lang="en-US" sz="2600" i="1" dirty="0" err="1"/>
              <a:t>FireplaceQu</a:t>
            </a:r>
            <a:r>
              <a:rPr lang="en-US" sz="2600" i="1" dirty="0"/>
              <a:t> </a:t>
            </a:r>
            <a:r>
              <a:rPr lang="en-US" sz="2600" dirty="0"/>
              <a:t>column which signifies fireplace quality has missing entries. These missing values are assumed to signify non-existence of fireplace</a:t>
            </a:r>
            <a:r>
              <a:rPr lang="en-US" sz="2600" dirty="0" smtClean="0"/>
              <a:t>.</a:t>
            </a:r>
            <a:r>
              <a:rPr lang="en-US" sz="2300" dirty="0" smtClean="0"/>
              <a:t/>
            </a:r>
            <a:br>
              <a:rPr lang="en-US" sz="2300" dirty="0" smtClean="0"/>
            </a:br>
            <a:r>
              <a:rPr lang="en-US" sz="2300" dirty="0" smtClean="0"/>
              <a:t>7. </a:t>
            </a:r>
            <a:r>
              <a:rPr lang="en-US" sz="2600" i="1" dirty="0" err="1"/>
              <a:t>GarageType</a:t>
            </a:r>
            <a:r>
              <a:rPr lang="en-US" sz="2600" i="1" dirty="0"/>
              <a:t> </a:t>
            </a:r>
            <a:r>
              <a:rPr lang="en-US" sz="2600" dirty="0"/>
              <a:t>column has missing values. These missing values are assumed to signify non-existence of garage. The missing in columns </a:t>
            </a:r>
            <a:r>
              <a:rPr lang="en-US" sz="2600" i="1" dirty="0" err="1"/>
              <a:t>GarageFinish</a:t>
            </a:r>
            <a:r>
              <a:rPr lang="en-US" sz="2600" dirty="0"/>
              <a:t>, </a:t>
            </a:r>
            <a:r>
              <a:rPr lang="en-US" sz="2600" i="1" dirty="0" err="1"/>
              <a:t>GarageQual</a:t>
            </a:r>
            <a:r>
              <a:rPr lang="en-US" sz="2600" dirty="0"/>
              <a:t> and </a:t>
            </a:r>
            <a:r>
              <a:rPr lang="en-US" sz="2600" i="1" dirty="0" err="1"/>
              <a:t>GarageCond</a:t>
            </a:r>
            <a:r>
              <a:rPr lang="en-US" sz="2600" i="1" dirty="0"/>
              <a:t> </a:t>
            </a:r>
            <a:r>
              <a:rPr lang="en-US" sz="2600" dirty="0"/>
              <a:t>are also handled the same way</a:t>
            </a:r>
            <a:r>
              <a:rPr lang="en-US" sz="2600" dirty="0" smtClean="0"/>
              <a:t>.</a:t>
            </a:r>
            <a:br>
              <a:rPr lang="en-US" sz="2600" dirty="0" smtClean="0"/>
            </a:br>
            <a:r>
              <a:rPr lang="en-US" sz="2600" dirty="0" smtClean="0"/>
              <a:t>8. </a:t>
            </a:r>
            <a:r>
              <a:rPr lang="en-US" sz="2600" dirty="0"/>
              <a:t>The missing values in </a:t>
            </a:r>
            <a:r>
              <a:rPr lang="en-US" sz="2600" i="1" dirty="0" err="1"/>
              <a:t>PoolQC</a:t>
            </a:r>
            <a:r>
              <a:rPr lang="en-US" sz="2600" dirty="0"/>
              <a:t>, </a:t>
            </a:r>
            <a:r>
              <a:rPr lang="en-US" sz="2600" i="1" dirty="0"/>
              <a:t>Fence</a:t>
            </a:r>
            <a:r>
              <a:rPr lang="en-US" sz="2600" dirty="0"/>
              <a:t> and </a:t>
            </a:r>
            <a:r>
              <a:rPr lang="en-US" sz="2600" i="1" dirty="0" err="1"/>
              <a:t>MiscFeature</a:t>
            </a:r>
            <a:r>
              <a:rPr lang="en-US" sz="2600" dirty="0"/>
              <a:t> are also handled the same way</a:t>
            </a:r>
            <a:r>
              <a:rPr lang="en-US" sz="2600" dirty="0" smtClean="0"/>
              <a:t>.</a:t>
            </a:r>
            <a:br>
              <a:rPr lang="en-US" sz="2600" dirty="0" smtClean="0"/>
            </a:br>
            <a:r>
              <a:rPr lang="en-US" sz="2600" dirty="0" smtClean="0"/>
              <a:t>9. </a:t>
            </a:r>
            <a:r>
              <a:rPr lang="en-US" sz="2600" b="1" dirty="0" smtClean="0"/>
              <a:t>Encoding</a:t>
            </a:r>
            <a:r>
              <a:rPr lang="en-US" sz="2600" dirty="0" smtClean="0"/>
              <a:t>: Firstly </a:t>
            </a:r>
            <a:r>
              <a:rPr lang="en-US" sz="2600" dirty="0"/>
              <a:t>the categorical columns of object data-type </a:t>
            </a:r>
            <a:r>
              <a:rPr lang="en-US" sz="2600" dirty="0" smtClean="0"/>
              <a:t>   </a:t>
            </a:r>
            <a:r>
              <a:rPr lang="en-US" sz="2600" dirty="0"/>
              <a:t> </a:t>
            </a:r>
            <a:r>
              <a:rPr lang="en-US" sz="2600" dirty="0" smtClean="0"/>
              <a:t>which give </a:t>
            </a:r>
            <a:r>
              <a:rPr lang="en-US" sz="2600" dirty="0"/>
              <a:t>quality ratings of different infrastructure in the </a:t>
            </a:r>
            <a:r>
              <a:rPr lang="en-US" sz="2600" dirty="0" smtClean="0"/>
              <a:t>property </a:t>
            </a:r>
            <a:r>
              <a:rPr lang="en-US" sz="2600" dirty="0"/>
              <a:t>are identified and for them python dictionaries are </a:t>
            </a:r>
            <a:r>
              <a:rPr lang="en-US" sz="2600" dirty="0" smtClean="0"/>
              <a:t>defined </a:t>
            </a:r>
            <a:r>
              <a:rPr lang="en-US" sz="2600" dirty="0"/>
              <a:t>to map from and encode the values</a:t>
            </a:r>
            <a:r>
              <a:rPr lang="en-US" sz="2600" dirty="0" smtClean="0"/>
              <a:t>. </a:t>
            </a:r>
            <a:r>
              <a:rPr lang="en-US" sz="2600" dirty="0"/>
              <a:t>For the rest of categorical columns with object data-type Label Encoder is used to encode the values</a:t>
            </a:r>
            <a:r>
              <a:rPr lang="en-US" sz="2600" dirty="0" smtClean="0"/>
              <a:t>.</a:t>
            </a:r>
            <a:br>
              <a:rPr lang="en-US" sz="2600" dirty="0" smtClean="0"/>
            </a:br>
            <a:r>
              <a:rPr lang="en-US" sz="2600" dirty="0" smtClean="0"/>
              <a:t>10. </a:t>
            </a:r>
            <a:r>
              <a:rPr lang="en-US" sz="2600" b="1" dirty="0" smtClean="0"/>
              <a:t>Imputation</a:t>
            </a:r>
            <a:r>
              <a:rPr lang="en-US" sz="2600" dirty="0" smtClean="0"/>
              <a:t>: </a:t>
            </a:r>
            <a:r>
              <a:rPr lang="en-US" sz="2600" dirty="0"/>
              <a:t>KNN Imputer is then used to impute all the missing values in the dataset. </a:t>
            </a:r>
            <a:r>
              <a:rPr lang="en-US" sz="2600" dirty="0" smtClean="0"/>
              <a:t/>
            </a:r>
            <a:br>
              <a:rPr lang="en-US" sz="2600" dirty="0" smtClean="0"/>
            </a:br>
            <a:r>
              <a:rPr lang="en-US" sz="2600" dirty="0" smtClean="0"/>
              <a:t>11. </a:t>
            </a:r>
            <a:r>
              <a:rPr lang="en-US" sz="2600" b="1" dirty="0" smtClean="0"/>
              <a:t>Data Transformation</a:t>
            </a:r>
            <a:r>
              <a:rPr lang="en-US" sz="2600" dirty="0" smtClean="0"/>
              <a:t>: </a:t>
            </a:r>
            <a:r>
              <a:rPr lang="en-US" sz="2600" dirty="0"/>
              <a:t>Power Transformer is used on continuous numeric columns with skewed data.</a:t>
            </a:r>
            <a:r>
              <a:rPr lang="en-US" sz="2400" dirty="0"/>
              <a:t/>
            </a:r>
            <a:br>
              <a:rPr lang="en-US" sz="2400" dirty="0"/>
            </a:br>
            <a:r>
              <a:rPr lang="en-US" sz="2800" dirty="0"/>
              <a:t/>
            </a:r>
            <a:br>
              <a:rPr lang="en-US" sz="2800" dirty="0"/>
            </a:br>
            <a:r>
              <a:rPr lang="en-US" sz="3200" dirty="0"/>
              <a:t/>
            </a:r>
            <a:br>
              <a:rPr lang="en-US" sz="3200" dirty="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4000" b="1" dirty="0" smtClean="0"/>
              <a:t/>
            </a:r>
            <a:br>
              <a:rPr lang="en-US" sz="4000" b="1"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r>
              <a:rPr lang="en-US" b="1" dirty="0" smtClean="0"/>
              <a:t>VISUALIZATION &amp; </a:t>
            </a:r>
            <a:r>
              <a:rPr lang="en-US" b="1" dirty="0" smtClean="0"/>
              <a:t>OBSERVATIONS </a:t>
            </a:r>
            <a:r>
              <a:rPr lang="en-US" b="1" dirty="0" smtClean="0"/>
              <a:t/>
            </a:r>
            <a:br>
              <a:rPr lang="en-US" b="1" dirty="0" smtClean="0"/>
            </a:br>
            <a:r>
              <a:rPr lang="en-US" sz="2800" i="1" dirty="0" smtClean="0"/>
              <a:t>First lets see plots showing the relation between continuous numeric columns and sale price</a:t>
            </a: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sz="2200" dirty="0" smtClean="0"/>
              <a:t>The slope of the regression-fit line shows positive linear relationship.</a:t>
            </a:r>
            <a:r>
              <a:rPr lang="en-US" dirty="0"/>
              <a:t/>
            </a:r>
            <a:br>
              <a:rPr lang="en-US" dirty="0"/>
            </a:br>
            <a:endParaRPr lang="en-US" b="1" dirty="0"/>
          </a:p>
        </p:txBody>
      </p:sp>
      <p:pic>
        <p:nvPicPr>
          <p:cNvPr id="5" name="Content Placeholder 4" descr="1.PNG"/>
          <p:cNvPicPr>
            <a:picLocks noGrp="1" noChangeAspect="1"/>
          </p:cNvPicPr>
          <p:nvPr>
            <p:ph idx="1"/>
          </p:nvPr>
        </p:nvPicPr>
        <p:blipFill>
          <a:blip r:embed="rId2"/>
          <a:stretch>
            <a:fillRect/>
          </a:stretch>
        </p:blipFill>
        <p:spPr>
          <a:xfrm>
            <a:off x="1219200" y="1828800"/>
            <a:ext cx="6553200" cy="3958488"/>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Regression plot of </a:t>
            </a:r>
            <a:r>
              <a:rPr lang="en-US" i="1" dirty="0" err="1"/>
              <a:t>LotArea</a:t>
            </a:r>
            <a:r>
              <a:rPr lang="en-US" dirty="0"/>
              <a:t> </a:t>
            </a:r>
            <a:r>
              <a:rPr lang="en-US" dirty="0" err="1"/>
              <a:t>vs</a:t>
            </a:r>
            <a:r>
              <a:rPr lang="en-US" dirty="0"/>
              <a:t> </a:t>
            </a:r>
            <a:r>
              <a:rPr lang="en-US" i="1" dirty="0" err="1"/>
              <a:t>SalePrice</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1074651" y="612775"/>
            <a:ext cx="7049484" cy="4210638"/>
          </a:xfrm>
          <a:prstGeom prst="rect">
            <a:avLst/>
          </a:prstGeom>
          <a:noFill/>
          <a:ln>
            <a:noFill/>
          </a:ln>
        </p:spPr>
      </p:pic>
      <p:sp>
        <p:nvSpPr>
          <p:cNvPr id="4" name="Text Placeholder 3"/>
          <p:cNvSpPr>
            <a:spLocks noGrp="1"/>
          </p:cNvSpPr>
          <p:nvPr>
            <p:ph type="body" sz="half" idx="2"/>
          </p:nvPr>
        </p:nvSpPr>
        <p:spPr/>
        <p:txBody>
          <a:bodyPr/>
          <a:lstStyle/>
          <a:p>
            <a:pPr algn="just"/>
            <a:r>
              <a:rPr lang="en-US" sz="2000" dirty="0"/>
              <a:t>The slope of the regression-fit line shows positive linear relationship.</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Regression plot of </a:t>
            </a:r>
            <a:r>
              <a:rPr lang="en-US" i="1" dirty="0" err="1" smtClean="0"/>
              <a:t>MasVnrArea</a:t>
            </a:r>
            <a:r>
              <a:rPr lang="en-US" i="1" dirty="0" smtClean="0"/>
              <a:t> </a:t>
            </a:r>
            <a:r>
              <a:rPr lang="en-US" dirty="0" err="1" smtClean="0"/>
              <a:t>vs</a:t>
            </a:r>
            <a:r>
              <a:rPr lang="en-US" dirty="0" smtClean="0"/>
              <a:t> </a:t>
            </a:r>
            <a:r>
              <a:rPr lang="en-US" i="1" dirty="0" err="1"/>
              <a:t>SalePrice</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1099948" y="612775"/>
            <a:ext cx="6998889" cy="4210638"/>
          </a:xfrm>
          <a:prstGeom prst="rect">
            <a:avLst/>
          </a:prstGeom>
          <a:noFill/>
          <a:ln>
            <a:noFill/>
          </a:ln>
        </p:spPr>
      </p:pic>
      <p:sp>
        <p:nvSpPr>
          <p:cNvPr id="4" name="Text Placeholder 3"/>
          <p:cNvSpPr>
            <a:spLocks noGrp="1"/>
          </p:cNvSpPr>
          <p:nvPr>
            <p:ph type="body" sz="half" idx="2"/>
          </p:nvPr>
        </p:nvSpPr>
        <p:spPr/>
        <p:txBody>
          <a:bodyPr/>
          <a:lstStyle/>
          <a:p>
            <a:pPr algn="just"/>
            <a:r>
              <a:rPr lang="en-US" sz="2000" dirty="0"/>
              <a:t>The slope of the regression-fit line shows positive linear relationship.</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Regression plot of </a:t>
            </a:r>
            <a:r>
              <a:rPr lang="en-US" i="1" dirty="0" smtClean="0"/>
              <a:t>BsmtFinSF1 </a:t>
            </a:r>
            <a:r>
              <a:rPr lang="en-US" dirty="0" err="1" smtClean="0"/>
              <a:t>vs</a:t>
            </a:r>
            <a:r>
              <a:rPr lang="en-US" dirty="0" smtClean="0"/>
              <a:t> </a:t>
            </a:r>
            <a:r>
              <a:rPr lang="en-US" i="1" dirty="0" err="1"/>
              <a:t>SalePrice</a:t>
            </a:r>
            <a:endParaRPr lang="en-US" dirty="0"/>
          </a:p>
        </p:txBody>
      </p:sp>
      <p:pic>
        <p:nvPicPr>
          <p:cNvPr id="5" name="Picture Placeholder 4" descr="2.PNG"/>
          <p:cNvPicPr>
            <a:picLocks noGrp="1" noChangeAspect="1"/>
          </p:cNvPicPr>
          <p:nvPr>
            <p:ph type="pic" idx="1"/>
          </p:nvPr>
        </p:nvPicPr>
        <p:blipFill>
          <a:blip r:embed="rId2"/>
          <a:stretch>
            <a:fillRect/>
          </a:stretch>
        </p:blipFill>
        <p:spPr>
          <a:xfrm>
            <a:off x="1098308" y="612775"/>
            <a:ext cx="7002169" cy="4210638"/>
          </a:xfrm>
          <a:prstGeom prst="rect">
            <a:avLst/>
          </a:prstGeom>
          <a:noFill/>
          <a:ln>
            <a:noFill/>
          </a:ln>
        </p:spPr>
      </p:pic>
      <p:sp>
        <p:nvSpPr>
          <p:cNvPr id="4" name="Text Placeholder 3"/>
          <p:cNvSpPr>
            <a:spLocks noGrp="1"/>
          </p:cNvSpPr>
          <p:nvPr>
            <p:ph type="body" sz="half" idx="2"/>
          </p:nvPr>
        </p:nvSpPr>
        <p:spPr/>
        <p:txBody>
          <a:bodyPr/>
          <a:lstStyle/>
          <a:p>
            <a:pPr algn="just"/>
            <a:r>
              <a:rPr lang="en-US" sz="2000" dirty="0"/>
              <a:t>The slope of the regression-fit line shows positive linear relationship.</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1096</Words>
  <Application>Microsoft Office PowerPoint</Application>
  <PresentationFormat>On-screen Show (4:3)</PresentationFormat>
  <Paragraphs>119</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HOUSING PROJECT</vt:lpstr>
      <vt:lpstr>  PROBLEM STATEMENT  Build a machine learning model in order to predict the actual value of prospective properties and also identify the important variables affecting the price of the houses.        </vt:lpstr>
      <vt:lpstr> The Dataset  1) The dataset contains 1460 rows and 81 columns. 2) Out of the 81 columns, 43 are of object data-  type, 35 are of integer type and 3 of float type. 3) We will use 80% of the entries to train a machine learning model.       </vt:lpstr>
      <vt:lpstr>   DATA PREPROCESSING 1. Id column is deleted as it is nominal data to identify a housing property.  2. Utilities column is deleted as it contains only one unique value for the entire column.  3. Alley column has more than 1000 missing entries. It is assumed that these missing values signify no access to alley.  4. MasVnrType column which signifies Masonry veneer type, has some missing values. These missing values are assumed to be of type None which is one of the unique values in the column. 5. BsmtQual column which evaluates the height of the basement has missing values. These missing values are assumed to signify non-existence of basement. The missing values in BsmtCond, BsmtExposure, BsmtFinType1 and BsmtFinType2 columns are also interpreted the same way.        </vt:lpstr>
      <vt:lpstr>6. FireplaceQu column which signifies fireplace quality has missing entries. These missing values are assumed to signify non-existence of fireplace. 7. GarageType column has missing values. These missing values are assumed to signify non-existence of garage. The missing in columns GarageFinish, GarageQual and GarageCond are also handled the same way. 8. The missing values in PoolQC, Fence and MiscFeature are also handled the same way. 9. Encoding: Firstly the categorical columns of object data-type     which give quality ratings of different infrastructure in the property are identified and for them python dictionaries are defined to map from and encode the values. For the rest of categorical columns with object data-type Label Encoder is used to encode the values. 10. Imputation: KNN Imputer is then used to impute all the missing values in the dataset.  11. Data Transformation: Power Transformer is used on continuous numeric columns with skewed data.         </vt:lpstr>
      <vt:lpstr>VISUALIZATION &amp; OBSERVATIONS  First lets see plots showing the relation between continuous numeric columns and sale price        The slope of the regression-fit line shows positive linear relationship. </vt:lpstr>
      <vt:lpstr>Regression plot of LotArea vs SalePrice</vt:lpstr>
      <vt:lpstr>Regression plot of MasVnrArea vs SalePrice</vt:lpstr>
      <vt:lpstr>Regression plot of BsmtFinSF1 vs SalePrice</vt:lpstr>
      <vt:lpstr>Regression plot of BsmtFinSF2 vs SalePrice</vt:lpstr>
      <vt:lpstr>Regression plot of BsmtUnfSF vs SalePrice</vt:lpstr>
      <vt:lpstr>Regression plot of TotalBsmtSF vs SalePrice</vt:lpstr>
      <vt:lpstr>Regression plot of 1stFlrSF vs SalePrice</vt:lpstr>
      <vt:lpstr>Regression plot of 2ndFlrSF vs SalePrice</vt:lpstr>
      <vt:lpstr>Regression plot of GrLivArea vs SalePrice</vt:lpstr>
      <vt:lpstr>Regression plot of GarageArea vs SalePrice</vt:lpstr>
      <vt:lpstr>Regression plot of WoodDeckSF vs SalePrice</vt:lpstr>
      <vt:lpstr>Regression plot of OpenPorchSF vs SalePrice</vt:lpstr>
      <vt:lpstr>Regression plot of EnclosedPorch vs SalePrice</vt:lpstr>
      <vt:lpstr>Regression plot of ScreenPorch vs SalePrice</vt:lpstr>
      <vt:lpstr>Now lets see plots showing the relation between categorical   columns and sale price       Observations: MSSubClass identifies the type of dwelling. Type 60(2-Storey 1946 &amp; Newer), 75(2-1/2 Story All Ages), 80(Split Or Multi-level), 85(Split Foyer) and 120(1-Storey,PUD - 1946 &amp; Newer) have a higher starting price then other types. Type 60 have the costliest properties. MSZoning identifies the general zoning classification of the sale. Majority of the properties belong to RL (Residential Low Density) type.   </vt:lpstr>
      <vt:lpstr>Observations:</vt:lpstr>
      <vt:lpstr>Observations:</vt:lpstr>
      <vt:lpstr>Observations:</vt:lpstr>
      <vt:lpstr>Observations:</vt:lpstr>
      <vt:lpstr>Observations:</vt:lpstr>
      <vt:lpstr>Observations:</vt:lpstr>
      <vt:lpstr>Observations:</vt:lpstr>
      <vt:lpstr>Observations:</vt:lpstr>
      <vt:lpstr>Observations:</vt:lpstr>
      <vt:lpstr>Observations:</vt:lpstr>
      <vt:lpstr>Observations:</vt:lpstr>
      <vt:lpstr>Observations:</vt:lpstr>
      <vt:lpstr>Observations:</vt:lpstr>
      <vt:lpstr>Observations:</vt:lpstr>
      <vt:lpstr>Observations:</vt:lpstr>
      <vt:lpstr>Observations:</vt:lpstr>
      <vt:lpstr>Observations:</vt:lpstr>
      <vt:lpstr>Observations:</vt:lpstr>
      <vt:lpstr>Observations:</vt:lpstr>
      <vt:lpstr>Observations:</vt:lpstr>
      <vt:lpstr>   Performance Evaluation  1. The primary metric used for evaluation of a model is R^2 (coefficient of determination) regression score function of scikit-learn. 2. R^2 score can be interpreted as the proportion of variation in the dependent variable that is predicted by the statistical model.  3. The performance is evaluated for four different algorithms. They are:    a) Linear Regression  b) Random Forests Regression  c) XGBoost Regression  d) KNN Regression.  4. First the scores are observed for 5 different train-test splits and then the score is cross-validated for each of the models.          </vt:lpstr>
      <vt:lpstr>Linear Regression</vt:lpstr>
      <vt:lpstr>Random Forests Regression</vt:lpstr>
      <vt:lpstr>XGBoost Regression</vt:lpstr>
      <vt:lpstr>KNN Regression</vt:lpstr>
      <vt:lpstr>Finalized Model</vt:lpstr>
      <vt:lpstr>    CONCLUSION Key Findings: 1. The sale price of a property depends on a lot of factors. The top 16 features affecting the sale price of a property are shown in the list along with the Pearson standard correlation coefficient. 2. Random Forests Regression Algorithm is giving the  best fit results for prediction of sale price. It gives R^2  score of around 85% in cross-validation.    Limitations of this work: 1. For better understanding of the housing market, model  should be trained with more number of entries  2. The hyperparameters of our final model can be further  tuned. 3. In this project we worked on only 4 algorithms. There  are numerous other regression algorithms with which we  can try to make a better model.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PROJECT</dc:title>
  <dc:creator>Asus</dc:creator>
  <cp:lastModifiedBy>Asus</cp:lastModifiedBy>
  <cp:revision>41</cp:revision>
  <dcterms:created xsi:type="dcterms:W3CDTF">2022-09-02T06:14:00Z</dcterms:created>
  <dcterms:modified xsi:type="dcterms:W3CDTF">2022-09-02T11:30:41Z</dcterms:modified>
</cp:coreProperties>
</file>