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2"/>
  </p:notesMasterIdLst>
  <p:sldIdLst>
    <p:sldId id="256" r:id="rId2"/>
    <p:sldId id="263" r:id="rId3"/>
    <p:sldId id="264" r:id="rId4"/>
    <p:sldId id="265" r:id="rId5"/>
    <p:sldId id="266" r:id="rId6"/>
    <p:sldId id="269" r:id="rId7"/>
    <p:sldId id="270" r:id="rId8"/>
    <p:sldId id="271" r:id="rId9"/>
    <p:sldId id="260" r:id="rId10"/>
    <p:sldId id="261" r:id="rId11"/>
    <p:sldId id="262"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7" r:id="rId37"/>
    <p:sldId id="298" r:id="rId38"/>
    <p:sldId id="299" r:id="rId39"/>
    <p:sldId id="300" r:id="rId40"/>
    <p:sldId id="301" r:id="rId41"/>
    <p:sldId id="302" r:id="rId42"/>
    <p:sldId id="304" r:id="rId43"/>
    <p:sldId id="305" r:id="rId44"/>
    <p:sldId id="306" r:id="rId45"/>
    <p:sldId id="307" r:id="rId46"/>
    <p:sldId id="308" r:id="rId47"/>
    <p:sldId id="309" r:id="rId48"/>
    <p:sldId id="311" r:id="rId49"/>
    <p:sldId id="312" r:id="rId50"/>
    <p:sldId id="313" r:id="rId51"/>
    <p:sldId id="314" r:id="rId52"/>
    <p:sldId id="315" r:id="rId53"/>
    <p:sldId id="316" r:id="rId54"/>
    <p:sldId id="318" r:id="rId55"/>
    <p:sldId id="319" r:id="rId56"/>
    <p:sldId id="320" r:id="rId57"/>
    <p:sldId id="321" r:id="rId58"/>
    <p:sldId id="322" r:id="rId59"/>
    <p:sldId id="323" r:id="rId60"/>
    <p:sldId id="32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8CFC2-9053-4B14-856C-5862AD3D09F1}" type="datetimeFigureOut">
              <a:rPr lang="en-US" smtClean="0"/>
              <a:pPr/>
              <a:t>20-Aug-22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038B8-98E5-43B8-8B90-D3D79E23B59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D07508-7143-4731-A83D-58F2FCA44817}" type="datetimeFigureOut">
              <a:rPr lang="en-US" smtClean="0"/>
              <a:pPr/>
              <a:t>20-Aug-22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3DC69-528E-441E-ACF9-7222624473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D07508-7143-4731-A83D-58F2FCA44817}" type="datetimeFigureOut">
              <a:rPr lang="en-US" smtClean="0"/>
              <a:pPr/>
              <a:t>20-Aug-22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3DC69-528E-441E-ACF9-7222624473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D07508-7143-4731-A83D-58F2FCA44817}" type="datetimeFigureOut">
              <a:rPr lang="en-US" smtClean="0"/>
              <a:pPr/>
              <a:t>20-Aug-22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3DC69-528E-441E-ACF9-7222624473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D07508-7143-4731-A83D-58F2FCA44817}" type="datetimeFigureOut">
              <a:rPr lang="en-US" smtClean="0"/>
              <a:pPr/>
              <a:t>20-Aug-22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3DC69-528E-441E-ACF9-7222624473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D07508-7143-4731-A83D-58F2FCA44817}" type="datetimeFigureOut">
              <a:rPr lang="en-US" smtClean="0"/>
              <a:pPr/>
              <a:t>20-Aug-22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3DC69-528E-441E-ACF9-7222624473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D07508-7143-4731-A83D-58F2FCA44817}" type="datetimeFigureOut">
              <a:rPr lang="en-US" smtClean="0"/>
              <a:pPr/>
              <a:t>20-Aug-22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3DC69-528E-441E-ACF9-7222624473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D07508-7143-4731-A83D-58F2FCA44817}" type="datetimeFigureOut">
              <a:rPr lang="en-US" smtClean="0"/>
              <a:pPr/>
              <a:t>20-Aug-22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33DC69-528E-441E-ACF9-7222624473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D07508-7143-4731-A83D-58F2FCA44817}" type="datetimeFigureOut">
              <a:rPr lang="en-US" smtClean="0"/>
              <a:pPr/>
              <a:t>20-Aug-22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33DC69-528E-441E-ACF9-7222624473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07508-7143-4731-A83D-58F2FCA44817}" type="datetimeFigureOut">
              <a:rPr lang="en-US" smtClean="0"/>
              <a:pPr/>
              <a:t>20-Aug-22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33DC69-528E-441E-ACF9-7222624473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D07508-7143-4731-A83D-58F2FCA44817}" type="datetimeFigureOut">
              <a:rPr lang="en-US" smtClean="0"/>
              <a:pPr/>
              <a:t>20-Aug-22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3DC69-528E-441E-ACF9-7222624473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D07508-7143-4731-A83D-58F2FCA44817}" type="datetimeFigureOut">
              <a:rPr lang="en-US" smtClean="0"/>
              <a:pPr/>
              <a:t>20-Aug-22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3DC69-528E-441E-ACF9-7222624473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07508-7143-4731-A83D-58F2FCA44817}" type="datetimeFigureOut">
              <a:rPr lang="en-US" smtClean="0"/>
              <a:pPr/>
              <a:t>20-Aug-22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33DC69-528E-441E-ACF9-7222624473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RETENTION PROJECT</a:t>
            </a:r>
            <a:endParaRPr lang="en-US" dirty="0"/>
          </a:p>
        </p:txBody>
      </p:sp>
      <p:sp>
        <p:nvSpPr>
          <p:cNvPr id="3" name="Subtitle 2"/>
          <p:cNvSpPr>
            <a:spLocks noGrp="1"/>
          </p:cNvSpPr>
          <p:nvPr>
            <p:ph type="subTitle" idx="1"/>
          </p:nvPr>
        </p:nvSpPr>
        <p:spPr/>
        <p:txBody>
          <a:bodyPr/>
          <a:lstStyle/>
          <a:p>
            <a:r>
              <a:rPr lang="en-US" dirty="0" smtClean="0"/>
              <a:t>Submitted by </a:t>
            </a:r>
          </a:p>
          <a:p>
            <a:r>
              <a:rPr lang="en-US" dirty="0" err="1" smtClean="0"/>
              <a:t>Khanin</a:t>
            </a:r>
            <a:r>
              <a:rPr lang="en-US" dirty="0" smtClean="0"/>
              <a:t> </a:t>
            </a:r>
            <a:r>
              <a:rPr lang="en-US" dirty="0" err="1" smtClean="0"/>
              <a:t>Deka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pic>
        <p:nvPicPr>
          <p:cNvPr id="5" name="Picture Placeholder 4" descr="10-13.PNG"/>
          <p:cNvPicPr>
            <a:picLocks noGrp="1" noChangeAspect="1"/>
          </p:cNvPicPr>
          <p:nvPr>
            <p:ph type="pic" idx="1"/>
          </p:nvPr>
        </p:nvPicPr>
        <p:blipFill>
          <a:blip r:embed="rId2"/>
          <a:stretch>
            <a:fillRect/>
          </a:stretch>
        </p:blipFill>
        <p:spPr>
          <a:xfrm>
            <a:off x="609600" y="685800"/>
            <a:ext cx="7887801" cy="4114800"/>
          </a:xfrm>
          <a:prstGeom prst="rect">
            <a:avLst/>
          </a:prstGeom>
          <a:noFill/>
          <a:ln>
            <a:noFill/>
          </a:ln>
        </p:spPr>
      </p:pic>
      <p:sp>
        <p:nvSpPr>
          <p:cNvPr id="4" name="Text Placeholder 3"/>
          <p:cNvSpPr>
            <a:spLocks noGrp="1"/>
          </p:cNvSpPr>
          <p:nvPr>
            <p:ph type="body" sz="half" idx="2"/>
          </p:nvPr>
        </p:nvSpPr>
        <p:spPr/>
        <p:txBody>
          <a:bodyPr>
            <a:normAutofit fontScale="92500" lnSpcReduction="20000"/>
          </a:bodyPr>
          <a:lstStyle/>
          <a:p>
            <a:pPr lvl="0"/>
            <a:r>
              <a:rPr lang="en-US" dirty="0" smtClean="0"/>
              <a:t>Majority of the respondents use windows operating system.</a:t>
            </a:r>
          </a:p>
          <a:p>
            <a:pPr lvl="0"/>
            <a:r>
              <a:rPr lang="en-US" dirty="0" smtClean="0"/>
              <a:t>Google Chrome is the most preferred browser(80%)</a:t>
            </a:r>
          </a:p>
          <a:p>
            <a:r>
              <a:rPr lang="en-US" dirty="0" smtClean="0"/>
              <a:t>Use of search engine is highest(86%) to arrive at the e-commerce site for the first time.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457200"/>
          </a:xfrm>
        </p:spPr>
        <p:txBody>
          <a:bodyPr/>
          <a:lstStyle/>
          <a:p>
            <a:r>
              <a:rPr lang="en-US" dirty="0" smtClean="0"/>
              <a:t>Observations:</a:t>
            </a:r>
            <a:endParaRPr lang="en-US" dirty="0"/>
          </a:p>
        </p:txBody>
      </p:sp>
      <p:pic>
        <p:nvPicPr>
          <p:cNvPr id="5" name="Picture Placeholder 4" descr="14-17.PNG"/>
          <p:cNvPicPr>
            <a:picLocks noGrp="1" noChangeAspect="1"/>
          </p:cNvPicPr>
          <p:nvPr>
            <p:ph type="pic" idx="1"/>
          </p:nvPr>
        </p:nvPicPr>
        <p:blipFill>
          <a:blip r:embed="rId2"/>
          <a:stretch>
            <a:fillRect/>
          </a:stretch>
        </p:blipFill>
        <p:spPr>
          <a:xfrm>
            <a:off x="623750" y="612775"/>
            <a:ext cx="7360615" cy="3883025"/>
          </a:xfrm>
          <a:prstGeom prst="rect">
            <a:avLst/>
          </a:prstGeom>
          <a:noFill/>
          <a:ln>
            <a:noFill/>
          </a:ln>
        </p:spPr>
      </p:pic>
      <p:sp>
        <p:nvSpPr>
          <p:cNvPr id="4" name="Text Placeholder 3"/>
          <p:cNvSpPr>
            <a:spLocks noGrp="1"/>
          </p:cNvSpPr>
          <p:nvPr>
            <p:ph type="body" sz="half" idx="2"/>
          </p:nvPr>
        </p:nvSpPr>
        <p:spPr>
          <a:xfrm>
            <a:off x="1792288" y="5181600"/>
            <a:ext cx="5486400" cy="990600"/>
          </a:xfrm>
        </p:spPr>
        <p:txBody>
          <a:bodyPr>
            <a:normAutofit fontScale="92500" lnSpcReduction="20000"/>
          </a:bodyPr>
          <a:lstStyle/>
          <a:p>
            <a:pPr lvl="0"/>
            <a:r>
              <a:rPr lang="en-US" dirty="0" smtClean="0"/>
              <a:t>Almost 9 out of 10 people explore the e-commerce site for at least 6 minutes before making a purchase.</a:t>
            </a:r>
          </a:p>
          <a:p>
            <a:pPr lvl="0"/>
            <a:r>
              <a:rPr lang="en-US" dirty="0" smtClean="0"/>
              <a:t>More than 50% people prefer credit/debit cards for payment.</a:t>
            </a:r>
          </a:p>
          <a:p>
            <a:r>
              <a:rPr lang="en-US" dirty="0" smtClean="0"/>
              <a:t>Almost half the respondents think that they get better alternative offer and hence abandon the shopping cart.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i="1" dirty="0" smtClean="0"/>
              <a:t>Now let's analyze customer's viewpoint on various parameters of e-commerce using pie-plots.</a:t>
            </a:r>
            <a:r>
              <a:rPr lang="en-US" sz="2800" dirty="0" smtClean="0"/>
              <a:t/>
            </a:r>
            <a:br>
              <a:rPr lang="en-US" sz="2800" dirty="0" smtClean="0"/>
            </a:br>
            <a:endParaRPr lang="en-US" sz="2500" dirty="0"/>
          </a:p>
        </p:txBody>
      </p:sp>
      <p:pic>
        <p:nvPicPr>
          <p:cNvPr id="4" name="Content Placeholder 3" descr="18-21.PNG"/>
          <p:cNvPicPr>
            <a:picLocks noGrp="1" noChangeAspect="1"/>
          </p:cNvPicPr>
          <p:nvPr>
            <p:ph idx="1"/>
          </p:nvPr>
        </p:nvPicPr>
        <p:blipFill>
          <a:blip r:embed="rId2"/>
          <a:stretch>
            <a:fillRect/>
          </a:stretch>
        </p:blipFill>
        <p:spPr>
          <a:xfrm>
            <a:off x="709019" y="1600200"/>
            <a:ext cx="7725961" cy="4525963"/>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87962"/>
          </a:xfrm>
        </p:spPr>
        <p:txBody>
          <a:bodyPr anchor="t">
            <a:normAutofit fontScale="90000"/>
          </a:bodyPr>
          <a:lstStyle/>
          <a:p>
            <a:pPr lvl="0" algn="l"/>
            <a:r>
              <a:rPr lang="en-US" sz="3300" b="1" dirty="0" smtClean="0"/>
              <a:t>Observations</a:t>
            </a:r>
            <a:r>
              <a:rPr lang="en-US" sz="3200" dirty="0" smtClean="0"/>
              <a:t>:</a:t>
            </a:r>
            <a:br>
              <a:rPr lang="en-US" sz="3200" dirty="0" smtClean="0"/>
            </a:br>
            <a:r>
              <a:rPr lang="en-US" sz="3100" dirty="0" smtClean="0"/>
              <a:t>1.More than 90% of the respondents agree that the content on the site must be easy to read and understand.</a:t>
            </a:r>
            <a:br>
              <a:rPr lang="en-US" sz="3100" dirty="0" smtClean="0"/>
            </a:br>
            <a:r>
              <a:rPr lang="en-US" sz="3100" dirty="0" smtClean="0"/>
              <a:t>2.More than 75% agree that similar product comparison is important.</a:t>
            </a:r>
            <a:br>
              <a:rPr lang="en-US" sz="3100" dirty="0" smtClean="0"/>
            </a:br>
            <a:r>
              <a:rPr lang="en-US" sz="3100" dirty="0" smtClean="0"/>
              <a:t>3.70% of the respondents think that it is important to mention seller's information.</a:t>
            </a:r>
            <a:br>
              <a:rPr lang="en-US" sz="3100" dirty="0" smtClean="0"/>
            </a:br>
            <a:r>
              <a:rPr lang="en-US" sz="3100" dirty="0" smtClean="0"/>
              <a:t>4. Almost 90% of the respondents think that product's relevant information should be stated clearly.</a:t>
            </a:r>
            <a:r>
              <a:rPr lang="en-US" sz="3200" dirty="0" smtClean="0"/>
              <a:t/>
            </a:r>
            <a:br>
              <a:rPr lang="en-US" sz="3200" dirty="0" smtClean="0"/>
            </a:br>
            <a:endParaRPr lang="en-US" sz="3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876800"/>
            <a:ext cx="5486400" cy="414338"/>
          </a:xfrm>
        </p:spPr>
        <p:txBody>
          <a:bodyPr/>
          <a:lstStyle/>
          <a:p>
            <a:r>
              <a:rPr lang="en-US" dirty="0" smtClean="0"/>
              <a:t>Observations:</a:t>
            </a:r>
            <a:endParaRPr lang="en-US" dirty="0"/>
          </a:p>
        </p:txBody>
      </p:sp>
      <p:pic>
        <p:nvPicPr>
          <p:cNvPr id="5" name="Picture Placeholder 4" descr="22-25.PNG"/>
          <p:cNvPicPr>
            <a:picLocks noGrp="1" noChangeAspect="1"/>
          </p:cNvPicPr>
          <p:nvPr>
            <p:ph type="pic" idx="1"/>
          </p:nvPr>
        </p:nvPicPr>
        <p:blipFill>
          <a:blip r:embed="rId2"/>
          <a:stretch>
            <a:fillRect/>
          </a:stretch>
        </p:blipFill>
        <p:spPr>
          <a:xfrm>
            <a:off x="1066800" y="381000"/>
            <a:ext cx="7391400" cy="4558179"/>
          </a:xfrm>
          <a:prstGeom prst="rect">
            <a:avLst/>
          </a:prstGeom>
          <a:noFill/>
          <a:ln>
            <a:noFill/>
          </a:ln>
        </p:spPr>
      </p:pic>
      <p:sp>
        <p:nvSpPr>
          <p:cNvPr id="4" name="Text Placeholder 3"/>
          <p:cNvSpPr>
            <a:spLocks noGrp="1"/>
          </p:cNvSpPr>
          <p:nvPr>
            <p:ph type="body" sz="half" idx="2"/>
          </p:nvPr>
        </p:nvSpPr>
        <p:spPr>
          <a:xfrm>
            <a:off x="1792288" y="5257800"/>
            <a:ext cx="5486400" cy="1066800"/>
          </a:xfrm>
        </p:spPr>
        <p:txBody>
          <a:bodyPr>
            <a:normAutofit fontScale="85000" lnSpcReduction="10000"/>
          </a:bodyPr>
          <a:lstStyle/>
          <a:p>
            <a:pPr lvl="0"/>
            <a:r>
              <a:rPr lang="en-US" dirty="0" smtClean="0"/>
              <a:t>Ease of website navigation is important according to more than 90% of the respondents.</a:t>
            </a:r>
          </a:p>
          <a:p>
            <a:pPr lvl="0"/>
            <a:r>
              <a:rPr lang="en-US" dirty="0" smtClean="0"/>
              <a:t>85% of the respondents think that loading and processing speed is important. </a:t>
            </a:r>
          </a:p>
          <a:p>
            <a:pPr lvl="0"/>
            <a:r>
              <a:rPr lang="en-US" dirty="0" smtClean="0"/>
              <a:t>More than 85% agree that the user friendliness of the website is important.</a:t>
            </a:r>
          </a:p>
          <a:p>
            <a:pPr lvl="0"/>
            <a:r>
              <a:rPr lang="en-US" dirty="0" smtClean="0"/>
              <a:t>Almost 90% of the people think that convenient payment methods is important.</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800600"/>
            <a:ext cx="5486400" cy="457200"/>
          </a:xfrm>
        </p:spPr>
        <p:txBody>
          <a:bodyPr/>
          <a:lstStyle/>
          <a:p>
            <a:r>
              <a:rPr lang="en-US" dirty="0" smtClean="0"/>
              <a:t>Observations:</a:t>
            </a:r>
            <a:endParaRPr lang="en-US" dirty="0"/>
          </a:p>
        </p:txBody>
      </p:sp>
      <p:pic>
        <p:nvPicPr>
          <p:cNvPr id="5" name="Picture Placeholder 4" descr="26-29.PNG"/>
          <p:cNvPicPr>
            <a:picLocks noGrp="1" noChangeAspect="1"/>
          </p:cNvPicPr>
          <p:nvPr>
            <p:ph type="pic" idx="1"/>
          </p:nvPr>
        </p:nvPicPr>
        <p:blipFill>
          <a:blip r:embed="rId2"/>
          <a:stretch>
            <a:fillRect/>
          </a:stretch>
        </p:blipFill>
        <p:spPr>
          <a:xfrm>
            <a:off x="685800" y="381000"/>
            <a:ext cx="7920191" cy="4436693"/>
          </a:xfrm>
          <a:prstGeom prst="rect">
            <a:avLst/>
          </a:prstGeom>
          <a:noFill/>
          <a:ln>
            <a:noFill/>
          </a:ln>
        </p:spPr>
      </p:pic>
      <p:sp>
        <p:nvSpPr>
          <p:cNvPr id="4" name="Text Placeholder 3"/>
          <p:cNvSpPr>
            <a:spLocks noGrp="1"/>
          </p:cNvSpPr>
          <p:nvPr>
            <p:ph type="body" sz="half" idx="2"/>
          </p:nvPr>
        </p:nvSpPr>
        <p:spPr>
          <a:xfrm>
            <a:off x="1792288" y="5181600"/>
            <a:ext cx="5486400" cy="1066800"/>
          </a:xfrm>
        </p:spPr>
        <p:txBody>
          <a:bodyPr>
            <a:normAutofit fontScale="92500" lnSpcReduction="10000"/>
          </a:bodyPr>
          <a:lstStyle/>
          <a:p>
            <a:pPr lvl="0"/>
            <a:r>
              <a:rPr lang="en-US" dirty="0" smtClean="0"/>
              <a:t>Almost 90% of the respondents believe that responsiveness with query and availability of multiple channels to communicate is important.</a:t>
            </a:r>
          </a:p>
          <a:p>
            <a:pPr lvl="0"/>
            <a:r>
              <a:rPr lang="en-US" dirty="0" smtClean="0"/>
              <a:t>More than 90% of the respondents believe that privacy policy is an important factor.</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pic>
        <p:nvPicPr>
          <p:cNvPr id="5" name="Picture Placeholder 4" descr="30-32.PNG"/>
          <p:cNvPicPr>
            <a:picLocks noGrp="1" noChangeAspect="1"/>
          </p:cNvPicPr>
          <p:nvPr>
            <p:ph type="pic" idx="1"/>
          </p:nvPr>
        </p:nvPicPr>
        <p:blipFill>
          <a:blip r:embed="rId2"/>
          <a:stretch>
            <a:fillRect/>
          </a:stretch>
        </p:blipFill>
        <p:spPr>
          <a:xfrm>
            <a:off x="1301681" y="612775"/>
            <a:ext cx="6775519" cy="4423263"/>
          </a:xfrm>
          <a:prstGeom prst="rect">
            <a:avLst/>
          </a:prstGeom>
          <a:noFill/>
          <a:ln>
            <a:noFill/>
          </a:ln>
        </p:spPr>
      </p:pic>
      <p:sp>
        <p:nvSpPr>
          <p:cNvPr id="4" name="Text Placeholder 3"/>
          <p:cNvSpPr>
            <a:spLocks noGrp="1"/>
          </p:cNvSpPr>
          <p:nvPr>
            <p:ph type="body" sz="half" idx="2"/>
          </p:nvPr>
        </p:nvSpPr>
        <p:spPr>
          <a:xfrm>
            <a:off x="1792288" y="5367338"/>
            <a:ext cx="5486400" cy="1033462"/>
          </a:xfrm>
        </p:spPr>
        <p:txBody>
          <a:bodyPr>
            <a:normAutofit fontScale="92500" lnSpcReduction="20000"/>
          </a:bodyPr>
          <a:lstStyle/>
          <a:p>
            <a:pPr lvl="0"/>
            <a:r>
              <a:rPr lang="en-US" dirty="0" smtClean="0"/>
              <a:t>More than 70% of the respondents believe that online shopping gives monetary benefits and discounts.</a:t>
            </a:r>
          </a:p>
          <a:p>
            <a:pPr lvl="0"/>
            <a:r>
              <a:rPr lang="en-US" dirty="0" smtClean="0"/>
              <a:t>More than half the people consider online shopping enjoyable.</a:t>
            </a:r>
          </a:p>
          <a:p>
            <a:pPr lvl="0"/>
            <a:r>
              <a:rPr lang="en-US" dirty="0" smtClean="0"/>
              <a:t>More than 80% of the people think that online shopping is convenient and flexible.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429000"/>
            <a:ext cx="5486400" cy="566738"/>
          </a:xfrm>
        </p:spPr>
        <p:txBody>
          <a:bodyPr/>
          <a:lstStyle/>
          <a:p>
            <a:r>
              <a:rPr lang="en-US" dirty="0" smtClean="0"/>
              <a:t>Observations:</a:t>
            </a:r>
            <a:endParaRPr lang="en-US" dirty="0"/>
          </a:p>
        </p:txBody>
      </p:sp>
      <p:pic>
        <p:nvPicPr>
          <p:cNvPr id="5" name="Picture Placeholder 4" descr="33-34.PNG"/>
          <p:cNvPicPr>
            <a:picLocks noGrp="1" noChangeAspect="1"/>
          </p:cNvPicPr>
          <p:nvPr>
            <p:ph type="pic" idx="1"/>
          </p:nvPr>
        </p:nvPicPr>
        <p:blipFill>
          <a:blip r:embed="rId2"/>
          <a:stretch>
            <a:fillRect/>
          </a:stretch>
        </p:blipFill>
        <p:spPr>
          <a:xfrm>
            <a:off x="609600" y="533400"/>
            <a:ext cx="7924800" cy="2590800"/>
          </a:xfrm>
          <a:prstGeom prst="rect">
            <a:avLst/>
          </a:prstGeom>
          <a:noFill/>
          <a:ln>
            <a:noFill/>
          </a:ln>
        </p:spPr>
      </p:pic>
      <p:sp>
        <p:nvSpPr>
          <p:cNvPr id="4" name="Text Placeholder 3"/>
          <p:cNvSpPr>
            <a:spLocks noGrp="1"/>
          </p:cNvSpPr>
          <p:nvPr>
            <p:ph type="body" sz="half" idx="2"/>
          </p:nvPr>
        </p:nvSpPr>
        <p:spPr>
          <a:xfrm>
            <a:off x="1752600" y="4038600"/>
            <a:ext cx="5486400" cy="1143000"/>
          </a:xfrm>
        </p:spPr>
        <p:txBody>
          <a:bodyPr>
            <a:normAutofit/>
          </a:bodyPr>
          <a:lstStyle/>
          <a:p>
            <a:pPr lvl="0"/>
            <a:r>
              <a:rPr lang="en-US" dirty="0" smtClean="0"/>
              <a:t>More than 90% of the respondents believe that return or replacement policy is important in purchase decisions.</a:t>
            </a:r>
          </a:p>
          <a:p>
            <a:pPr lvl="0"/>
            <a:r>
              <a:rPr lang="en-US" dirty="0" smtClean="0"/>
              <a:t>Two-third of the respondents believe that loyalty programs is one of the benefits of online shopping online.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800600"/>
            <a:ext cx="5486400" cy="414338"/>
          </a:xfrm>
        </p:spPr>
        <p:txBody>
          <a:bodyPr/>
          <a:lstStyle/>
          <a:p>
            <a:r>
              <a:rPr lang="en-US" dirty="0" smtClean="0"/>
              <a:t>Observations:</a:t>
            </a:r>
            <a:endParaRPr lang="en-US" dirty="0"/>
          </a:p>
        </p:txBody>
      </p:sp>
      <p:pic>
        <p:nvPicPr>
          <p:cNvPr id="5" name="Picture Placeholder 4" descr="35-38.PNG"/>
          <p:cNvPicPr>
            <a:picLocks noGrp="1" noChangeAspect="1"/>
          </p:cNvPicPr>
          <p:nvPr>
            <p:ph type="pic" idx="1"/>
          </p:nvPr>
        </p:nvPicPr>
        <p:blipFill>
          <a:blip r:embed="rId2"/>
          <a:stretch>
            <a:fillRect/>
          </a:stretch>
        </p:blipFill>
        <p:spPr>
          <a:xfrm>
            <a:off x="882557" y="612775"/>
            <a:ext cx="7270843" cy="4273575"/>
          </a:xfrm>
          <a:prstGeom prst="rect">
            <a:avLst/>
          </a:prstGeom>
          <a:noFill/>
          <a:ln>
            <a:noFill/>
          </a:ln>
        </p:spPr>
      </p:pic>
      <p:sp>
        <p:nvSpPr>
          <p:cNvPr id="4" name="Text Placeholder 3"/>
          <p:cNvSpPr>
            <a:spLocks noGrp="1"/>
          </p:cNvSpPr>
          <p:nvPr>
            <p:ph type="body" sz="half" idx="2"/>
          </p:nvPr>
        </p:nvSpPr>
        <p:spPr>
          <a:xfrm>
            <a:off x="1676400" y="5181600"/>
            <a:ext cx="5486400" cy="1219200"/>
          </a:xfrm>
        </p:spPr>
        <p:txBody>
          <a:bodyPr>
            <a:normAutofit fontScale="77500" lnSpcReduction="20000"/>
          </a:bodyPr>
          <a:lstStyle/>
          <a:p>
            <a:pPr lvl="0"/>
            <a:r>
              <a:rPr lang="en-US" dirty="0" smtClean="0"/>
              <a:t>Almost 80% of the respondents believe that quality information is important for customer satisfaction.</a:t>
            </a:r>
          </a:p>
          <a:p>
            <a:pPr lvl="0"/>
            <a:r>
              <a:rPr lang="en-US" dirty="0" smtClean="0"/>
              <a:t>More than 90% people believe that quality of website/application is important for customer satisfaction.</a:t>
            </a:r>
          </a:p>
          <a:p>
            <a:pPr lvl="0"/>
            <a:r>
              <a:rPr lang="en-US" dirty="0" smtClean="0"/>
              <a:t>More than 80% respondents believe that net benefit is important for customer satisfaction.</a:t>
            </a:r>
          </a:p>
          <a:p>
            <a:pPr lvl="0"/>
            <a:r>
              <a:rPr lang="en-US" dirty="0" smtClean="0"/>
              <a:t>A very high majority(88%) of people think that without trust a customer satisfaction can't exist.</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pic>
        <p:nvPicPr>
          <p:cNvPr id="5" name="Picture Placeholder 4" descr="39-41.PNG"/>
          <p:cNvPicPr>
            <a:picLocks noGrp="1" noChangeAspect="1"/>
          </p:cNvPicPr>
          <p:nvPr>
            <p:ph type="pic" idx="1"/>
          </p:nvPr>
        </p:nvPicPr>
        <p:blipFill>
          <a:blip r:embed="rId2"/>
          <a:stretch>
            <a:fillRect/>
          </a:stretch>
        </p:blipFill>
        <p:spPr>
          <a:xfrm>
            <a:off x="1103191" y="612775"/>
            <a:ext cx="6821610" cy="4232980"/>
          </a:xfrm>
          <a:prstGeom prst="rect">
            <a:avLst/>
          </a:prstGeom>
          <a:noFill/>
          <a:ln>
            <a:noFill/>
          </a:ln>
        </p:spPr>
      </p:pic>
      <p:sp>
        <p:nvSpPr>
          <p:cNvPr id="4" name="Text Placeholder 3"/>
          <p:cNvSpPr>
            <a:spLocks noGrp="1"/>
          </p:cNvSpPr>
          <p:nvPr>
            <p:ph type="body" sz="half" idx="2"/>
          </p:nvPr>
        </p:nvSpPr>
        <p:spPr>
          <a:xfrm>
            <a:off x="1792288" y="5367338"/>
            <a:ext cx="5486400" cy="881062"/>
          </a:xfrm>
        </p:spPr>
        <p:txBody>
          <a:bodyPr>
            <a:normAutofit fontScale="92500" lnSpcReduction="10000"/>
          </a:bodyPr>
          <a:lstStyle/>
          <a:p>
            <a:pPr lvl="0"/>
            <a:r>
              <a:rPr lang="en-US" dirty="0" smtClean="0"/>
              <a:t>More than 75% of the respondents believe that online shopping offers a wide variety of products in several category.</a:t>
            </a:r>
          </a:p>
          <a:p>
            <a:pPr lvl="0"/>
            <a:r>
              <a:rPr lang="en-US" dirty="0" smtClean="0"/>
              <a:t>More than 80% of the respondents believe that online shopping help in monetary savings.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4495800"/>
          </a:xfrm>
        </p:spPr>
        <p:txBody>
          <a:bodyPr anchor="t">
            <a:normAutofit fontScale="90000"/>
          </a:bodyPr>
          <a:lstStyle/>
          <a:p>
            <a:r>
              <a:rPr lang="en-US" b="1" dirty="0" smtClean="0"/>
              <a:t/>
            </a:r>
            <a:br>
              <a:rPr lang="en-US" b="1" dirty="0" smtClean="0"/>
            </a:br>
            <a:r>
              <a:rPr lang="en-US" b="1" dirty="0" smtClean="0"/>
              <a:t/>
            </a:r>
            <a:br>
              <a:rPr lang="en-US" b="1" dirty="0" smtClean="0"/>
            </a:br>
            <a:r>
              <a:rPr lang="en-US" b="1" dirty="0" smtClean="0"/>
              <a:t>PROBLEM STATEMENT</a:t>
            </a:r>
            <a:br>
              <a:rPr lang="en-US" b="1" dirty="0" smtClean="0"/>
            </a:br>
            <a:r>
              <a:rPr lang="en-US" b="1" dirty="0" smtClean="0"/>
              <a:t/>
            </a:r>
            <a:br>
              <a:rPr lang="en-US" b="1" dirty="0" smtClean="0"/>
            </a:br>
            <a:r>
              <a:rPr lang="en-US" dirty="0" smtClean="0"/>
              <a:t> </a:t>
            </a:r>
            <a:r>
              <a:rPr lang="en-US" sz="3900" dirty="0" smtClean="0"/>
              <a:t>Understand and analyze the various factors that affect the success of online store. </a:t>
            </a:r>
            <a:r>
              <a:rPr lang="en-US" dirty="0" smtClean="0"/>
              <a:t/>
            </a:r>
            <a:br>
              <a:rPr lang="en-US"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smtClean="0"/>
              <a:t> </a:t>
            </a:r>
            <a:br>
              <a:rPr lang="en-US" dirty="0" smtClean="0"/>
            </a:br>
            <a:r>
              <a:rPr lang="en-US" dirty="0" smtClean="0"/>
              <a:t/>
            </a:r>
            <a:br>
              <a:rPr lang="en-US" dirty="0" smtClean="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3000"/>
            <a:ext cx="5486400" cy="414338"/>
          </a:xfrm>
        </p:spPr>
        <p:txBody>
          <a:bodyPr/>
          <a:lstStyle/>
          <a:p>
            <a:r>
              <a:rPr lang="en-US" dirty="0" smtClean="0"/>
              <a:t>Observations:</a:t>
            </a:r>
            <a:endParaRPr lang="en-US" dirty="0"/>
          </a:p>
        </p:txBody>
      </p:sp>
      <p:pic>
        <p:nvPicPr>
          <p:cNvPr id="5" name="Picture Placeholder 4" descr="42-45.PNG"/>
          <p:cNvPicPr>
            <a:picLocks noGrp="1" noChangeAspect="1"/>
          </p:cNvPicPr>
          <p:nvPr>
            <p:ph type="pic" idx="1"/>
          </p:nvPr>
        </p:nvPicPr>
        <p:blipFill>
          <a:blip r:embed="rId2"/>
          <a:stretch>
            <a:fillRect/>
          </a:stretch>
        </p:blipFill>
        <p:spPr>
          <a:xfrm>
            <a:off x="1247711" y="612775"/>
            <a:ext cx="6677089" cy="4307008"/>
          </a:xfrm>
          <a:prstGeom prst="rect">
            <a:avLst/>
          </a:prstGeom>
          <a:noFill/>
          <a:ln>
            <a:noFill/>
          </a:ln>
        </p:spPr>
      </p:pic>
      <p:sp>
        <p:nvSpPr>
          <p:cNvPr id="4" name="Text Placeholder 3"/>
          <p:cNvSpPr>
            <a:spLocks noGrp="1"/>
          </p:cNvSpPr>
          <p:nvPr>
            <p:ph type="body" sz="half" idx="2"/>
          </p:nvPr>
        </p:nvSpPr>
        <p:spPr>
          <a:xfrm>
            <a:off x="1792288" y="5367338"/>
            <a:ext cx="5486400" cy="1109662"/>
          </a:xfrm>
        </p:spPr>
        <p:txBody>
          <a:bodyPr>
            <a:normAutofit fontScale="70000" lnSpcReduction="20000"/>
          </a:bodyPr>
          <a:lstStyle/>
          <a:p>
            <a:pPr lvl="0"/>
            <a:r>
              <a:rPr lang="en-US" dirty="0" smtClean="0"/>
              <a:t>More than 70% of the respondents believe that patronizing online retailers is convenient.</a:t>
            </a:r>
          </a:p>
          <a:p>
            <a:pPr lvl="0"/>
            <a:r>
              <a:rPr lang="en-US" dirty="0" smtClean="0"/>
              <a:t>More than half the respondents consider that online shopping gives them a sense of adventure.</a:t>
            </a:r>
          </a:p>
          <a:p>
            <a:pPr lvl="0"/>
            <a:r>
              <a:rPr lang="en-US" dirty="0" smtClean="0"/>
              <a:t>40% of the respondents believe that purchases from their preferred e-retailer enhances their social status.</a:t>
            </a:r>
          </a:p>
          <a:p>
            <a:pPr lvl="0"/>
            <a:r>
              <a:rPr lang="en-US" dirty="0" smtClean="0"/>
              <a:t>47% of the respondents feel gratification by shopping from their favorite e-commerce website.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429000"/>
            <a:ext cx="5486400" cy="566738"/>
          </a:xfrm>
        </p:spPr>
        <p:txBody>
          <a:bodyPr/>
          <a:lstStyle/>
          <a:p>
            <a:r>
              <a:rPr lang="en-US" dirty="0" smtClean="0"/>
              <a:t>Observations:</a:t>
            </a:r>
            <a:endParaRPr lang="en-US" dirty="0"/>
          </a:p>
        </p:txBody>
      </p:sp>
      <p:pic>
        <p:nvPicPr>
          <p:cNvPr id="5" name="Picture Placeholder 4" descr="46-47.PNG"/>
          <p:cNvPicPr>
            <a:picLocks noGrp="1" noChangeAspect="1"/>
          </p:cNvPicPr>
          <p:nvPr>
            <p:ph type="pic" idx="1"/>
          </p:nvPr>
        </p:nvPicPr>
        <p:blipFill>
          <a:blip r:embed="rId2"/>
          <a:stretch>
            <a:fillRect/>
          </a:stretch>
        </p:blipFill>
        <p:spPr>
          <a:xfrm>
            <a:off x="914400" y="990600"/>
            <a:ext cx="7086600" cy="2124281"/>
          </a:xfrm>
          <a:prstGeom prst="rect">
            <a:avLst/>
          </a:prstGeom>
          <a:noFill/>
          <a:ln>
            <a:noFill/>
          </a:ln>
        </p:spPr>
      </p:pic>
      <p:sp>
        <p:nvSpPr>
          <p:cNvPr id="4" name="Text Placeholder 3"/>
          <p:cNvSpPr>
            <a:spLocks noGrp="1"/>
          </p:cNvSpPr>
          <p:nvPr>
            <p:ph type="body" sz="half" idx="2"/>
          </p:nvPr>
        </p:nvSpPr>
        <p:spPr>
          <a:xfrm>
            <a:off x="1600200" y="4038600"/>
            <a:ext cx="5486400" cy="804862"/>
          </a:xfrm>
        </p:spPr>
        <p:txBody>
          <a:bodyPr>
            <a:normAutofit fontScale="92500" lnSpcReduction="20000"/>
          </a:bodyPr>
          <a:lstStyle/>
          <a:p>
            <a:pPr lvl="0"/>
            <a:r>
              <a:rPr lang="en-US" dirty="0" smtClean="0"/>
              <a:t>47% of the respondents believe that online shopping helps them fulfill certain roles.</a:t>
            </a:r>
          </a:p>
          <a:p>
            <a:pPr lvl="0"/>
            <a:r>
              <a:rPr lang="en-US" dirty="0" smtClean="0"/>
              <a:t>A high majority(85%) believes that online shopping helps them get value for their money.</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fontScale="90000"/>
          </a:bodyPr>
          <a:lstStyle/>
          <a:p>
            <a:r>
              <a:rPr lang="en-US" sz="3200" b="1" i="1" dirty="0" smtClean="0"/>
              <a:t>Now let’s analyze customer's feedback for different e-commerce websites on various parameters. The e-commerce websites are </a:t>
            </a:r>
            <a:r>
              <a:rPr lang="en-US" sz="3200" b="1" i="1" dirty="0" err="1" smtClean="0"/>
              <a:t>amazon</a:t>
            </a:r>
            <a:r>
              <a:rPr lang="en-US" sz="3200" b="1" i="1" dirty="0" smtClean="0"/>
              <a:t>, </a:t>
            </a:r>
            <a:r>
              <a:rPr lang="en-US" sz="3200" b="1" i="1" dirty="0" err="1" smtClean="0"/>
              <a:t>flipkart</a:t>
            </a:r>
            <a:r>
              <a:rPr lang="en-US" sz="3200" b="1" i="1" dirty="0" smtClean="0"/>
              <a:t>, </a:t>
            </a:r>
            <a:r>
              <a:rPr lang="en-US" sz="3200" b="1" i="1" dirty="0" err="1" smtClean="0"/>
              <a:t>myntra</a:t>
            </a:r>
            <a:r>
              <a:rPr lang="en-US" sz="3200" b="1" i="1" dirty="0" smtClean="0"/>
              <a:t>, </a:t>
            </a:r>
            <a:r>
              <a:rPr lang="en-US" sz="3200" b="1" i="1" dirty="0" err="1" smtClean="0"/>
              <a:t>snapdeal</a:t>
            </a:r>
            <a:r>
              <a:rPr lang="en-US" sz="3200" b="1" i="1" dirty="0" smtClean="0"/>
              <a:t> and </a:t>
            </a:r>
            <a:r>
              <a:rPr lang="en-US" sz="3200" b="1" i="1" dirty="0" err="1" smtClean="0"/>
              <a:t>paytm</a:t>
            </a:r>
            <a:r>
              <a:rPr lang="en-US" sz="3200" b="1" i="1" dirty="0" smtClean="0"/>
              <a:t>.</a:t>
            </a:r>
            <a:endParaRPr lang="en-US" sz="3000" dirty="0"/>
          </a:p>
        </p:txBody>
      </p:sp>
      <p:pic>
        <p:nvPicPr>
          <p:cNvPr id="4" name="Content Placeholder 3" descr="48-51.PNG"/>
          <p:cNvPicPr>
            <a:picLocks noGrp="1" noChangeAspect="1"/>
          </p:cNvPicPr>
          <p:nvPr>
            <p:ph idx="1"/>
          </p:nvPr>
        </p:nvPicPr>
        <p:blipFill>
          <a:blip r:embed="rId2"/>
          <a:stretch>
            <a:fillRect/>
          </a:stretch>
        </p:blipFill>
        <p:spPr>
          <a:xfrm>
            <a:off x="1524000" y="1981200"/>
            <a:ext cx="6046132" cy="4130754"/>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nchor="t">
            <a:normAutofit/>
          </a:bodyPr>
          <a:lstStyle/>
          <a:p>
            <a:pPr lvl="0" algn="l"/>
            <a:r>
              <a:rPr lang="en-US" sz="3200" b="1" dirty="0" smtClean="0"/>
              <a:t/>
            </a:r>
            <a:br>
              <a:rPr lang="en-US" sz="3200" b="1" dirty="0" smtClean="0"/>
            </a:br>
            <a:r>
              <a:rPr lang="en-US" sz="3200" b="1" dirty="0" smtClean="0"/>
              <a:t>Observations</a:t>
            </a:r>
            <a:r>
              <a:rPr lang="en-US" sz="3200" dirty="0" smtClean="0"/>
              <a:t>:</a:t>
            </a:r>
            <a:br>
              <a:rPr lang="en-US" sz="3200" dirty="0" smtClean="0"/>
            </a:br>
            <a:r>
              <a:rPr lang="en-US" sz="2800" dirty="0" smtClean="0"/>
              <a:t>1. All the respondents have made purchases from </a:t>
            </a:r>
            <a:r>
              <a:rPr lang="en-US" sz="2800" dirty="0" err="1" smtClean="0"/>
              <a:t>amazon.in</a:t>
            </a:r>
            <a:r>
              <a:rPr lang="en-US" sz="2800" dirty="0" smtClean="0"/>
              <a:t>.</a:t>
            </a:r>
            <a:br>
              <a:rPr lang="en-US" sz="2800" dirty="0" smtClean="0"/>
            </a:br>
            <a:r>
              <a:rPr lang="en-US" sz="2800" dirty="0" smtClean="0"/>
              <a:t>2. Out of 269 more than 200 respondents have shopped from </a:t>
            </a:r>
            <a:r>
              <a:rPr lang="en-US" sz="2800" dirty="0" err="1" smtClean="0"/>
              <a:t>flipkart</a:t>
            </a:r>
            <a:r>
              <a:rPr lang="en-US" sz="2800" dirty="0" smtClean="0"/>
              <a:t>. The numbers for </a:t>
            </a:r>
            <a:r>
              <a:rPr lang="en-US" sz="2800" dirty="0" err="1" smtClean="0"/>
              <a:t>snapdeal</a:t>
            </a:r>
            <a:r>
              <a:rPr lang="en-US" sz="2800" dirty="0" smtClean="0"/>
              <a:t>, </a:t>
            </a:r>
            <a:r>
              <a:rPr lang="en-US" sz="2800" dirty="0" err="1" smtClean="0"/>
              <a:t>paytm</a:t>
            </a:r>
            <a:r>
              <a:rPr lang="en-US" sz="2800" dirty="0" smtClean="0"/>
              <a:t> and </a:t>
            </a:r>
            <a:r>
              <a:rPr lang="en-US" sz="2800" dirty="0" err="1" smtClean="0"/>
              <a:t>myntra</a:t>
            </a:r>
            <a:r>
              <a:rPr lang="en-US" sz="2800" dirty="0" smtClean="0"/>
              <a:t> are below 200.</a:t>
            </a:r>
            <a:br>
              <a:rPr lang="en-US" sz="2800" dirty="0" smtClean="0"/>
            </a:br>
            <a:r>
              <a:rPr lang="en-US" sz="2800" dirty="0" smtClean="0"/>
              <a:t>3. Amazon performs best in terms of ease to use, visual appeal and product variety followed by </a:t>
            </a:r>
            <a:r>
              <a:rPr lang="en-US" sz="2800" dirty="0" err="1" smtClean="0"/>
              <a:t>flipkart</a:t>
            </a:r>
            <a:r>
              <a:rPr lang="en-US" sz="2800" dirty="0" smtClean="0"/>
              <a:t>.</a:t>
            </a:r>
            <a:r>
              <a:rPr lang="en-US" sz="3200" dirty="0" smtClean="0"/>
              <a:t/>
            </a:r>
            <a:br>
              <a:rPr lang="en-US" sz="3200" dirty="0" smtClean="0"/>
            </a:br>
            <a:endParaRPr lang="en-US" sz="3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0"/>
            <a:ext cx="5486400" cy="566738"/>
          </a:xfrm>
        </p:spPr>
        <p:txBody>
          <a:bodyPr/>
          <a:lstStyle/>
          <a:p>
            <a:r>
              <a:rPr lang="en-US" dirty="0" smtClean="0"/>
              <a:t>Observations:</a:t>
            </a:r>
            <a:endParaRPr lang="en-US" dirty="0"/>
          </a:p>
        </p:txBody>
      </p:sp>
      <p:pic>
        <p:nvPicPr>
          <p:cNvPr id="5" name="Picture Placeholder 4" descr="52-55.PNG"/>
          <p:cNvPicPr>
            <a:picLocks noGrp="1" noChangeAspect="1"/>
          </p:cNvPicPr>
          <p:nvPr>
            <p:ph type="pic" idx="1"/>
          </p:nvPr>
        </p:nvPicPr>
        <p:blipFill>
          <a:blip r:embed="rId2"/>
          <a:srcRect l="6155" r="6155"/>
          <a:stretch>
            <a:fillRect/>
          </a:stretch>
        </p:blipFill>
        <p:spPr>
          <a:xfrm>
            <a:off x="1447800" y="457200"/>
            <a:ext cx="6019800" cy="4304364"/>
          </a:xfrm>
        </p:spPr>
      </p:pic>
      <p:sp>
        <p:nvSpPr>
          <p:cNvPr id="4" name="Text Placeholder 3"/>
          <p:cNvSpPr>
            <a:spLocks noGrp="1"/>
          </p:cNvSpPr>
          <p:nvPr>
            <p:ph type="body" sz="half" idx="2"/>
          </p:nvPr>
        </p:nvSpPr>
        <p:spPr>
          <a:xfrm>
            <a:off x="1752600" y="5105400"/>
            <a:ext cx="5486400" cy="1143000"/>
          </a:xfrm>
        </p:spPr>
        <p:txBody>
          <a:bodyPr>
            <a:normAutofit fontScale="85000" lnSpcReduction="20000"/>
          </a:bodyPr>
          <a:lstStyle/>
          <a:p>
            <a:pPr lvl="0"/>
            <a:r>
              <a:rPr lang="en-US" dirty="0" smtClean="0"/>
              <a:t>Amazon performs best in terms of relevant product information, website loading speed, reliability, and quickness to complete purchase.</a:t>
            </a:r>
          </a:p>
          <a:p>
            <a:pPr lvl="0"/>
            <a:r>
              <a:rPr lang="en-US" dirty="0" err="1" smtClean="0"/>
              <a:t>Flipkart</a:t>
            </a:r>
            <a:r>
              <a:rPr lang="en-US" dirty="0" smtClean="0"/>
              <a:t> seems to be the second choice for these above parameters.</a:t>
            </a:r>
          </a:p>
          <a:p>
            <a:pPr lvl="0"/>
            <a:r>
              <a:rPr lang="en-US" dirty="0" smtClean="0"/>
              <a:t>The response for </a:t>
            </a:r>
            <a:r>
              <a:rPr lang="en-US" dirty="0" err="1" smtClean="0"/>
              <a:t>paytm</a:t>
            </a:r>
            <a:r>
              <a:rPr lang="en-US" dirty="0" smtClean="0"/>
              <a:t>, </a:t>
            </a:r>
            <a:r>
              <a:rPr lang="en-US" dirty="0" err="1" smtClean="0"/>
              <a:t>myntra</a:t>
            </a:r>
            <a:r>
              <a:rPr lang="en-US" dirty="0" smtClean="0"/>
              <a:t> and </a:t>
            </a:r>
            <a:r>
              <a:rPr lang="en-US" dirty="0" err="1" smtClean="0"/>
              <a:t>snapdeal</a:t>
            </a:r>
            <a:r>
              <a:rPr lang="en-US" dirty="0" smtClean="0"/>
              <a:t> seems to be quite low as compared to </a:t>
            </a:r>
            <a:r>
              <a:rPr lang="en-US" dirty="0" err="1" smtClean="0"/>
              <a:t>amazon</a:t>
            </a:r>
            <a:r>
              <a:rPr lang="en-US" dirty="0" smtClean="0"/>
              <a:t>.</a:t>
            </a:r>
          </a:p>
          <a:p>
            <a:pPr lvl="0"/>
            <a:r>
              <a:rPr lang="en-US" dirty="0" err="1" smtClean="0"/>
              <a:t>snapdeal</a:t>
            </a:r>
            <a:r>
              <a:rPr lang="en-US" dirty="0" smtClean="0"/>
              <a:t> has zero respondents in ‘quickness to complete purchase’ criteria.</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724400"/>
            <a:ext cx="5486400" cy="414338"/>
          </a:xfrm>
        </p:spPr>
        <p:txBody>
          <a:bodyPr/>
          <a:lstStyle/>
          <a:p>
            <a:r>
              <a:rPr lang="en-US" dirty="0" smtClean="0"/>
              <a:t>Observations:</a:t>
            </a:r>
            <a:endParaRPr lang="en-US" dirty="0"/>
          </a:p>
        </p:txBody>
      </p:sp>
      <p:pic>
        <p:nvPicPr>
          <p:cNvPr id="5" name="Picture Placeholder 4" descr="56-59.PNG"/>
          <p:cNvPicPr>
            <a:picLocks noGrp="1" noChangeAspect="1"/>
          </p:cNvPicPr>
          <p:nvPr>
            <p:ph type="pic" idx="1"/>
          </p:nvPr>
        </p:nvPicPr>
        <p:blipFill>
          <a:blip r:embed="rId2"/>
          <a:srcRect l="5556" r="5556"/>
          <a:stretch>
            <a:fillRect/>
          </a:stretch>
        </p:blipFill>
        <p:spPr>
          <a:xfrm>
            <a:off x="1447800" y="381000"/>
            <a:ext cx="6172200" cy="4355661"/>
          </a:xfrm>
        </p:spPr>
      </p:pic>
      <p:sp>
        <p:nvSpPr>
          <p:cNvPr id="4" name="Text Placeholder 3"/>
          <p:cNvSpPr>
            <a:spLocks noGrp="1"/>
          </p:cNvSpPr>
          <p:nvPr>
            <p:ph type="body" sz="half" idx="2"/>
          </p:nvPr>
        </p:nvSpPr>
        <p:spPr>
          <a:xfrm>
            <a:off x="1792288" y="5105400"/>
            <a:ext cx="5486400" cy="1295400"/>
          </a:xfrm>
        </p:spPr>
        <p:txBody>
          <a:bodyPr>
            <a:normAutofit fontScale="92500" lnSpcReduction="10000"/>
          </a:bodyPr>
          <a:lstStyle/>
          <a:p>
            <a:pPr lvl="0"/>
            <a:r>
              <a:rPr lang="en-US" dirty="0" smtClean="0"/>
              <a:t>Amazon performs best in terms of payment options, speedy delivery, privacy of customer's info and security of financial info.</a:t>
            </a:r>
          </a:p>
          <a:p>
            <a:pPr lvl="0"/>
            <a:r>
              <a:rPr lang="en-US" dirty="0" err="1" smtClean="0"/>
              <a:t>Flipkart</a:t>
            </a:r>
            <a:r>
              <a:rPr lang="en-US" dirty="0" smtClean="0"/>
              <a:t> seems to be the second choice for these above parameters.</a:t>
            </a:r>
          </a:p>
          <a:p>
            <a:pPr lvl="0"/>
            <a:r>
              <a:rPr lang="en-US" dirty="0" err="1" smtClean="0"/>
              <a:t>Paytm</a:t>
            </a:r>
            <a:r>
              <a:rPr lang="en-US" dirty="0" smtClean="0"/>
              <a:t> performs poorly in payments options and speedy delivery criteria.</a:t>
            </a:r>
          </a:p>
          <a:p>
            <a:pPr lvl="0"/>
            <a:r>
              <a:rPr lang="en-US" dirty="0" smtClean="0"/>
              <a:t>The response for </a:t>
            </a:r>
            <a:r>
              <a:rPr lang="en-US" dirty="0" err="1" smtClean="0"/>
              <a:t>paytm</a:t>
            </a:r>
            <a:r>
              <a:rPr lang="en-US" dirty="0" smtClean="0"/>
              <a:t>, </a:t>
            </a:r>
            <a:r>
              <a:rPr lang="en-US" dirty="0" err="1" smtClean="0"/>
              <a:t>myntra</a:t>
            </a:r>
            <a:r>
              <a:rPr lang="en-US" dirty="0" smtClean="0"/>
              <a:t> and </a:t>
            </a:r>
            <a:r>
              <a:rPr lang="en-US" dirty="0" err="1" smtClean="0"/>
              <a:t>snapdeal</a:t>
            </a:r>
            <a:r>
              <a:rPr lang="en-US" dirty="0" smtClean="0"/>
              <a:t> seems to be quite low as compared to </a:t>
            </a:r>
            <a:r>
              <a:rPr lang="en-US" dirty="0" err="1" smtClean="0"/>
              <a:t>amazon</a:t>
            </a:r>
            <a:r>
              <a:rPr lang="en-US" dirty="0" smtClean="0"/>
              <a: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648200"/>
            <a:ext cx="5486400" cy="414338"/>
          </a:xfrm>
        </p:spPr>
        <p:txBody>
          <a:bodyPr>
            <a:normAutofit/>
          </a:bodyPr>
          <a:lstStyle/>
          <a:p>
            <a:r>
              <a:rPr lang="en-US" dirty="0" smtClean="0"/>
              <a:t>Observations:</a:t>
            </a:r>
            <a:endParaRPr lang="en-US" dirty="0"/>
          </a:p>
        </p:txBody>
      </p:sp>
      <p:pic>
        <p:nvPicPr>
          <p:cNvPr id="5" name="Picture Placeholder 4" descr="60-63.PNG"/>
          <p:cNvPicPr>
            <a:picLocks noGrp="1" noChangeAspect="1"/>
          </p:cNvPicPr>
          <p:nvPr>
            <p:ph type="pic" idx="1"/>
          </p:nvPr>
        </p:nvPicPr>
        <p:blipFill>
          <a:blip r:embed="rId2"/>
          <a:srcRect l="5307" r="5307"/>
          <a:stretch>
            <a:fillRect/>
          </a:stretch>
        </p:blipFill>
        <p:spPr>
          <a:xfrm>
            <a:off x="1524000" y="304800"/>
            <a:ext cx="6096000" cy="4358850"/>
          </a:xfrm>
        </p:spPr>
      </p:pic>
      <p:sp>
        <p:nvSpPr>
          <p:cNvPr id="4" name="Text Placeholder 3"/>
          <p:cNvSpPr>
            <a:spLocks noGrp="1"/>
          </p:cNvSpPr>
          <p:nvPr>
            <p:ph type="body" sz="half" idx="2"/>
          </p:nvPr>
        </p:nvSpPr>
        <p:spPr>
          <a:xfrm>
            <a:off x="1792288" y="5105400"/>
            <a:ext cx="5486400" cy="1219200"/>
          </a:xfrm>
        </p:spPr>
        <p:txBody>
          <a:bodyPr>
            <a:normAutofit fontScale="92500" lnSpcReduction="20000"/>
          </a:bodyPr>
          <a:lstStyle/>
          <a:p>
            <a:pPr lvl="0"/>
            <a:r>
              <a:rPr lang="en-US" dirty="0" smtClean="0"/>
              <a:t>Amazon performs best in terms of trustworthiness and online assistance. </a:t>
            </a:r>
            <a:r>
              <a:rPr lang="en-US" dirty="0" err="1" smtClean="0"/>
              <a:t>Flipkart</a:t>
            </a:r>
            <a:r>
              <a:rPr lang="en-US" dirty="0" smtClean="0"/>
              <a:t> seems to be the second choice.</a:t>
            </a:r>
          </a:p>
          <a:p>
            <a:pPr lvl="0"/>
            <a:r>
              <a:rPr lang="en-US" dirty="0" err="1" smtClean="0"/>
              <a:t>Paytm</a:t>
            </a:r>
            <a:r>
              <a:rPr lang="en-US" dirty="0" smtClean="0"/>
              <a:t> performs poorly in trustworthiness and also online assistance.</a:t>
            </a:r>
          </a:p>
          <a:p>
            <a:pPr lvl="0"/>
            <a:r>
              <a:rPr lang="en-US" dirty="0" err="1" smtClean="0"/>
              <a:t>Snapdeal</a:t>
            </a:r>
            <a:r>
              <a:rPr lang="en-US" dirty="0" smtClean="0"/>
              <a:t> performs poorly in online assistance criteria.</a:t>
            </a:r>
          </a:p>
          <a:p>
            <a:pPr lvl="0"/>
            <a:r>
              <a:rPr lang="en-US" dirty="0" smtClean="0"/>
              <a:t>During promotion or sales period, it takes longer time in </a:t>
            </a:r>
            <a:r>
              <a:rPr lang="en-US" dirty="0" err="1" smtClean="0"/>
              <a:t>amazon</a:t>
            </a:r>
            <a:r>
              <a:rPr lang="en-US" dirty="0" smtClean="0"/>
              <a:t> to login and display graphics/photos.</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648200"/>
            <a:ext cx="5486400" cy="490538"/>
          </a:xfrm>
        </p:spPr>
        <p:txBody>
          <a:bodyPr/>
          <a:lstStyle/>
          <a:p>
            <a:r>
              <a:rPr lang="en-US" dirty="0" smtClean="0"/>
              <a:t>Observations:</a:t>
            </a:r>
            <a:endParaRPr lang="en-US" dirty="0"/>
          </a:p>
        </p:txBody>
      </p:sp>
      <p:pic>
        <p:nvPicPr>
          <p:cNvPr id="5" name="Picture Placeholder 4" descr="64-67.PNG"/>
          <p:cNvPicPr>
            <a:picLocks noGrp="1" noChangeAspect="1"/>
          </p:cNvPicPr>
          <p:nvPr>
            <p:ph type="pic" idx="1"/>
          </p:nvPr>
        </p:nvPicPr>
        <p:blipFill>
          <a:blip r:embed="rId2"/>
          <a:srcRect l="4939" r="4939"/>
          <a:stretch>
            <a:fillRect/>
          </a:stretch>
        </p:blipFill>
        <p:spPr>
          <a:xfrm>
            <a:off x="1524000" y="304800"/>
            <a:ext cx="5907088" cy="4430316"/>
          </a:xfrm>
        </p:spPr>
      </p:pic>
      <p:sp>
        <p:nvSpPr>
          <p:cNvPr id="4" name="Text Placeholder 3"/>
          <p:cNvSpPr>
            <a:spLocks noGrp="1"/>
          </p:cNvSpPr>
          <p:nvPr>
            <p:ph type="body" sz="half" idx="2"/>
          </p:nvPr>
        </p:nvSpPr>
        <p:spPr>
          <a:xfrm>
            <a:off x="1792288" y="5105400"/>
            <a:ext cx="5486400" cy="1219200"/>
          </a:xfrm>
        </p:spPr>
        <p:txBody>
          <a:bodyPr>
            <a:normAutofit fontScale="92500" lnSpcReduction="20000"/>
          </a:bodyPr>
          <a:lstStyle/>
          <a:p>
            <a:pPr lvl="0"/>
            <a:r>
              <a:rPr lang="en-US" dirty="0" smtClean="0"/>
              <a:t>During promotion or sales period, </a:t>
            </a:r>
            <a:r>
              <a:rPr lang="en-US" dirty="0" err="1" smtClean="0"/>
              <a:t>myntra</a:t>
            </a:r>
            <a:r>
              <a:rPr lang="en-US" dirty="0" smtClean="0"/>
              <a:t> and </a:t>
            </a:r>
            <a:r>
              <a:rPr lang="en-US" dirty="0" err="1" smtClean="0"/>
              <a:t>paytm</a:t>
            </a:r>
            <a:r>
              <a:rPr lang="en-US" dirty="0" smtClean="0"/>
              <a:t> declares price lately.</a:t>
            </a:r>
          </a:p>
          <a:p>
            <a:pPr lvl="0"/>
            <a:r>
              <a:rPr lang="en-US" dirty="0" smtClean="0"/>
              <a:t>During promotion or sales period, </a:t>
            </a:r>
            <a:r>
              <a:rPr lang="en-US" dirty="0" err="1" smtClean="0"/>
              <a:t>paytm</a:t>
            </a:r>
            <a:r>
              <a:rPr lang="en-US" dirty="0" smtClean="0"/>
              <a:t> takes longer time in page loading. We have a fairly mixed response in this criteria.</a:t>
            </a:r>
          </a:p>
          <a:p>
            <a:pPr lvl="0"/>
            <a:r>
              <a:rPr lang="en-US" dirty="0" smtClean="0"/>
              <a:t>During promotion or sales period, </a:t>
            </a:r>
            <a:r>
              <a:rPr lang="en-US" dirty="0" err="1" smtClean="0"/>
              <a:t>snapdeal</a:t>
            </a:r>
            <a:r>
              <a:rPr lang="en-US" dirty="0" smtClean="0"/>
              <a:t> and </a:t>
            </a:r>
            <a:r>
              <a:rPr lang="en-US" dirty="0" err="1" smtClean="0"/>
              <a:t>amazon</a:t>
            </a:r>
            <a:r>
              <a:rPr lang="en-US" dirty="0" smtClean="0"/>
              <a:t> have limited mode of payments for most products. </a:t>
            </a:r>
            <a:r>
              <a:rPr lang="en-US" dirty="0" err="1" smtClean="0"/>
              <a:t>Myntra</a:t>
            </a:r>
            <a:r>
              <a:rPr lang="en-US" dirty="0" smtClean="0"/>
              <a:t> performs well in this.</a:t>
            </a:r>
          </a:p>
          <a:p>
            <a:pPr lvl="0"/>
            <a:r>
              <a:rPr lang="en-US" dirty="0" err="1" smtClean="0"/>
              <a:t>Paytm</a:t>
            </a:r>
            <a:r>
              <a:rPr lang="en-US" dirty="0" smtClean="0"/>
              <a:t> and </a:t>
            </a:r>
            <a:r>
              <a:rPr lang="en-US" dirty="0" err="1" smtClean="0"/>
              <a:t>snapdeal</a:t>
            </a:r>
            <a:r>
              <a:rPr lang="en-US" dirty="0" smtClean="0"/>
              <a:t> have longer delivery period.</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0"/>
            <a:ext cx="5486400" cy="490538"/>
          </a:xfrm>
        </p:spPr>
        <p:txBody>
          <a:bodyPr/>
          <a:lstStyle/>
          <a:p>
            <a:r>
              <a:rPr lang="en-US" dirty="0" smtClean="0"/>
              <a:t>Observations:</a:t>
            </a:r>
            <a:endParaRPr lang="en-US" dirty="0"/>
          </a:p>
        </p:txBody>
      </p:sp>
      <p:pic>
        <p:nvPicPr>
          <p:cNvPr id="5" name="Picture Placeholder 4" descr="68-71.PNG"/>
          <p:cNvPicPr>
            <a:picLocks noGrp="1" noChangeAspect="1"/>
          </p:cNvPicPr>
          <p:nvPr>
            <p:ph type="pic" idx="1"/>
          </p:nvPr>
        </p:nvPicPr>
        <p:blipFill>
          <a:blip r:embed="rId2"/>
          <a:srcRect l="5583" r="5583"/>
          <a:stretch>
            <a:fillRect/>
          </a:stretch>
        </p:blipFill>
        <p:spPr>
          <a:xfrm>
            <a:off x="1524000" y="304800"/>
            <a:ext cx="5795433" cy="4346575"/>
          </a:xfrm>
        </p:spPr>
      </p:pic>
      <p:sp>
        <p:nvSpPr>
          <p:cNvPr id="4" name="Text Placeholder 3"/>
          <p:cNvSpPr>
            <a:spLocks noGrp="1"/>
          </p:cNvSpPr>
          <p:nvPr>
            <p:ph type="body" sz="half" idx="2"/>
          </p:nvPr>
        </p:nvSpPr>
        <p:spPr>
          <a:xfrm>
            <a:off x="1752600" y="5029200"/>
            <a:ext cx="5486400" cy="1524000"/>
          </a:xfrm>
        </p:spPr>
        <p:txBody>
          <a:bodyPr>
            <a:normAutofit fontScale="85000" lnSpcReduction="20000"/>
          </a:bodyPr>
          <a:lstStyle/>
          <a:p>
            <a:pPr lvl="0"/>
            <a:r>
              <a:rPr lang="en-US" dirty="0" smtClean="0"/>
              <a:t>Majority of respondents believe that a change in website/application design is needed in </a:t>
            </a:r>
            <a:r>
              <a:rPr lang="en-US" dirty="0" err="1" smtClean="0"/>
              <a:t>amazon</a:t>
            </a:r>
            <a:r>
              <a:rPr lang="en-US" dirty="0" smtClean="0"/>
              <a:t>.</a:t>
            </a:r>
          </a:p>
          <a:p>
            <a:pPr lvl="0"/>
            <a:r>
              <a:rPr lang="en-US" dirty="0" smtClean="0"/>
              <a:t>There are frequent disruptions when moving from one page to another in all of them. </a:t>
            </a:r>
            <a:r>
              <a:rPr lang="en-US" dirty="0" err="1" smtClean="0"/>
              <a:t>Paytm</a:t>
            </a:r>
            <a:r>
              <a:rPr lang="en-US" dirty="0" smtClean="0"/>
              <a:t> </a:t>
            </a:r>
            <a:r>
              <a:rPr lang="en-US" dirty="0" err="1" smtClean="0"/>
              <a:t>perfoms</a:t>
            </a:r>
            <a:r>
              <a:rPr lang="en-US" dirty="0" smtClean="0"/>
              <a:t> best in this criteria.</a:t>
            </a:r>
          </a:p>
          <a:p>
            <a:pPr lvl="0"/>
            <a:r>
              <a:rPr lang="en-US" dirty="0" smtClean="0"/>
              <a:t>Majority of respondents believe that </a:t>
            </a:r>
            <a:r>
              <a:rPr lang="en-US" dirty="0" err="1" smtClean="0"/>
              <a:t>amazon</a:t>
            </a:r>
            <a:r>
              <a:rPr lang="en-US" dirty="0" smtClean="0"/>
              <a:t> website is as efficient as before.</a:t>
            </a:r>
          </a:p>
          <a:p>
            <a:pPr lvl="0"/>
            <a:r>
              <a:rPr lang="en-US" dirty="0" smtClean="0"/>
              <a:t>Amazon is most likely to be recommended to others by our respondents followed by </a:t>
            </a:r>
            <a:r>
              <a:rPr lang="en-US" dirty="0" err="1" smtClean="0"/>
              <a:t>flipkart</a:t>
            </a:r>
            <a:r>
              <a:rPr lang="en-US" dirty="0" smtClean="0"/>
              <a:t>, </a:t>
            </a:r>
            <a:r>
              <a:rPr lang="en-US" dirty="0" err="1" smtClean="0"/>
              <a:t>myntra</a:t>
            </a:r>
            <a:r>
              <a:rPr lang="en-US" dirty="0" smtClean="0"/>
              <a:t> and </a:t>
            </a:r>
            <a:r>
              <a:rPr lang="en-US" dirty="0" err="1" smtClean="0"/>
              <a:t>paytm</a:t>
            </a:r>
            <a:r>
              <a:rPr lang="en-US" dirty="0" smtClean="0"/>
              <a:t>.</a:t>
            </a:r>
          </a:p>
          <a:p>
            <a:pPr lvl="0"/>
            <a:r>
              <a:rPr lang="en-US" dirty="0" smtClean="0"/>
              <a:t>None of the respondents is likely to recommend </a:t>
            </a:r>
            <a:r>
              <a:rPr lang="en-US" dirty="0" err="1" smtClean="0"/>
              <a:t>snapdeal</a:t>
            </a:r>
            <a:r>
              <a:rPr lang="en-US" dirty="0" smtClean="0"/>
              <a:t> to any of their friends.</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97562"/>
          </a:xfrm>
        </p:spPr>
        <p:txBody>
          <a:bodyPr anchor="ctr">
            <a:normAutofit/>
          </a:bodyPr>
          <a:lstStyle/>
          <a:p>
            <a:r>
              <a:rPr lang="en-US" sz="3500" b="1" i="1" dirty="0" smtClean="0"/>
              <a:t>Till now we analyzed the data distribution in various columns. Now let us see some plots which shows the relation among various columns.</a:t>
            </a:r>
            <a:r>
              <a:rPr lang="en-US" sz="3200" dirty="0" smtClean="0"/>
              <a:t/>
            </a:r>
            <a:br>
              <a:rPr lang="en-US" sz="3200" dirty="0" smtClean="0"/>
            </a:br>
            <a:endParaRPr lang="en-US" sz="3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97562"/>
          </a:xfrm>
        </p:spPr>
        <p:txBody>
          <a:bodyPr anchor="t">
            <a:normAutofit fontScale="90000"/>
          </a:bodyPr>
          <a:lstStyle/>
          <a:p>
            <a:r>
              <a:rPr lang="en-US" dirty="0" smtClean="0"/>
              <a:t/>
            </a:r>
            <a:br>
              <a:rPr lang="en-US" dirty="0" smtClean="0"/>
            </a:br>
            <a:r>
              <a:rPr lang="en-US" dirty="0" smtClean="0"/>
              <a:t/>
            </a:r>
            <a:br>
              <a:rPr lang="en-US" dirty="0" smtClean="0"/>
            </a:br>
            <a:r>
              <a:rPr lang="en-US" b="1" dirty="0" smtClean="0"/>
              <a:t>Data source and format</a:t>
            </a:r>
            <a:br>
              <a:rPr lang="en-US" b="1" dirty="0" smtClean="0"/>
            </a:br>
            <a:r>
              <a:rPr lang="en-US" dirty="0" smtClean="0"/>
              <a:t/>
            </a:r>
            <a:br>
              <a:rPr lang="en-US" dirty="0" smtClean="0"/>
            </a:br>
            <a:r>
              <a:rPr lang="en-US" sz="3000" dirty="0" smtClean="0"/>
              <a:t>1. </a:t>
            </a:r>
            <a:r>
              <a:rPr lang="en-US" sz="3300" dirty="0" smtClean="0"/>
              <a:t>The data is collected from Indian online shoppers.</a:t>
            </a:r>
            <a:br>
              <a:rPr lang="en-US" sz="3300" dirty="0" smtClean="0"/>
            </a:br>
            <a:r>
              <a:rPr lang="en-US" sz="3000" dirty="0" smtClean="0"/>
              <a:t>2. </a:t>
            </a:r>
            <a:r>
              <a:rPr lang="en-US" sz="3300" dirty="0" smtClean="0"/>
              <a:t>The dataset contains 269 rows and 71 columns. </a:t>
            </a:r>
            <a:br>
              <a:rPr lang="en-US" sz="3300" dirty="0" smtClean="0"/>
            </a:br>
            <a:r>
              <a:rPr lang="en-US" sz="3300" dirty="0" smtClean="0"/>
              <a:t>3. All the columns are of categorical data-type.</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chor="t">
            <a:normAutofit fontScale="90000"/>
          </a:bodyPr>
          <a:lstStyle/>
          <a:p>
            <a:pPr algn="l"/>
            <a:r>
              <a:rPr lang="en-US" sz="2400" b="1" dirty="0" smtClean="0"/>
              <a:t>Analyzing the responses for ‘</a:t>
            </a:r>
            <a:r>
              <a:rPr lang="en-US" sz="2400" b="1" i="1" dirty="0" smtClean="0"/>
              <a:t>Shopping online is convenient and flexible’</a:t>
            </a:r>
            <a:r>
              <a:rPr lang="en-US" sz="2400" b="1" dirty="0" smtClean="0"/>
              <a:t> column with respect to other columns.</a:t>
            </a:r>
            <a:r>
              <a:rPr lang="en-US" sz="2000" dirty="0" smtClean="0"/>
              <a:t/>
            </a:r>
            <a:br>
              <a:rPr lang="en-US" sz="2000" dirty="0" smtClean="0"/>
            </a:br>
            <a:r>
              <a:rPr lang="en-US" sz="2200" dirty="0" smtClean="0"/>
              <a:t/>
            </a:r>
            <a:br>
              <a:rPr lang="en-US" sz="2200" dirty="0" smtClean="0"/>
            </a:br>
            <a:r>
              <a:rPr lang="en-US" sz="2200" dirty="0" smtClean="0"/>
              <a:t>1. We saw the pie-plot for the overall response on </a:t>
            </a:r>
            <a:r>
              <a:rPr lang="en-US" sz="2200" i="1" dirty="0" smtClean="0"/>
              <a:t>'Shopping online is convenient and flexible</a:t>
            </a:r>
            <a:r>
              <a:rPr lang="en-US" sz="2200" dirty="0" smtClean="0"/>
              <a:t>' statement.</a:t>
            </a:r>
            <a:br>
              <a:rPr lang="en-US" sz="2200" dirty="0" smtClean="0"/>
            </a:br>
            <a:r>
              <a:rPr lang="en-US" sz="2200" dirty="0" smtClean="0"/>
              <a:t>2. 224 people out of 269 agree or strongly-agree that shopping online is convenient and flexible.</a:t>
            </a:r>
            <a:br>
              <a:rPr lang="en-US" sz="2200" dirty="0" smtClean="0"/>
            </a:br>
            <a:r>
              <a:rPr lang="en-US" sz="2200" dirty="0" smtClean="0"/>
              <a:t>3. Let's see the plots with respect to gender and age.</a:t>
            </a:r>
            <a:r>
              <a:rPr lang="en-US" sz="2800" dirty="0" smtClean="0"/>
              <a:t/>
            </a:r>
            <a:br>
              <a:rPr lang="en-US" sz="2800" dirty="0" smtClean="0"/>
            </a:br>
            <a:endParaRPr lang="en-US" sz="2800" dirty="0"/>
          </a:p>
        </p:txBody>
      </p:sp>
      <p:pic>
        <p:nvPicPr>
          <p:cNvPr id="4" name="Content Placeholder 3" descr="32.1.PNG"/>
          <p:cNvPicPr>
            <a:picLocks noGrp="1" noChangeAspect="1"/>
          </p:cNvPicPr>
          <p:nvPr>
            <p:ph idx="1"/>
          </p:nvPr>
        </p:nvPicPr>
        <p:blipFill>
          <a:blip r:embed="rId2"/>
          <a:stretch>
            <a:fillRect/>
          </a:stretch>
        </p:blipFill>
        <p:spPr>
          <a:xfrm>
            <a:off x="304800" y="2819400"/>
            <a:ext cx="8001000" cy="2743200"/>
          </a:xfrm>
          <a:prstGeom prst="rect">
            <a:avLst/>
          </a:prstGeom>
          <a:noFill/>
          <a:ln>
            <a:noFill/>
          </a:ln>
        </p:spPr>
      </p:pic>
      <p:sp>
        <p:nvSpPr>
          <p:cNvPr id="5" name="TextBox 4"/>
          <p:cNvSpPr txBox="1"/>
          <p:nvPr/>
        </p:nvSpPr>
        <p:spPr>
          <a:xfrm>
            <a:off x="762000" y="5410200"/>
            <a:ext cx="7391400" cy="1200329"/>
          </a:xfrm>
          <a:prstGeom prst="rect">
            <a:avLst/>
          </a:prstGeom>
          <a:noFill/>
        </p:spPr>
        <p:txBody>
          <a:bodyPr wrap="square" rtlCol="0">
            <a:spAutoFit/>
          </a:bodyPr>
          <a:lstStyle/>
          <a:p>
            <a:pPr lvl="0"/>
            <a:r>
              <a:rPr lang="en-US" b="1" dirty="0" smtClean="0"/>
              <a:t>Observations</a:t>
            </a:r>
            <a:r>
              <a:rPr lang="en-US" dirty="0" smtClean="0"/>
              <a:t>: </a:t>
            </a:r>
          </a:p>
          <a:p>
            <a:pPr lvl="0"/>
            <a:r>
              <a:rPr lang="en-US" dirty="0" smtClean="0"/>
              <a:t>Out of the people who strongly-agree or agree that shopping online is convenient and flexible, majority are female.</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419600"/>
            <a:ext cx="5486400" cy="566738"/>
          </a:xfrm>
        </p:spPr>
        <p:txBody>
          <a:bodyPr/>
          <a:lstStyle/>
          <a:p>
            <a:r>
              <a:rPr lang="en-US" dirty="0" smtClean="0"/>
              <a:t>Observations:</a:t>
            </a:r>
            <a:endParaRPr lang="en-US" dirty="0"/>
          </a:p>
        </p:txBody>
      </p:sp>
      <p:pic>
        <p:nvPicPr>
          <p:cNvPr id="5" name="Picture Placeholder 4" descr="32.2.PNG"/>
          <p:cNvPicPr>
            <a:picLocks noGrp="1" noChangeAspect="1"/>
          </p:cNvPicPr>
          <p:nvPr>
            <p:ph type="pic" idx="1"/>
          </p:nvPr>
        </p:nvPicPr>
        <p:blipFill>
          <a:blip r:embed="rId2"/>
          <a:stretch>
            <a:fillRect/>
          </a:stretch>
        </p:blipFill>
        <p:spPr>
          <a:xfrm>
            <a:off x="990600" y="457200"/>
            <a:ext cx="7208985" cy="3959225"/>
          </a:xfrm>
          <a:prstGeom prst="rect">
            <a:avLst/>
          </a:prstGeom>
          <a:noFill/>
          <a:ln>
            <a:noFill/>
          </a:ln>
        </p:spPr>
      </p:pic>
      <p:sp>
        <p:nvSpPr>
          <p:cNvPr id="4" name="Text Placeholder 3"/>
          <p:cNvSpPr>
            <a:spLocks noGrp="1"/>
          </p:cNvSpPr>
          <p:nvPr>
            <p:ph type="body" sz="half" idx="2"/>
          </p:nvPr>
        </p:nvSpPr>
        <p:spPr>
          <a:xfrm>
            <a:off x="1752600" y="5029200"/>
            <a:ext cx="5486400" cy="804862"/>
          </a:xfrm>
        </p:spPr>
        <p:txBody>
          <a:bodyPr/>
          <a:lstStyle/>
          <a:p>
            <a:pPr lvl="0"/>
            <a:r>
              <a:rPr lang="en-US" dirty="0" smtClean="0"/>
              <a:t>Out of the people who strongly-agree that shopping online is convenient and flexible, majority have been shopping online for more than 4 years.</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419600"/>
            <a:ext cx="5486400" cy="566738"/>
          </a:xfrm>
        </p:spPr>
        <p:txBody>
          <a:bodyPr/>
          <a:lstStyle/>
          <a:p>
            <a:r>
              <a:rPr lang="en-US" dirty="0" smtClean="0"/>
              <a:t>Observations:</a:t>
            </a:r>
            <a:endParaRPr lang="en-US" dirty="0"/>
          </a:p>
        </p:txBody>
      </p:sp>
      <p:pic>
        <p:nvPicPr>
          <p:cNvPr id="5" name="Picture Placeholder 4" descr="32.3.PNG"/>
          <p:cNvPicPr>
            <a:picLocks noGrp="1" noChangeAspect="1"/>
          </p:cNvPicPr>
          <p:nvPr>
            <p:ph type="pic" idx="1"/>
          </p:nvPr>
        </p:nvPicPr>
        <p:blipFill>
          <a:blip r:embed="rId2"/>
          <a:stretch>
            <a:fillRect/>
          </a:stretch>
        </p:blipFill>
        <p:spPr>
          <a:xfrm>
            <a:off x="1143000" y="533400"/>
            <a:ext cx="7086601" cy="3810000"/>
          </a:xfrm>
          <a:prstGeom prst="rect">
            <a:avLst/>
          </a:prstGeom>
          <a:noFill/>
          <a:ln>
            <a:noFill/>
          </a:ln>
        </p:spPr>
      </p:pic>
      <p:sp>
        <p:nvSpPr>
          <p:cNvPr id="4" name="Text Placeholder 3"/>
          <p:cNvSpPr>
            <a:spLocks noGrp="1"/>
          </p:cNvSpPr>
          <p:nvPr>
            <p:ph type="body" sz="half" idx="2"/>
          </p:nvPr>
        </p:nvSpPr>
        <p:spPr>
          <a:xfrm>
            <a:off x="1752600" y="5029200"/>
            <a:ext cx="5486400" cy="1219200"/>
          </a:xfrm>
        </p:spPr>
        <p:txBody>
          <a:bodyPr>
            <a:normAutofit/>
          </a:bodyPr>
          <a:lstStyle/>
          <a:p>
            <a:pPr lvl="0"/>
            <a:r>
              <a:rPr lang="en-US" dirty="0" smtClean="0"/>
              <a:t>Out of the people who strongly-agree or agree that shopping online is convenient and flexible, majority are mobile internet users followed by </a:t>
            </a:r>
            <a:r>
              <a:rPr lang="en-US" dirty="0" err="1" smtClean="0"/>
              <a:t>wi-fi</a:t>
            </a:r>
            <a:r>
              <a:rPr lang="en-US" dirty="0" smtClean="0"/>
              <a:t> users.</a:t>
            </a:r>
          </a:p>
          <a:p>
            <a:pPr lvl="0"/>
            <a:r>
              <a:rPr lang="en-US" dirty="0" smtClean="0"/>
              <a:t>They mainly use smart-phone and laptop.</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114800"/>
            <a:ext cx="5486400" cy="566738"/>
          </a:xfrm>
        </p:spPr>
        <p:txBody>
          <a:bodyPr/>
          <a:lstStyle/>
          <a:p>
            <a:r>
              <a:rPr lang="en-US" dirty="0" smtClean="0"/>
              <a:t>Observations:</a:t>
            </a:r>
            <a:endParaRPr lang="en-US" dirty="0"/>
          </a:p>
        </p:txBody>
      </p:sp>
      <p:pic>
        <p:nvPicPr>
          <p:cNvPr id="5" name="Picture Placeholder 4" descr="32.4.PNG"/>
          <p:cNvPicPr>
            <a:picLocks noGrp="1" noChangeAspect="1"/>
          </p:cNvPicPr>
          <p:nvPr>
            <p:ph type="pic" idx="1"/>
          </p:nvPr>
        </p:nvPicPr>
        <p:blipFill>
          <a:blip r:embed="rId2"/>
          <a:stretch>
            <a:fillRect/>
          </a:stretch>
        </p:blipFill>
        <p:spPr>
          <a:xfrm>
            <a:off x="838200" y="304800"/>
            <a:ext cx="7391400" cy="3810000"/>
          </a:xfrm>
          <a:prstGeom prst="rect">
            <a:avLst/>
          </a:prstGeom>
          <a:noFill/>
          <a:ln>
            <a:noFill/>
          </a:ln>
        </p:spPr>
      </p:pic>
      <p:sp>
        <p:nvSpPr>
          <p:cNvPr id="4" name="Text Placeholder 3"/>
          <p:cNvSpPr>
            <a:spLocks noGrp="1"/>
          </p:cNvSpPr>
          <p:nvPr>
            <p:ph type="body" sz="half" idx="2"/>
          </p:nvPr>
        </p:nvSpPr>
        <p:spPr>
          <a:xfrm>
            <a:off x="1752600" y="4724400"/>
            <a:ext cx="5486400" cy="1371600"/>
          </a:xfrm>
        </p:spPr>
        <p:txBody>
          <a:bodyPr>
            <a:normAutofit/>
          </a:bodyPr>
          <a:lstStyle/>
          <a:p>
            <a:pPr lvl="0"/>
            <a:r>
              <a:rPr lang="en-US" dirty="0" smtClean="0"/>
              <a:t>Out of the people who strongly-agree or agree that shopping online is convenient and flexible, a high majority of people spend at least 11 minutes before purchasing</a:t>
            </a:r>
          </a:p>
          <a:p>
            <a:pPr lvl="0"/>
            <a:r>
              <a:rPr lang="en-US" dirty="0" smtClean="0"/>
              <a:t>They mainly prefer credit/debit cards for payment option followed by cash on delivery.</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419600"/>
            <a:ext cx="5486400" cy="490538"/>
          </a:xfrm>
        </p:spPr>
        <p:txBody>
          <a:bodyPr/>
          <a:lstStyle/>
          <a:p>
            <a:r>
              <a:rPr lang="en-US" dirty="0" smtClean="0"/>
              <a:t>Observations:</a:t>
            </a:r>
            <a:endParaRPr lang="en-US" dirty="0"/>
          </a:p>
        </p:txBody>
      </p:sp>
      <p:pic>
        <p:nvPicPr>
          <p:cNvPr id="5" name="Picture Placeholder 4" descr="32.5.PNG"/>
          <p:cNvPicPr>
            <a:picLocks noGrp="1" noChangeAspect="1"/>
          </p:cNvPicPr>
          <p:nvPr>
            <p:ph type="pic" idx="1"/>
          </p:nvPr>
        </p:nvPicPr>
        <p:blipFill>
          <a:blip r:embed="rId2"/>
          <a:stretch>
            <a:fillRect/>
          </a:stretch>
        </p:blipFill>
        <p:spPr>
          <a:xfrm>
            <a:off x="1066800" y="228600"/>
            <a:ext cx="7086600" cy="4352704"/>
          </a:xfrm>
          <a:prstGeom prst="rect">
            <a:avLst/>
          </a:prstGeom>
          <a:noFill/>
          <a:ln>
            <a:noFill/>
          </a:ln>
        </p:spPr>
      </p:pic>
      <p:sp>
        <p:nvSpPr>
          <p:cNvPr id="4" name="Text Placeholder 3"/>
          <p:cNvSpPr>
            <a:spLocks noGrp="1"/>
          </p:cNvSpPr>
          <p:nvPr>
            <p:ph type="body" sz="half" idx="2"/>
          </p:nvPr>
        </p:nvSpPr>
        <p:spPr>
          <a:xfrm>
            <a:off x="1752600" y="4876800"/>
            <a:ext cx="5486400" cy="1524000"/>
          </a:xfrm>
        </p:spPr>
        <p:txBody>
          <a:bodyPr>
            <a:normAutofit fontScale="92500" lnSpcReduction="20000"/>
          </a:bodyPr>
          <a:lstStyle/>
          <a:p>
            <a:pPr lvl="0"/>
            <a:r>
              <a:rPr lang="en-US" dirty="0" smtClean="0"/>
              <a:t>All the respondents have shopping experience from </a:t>
            </a:r>
            <a:r>
              <a:rPr lang="en-US" dirty="0" err="1" smtClean="0"/>
              <a:t>amazon</a:t>
            </a:r>
            <a:r>
              <a:rPr lang="en-US" dirty="0" smtClean="0"/>
              <a:t>.</a:t>
            </a:r>
          </a:p>
          <a:p>
            <a:pPr lvl="0"/>
            <a:r>
              <a:rPr lang="en-US" dirty="0" smtClean="0"/>
              <a:t>Out of the 224 people, a very high majority(around 200) have shopping experience from </a:t>
            </a:r>
            <a:r>
              <a:rPr lang="en-US" dirty="0" err="1" smtClean="0"/>
              <a:t>flipkart</a:t>
            </a:r>
            <a:r>
              <a:rPr lang="en-US" dirty="0" smtClean="0"/>
              <a:t>.( 224 people agree or strongly agree that shopping online is beneficial )</a:t>
            </a:r>
          </a:p>
          <a:p>
            <a:pPr lvl="0"/>
            <a:r>
              <a:rPr lang="en-US" dirty="0" smtClean="0"/>
              <a:t>Out of the 224 people, around half the people have shopping experience from </a:t>
            </a:r>
            <a:r>
              <a:rPr lang="en-US" dirty="0" err="1" smtClean="0"/>
              <a:t>paytm</a:t>
            </a:r>
            <a:r>
              <a:rPr lang="en-US" dirty="0" smtClean="0"/>
              <a:t>.</a:t>
            </a:r>
          </a:p>
          <a:p>
            <a:pPr lvl="0"/>
            <a:r>
              <a:rPr lang="en-US" dirty="0" smtClean="0"/>
              <a:t>Out of the 224 people, around 130 people have shopping experience with </a:t>
            </a:r>
            <a:r>
              <a:rPr lang="en-US" dirty="0" err="1" smtClean="0"/>
              <a:t>myntra</a:t>
            </a:r>
            <a:r>
              <a:rPr lang="en-US" dirty="0" smtClean="0"/>
              <a:t> and around 150 with </a:t>
            </a:r>
            <a:r>
              <a:rPr lang="en-US" dirty="0" err="1" smtClean="0"/>
              <a:t>snapdeal</a:t>
            </a:r>
            <a:r>
              <a:rPr lang="en-US" dirty="0" smtClean="0"/>
              <a:t>.</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648200"/>
            <a:ext cx="5486400" cy="414338"/>
          </a:xfrm>
        </p:spPr>
        <p:txBody>
          <a:bodyPr/>
          <a:lstStyle/>
          <a:p>
            <a:r>
              <a:rPr lang="en-US" dirty="0" smtClean="0"/>
              <a:t>Observations:</a:t>
            </a:r>
            <a:endParaRPr lang="en-US" dirty="0"/>
          </a:p>
        </p:txBody>
      </p:sp>
      <p:pic>
        <p:nvPicPr>
          <p:cNvPr id="5" name="Picture Placeholder 4" descr="32.6.PNG"/>
          <p:cNvPicPr>
            <a:picLocks noGrp="1" noChangeAspect="1"/>
          </p:cNvPicPr>
          <p:nvPr>
            <p:ph type="pic" idx="1"/>
          </p:nvPr>
        </p:nvPicPr>
        <p:blipFill>
          <a:blip r:embed="rId2"/>
          <a:stretch>
            <a:fillRect/>
          </a:stretch>
        </p:blipFill>
        <p:spPr>
          <a:xfrm>
            <a:off x="1219200" y="228600"/>
            <a:ext cx="7010400" cy="4505954"/>
          </a:xfrm>
          <a:prstGeom prst="rect">
            <a:avLst/>
          </a:prstGeom>
          <a:noFill/>
          <a:ln>
            <a:noFill/>
          </a:ln>
        </p:spPr>
      </p:pic>
      <p:sp>
        <p:nvSpPr>
          <p:cNvPr id="4" name="Text Placeholder 3"/>
          <p:cNvSpPr>
            <a:spLocks noGrp="1"/>
          </p:cNvSpPr>
          <p:nvPr>
            <p:ph type="body" sz="half" idx="2"/>
          </p:nvPr>
        </p:nvSpPr>
        <p:spPr>
          <a:xfrm>
            <a:off x="1752600" y="5029200"/>
            <a:ext cx="5486400" cy="1371600"/>
          </a:xfrm>
        </p:spPr>
        <p:txBody>
          <a:bodyPr>
            <a:normAutofit fontScale="85000" lnSpcReduction="20000"/>
          </a:bodyPr>
          <a:lstStyle/>
          <a:p>
            <a:pPr lvl="0"/>
            <a:r>
              <a:rPr lang="en-US" dirty="0" smtClean="0"/>
              <a:t>Out of the 224 people who strongly-agree or agree that shopping online is convenient and flexible, around 180 people recommends </a:t>
            </a:r>
            <a:r>
              <a:rPr lang="en-US" dirty="0" err="1" smtClean="0"/>
              <a:t>amazon</a:t>
            </a:r>
            <a:r>
              <a:rPr lang="en-US" dirty="0" smtClean="0"/>
              <a:t> to a friend.</a:t>
            </a:r>
          </a:p>
          <a:p>
            <a:pPr lvl="0"/>
            <a:r>
              <a:rPr lang="en-US" dirty="0" smtClean="0"/>
              <a:t>In case of </a:t>
            </a:r>
            <a:r>
              <a:rPr lang="en-US" dirty="0" err="1" smtClean="0"/>
              <a:t>flipkart</a:t>
            </a:r>
            <a:r>
              <a:rPr lang="en-US" dirty="0" smtClean="0"/>
              <a:t>, out of those 224 people, around 100 recommend it to friends.</a:t>
            </a:r>
          </a:p>
          <a:p>
            <a:pPr lvl="0"/>
            <a:r>
              <a:rPr lang="en-US" dirty="0" smtClean="0"/>
              <a:t>In case of </a:t>
            </a:r>
            <a:r>
              <a:rPr lang="en-US" dirty="0" err="1" smtClean="0"/>
              <a:t>myntra</a:t>
            </a:r>
            <a:r>
              <a:rPr lang="en-US" dirty="0" smtClean="0"/>
              <a:t>, out of those 224 people, around 80 recommend it to friends.</a:t>
            </a:r>
          </a:p>
          <a:p>
            <a:pPr lvl="0"/>
            <a:r>
              <a:rPr lang="en-US" dirty="0" smtClean="0"/>
              <a:t>In case of </a:t>
            </a:r>
            <a:r>
              <a:rPr lang="en-US" dirty="0" err="1" smtClean="0"/>
              <a:t>paytm</a:t>
            </a:r>
            <a:r>
              <a:rPr lang="en-US" dirty="0" smtClean="0"/>
              <a:t>, less than 50.</a:t>
            </a:r>
          </a:p>
          <a:p>
            <a:pPr lvl="0"/>
            <a:r>
              <a:rPr lang="en-US" dirty="0" smtClean="0"/>
              <a:t>It seems that no one is likely to recommend </a:t>
            </a:r>
            <a:r>
              <a:rPr lang="en-US" dirty="0" err="1" smtClean="0"/>
              <a:t>snapdeal</a:t>
            </a:r>
            <a:r>
              <a:rPr lang="en-US" dirty="0" smtClean="0"/>
              <a:t> to their friends.</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chor="t">
            <a:normAutofit fontScale="90000"/>
          </a:bodyPr>
          <a:lstStyle/>
          <a:p>
            <a:pPr lvl="0" algn="l"/>
            <a:r>
              <a:rPr lang="en-US" sz="2400" b="1" dirty="0" smtClean="0"/>
              <a:t>Analyzing the responses for ‘</a:t>
            </a:r>
            <a:r>
              <a:rPr lang="en-US" sz="2400" b="1" i="1" dirty="0" smtClean="0"/>
              <a:t>All relevant information on listed products must be stated clearly’</a:t>
            </a:r>
            <a:r>
              <a:rPr lang="en-US" sz="2400" b="1" dirty="0" smtClean="0"/>
              <a:t> column with respect to other columns.</a:t>
            </a:r>
            <a:r>
              <a:rPr lang="en-US" sz="2000" dirty="0" smtClean="0"/>
              <a:t/>
            </a:r>
            <a:br>
              <a:rPr lang="en-US" sz="2000" dirty="0" smtClean="0"/>
            </a:br>
            <a:r>
              <a:rPr lang="en-US" sz="2200" dirty="0" smtClean="0"/>
              <a:t/>
            </a:r>
            <a:br>
              <a:rPr lang="en-US" sz="2200" dirty="0" smtClean="0"/>
            </a:br>
            <a:r>
              <a:rPr lang="en-US" sz="1800" dirty="0" smtClean="0"/>
              <a:t>1.</a:t>
            </a:r>
            <a:r>
              <a:rPr lang="en-US" sz="2400" dirty="0" smtClean="0"/>
              <a:t> </a:t>
            </a:r>
            <a:r>
              <a:rPr lang="en-US" sz="2000" dirty="0" smtClean="0"/>
              <a:t>We saw the pie-plot for the overall response on </a:t>
            </a:r>
            <a:r>
              <a:rPr lang="en-US" sz="2000" i="1" dirty="0" smtClean="0"/>
              <a:t>'All relevant information on listed products must be stated clearly</a:t>
            </a:r>
            <a:r>
              <a:rPr lang="en-US" sz="2000" dirty="0" smtClean="0"/>
              <a:t>' statement.</a:t>
            </a:r>
            <a:br>
              <a:rPr lang="en-US" sz="2000" dirty="0" smtClean="0"/>
            </a:br>
            <a:r>
              <a:rPr lang="en-US" sz="2000" dirty="0" smtClean="0"/>
              <a:t>2. 239 people out of 269 agree or strongly-agree that shopping online is convenient and flexible.</a:t>
            </a:r>
            <a:br>
              <a:rPr lang="en-US" sz="2000" dirty="0" smtClean="0"/>
            </a:br>
            <a:r>
              <a:rPr lang="en-US" sz="2000" dirty="0" smtClean="0"/>
              <a:t>3. Let's see the plots with respect to gender and age.</a:t>
            </a:r>
            <a:r>
              <a:rPr lang="en-US" sz="2400" dirty="0" smtClean="0"/>
              <a:t/>
            </a:r>
            <a:br>
              <a:rPr lang="en-US" sz="2400" dirty="0" smtClean="0"/>
            </a:br>
            <a:r>
              <a:rPr lang="en-US" sz="2800" dirty="0" smtClean="0"/>
              <a:t/>
            </a:r>
            <a:br>
              <a:rPr lang="en-US" sz="2800" dirty="0" smtClean="0"/>
            </a:br>
            <a:endParaRPr lang="en-US" sz="2800" dirty="0"/>
          </a:p>
        </p:txBody>
      </p:sp>
      <p:sp>
        <p:nvSpPr>
          <p:cNvPr id="5" name="TextBox 4"/>
          <p:cNvSpPr txBox="1"/>
          <p:nvPr/>
        </p:nvSpPr>
        <p:spPr>
          <a:xfrm>
            <a:off x="762000" y="5657671"/>
            <a:ext cx="7391400" cy="1200329"/>
          </a:xfrm>
          <a:prstGeom prst="rect">
            <a:avLst/>
          </a:prstGeom>
          <a:noFill/>
        </p:spPr>
        <p:txBody>
          <a:bodyPr wrap="square" rtlCol="0">
            <a:spAutoFit/>
          </a:bodyPr>
          <a:lstStyle/>
          <a:p>
            <a:pPr lvl="0"/>
            <a:r>
              <a:rPr lang="en-US" b="1" dirty="0" smtClean="0"/>
              <a:t>Observations</a:t>
            </a:r>
            <a:r>
              <a:rPr lang="en-US" dirty="0" smtClean="0"/>
              <a:t>: </a:t>
            </a:r>
          </a:p>
          <a:p>
            <a:pPr lvl="0"/>
            <a:r>
              <a:rPr lang="en-US" dirty="0" smtClean="0"/>
              <a:t>Out of the people who strongly-agree or agree that all relevant information on listed products must be stated clearly, majority are women.</a:t>
            </a:r>
          </a:p>
          <a:p>
            <a:endParaRPr lang="en-US" dirty="0"/>
          </a:p>
        </p:txBody>
      </p:sp>
      <p:pic>
        <p:nvPicPr>
          <p:cNvPr id="7" name="Content Placeholder 6" descr="21.1.PNG"/>
          <p:cNvPicPr>
            <a:picLocks noGrp="1" noChangeAspect="1"/>
          </p:cNvPicPr>
          <p:nvPr>
            <p:ph idx="1"/>
          </p:nvPr>
        </p:nvPicPr>
        <p:blipFill>
          <a:blip r:embed="rId2"/>
          <a:stretch>
            <a:fillRect/>
          </a:stretch>
        </p:blipFill>
        <p:spPr>
          <a:xfrm>
            <a:off x="457200" y="3048000"/>
            <a:ext cx="7772400" cy="2667000"/>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419600"/>
            <a:ext cx="5486400" cy="566738"/>
          </a:xfrm>
        </p:spPr>
        <p:txBody>
          <a:bodyPr/>
          <a:lstStyle/>
          <a:p>
            <a:r>
              <a:rPr lang="en-US" dirty="0" smtClean="0"/>
              <a:t>Observations:</a:t>
            </a:r>
            <a:endParaRPr lang="en-US" dirty="0"/>
          </a:p>
        </p:txBody>
      </p:sp>
      <p:pic>
        <p:nvPicPr>
          <p:cNvPr id="5" name="Picture Placeholder 4" descr="21.2.PNG"/>
          <p:cNvPicPr>
            <a:picLocks noGrp="1" noChangeAspect="1"/>
          </p:cNvPicPr>
          <p:nvPr>
            <p:ph type="pic" idx="1"/>
          </p:nvPr>
        </p:nvPicPr>
        <p:blipFill>
          <a:blip r:embed="rId2"/>
          <a:stretch>
            <a:fillRect/>
          </a:stretch>
        </p:blipFill>
        <p:spPr>
          <a:xfrm>
            <a:off x="990600" y="533400"/>
            <a:ext cx="7174045" cy="4038600"/>
          </a:xfrm>
          <a:prstGeom prst="rect">
            <a:avLst/>
          </a:prstGeom>
          <a:noFill/>
          <a:ln>
            <a:noFill/>
          </a:ln>
        </p:spPr>
      </p:pic>
      <p:sp>
        <p:nvSpPr>
          <p:cNvPr id="4" name="Text Placeholder 3"/>
          <p:cNvSpPr>
            <a:spLocks noGrp="1"/>
          </p:cNvSpPr>
          <p:nvPr>
            <p:ph type="body" sz="half" idx="2"/>
          </p:nvPr>
        </p:nvSpPr>
        <p:spPr>
          <a:xfrm>
            <a:off x="1752600" y="4953000"/>
            <a:ext cx="5486400" cy="804862"/>
          </a:xfrm>
        </p:spPr>
        <p:txBody>
          <a:bodyPr/>
          <a:lstStyle/>
          <a:p>
            <a:pPr lvl="0"/>
            <a:r>
              <a:rPr lang="en-US" dirty="0" smtClean="0"/>
              <a:t>Out of the people who strongly-agree or agree that all relevant information on listed products must be stated clearly, a high majority have been shopping online for at least 2 years.</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114800"/>
            <a:ext cx="5486400" cy="566738"/>
          </a:xfrm>
        </p:spPr>
        <p:txBody>
          <a:bodyPr/>
          <a:lstStyle/>
          <a:p>
            <a:r>
              <a:rPr lang="en-US" dirty="0" smtClean="0"/>
              <a:t>Observations:</a:t>
            </a:r>
            <a:endParaRPr lang="en-US" dirty="0"/>
          </a:p>
        </p:txBody>
      </p:sp>
      <p:pic>
        <p:nvPicPr>
          <p:cNvPr id="5" name="Picture Placeholder 4" descr="21.3.PNG"/>
          <p:cNvPicPr>
            <a:picLocks noGrp="1" noChangeAspect="1"/>
          </p:cNvPicPr>
          <p:nvPr>
            <p:ph type="pic" idx="1"/>
          </p:nvPr>
        </p:nvPicPr>
        <p:blipFill>
          <a:blip r:embed="rId2"/>
          <a:stretch>
            <a:fillRect/>
          </a:stretch>
        </p:blipFill>
        <p:spPr>
          <a:xfrm>
            <a:off x="609600" y="381000"/>
            <a:ext cx="7850163" cy="3651823"/>
          </a:xfrm>
          <a:prstGeom prst="rect">
            <a:avLst/>
          </a:prstGeom>
          <a:noFill/>
          <a:ln>
            <a:noFill/>
          </a:ln>
        </p:spPr>
      </p:pic>
      <p:sp>
        <p:nvSpPr>
          <p:cNvPr id="4" name="Text Placeholder 3"/>
          <p:cNvSpPr>
            <a:spLocks noGrp="1"/>
          </p:cNvSpPr>
          <p:nvPr>
            <p:ph type="body" sz="half" idx="2"/>
          </p:nvPr>
        </p:nvSpPr>
        <p:spPr>
          <a:xfrm>
            <a:off x="1752600" y="4648200"/>
            <a:ext cx="5486400" cy="804862"/>
          </a:xfrm>
        </p:spPr>
        <p:txBody>
          <a:bodyPr>
            <a:normAutofit fontScale="92500"/>
          </a:bodyPr>
          <a:lstStyle/>
          <a:p>
            <a:pPr lvl="0"/>
            <a:r>
              <a:rPr lang="en-US" dirty="0" smtClean="0"/>
              <a:t>Out of the people who strongly-agree or agree that all relevant information on listed products must be stated clearly, majority are mobile internet users followed by Wi-Fi users. They mainly use smart-phone and laptop.</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191000"/>
            <a:ext cx="5486400" cy="566738"/>
          </a:xfrm>
        </p:spPr>
        <p:txBody>
          <a:bodyPr/>
          <a:lstStyle/>
          <a:p>
            <a:r>
              <a:rPr lang="en-US" dirty="0" smtClean="0"/>
              <a:t>Observations:</a:t>
            </a:r>
            <a:endParaRPr lang="en-US" dirty="0"/>
          </a:p>
        </p:txBody>
      </p:sp>
      <p:pic>
        <p:nvPicPr>
          <p:cNvPr id="5" name="Picture Placeholder 4" descr="21.4.PNG"/>
          <p:cNvPicPr>
            <a:picLocks noGrp="1" noChangeAspect="1"/>
          </p:cNvPicPr>
          <p:nvPr>
            <p:ph type="pic" idx="1"/>
          </p:nvPr>
        </p:nvPicPr>
        <p:blipFill>
          <a:blip r:embed="rId2"/>
          <a:stretch>
            <a:fillRect/>
          </a:stretch>
        </p:blipFill>
        <p:spPr>
          <a:xfrm>
            <a:off x="990600" y="457200"/>
            <a:ext cx="7287381" cy="3810000"/>
          </a:xfrm>
          <a:prstGeom prst="rect">
            <a:avLst/>
          </a:prstGeom>
          <a:noFill/>
          <a:ln>
            <a:noFill/>
          </a:ln>
        </p:spPr>
      </p:pic>
      <p:sp>
        <p:nvSpPr>
          <p:cNvPr id="4" name="Text Placeholder 3"/>
          <p:cNvSpPr>
            <a:spLocks noGrp="1"/>
          </p:cNvSpPr>
          <p:nvPr>
            <p:ph type="body" sz="half" idx="2"/>
          </p:nvPr>
        </p:nvSpPr>
        <p:spPr>
          <a:xfrm>
            <a:off x="1752600" y="4800600"/>
            <a:ext cx="5486400" cy="804862"/>
          </a:xfrm>
        </p:spPr>
        <p:txBody>
          <a:bodyPr/>
          <a:lstStyle/>
          <a:p>
            <a:pPr lvl="0"/>
            <a:r>
              <a:rPr lang="en-US" dirty="0" smtClean="0"/>
              <a:t>Out of the people who strongly-agree or agree that all relevant information on listed products must be stated clearly, majority of people spend more than 15 minutes before making a purchase.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97562"/>
          </a:xfrm>
        </p:spPr>
        <p:txBody>
          <a:bodyPr anchor="t">
            <a:normAutofit fontScale="90000"/>
          </a:bodyPr>
          <a:lstStyle/>
          <a:p>
            <a:pPr lvl="0" algn="l"/>
            <a:r>
              <a:rPr lang="en-US" sz="4000" b="1" dirty="0" smtClean="0"/>
              <a:t/>
            </a:r>
            <a:br>
              <a:rPr lang="en-US" sz="4000" b="1" dirty="0" smtClean="0"/>
            </a:br>
            <a:r>
              <a:rPr lang="en-US" sz="4000" b="1" dirty="0" smtClean="0"/>
              <a:t>DATA PREPROCESSING:</a:t>
            </a:r>
            <a:br>
              <a:rPr lang="en-US" sz="4000" b="1" dirty="0" smtClean="0"/>
            </a:br>
            <a:r>
              <a:rPr lang="en-US" sz="2800" dirty="0" smtClean="0"/>
              <a:t>1. strip() function was used to get rid of escape characters in the names of the columns.</a:t>
            </a:r>
            <a:br>
              <a:rPr lang="en-US" sz="2800" dirty="0" smtClean="0"/>
            </a:br>
            <a:r>
              <a:rPr lang="en-US" sz="2800" dirty="0" smtClean="0"/>
              <a:t>2. The 7</a:t>
            </a:r>
            <a:r>
              <a:rPr lang="en-US" sz="2800" baseline="30000" dirty="0" smtClean="0"/>
              <a:t>th</a:t>
            </a:r>
            <a:r>
              <a:rPr lang="en-US" sz="2800" dirty="0" smtClean="0"/>
              <a:t> column had two unique values of </a:t>
            </a:r>
            <a:r>
              <a:rPr lang="en-US" sz="2800" i="1" dirty="0" smtClean="0"/>
              <a:t>'Mobile Internet'</a:t>
            </a:r>
            <a:r>
              <a:rPr lang="en-US" sz="2800" dirty="0" smtClean="0"/>
              <a:t>     and </a:t>
            </a:r>
            <a:r>
              <a:rPr lang="en-US" sz="2800" i="1" dirty="0" smtClean="0"/>
              <a:t>'Mobile internet'</a:t>
            </a:r>
            <a:r>
              <a:rPr lang="en-US" sz="2800" dirty="0" smtClean="0"/>
              <a:t>. One of them is replaced with the other with the help of replace() function.</a:t>
            </a:r>
            <a:br>
              <a:rPr lang="en-US" sz="2800" dirty="0" smtClean="0"/>
            </a:br>
            <a:r>
              <a:rPr lang="en-US" sz="2800" dirty="0" smtClean="0"/>
              <a:t>3. In column 48 to 71 the respondents may choose one or more among the 5 e-commerce sites. Data in this format can’t be visualized. Hence we made a new </a:t>
            </a:r>
            <a:r>
              <a:rPr lang="en-US" sz="2800" dirty="0" err="1" smtClean="0"/>
              <a:t>dataframe</a:t>
            </a:r>
            <a:r>
              <a:rPr lang="en-US" sz="2800" dirty="0" smtClean="0"/>
              <a:t> which contains the count (of each of the 5 e-commerce sites) of being chosen by the respondents for each query(column). This is done mainly for visualization purpose. </a:t>
            </a:r>
            <a:r>
              <a:rPr lang="en-US" sz="3200" dirty="0" smtClean="0"/>
              <a:t/>
            </a:r>
            <a:br>
              <a:rPr lang="en-US" sz="3200" dirty="0" smtClean="0"/>
            </a:br>
            <a:r>
              <a:rPr lang="en-US" sz="3600" dirty="0" smtClean="0"/>
              <a:t/>
            </a:r>
            <a:br>
              <a:rPr lang="en-US" sz="3600" dirty="0" smtClean="0"/>
            </a:br>
            <a:r>
              <a:rPr lang="en-US" sz="3600" dirty="0" smtClean="0"/>
              <a:t/>
            </a:r>
            <a:br>
              <a:rPr lang="en-US" sz="3600" dirty="0" smtClean="0"/>
            </a:br>
            <a:r>
              <a:rPr lang="en-US" sz="4000" b="1" dirty="0" smtClean="0"/>
              <a:t/>
            </a:r>
            <a:br>
              <a:rPr lang="en-US" sz="4000" b="1"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800600"/>
            <a:ext cx="5486400" cy="414338"/>
          </a:xfrm>
        </p:spPr>
        <p:txBody>
          <a:bodyPr/>
          <a:lstStyle/>
          <a:p>
            <a:r>
              <a:rPr lang="en-US" dirty="0" smtClean="0"/>
              <a:t>Observations:</a:t>
            </a:r>
            <a:endParaRPr lang="en-US" dirty="0"/>
          </a:p>
        </p:txBody>
      </p:sp>
      <p:pic>
        <p:nvPicPr>
          <p:cNvPr id="5" name="Picture Placeholder 4" descr="21.5.PNG"/>
          <p:cNvPicPr>
            <a:picLocks noGrp="1" noChangeAspect="1"/>
          </p:cNvPicPr>
          <p:nvPr>
            <p:ph type="pic" idx="1"/>
          </p:nvPr>
        </p:nvPicPr>
        <p:blipFill>
          <a:blip r:embed="rId2"/>
          <a:stretch>
            <a:fillRect/>
          </a:stretch>
        </p:blipFill>
        <p:spPr>
          <a:xfrm>
            <a:off x="1143000" y="152400"/>
            <a:ext cx="6808695" cy="4724400"/>
          </a:xfrm>
          <a:prstGeom prst="rect">
            <a:avLst/>
          </a:prstGeom>
          <a:noFill/>
          <a:ln>
            <a:noFill/>
          </a:ln>
        </p:spPr>
      </p:pic>
      <p:sp>
        <p:nvSpPr>
          <p:cNvPr id="4" name="Text Placeholder 3"/>
          <p:cNvSpPr>
            <a:spLocks noGrp="1"/>
          </p:cNvSpPr>
          <p:nvPr>
            <p:ph type="body" sz="half" idx="2"/>
          </p:nvPr>
        </p:nvSpPr>
        <p:spPr>
          <a:xfrm>
            <a:off x="1524000" y="5181600"/>
            <a:ext cx="5486400" cy="1447800"/>
          </a:xfrm>
        </p:spPr>
        <p:txBody>
          <a:bodyPr>
            <a:normAutofit fontScale="85000" lnSpcReduction="10000"/>
          </a:bodyPr>
          <a:lstStyle/>
          <a:p>
            <a:pPr lvl="0"/>
            <a:r>
              <a:rPr lang="en-US" dirty="0" smtClean="0"/>
              <a:t>All the respondents have shopping experience from </a:t>
            </a:r>
            <a:r>
              <a:rPr lang="en-US" dirty="0" err="1" smtClean="0"/>
              <a:t>amazon</a:t>
            </a:r>
            <a:r>
              <a:rPr lang="en-US" dirty="0" smtClean="0"/>
              <a:t>.</a:t>
            </a:r>
          </a:p>
          <a:p>
            <a:pPr lvl="0"/>
            <a:r>
              <a:rPr lang="en-US" dirty="0" smtClean="0"/>
              <a:t>Out of the 239 people, a high majority(around 190) have shopping experience from </a:t>
            </a:r>
            <a:r>
              <a:rPr lang="en-US" dirty="0" err="1" smtClean="0"/>
              <a:t>flipkart</a:t>
            </a:r>
            <a:r>
              <a:rPr lang="en-US" dirty="0" smtClean="0"/>
              <a:t>. (239 people agree or strongly agree that all relevant info of product must be stated clearly)</a:t>
            </a:r>
          </a:p>
          <a:p>
            <a:pPr lvl="0"/>
            <a:r>
              <a:rPr lang="en-US" dirty="0" smtClean="0"/>
              <a:t>Out of the 239 people, around half the people have shopping experience from </a:t>
            </a:r>
            <a:r>
              <a:rPr lang="en-US" dirty="0" err="1" smtClean="0"/>
              <a:t>paytm</a:t>
            </a:r>
            <a:r>
              <a:rPr lang="en-US" dirty="0" smtClean="0"/>
              <a:t>.</a:t>
            </a:r>
          </a:p>
          <a:p>
            <a:pPr lvl="0"/>
            <a:r>
              <a:rPr lang="en-US" dirty="0" smtClean="0"/>
              <a:t>Out of the 239 people, around 130 people have shopping experience with </a:t>
            </a:r>
            <a:r>
              <a:rPr lang="en-US" dirty="0" err="1" smtClean="0"/>
              <a:t>myntra</a:t>
            </a:r>
            <a:r>
              <a:rPr lang="en-US" dirty="0" smtClean="0"/>
              <a:t> and around 160 with </a:t>
            </a:r>
            <a:r>
              <a:rPr lang="en-US" dirty="0" err="1" smtClean="0"/>
              <a:t>snapdeal</a:t>
            </a:r>
            <a:r>
              <a:rPr lang="en-US" dirty="0" smtClean="0"/>
              <a:t>.</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953000"/>
            <a:ext cx="5486400" cy="414338"/>
          </a:xfrm>
        </p:spPr>
        <p:txBody>
          <a:bodyPr/>
          <a:lstStyle/>
          <a:p>
            <a:r>
              <a:rPr lang="en-US" dirty="0" smtClean="0"/>
              <a:t>Observations:</a:t>
            </a:r>
            <a:endParaRPr lang="en-US" dirty="0"/>
          </a:p>
        </p:txBody>
      </p:sp>
      <p:pic>
        <p:nvPicPr>
          <p:cNvPr id="5" name="Picture Placeholder 4" descr="21.6.PNG"/>
          <p:cNvPicPr>
            <a:picLocks noGrp="1" noChangeAspect="1"/>
          </p:cNvPicPr>
          <p:nvPr>
            <p:ph type="pic" idx="1"/>
          </p:nvPr>
        </p:nvPicPr>
        <p:blipFill>
          <a:blip r:embed="rId2"/>
          <a:stretch>
            <a:fillRect/>
          </a:stretch>
        </p:blipFill>
        <p:spPr>
          <a:xfrm>
            <a:off x="1219200" y="381000"/>
            <a:ext cx="6525536" cy="4648200"/>
          </a:xfrm>
          <a:prstGeom prst="rect">
            <a:avLst/>
          </a:prstGeom>
          <a:noFill/>
          <a:ln>
            <a:noFill/>
          </a:ln>
        </p:spPr>
      </p:pic>
      <p:sp>
        <p:nvSpPr>
          <p:cNvPr id="4" name="Text Placeholder 3"/>
          <p:cNvSpPr>
            <a:spLocks noGrp="1"/>
          </p:cNvSpPr>
          <p:nvPr>
            <p:ph type="body" sz="half" idx="2"/>
          </p:nvPr>
        </p:nvSpPr>
        <p:spPr>
          <a:xfrm>
            <a:off x="1676400" y="5334000"/>
            <a:ext cx="5486400" cy="1219200"/>
          </a:xfrm>
        </p:spPr>
        <p:txBody>
          <a:bodyPr>
            <a:normAutofit fontScale="85000" lnSpcReduction="10000"/>
          </a:bodyPr>
          <a:lstStyle/>
          <a:p>
            <a:pPr lvl="0"/>
            <a:r>
              <a:rPr lang="en-US" dirty="0" smtClean="0"/>
              <a:t>Out of the 239 people who strongly-agree or agree that all relevant info of product must be stated clearly, around 190 people recommends </a:t>
            </a:r>
            <a:r>
              <a:rPr lang="en-US" dirty="0" err="1" smtClean="0"/>
              <a:t>amazon</a:t>
            </a:r>
            <a:r>
              <a:rPr lang="en-US" dirty="0" smtClean="0"/>
              <a:t> to a friend.</a:t>
            </a:r>
          </a:p>
          <a:p>
            <a:pPr lvl="0"/>
            <a:r>
              <a:rPr lang="en-US" dirty="0" smtClean="0"/>
              <a:t>In case of </a:t>
            </a:r>
            <a:r>
              <a:rPr lang="en-US" dirty="0" err="1" smtClean="0"/>
              <a:t>flipkart</a:t>
            </a:r>
            <a:r>
              <a:rPr lang="en-US" dirty="0" smtClean="0"/>
              <a:t>, out of those 239 people, around 125 recommend it to friends.</a:t>
            </a:r>
          </a:p>
          <a:p>
            <a:pPr lvl="0"/>
            <a:r>
              <a:rPr lang="en-US" dirty="0" smtClean="0"/>
              <a:t>In case of </a:t>
            </a:r>
            <a:r>
              <a:rPr lang="en-US" dirty="0" err="1" smtClean="0"/>
              <a:t>myntra</a:t>
            </a:r>
            <a:r>
              <a:rPr lang="en-US" dirty="0" smtClean="0"/>
              <a:t>, out of those 239 people, around 80 recommend it to friends.</a:t>
            </a:r>
          </a:p>
          <a:p>
            <a:r>
              <a:rPr lang="en-US" dirty="0" smtClean="0"/>
              <a:t>In case of </a:t>
            </a:r>
            <a:r>
              <a:rPr lang="en-US" dirty="0" err="1" smtClean="0"/>
              <a:t>paytm</a:t>
            </a:r>
            <a:r>
              <a:rPr lang="en-US" dirty="0" smtClean="0"/>
              <a:t>, less than 50. And in case of </a:t>
            </a:r>
            <a:r>
              <a:rPr lang="en-US" dirty="0" err="1" smtClean="0"/>
              <a:t>snapdeal</a:t>
            </a:r>
            <a:r>
              <a:rPr lang="en-US" dirty="0" smtClean="0"/>
              <a:t> no one is likely to recommend it to their friends.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chor="t">
            <a:normAutofit fontScale="90000"/>
          </a:bodyPr>
          <a:lstStyle/>
          <a:p>
            <a:pPr lvl="0" algn="l"/>
            <a:r>
              <a:rPr lang="en-US" sz="2400" b="1" dirty="0" smtClean="0"/>
              <a:t>Analyzing the responses for ‘</a:t>
            </a:r>
            <a:r>
              <a:rPr lang="en-US" sz="2400" b="1" i="1" dirty="0" smtClean="0"/>
              <a:t>Offering a wide variety of listed product in several category’</a:t>
            </a:r>
            <a:r>
              <a:rPr lang="en-US" sz="2400" b="1" dirty="0" smtClean="0"/>
              <a:t> column with respect to other columns.</a:t>
            </a:r>
            <a:r>
              <a:rPr lang="en-US" sz="2000" dirty="0" smtClean="0"/>
              <a:t/>
            </a:r>
            <a:br>
              <a:rPr lang="en-US" sz="2000" dirty="0" smtClean="0"/>
            </a:br>
            <a:r>
              <a:rPr lang="en-US" sz="2200" dirty="0" smtClean="0"/>
              <a:t/>
            </a:r>
            <a:br>
              <a:rPr lang="en-US" sz="2200" dirty="0" smtClean="0"/>
            </a:br>
            <a:r>
              <a:rPr lang="en-US" sz="1800" dirty="0" smtClean="0"/>
              <a:t>1. </a:t>
            </a:r>
            <a:r>
              <a:rPr lang="en-US" sz="2000" dirty="0" smtClean="0"/>
              <a:t>We saw the pie-plot for the overall response on </a:t>
            </a:r>
            <a:r>
              <a:rPr lang="en-US" sz="2000" i="1" dirty="0" smtClean="0"/>
              <a:t>'Offering a wide variety of listed product in several category</a:t>
            </a:r>
            <a:r>
              <a:rPr lang="en-US" sz="2000" dirty="0" smtClean="0"/>
              <a:t>' statement.</a:t>
            </a:r>
            <a:br>
              <a:rPr lang="en-US" sz="2000" dirty="0" smtClean="0"/>
            </a:br>
            <a:r>
              <a:rPr lang="en-US" sz="2000" dirty="0" smtClean="0"/>
              <a:t>2. 205 people out of 269 agree or strongly-agree that e-retailer should offer a wide variety of listed product in several category.</a:t>
            </a:r>
            <a:br>
              <a:rPr lang="en-US" sz="2000" dirty="0" smtClean="0"/>
            </a:br>
            <a:r>
              <a:rPr lang="en-US" sz="2000" dirty="0" smtClean="0"/>
              <a:t>3. Let's see the plots with respect to gender and age.</a:t>
            </a:r>
            <a:br>
              <a:rPr lang="en-US" sz="2000" dirty="0" smtClean="0"/>
            </a:br>
            <a:r>
              <a:rPr lang="en-US" sz="2400" dirty="0" smtClean="0"/>
              <a:t/>
            </a:r>
            <a:br>
              <a:rPr lang="en-US" sz="2400" dirty="0" smtClean="0"/>
            </a:br>
            <a:r>
              <a:rPr lang="en-US" sz="2800" dirty="0" smtClean="0"/>
              <a:t/>
            </a:r>
            <a:br>
              <a:rPr lang="en-US" sz="2800" dirty="0" smtClean="0"/>
            </a:br>
            <a:endParaRPr lang="en-US" sz="2800" dirty="0"/>
          </a:p>
        </p:txBody>
      </p:sp>
      <p:sp>
        <p:nvSpPr>
          <p:cNvPr id="5" name="TextBox 4"/>
          <p:cNvSpPr txBox="1"/>
          <p:nvPr/>
        </p:nvSpPr>
        <p:spPr>
          <a:xfrm>
            <a:off x="685800" y="5657671"/>
            <a:ext cx="7391400" cy="1200329"/>
          </a:xfrm>
          <a:prstGeom prst="rect">
            <a:avLst/>
          </a:prstGeom>
          <a:noFill/>
        </p:spPr>
        <p:txBody>
          <a:bodyPr wrap="square" rtlCol="0">
            <a:spAutoFit/>
          </a:bodyPr>
          <a:lstStyle/>
          <a:p>
            <a:pPr lvl="0"/>
            <a:r>
              <a:rPr lang="en-US" b="1" dirty="0" smtClean="0"/>
              <a:t>Observations</a:t>
            </a:r>
            <a:r>
              <a:rPr lang="en-US" dirty="0" smtClean="0"/>
              <a:t>: </a:t>
            </a:r>
          </a:p>
          <a:p>
            <a:pPr lvl="0"/>
            <a:r>
              <a:rPr lang="en-US" dirty="0" smtClean="0"/>
              <a:t>Out of the people who strongly-agree or agree that e-retailer should offer a wide variety of listed product in several category, majority are female.</a:t>
            </a:r>
          </a:p>
          <a:p>
            <a:endParaRPr lang="en-US" dirty="0"/>
          </a:p>
        </p:txBody>
      </p:sp>
      <p:pic>
        <p:nvPicPr>
          <p:cNvPr id="8" name="Content Placeholder 7" descr="39.1.PNG"/>
          <p:cNvPicPr>
            <a:picLocks noGrp="1" noChangeAspect="1"/>
          </p:cNvPicPr>
          <p:nvPr>
            <p:ph idx="1"/>
          </p:nvPr>
        </p:nvPicPr>
        <p:blipFill>
          <a:blip r:embed="rId2"/>
          <a:stretch>
            <a:fillRect/>
          </a:stretch>
        </p:blipFill>
        <p:spPr>
          <a:xfrm>
            <a:off x="457200" y="2743200"/>
            <a:ext cx="8229600" cy="2766697"/>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0"/>
            <a:ext cx="5486400" cy="566738"/>
          </a:xfrm>
        </p:spPr>
        <p:txBody>
          <a:bodyPr/>
          <a:lstStyle/>
          <a:p>
            <a:r>
              <a:rPr lang="en-US" dirty="0" smtClean="0"/>
              <a:t>Observations:</a:t>
            </a:r>
            <a:endParaRPr lang="en-US" dirty="0"/>
          </a:p>
        </p:txBody>
      </p:sp>
      <p:pic>
        <p:nvPicPr>
          <p:cNvPr id="5" name="Picture Placeholder 4" descr="39.2.PNG"/>
          <p:cNvPicPr>
            <a:picLocks noGrp="1" noChangeAspect="1"/>
          </p:cNvPicPr>
          <p:nvPr>
            <p:ph type="pic" idx="1"/>
          </p:nvPr>
        </p:nvPicPr>
        <p:blipFill>
          <a:blip r:embed="rId2"/>
          <a:stretch>
            <a:fillRect/>
          </a:stretch>
        </p:blipFill>
        <p:spPr>
          <a:xfrm>
            <a:off x="990600" y="457200"/>
            <a:ext cx="7465522" cy="4038599"/>
          </a:xfrm>
          <a:prstGeom prst="rect">
            <a:avLst/>
          </a:prstGeom>
          <a:noFill/>
          <a:ln>
            <a:noFill/>
          </a:ln>
        </p:spPr>
      </p:pic>
      <p:sp>
        <p:nvSpPr>
          <p:cNvPr id="4" name="Text Placeholder 3"/>
          <p:cNvSpPr>
            <a:spLocks noGrp="1"/>
          </p:cNvSpPr>
          <p:nvPr>
            <p:ph type="body" sz="half" idx="2"/>
          </p:nvPr>
        </p:nvSpPr>
        <p:spPr>
          <a:xfrm>
            <a:off x="1752600" y="5105400"/>
            <a:ext cx="5486400" cy="804862"/>
          </a:xfrm>
        </p:spPr>
        <p:txBody>
          <a:bodyPr/>
          <a:lstStyle/>
          <a:p>
            <a:pPr lvl="0"/>
            <a:r>
              <a:rPr lang="en-US" dirty="0" smtClean="0"/>
              <a:t>Out of the people who strongly-agree or agree that e-retailer should offer a wide variety of listed product in several category, a high majority have been shopping online for </a:t>
            </a:r>
            <a:r>
              <a:rPr lang="en-US" dirty="0" err="1" smtClean="0"/>
              <a:t>atleast</a:t>
            </a:r>
            <a:r>
              <a:rPr lang="en-US" dirty="0" smtClean="0"/>
              <a:t> 2 years.</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495800"/>
            <a:ext cx="5486400" cy="566738"/>
          </a:xfrm>
        </p:spPr>
        <p:txBody>
          <a:bodyPr/>
          <a:lstStyle/>
          <a:p>
            <a:r>
              <a:rPr lang="en-US" dirty="0" smtClean="0"/>
              <a:t>Observations:</a:t>
            </a:r>
            <a:endParaRPr lang="en-US" dirty="0"/>
          </a:p>
        </p:txBody>
      </p:sp>
      <p:pic>
        <p:nvPicPr>
          <p:cNvPr id="5" name="Picture Placeholder 4" descr="39.3.PNG"/>
          <p:cNvPicPr>
            <a:picLocks noGrp="1" noChangeAspect="1"/>
          </p:cNvPicPr>
          <p:nvPr>
            <p:ph type="pic" idx="1"/>
          </p:nvPr>
        </p:nvPicPr>
        <p:blipFill>
          <a:blip r:embed="rId2"/>
          <a:stretch>
            <a:fillRect/>
          </a:stretch>
        </p:blipFill>
        <p:spPr>
          <a:xfrm>
            <a:off x="381000" y="381000"/>
            <a:ext cx="8336282" cy="4124901"/>
          </a:xfrm>
          <a:prstGeom prst="rect">
            <a:avLst/>
          </a:prstGeom>
          <a:noFill/>
          <a:ln>
            <a:noFill/>
          </a:ln>
        </p:spPr>
      </p:pic>
      <p:sp>
        <p:nvSpPr>
          <p:cNvPr id="4" name="Text Placeholder 3"/>
          <p:cNvSpPr>
            <a:spLocks noGrp="1"/>
          </p:cNvSpPr>
          <p:nvPr>
            <p:ph type="body" sz="half" idx="2"/>
          </p:nvPr>
        </p:nvSpPr>
        <p:spPr>
          <a:xfrm>
            <a:off x="1752600" y="5029200"/>
            <a:ext cx="5486400" cy="804862"/>
          </a:xfrm>
        </p:spPr>
        <p:txBody>
          <a:bodyPr>
            <a:normAutofit fontScale="92500"/>
          </a:bodyPr>
          <a:lstStyle/>
          <a:p>
            <a:pPr lvl="0"/>
            <a:r>
              <a:rPr lang="en-US" dirty="0" smtClean="0"/>
              <a:t>Out of the people who strongly-agree or agree that e-retailer should offer a wide variety of listed product in several category, majority are mobile internet users followed by </a:t>
            </a:r>
            <a:r>
              <a:rPr lang="en-US" dirty="0" err="1" smtClean="0"/>
              <a:t>wifi</a:t>
            </a:r>
            <a:r>
              <a:rPr lang="en-US" dirty="0" smtClean="0"/>
              <a:t> users. They mainly use </a:t>
            </a:r>
            <a:r>
              <a:rPr lang="en-US" dirty="0" err="1" smtClean="0"/>
              <a:t>smartphone</a:t>
            </a:r>
            <a:r>
              <a:rPr lang="en-US" dirty="0" smtClean="0"/>
              <a:t> and laptop.</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724400"/>
            <a:ext cx="5486400" cy="414338"/>
          </a:xfrm>
        </p:spPr>
        <p:txBody>
          <a:bodyPr/>
          <a:lstStyle/>
          <a:p>
            <a:r>
              <a:rPr lang="en-US" dirty="0" smtClean="0"/>
              <a:t>Observations:</a:t>
            </a:r>
            <a:endParaRPr lang="en-US" dirty="0"/>
          </a:p>
        </p:txBody>
      </p:sp>
      <p:pic>
        <p:nvPicPr>
          <p:cNvPr id="5" name="Picture Placeholder 4" descr="39.4.PNG"/>
          <p:cNvPicPr>
            <a:picLocks noGrp="1" noChangeAspect="1"/>
          </p:cNvPicPr>
          <p:nvPr>
            <p:ph type="pic" idx="1"/>
          </p:nvPr>
        </p:nvPicPr>
        <p:blipFill>
          <a:blip r:embed="rId2"/>
          <a:stretch>
            <a:fillRect/>
          </a:stretch>
        </p:blipFill>
        <p:spPr>
          <a:xfrm>
            <a:off x="762000" y="457200"/>
            <a:ext cx="7566161" cy="4191000"/>
          </a:xfrm>
          <a:prstGeom prst="rect">
            <a:avLst/>
          </a:prstGeom>
          <a:noFill/>
          <a:ln>
            <a:noFill/>
          </a:ln>
        </p:spPr>
      </p:pic>
      <p:sp>
        <p:nvSpPr>
          <p:cNvPr id="4" name="Text Placeholder 3"/>
          <p:cNvSpPr>
            <a:spLocks noGrp="1"/>
          </p:cNvSpPr>
          <p:nvPr>
            <p:ph type="body" sz="half" idx="2"/>
          </p:nvPr>
        </p:nvSpPr>
        <p:spPr>
          <a:xfrm>
            <a:off x="1752600" y="5105400"/>
            <a:ext cx="5486400" cy="804862"/>
          </a:xfrm>
        </p:spPr>
        <p:txBody>
          <a:bodyPr/>
          <a:lstStyle/>
          <a:p>
            <a:pPr lvl="0"/>
            <a:r>
              <a:rPr lang="en-US" dirty="0" smtClean="0"/>
              <a:t>Out of the people who strongly-agree or agree that e-retailer should offer a wide variety of listed product in several category, majority of people spend more than 15 minutes before making a purchase.</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495800"/>
            <a:ext cx="5486400" cy="414338"/>
          </a:xfrm>
        </p:spPr>
        <p:txBody>
          <a:bodyPr/>
          <a:lstStyle/>
          <a:p>
            <a:r>
              <a:rPr lang="en-US" dirty="0" smtClean="0"/>
              <a:t>Observations:</a:t>
            </a:r>
            <a:endParaRPr lang="en-US" dirty="0"/>
          </a:p>
        </p:txBody>
      </p:sp>
      <p:pic>
        <p:nvPicPr>
          <p:cNvPr id="5" name="Picture Placeholder 4" descr="39.5.PNG"/>
          <p:cNvPicPr>
            <a:picLocks noGrp="1" noChangeAspect="1"/>
          </p:cNvPicPr>
          <p:nvPr>
            <p:ph type="pic" idx="1"/>
          </p:nvPr>
        </p:nvPicPr>
        <p:blipFill>
          <a:blip r:embed="rId2"/>
          <a:srcRect l="3145" r="3145"/>
          <a:stretch>
            <a:fillRect/>
          </a:stretch>
        </p:blipFill>
        <p:spPr>
          <a:xfrm>
            <a:off x="1219200" y="304799"/>
            <a:ext cx="6781800" cy="4161559"/>
          </a:xfrm>
        </p:spPr>
      </p:pic>
      <p:sp>
        <p:nvSpPr>
          <p:cNvPr id="4" name="Text Placeholder 3"/>
          <p:cNvSpPr>
            <a:spLocks noGrp="1"/>
          </p:cNvSpPr>
          <p:nvPr>
            <p:ph type="body" sz="half" idx="2"/>
          </p:nvPr>
        </p:nvSpPr>
        <p:spPr>
          <a:xfrm>
            <a:off x="1371600" y="4876800"/>
            <a:ext cx="5486400" cy="1447800"/>
          </a:xfrm>
        </p:spPr>
        <p:txBody>
          <a:bodyPr>
            <a:normAutofit fontScale="85000" lnSpcReduction="10000"/>
          </a:bodyPr>
          <a:lstStyle/>
          <a:p>
            <a:pPr lvl="0"/>
            <a:r>
              <a:rPr lang="en-US" dirty="0" smtClean="0"/>
              <a:t>All the respondents have shopping experience from </a:t>
            </a:r>
            <a:r>
              <a:rPr lang="en-US" dirty="0" err="1" smtClean="0"/>
              <a:t>amazon</a:t>
            </a:r>
            <a:r>
              <a:rPr lang="en-US" dirty="0" smtClean="0"/>
              <a:t>.</a:t>
            </a:r>
          </a:p>
          <a:p>
            <a:pPr lvl="0"/>
            <a:r>
              <a:rPr lang="en-US" dirty="0" smtClean="0"/>
              <a:t>Out of the 205 people, a high majority(around 170) have shopping experience from </a:t>
            </a:r>
            <a:r>
              <a:rPr lang="en-US" dirty="0" err="1" smtClean="0"/>
              <a:t>flipkart</a:t>
            </a:r>
            <a:r>
              <a:rPr lang="en-US" dirty="0" smtClean="0"/>
              <a:t>.(205 people agree or strongly agree that e-retailer should offer a wide variety of listed product in several category)</a:t>
            </a:r>
          </a:p>
          <a:p>
            <a:pPr lvl="0"/>
            <a:r>
              <a:rPr lang="en-US" dirty="0" smtClean="0"/>
              <a:t>Out of the 205 </a:t>
            </a:r>
            <a:r>
              <a:rPr lang="en-US" dirty="0" err="1" smtClean="0"/>
              <a:t>people,around</a:t>
            </a:r>
            <a:r>
              <a:rPr lang="en-US" dirty="0" smtClean="0"/>
              <a:t> half the people have shopping experience from </a:t>
            </a:r>
            <a:r>
              <a:rPr lang="en-US" dirty="0" err="1" smtClean="0"/>
              <a:t>paytm</a:t>
            </a:r>
            <a:r>
              <a:rPr lang="en-US" dirty="0" smtClean="0"/>
              <a:t>.</a:t>
            </a:r>
          </a:p>
          <a:p>
            <a:pPr lvl="0"/>
            <a:r>
              <a:rPr lang="en-US" dirty="0" smtClean="0"/>
              <a:t>Out of the 205 people, around 150 people have shopping experience with </a:t>
            </a:r>
            <a:r>
              <a:rPr lang="en-US" dirty="0" err="1" smtClean="0"/>
              <a:t>myntra</a:t>
            </a:r>
            <a:r>
              <a:rPr lang="en-US" dirty="0" smtClean="0"/>
              <a:t> and around 130 with </a:t>
            </a:r>
            <a:r>
              <a:rPr lang="en-US" dirty="0" err="1" smtClean="0"/>
              <a:t>snapdeal</a:t>
            </a:r>
            <a:r>
              <a:rPr lang="en-US" dirty="0" smtClean="0"/>
              <a:t>.</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648200"/>
            <a:ext cx="5486400" cy="414338"/>
          </a:xfrm>
        </p:spPr>
        <p:txBody>
          <a:bodyPr/>
          <a:lstStyle/>
          <a:p>
            <a:r>
              <a:rPr lang="en-US" dirty="0" smtClean="0"/>
              <a:t>Observations:</a:t>
            </a:r>
            <a:endParaRPr lang="en-US" dirty="0"/>
          </a:p>
        </p:txBody>
      </p:sp>
      <p:pic>
        <p:nvPicPr>
          <p:cNvPr id="5" name="Picture Placeholder 4" descr="39.6.PNG"/>
          <p:cNvPicPr>
            <a:picLocks noGrp="1" noChangeAspect="1"/>
          </p:cNvPicPr>
          <p:nvPr>
            <p:ph type="pic" idx="1"/>
          </p:nvPr>
        </p:nvPicPr>
        <p:blipFill>
          <a:blip r:embed="rId2"/>
          <a:stretch>
            <a:fillRect/>
          </a:stretch>
        </p:blipFill>
        <p:spPr>
          <a:xfrm>
            <a:off x="838200" y="304800"/>
            <a:ext cx="7315200" cy="4429744"/>
          </a:xfrm>
          <a:prstGeom prst="rect">
            <a:avLst/>
          </a:prstGeom>
          <a:noFill/>
          <a:ln>
            <a:noFill/>
          </a:ln>
        </p:spPr>
      </p:pic>
      <p:sp>
        <p:nvSpPr>
          <p:cNvPr id="4" name="Text Placeholder 3"/>
          <p:cNvSpPr>
            <a:spLocks noGrp="1"/>
          </p:cNvSpPr>
          <p:nvPr>
            <p:ph type="body" sz="half" idx="2"/>
          </p:nvPr>
        </p:nvSpPr>
        <p:spPr>
          <a:xfrm>
            <a:off x="1219200" y="5105400"/>
            <a:ext cx="5486400" cy="1447800"/>
          </a:xfrm>
        </p:spPr>
        <p:txBody>
          <a:bodyPr>
            <a:normAutofit fontScale="77500" lnSpcReduction="20000"/>
          </a:bodyPr>
          <a:lstStyle/>
          <a:p>
            <a:pPr lvl="0"/>
            <a:r>
              <a:rPr lang="en-US" dirty="0" smtClean="0"/>
              <a:t>Out of the 205 people who strongly-agree or agree that  e-retailer should offer a wide variety of listed product in several category, around 165 people recommends </a:t>
            </a:r>
            <a:r>
              <a:rPr lang="en-US" dirty="0" err="1" smtClean="0"/>
              <a:t>amazon</a:t>
            </a:r>
            <a:r>
              <a:rPr lang="en-US" dirty="0" smtClean="0"/>
              <a:t> to a friend. A majority of people with indifferent view also likely to </a:t>
            </a:r>
            <a:r>
              <a:rPr lang="en-US" dirty="0" err="1" smtClean="0"/>
              <a:t>recmmend</a:t>
            </a:r>
            <a:r>
              <a:rPr lang="en-US" dirty="0" smtClean="0"/>
              <a:t> </a:t>
            </a:r>
            <a:r>
              <a:rPr lang="en-US" dirty="0" err="1" smtClean="0"/>
              <a:t>amazon</a:t>
            </a:r>
            <a:r>
              <a:rPr lang="en-US" dirty="0" smtClean="0"/>
              <a:t>.</a:t>
            </a:r>
          </a:p>
          <a:p>
            <a:pPr lvl="0"/>
            <a:r>
              <a:rPr lang="en-US" dirty="0" smtClean="0"/>
              <a:t>In case of </a:t>
            </a:r>
            <a:r>
              <a:rPr lang="en-US" dirty="0" err="1" smtClean="0"/>
              <a:t>flipkart</a:t>
            </a:r>
            <a:r>
              <a:rPr lang="en-US" dirty="0" smtClean="0"/>
              <a:t>, out of those 205 people, around 100 people recommend it to friends.</a:t>
            </a:r>
          </a:p>
          <a:p>
            <a:pPr lvl="0"/>
            <a:r>
              <a:rPr lang="en-US" dirty="0" smtClean="0"/>
              <a:t>In case of </a:t>
            </a:r>
            <a:r>
              <a:rPr lang="en-US" dirty="0" err="1" smtClean="0"/>
              <a:t>myntra</a:t>
            </a:r>
            <a:r>
              <a:rPr lang="en-US" dirty="0" smtClean="0"/>
              <a:t>, out of those 205 people, around 75 recommend it to friends.</a:t>
            </a:r>
          </a:p>
          <a:p>
            <a:pPr lvl="0"/>
            <a:r>
              <a:rPr lang="en-US" dirty="0" smtClean="0"/>
              <a:t>In case of </a:t>
            </a:r>
            <a:r>
              <a:rPr lang="en-US" dirty="0" err="1" smtClean="0"/>
              <a:t>paytm</a:t>
            </a:r>
            <a:r>
              <a:rPr lang="en-US" dirty="0" smtClean="0"/>
              <a:t>, less than 50. And in case of </a:t>
            </a:r>
            <a:r>
              <a:rPr lang="en-US" dirty="0" err="1" smtClean="0"/>
              <a:t>snapdeal</a:t>
            </a:r>
            <a:r>
              <a:rPr lang="en-US" dirty="0" smtClean="0"/>
              <a:t> no one is likely to recommend it to their friends.</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chor="t">
            <a:normAutofit fontScale="90000"/>
          </a:bodyPr>
          <a:lstStyle/>
          <a:p>
            <a:pPr lvl="0" algn="l"/>
            <a:r>
              <a:rPr lang="en-US" sz="2400" b="1" dirty="0" smtClean="0"/>
              <a:t>Analyzing the responses for ‘</a:t>
            </a:r>
            <a:r>
              <a:rPr lang="en-US" sz="2400" b="1" i="1" dirty="0" smtClean="0"/>
              <a:t>Monetary savings’</a:t>
            </a:r>
            <a:r>
              <a:rPr lang="en-US" sz="2400" b="1" dirty="0" smtClean="0"/>
              <a:t> column with respect to other columns.</a:t>
            </a:r>
            <a:r>
              <a:rPr lang="en-US" sz="2000" dirty="0" smtClean="0"/>
              <a:t/>
            </a:r>
            <a:br>
              <a:rPr lang="en-US" sz="2000" dirty="0" smtClean="0"/>
            </a:br>
            <a:r>
              <a:rPr lang="en-US" sz="2200" dirty="0" smtClean="0"/>
              <a:t/>
            </a:r>
            <a:br>
              <a:rPr lang="en-US" sz="2200" dirty="0" smtClean="0"/>
            </a:br>
            <a:r>
              <a:rPr lang="en-US" sz="2000" dirty="0" smtClean="0"/>
              <a:t>1. We saw the pie-plot for the overall response on </a:t>
            </a:r>
            <a:r>
              <a:rPr lang="en-US" sz="2000" i="1" dirty="0" smtClean="0"/>
              <a:t>'Monetary savings'</a:t>
            </a:r>
            <a:r>
              <a:rPr lang="en-US" sz="2000" dirty="0" smtClean="0"/>
              <a:t> statement.</a:t>
            </a:r>
            <a:br>
              <a:rPr lang="en-US" sz="2000" dirty="0" smtClean="0"/>
            </a:br>
            <a:r>
              <a:rPr lang="en-US" sz="2000" dirty="0" smtClean="0"/>
              <a:t>2. 223 people out of 269 agree or strongly-agree that online shopping leads to monetary savings.</a:t>
            </a:r>
            <a:br>
              <a:rPr lang="en-US" sz="2000" dirty="0" smtClean="0"/>
            </a:br>
            <a:r>
              <a:rPr lang="en-US" sz="2000" dirty="0" smtClean="0"/>
              <a:t>3. Let's see the plots with respect to gender and age.</a:t>
            </a:r>
            <a:r>
              <a:rPr lang="en-US" sz="1600" dirty="0" smtClean="0"/>
              <a:t/>
            </a:r>
            <a:br>
              <a:rPr lang="en-US" sz="1600" dirty="0" smtClean="0"/>
            </a:br>
            <a:r>
              <a:rPr lang="en-US" sz="2000" dirty="0" smtClean="0"/>
              <a:t/>
            </a:r>
            <a:br>
              <a:rPr lang="en-US" sz="2000" dirty="0" smtClean="0"/>
            </a:br>
            <a:r>
              <a:rPr lang="en-US" sz="2400" dirty="0" smtClean="0"/>
              <a:t/>
            </a:r>
            <a:br>
              <a:rPr lang="en-US" sz="2400" dirty="0" smtClean="0"/>
            </a:br>
            <a:r>
              <a:rPr lang="en-US" sz="2800" dirty="0" smtClean="0"/>
              <a:t/>
            </a:r>
            <a:br>
              <a:rPr lang="en-US" sz="2800" dirty="0" smtClean="0"/>
            </a:br>
            <a:endParaRPr lang="en-US" sz="2800" dirty="0"/>
          </a:p>
        </p:txBody>
      </p:sp>
      <p:sp>
        <p:nvSpPr>
          <p:cNvPr id="5" name="TextBox 4"/>
          <p:cNvSpPr txBox="1"/>
          <p:nvPr/>
        </p:nvSpPr>
        <p:spPr>
          <a:xfrm>
            <a:off x="685800" y="5334000"/>
            <a:ext cx="7391400" cy="1200329"/>
          </a:xfrm>
          <a:prstGeom prst="rect">
            <a:avLst/>
          </a:prstGeom>
          <a:noFill/>
        </p:spPr>
        <p:txBody>
          <a:bodyPr wrap="square" rtlCol="0">
            <a:spAutoFit/>
          </a:bodyPr>
          <a:lstStyle/>
          <a:p>
            <a:pPr lvl="0"/>
            <a:r>
              <a:rPr lang="en-US" b="1" dirty="0" smtClean="0"/>
              <a:t>Observations</a:t>
            </a:r>
            <a:r>
              <a:rPr lang="en-US" dirty="0" smtClean="0"/>
              <a:t>: </a:t>
            </a:r>
          </a:p>
          <a:p>
            <a:pPr lvl="0"/>
            <a:r>
              <a:rPr lang="en-US" dirty="0" smtClean="0"/>
              <a:t>Out of the people who strongly-agree or agree that online shopping leads to monetary savings, majority are female.</a:t>
            </a:r>
          </a:p>
          <a:p>
            <a:endParaRPr lang="en-US" dirty="0"/>
          </a:p>
        </p:txBody>
      </p:sp>
      <p:pic>
        <p:nvPicPr>
          <p:cNvPr id="7" name="Content Placeholder 6" descr="41.1.PNG"/>
          <p:cNvPicPr>
            <a:picLocks noGrp="1" noChangeAspect="1"/>
          </p:cNvPicPr>
          <p:nvPr>
            <p:ph idx="1"/>
          </p:nvPr>
        </p:nvPicPr>
        <p:blipFill>
          <a:blip r:embed="rId2"/>
          <a:stretch>
            <a:fillRect/>
          </a:stretch>
        </p:blipFill>
        <p:spPr>
          <a:xfrm>
            <a:off x="457200" y="2471153"/>
            <a:ext cx="8229600" cy="2784056"/>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724400"/>
            <a:ext cx="5486400" cy="490538"/>
          </a:xfrm>
        </p:spPr>
        <p:txBody>
          <a:bodyPr/>
          <a:lstStyle/>
          <a:p>
            <a:r>
              <a:rPr lang="en-US" dirty="0" smtClean="0"/>
              <a:t>Observations:</a:t>
            </a:r>
            <a:endParaRPr lang="en-US" dirty="0"/>
          </a:p>
        </p:txBody>
      </p:sp>
      <p:pic>
        <p:nvPicPr>
          <p:cNvPr id="5" name="Picture Placeholder 4" descr="41.2.PNG"/>
          <p:cNvPicPr>
            <a:picLocks noGrp="1" noChangeAspect="1"/>
          </p:cNvPicPr>
          <p:nvPr>
            <p:ph type="pic" idx="1"/>
          </p:nvPr>
        </p:nvPicPr>
        <p:blipFill>
          <a:blip r:embed="rId2"/>
          <a:stretch>
            <a:fillRect/>
          </a:stretch>
        </p:blipFill>
        <p:spPr>
          <a:xfrm>
            <a:off x="803140" y="612774"/>
            <a:ext cx="7502660" cy="4187826"/>
          </a:xfrm>
          <a:prstGeom prst="rect">
            <a:avLst/>
          </a:prstGeom>
          <a:noFill/>
          <a:ln>
            <a:noFill/>
          </a:ln>
        </p:spPr>
      </p:pic>
      <p:sp>
        <p:nvSpPr>
          <p:cNvPr id="4" name="Text Placeholder 3"/>
          <p:cNvSpPr>
            <a:spLocks noGrp="1"/>
          </p:cNvSpPr>
          <p:nvPr>
            <p:ph type="body" sz="half" idx="2"/>
          </p:nvPr>
        </p:nvSpPr>
        <p:spPr>
          <a:xfrm>
            <a:off x="1752600" y="5181600"/>
            <a:ext cx="5486400" cy="804862"/>
          </a:xfrm>
        </p:spPr>
        <p:txBody>
          <a:bodyPr/>
          <a:lstStyle/>
          <a:p>
            <a:pPr lvl="0"/>
            <a:r>
              <a:rPr lang="en-US" dirty="0" smtClean="0"/>
              <a:t>Out of the people who strongly-agree or agree that online shopping leads to monetary savings, a high majority have been shopping online for at least 2 years.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gn="ctr"/>
            <a:r>
              <a:rPr lang="en-US" dirty="0" smtClean="0"/>
              <a:t> Before</a:t>
            </a:r>
            <a:endParaRPr lang="en-US" dirty="0"/>
          </a:p>
        </p:txBody>
      </p:sp>
      <p:pic>
        <p:nvPicPr>
          <p:cNvPr id="7" name="Content Placeholder 6" descr="eda1.PNG"/>
          <p:cNvPicPr>
            <a:picLocks noGrp="1" noChangeAspect="1"/>
          </p:cNvPicPr>
          <p:nvPr>
            <p:ph sz="half" idx="2"/>
          </p:nvPr>
        </p:nvPicPr>
        <p:blipFill>
          <a:blip r:embed="rId2"/>
          <a:stretch>
            <a:fillRect/>
          </a:stretch>
        </p:blipFill>
        <p:spPr>
          <a:xfrm>
            <a:off x="457200" y="2590800"/>
            <a:ext cx="4040188" cy="2819400"/>
          </a:xfrm>
        </p:spPr>
      </p:pic>
      <p:sp>
        <p:nvSpPr>
          <p:cNvPr id="5" name="Text Placeholder 4"/>
          <p:cNvSpPr>
            <a:spLocks noGrp="1"/>
          </p:cNvSpPr>
          <p:nvPr>
            <p:ph type="body" sz="quarter" idx="3"/>
          </p:nvPr>
        </p:nvSpPr>
        <p:spPr/>
        <p:txBody>
          <a:bodyPr/>
          <a:lstStyle/>
          <a:p>
            <a:pPr algn="ctr"/>
            <a:r>
              <a:rPr lang="en-US" dirty="0" smtClean="0"/>
              <a:t>After</a:t>
            </a:r>
            <a:endParaRPr lang="en-US" dirty="0"/>
          </a:p>
        </p:txBody>
      </p:sp>
      <p:pic>
        <p:nvPicPr>
          <p:cNvPr id="8" name="Content Placeholder 7" descr="eda2.PNG"/>
          <p:cNvPicPr>
            <a:picLocks noGrp="1" noChangeAspect="1"/>
          </p:cNvPicPr>
          <p:nvPr>
            <p:ph sz="quarter" idx="4"/>
          </p:nvPr>
        </p:nvPicPr>
        <p:blipFill>
          <a:blip r:embed="rId3"/>
          <a:stretch>
            <a:fillRect/>
          </a:stretch>
        </p:blipFill>
        <p:spPr>
          <a:xfrm>
            <a:off x="4648200" y="3048000"/>
            <a:ext cx="4041775" cy="1752600"/>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648200"/>
            <a:ext cx="5486400" cy="566738"/>
          </a:xfrm>
        </p:spPr>
        <p:txBody>
          <a:bodyPr/>
          <a:lstStyle/>
          <a:p>
            <a:r>
              <a:rPr lang="en-US" dirty="0" smtClean="0"/>
              <a:t>Observations:</a:t>
            </a:r>
            <a:endParaRPr lang="en-US" dirty="0"/>
          </a:p>
        </p:txBody>
      </p:sp>
      <p:pic>
        <p:nvPicPr>
          <p:cNvPr id="5" name="Picture Placeholder 4" descr="41.3.PNG"/>
          <p:cNvPicPr>
            <a:picLocks noGrp="1" noChangeAspect="1"/>
          </p:cNvPicPr>
          <p:nvPr>
            <p:ph type="pic" idx="1"/>
          </p:nvPr>
        </p:nvPicPr>
        <p:blipFill>
          <a:blip r:embed="rId2"/>
          <a:stretch>
            <a:fillRect/>
          </a:stretch>
        </p:blipFill>
        <p:spPr>
          <a:xfrm>
            <a:off x="533400" y="381000"/>
            <a:ext cx="8001000" cy="4296343"/>
          </a:xfrm>
          <a:prstGeom prst="rect">
            <a:avLst/>
          </a:prstGeom>
          <a:noFill/>
          <a:ln>
            <a:noFill/>
          </a:ln>
        </p:spPr>
      </p:pic>
      <p:sp>
        <p:nvSpPr>
          <p:cNvPr id="4" name="Text Placeholder 3"/>
          <p:cNvSpPr>
            <a:spLocks noGrp="1"/>
          </p:cNvSpPr>
          <p:nvPr>
            <p:ph type="body" sz="half" idx="2"/>
          </p:nvPr>
        </p:nvSpPr>
        <p:spPr>
          <a:xfrm>
            <a:off x="1828800" y="5181600"/>
            <a:ext cx="5486400" cy="804862"/>
          </a:xfrm>
        </p:spPr>
        <p:txBody>
          <a:bodyPr/>
          <a:lstStyle/>
          <a:p>
            <a:pPr lvl="0"/>
            <a:r>
              <a:rPr lang="en-US" dirty="0" smtClean="0"/>
              <a:t>Out of the people who strongly-agree or agree online shopping leads to monetary savings, majority are mobile internet users followed by </a:t>
            </a:r>
            <a:r>
              <a:rPr lang="en-US" dirty="0" err="1" smtClean="0"/>
              <a:t>wifi</a:t>
            </a:r>
            <a:r>
              <a:rPr lang="en-US" dirty="0" smtClean="0"/>
              <a:t> users. They mainly use </a:t>
            </a:r>
            <a:r>
              <a:rPr lang="en-US" dirty="0" err="1" smtClean="0"/>
              <a:t>smartphone</a:t>
            </a:r>
            <a:r>
              <a:rPr lang="en-US" dirty="0" smtClean="0"/>
              <a:t> and laptop.</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495800"/>
            <a:ext cx="5486400" cy="566738"/>
          </a:xfrm>
        </p:spPr>
        <p:txBody>
          <a:bodyPr/>
          <a:lstStyle/>
          <a:p>
            <a:r>
              <a:rPr lang="en-US" dirty="0" smtClean="0"/>
              <a:t>Observations:</a:t>
            </a:r>
            <a:endParaRPr lang="en-US" dirty="0"/>
          </a:p>
        </p:txBody>
      </p:sp>
      <p:pic>
        <p:nvPicPr>
          <p:cNvPr id="5" name="Picture Placeholder 4" descr="41.4.PNG"/>
          <p:cNvPicPr>
            <a:picLocks noGrp="1" noChangeAspect="1"/>
          </p:cNvPicPr>
          <p:nvPr>
            <p:ph type="pic" idx="1"/>
          </p:nvPr>
        </p:nvPicPr>
        <p:blipFill>
          <a:blip r:embed="rId2"/>
          <a:stretch>
            <a:fillRect/>
          </a:stretch>
        </p:blipFill>
        <p:spPr>
          <a:xfrm>
            <a:off x="838200" y="609600"/>
            <a:ext cx="7186754" cy="4035426"/>
          </a:xfrm>
          <a:prstGeom prst="rect">
            <a:avLst/>
          </a:prstGeom>
          <a:noFill/>
          <a:ln>
            <a:noFill/>
          </a:ln>
        </p:spPr>
      </p:pic>
      <p:sp>
        <p:nvSpPr>
          <p:cNvPr id="4" name="Text Placeholder 3"/>
          <p:cNvSpPr>
            <a:spLocks noGrp="1"/>
          </p:cNvSpPr>
          <p:nvPr>
            <p:ph type="body" sz="half" idx="2"/>
          </p:nvPr>
        </p:nvSpPr>
        <p:spPr>
          <a:xfrm>
            <a:off x="1828800" y="5029200"/>
            <a:ext cx="5486400" cy="804862"/>
          </a:xfrm>
        </p:spPr>
        <p:txBody>
          <a:bodyPr/>
          <a:lstStyle/>
          <a:p>
            <a:pPr lvl="0"/>
            <a:r>
              <a:rPr lang="en-US" dirty="0" smtClean="0"/>
              <a:t>Out of the 223 people who strongly-agree or agree that online shopping leads to monetary savings, around 130 prefer credit/debit cards.</a:t>
            </a:r>
          </a:p>
          <a:p>
            <a:pPr lvl="0"/>
            <a:r>
              <a:rPr lang="en-US" dirty="0" smtClean="0"/>
              <a:t>Around 70 prefer cash on delivery and less than 50 prefer e-wallets.</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724400"/>
            <a:ext cx="5486400" cy="490538"/>
          </a:xfrm>
        </p:spPr>
        <p:txBody>
          <a:bodyPr/>
          <a:lstStyle/>
          <a:p>
            <a:r>
              <a:rPr lang="en-US" dirty="0" smtClean="0"/>
              <a:t>Observations:</a:t>
            </a:r>
            <a:endParaRPr lang="en-US" dirty="0"/>
          </a:p>
        </p:txBody>
      </p:sp>
      <p:pic>
        <p:nvPicPr>
          <p:cNvPr id="5" name="Picture Placeholder 4" descr="41.5.PNG"/>
          <p:cNvPicPr>
            <a:picLocks noGrp="1" noChangeAspect="1"/>
          </p:cNvPicPr>
          <p:nvPr>
            <p:ph type="pic" idx="1"/>
          </p:nvPr>
        </p:nvPicPr>
        <p:blipFill>
          <a:blip r:embed="rId2"/>
          <a:stretch>
            <a:fillRect/>
          </a:stretch>
        </p:blipFill>
        <p:spPr>
          <a:xfrm>
            <a:off x="762000" y="381000"/>
            <a:ext cx="7620000" cy="4477375"/>
          </a:xfrm>
          <a:prstGeom prst="rect">
            <a:avLst/>
          </a:prstGeom>
          <a:noFill/>
          <a:ln>
            <a:noFill/>
          </a:ln>
        </p:spPr>
      </p:pic>
      <p:sp>
        <p:nvSpPr>
          <p:cNvPr id="4" name="Text Placeholder 3"/>
          <p:cNvSpPr>
            <a:spLocks noGrp="1"/>
          </p:cNvSpPr>
          <p:nvPr>
            <p:ph type="body" sz="half" idx="2"/>
          </p:nvPr>
        </p:nvSpPr>
        <p:spPr>
          <a:xfrm>
            <a:off x="1295400" y="5257800"/>
            <a:ext cx="5486400" cy="1371600"/>
          </a:xfrm>
        </p:spPr>
        <p:txBody>
          <a:bodyPr>
            <a:normAutofit fontScale="85000" lnSpcReduction="10000"/>
          </a:bodyPr>
          <a:lstStyle/>
          <a:p>
            <a:pPr lvl="0"/>
            <a:r>
              <a:rPr lang="en-US" dirty="0" smtClean="0"/>
              <a:t>All the respondents have shopping experience from </a:t>
            </a:r>
            <a:r>
              <a:rPr lang="en-US" dirty="0" err="1" smtClean="0"/>
              <a:t>amazon</a:t>
            </a:r>
            <a:r>
              <a:rPr lang="en-US" dirty="0" smtClean="0"/>
              <a:t>.</a:t>
            </a:r>
          </a:p>
          <a:p>
            <a:pPr lvl="0"/>
            <a:r>
              <a:rPr lang="en-US" dirty="0" smtClean="0"/>
              <a:t>Out of the 223 people, a high majority(around 190) have shopping experience from </a:t>
            </a:r>
            <a:r>
              <a:rPr lang="en-US" dirty="0" err="1" smtClean="0"/>
              <a:t>flipkart</a:t>
            </a:r>
            <a:r>
              <a:rPr lang="en-US" dirty="0" smtClean="0"/>
              <a:t>.(223 people agree or strongly agree  that online shopping leads to monetary savings)</a:t>
            </a:r>
          </a:p>
          <a:p>
            <a:pPr lvl="0"/>
            <a:r>
              <a:rPr lang="en-US" dirty="0" smtClean="0"/>
              <a:t>Out of the 223 </a:t>
            </a:r>
            <a:r>
              <a:rPr lang="en-US" dirty="0" err="1" smtClean="0"/>
              <a:t>people,around</a:t>
            </a:r>
            <a:r>
              <a:rPr lang="en-US" dirty="0" smtClean="0"/>
              <a:t> 130 people have shopping experience from </a:t>
            </a:r>
            <a:r>
              <a:rPr lang="en-US" dirty="0" err="1" smtClean="0"/>
              <a:t>paytm</a:t>
            </a:r>
            <a:r>
              <a:rPr lang="en-US" dirty="0" smtClean="0"/>
              <a:t>.</a:t>
            </a:r>
          </a:p>
          <a:p>
            <a:pPr lvl="0"/>
            <a:r>
              <a:rPr lang="en-US" dirty="0" smtClean="0"/>
              <a:t>Out of the 223 people, around 130 people have shopping experience with </a:t>
            </a:r>
            <a:r>
              <a:rPr lang="en-US" dirty="0" err="1" smtClean="0"/>
              <a:t>myntra</a:t>
            </a:r>
            <a:r>
              <a:rPr lang="en-US" dirty="0" smtClean="0"/>
              <a:t> and around 150 with </a:t>
            </a:r>
            <a:r>
              <a:rPr lang="en-US" dirty="0" err="1" smtClean="0"/>
              <a:t>snapdeal</a:t>
            </a:r>
            <a:r>
              <a:rPr lang="en-US" dirty="0" smtClean="0"/>
              <a:t>.</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876800"/>
            <a:ext cx="5486400" cy="414338"/>
          </a:xfrm>
        </p:spPr>
        <p:txBody>
          <a:bodyPr/>
          <a:lstStyle/>
          <a:p>
            <a:r>
              <a:rPr lang="en-US" dirty="0" smtClean="0"/>
              <a:t>Observations:</a:t>
            </a:r>
            <a:endParaRPr lang="en-US" dirty="0"/>
          </a:p>
        </p:txBody>
      </p:sp>
      <p:pic>
        <p:nvPicPr>
          <p:cNvPr id="5" name="Picture Placeholder 4" descr="41.6.PNG"/>
          <p:cNvPicPr>
            <a:picLocks noGrp="1" noChangeAspect="1"/>
          </p:cNvPicPr>
          <p:nvPr>
            <p:ph type="pic" idx="1"/>
          </p:nvPr>
        </p:nvPicPr>
        <p:blipFill>
          <a:blip r:embed="rId2"/>
          <a:stretch>
            <a:fillRect/>
          </a:stretch>
        </p:blipFill>
        <p:spPr>
          <a:xfrm>
            <a:off x="762000" y="381000"/>
            <a:ext cx="7696199" cy="4610744"/>
          </a:xfrm>
          <a:prstGeom prst="rect">
            <a:avLst/>
          </a:prstGeom>
          <a:noFill/>
          <a:ln>
            <a:noFill/>
          </a:ln>
        </p:spPr>
      </p:pic>
      <p:sp>
        <p:nvSpPr>
          <p:cNvPr id="4" name="Text Placeholder 3"/>
          <p:cNvSpPr>
            <a:spLocks noGrp="1"/>
          </p:cNvSpPr>
          <p:nvPr>
            <p:ph type="body" sz="half" idx="2"/>
          </p:nvPr>
        </p:nvSpPr>
        <p:spPr>
          <a:xfrm>
            <a:off x="1295400" y="5257800"/>
            <a:ext cx="5486400" cy="1447800"/>
          </a:xfrm>
        </p:spPr>
        <p:txBody>
          <a:bodyPr>
            <a:normAutofit fontScale="85000" lnSpcReduction="10000"/>
          </a:bodyPr>
          <a:lstStyle/>
          <a:p>
            <a:pPr lvl="0"/>
            <a:r>
              <a:rPr lang="en-US" dirty="0" smtClean="0"/>
              <a:t>Out of the 223 people who strongly-agree or agree that online shopping leads to monetary savings, around 180 people recommends </a:t>
            </a:r>
            <a:r>
              <a:rPr lang="en-US" dirty="0" err="1" smtClean="0"/>
              <a:t>amazon</a:t>
            </a:r>
            <a:r>
              <a:rPr lang="en-US" dirty="0" smtClean="0"/>
              <a:t> to a friend.</a:t>
            </a:r>
          </a:p>
          <a:p>
            <a:pPr lvl="0"/>
            <a:r>
              <a:rPr lang="en-US" dirty="0" smtClean="0"/>
              <a:t>In case of </a:t>
            </a:r>
            <a:r>
              <a:rPr lang="en-US" dirty="0" err="1" smtClean="0"/>
              <a:t>flipkart</a:t>
            </a:r>
            <a:r>
              <a:rPr lang="en-US" dirty="0" smtClean="0"/>
              <a:t>, out of those 223 people, around 100 people recommend it to friends.</a:t>
            </a:r>
          </a:p>
          <a:p>
            <a:pPr lvl="0"/>
            <a:r>
              <a:rPr lang="en-US" dirty="0" smtClean="0"/>
              <a:t>In case of </a:t>
            </a:r>
            <a:r>
              <a:rPr lang="en-US" dirty="0" err="1" smtClean="0"/>
              <a:t>myntra</a:t>
            </a:r>
            <a:r>
              <a:rPr lang="en-US" dirty="0" smtClean="0"/>
              <a:t>, out of those 205 people, around 60 recommend it to friends.</a:t>
            </a:r>
          </a:p>
          <a:p>
            <a:pPr lvl="0"/>
            <a:r>
              <a:rPr lang="en-US" dirty="0" smtClean="0"/>
              <a:t>In case of </a:t>
            </a:r>
            <a:r>
              <a:rPr lang="en-US" dirty="0" err="1" smtClean="0"/>
              <a:t>paytm</a:t>
            </a:r>
            <a:r>
              <a:rPr lang="en-US" dirty="0" smtClean="0"/>
              <a:t>, less than 50. And in case of </a:t>
            </a:r>
            <a:r>
              <a:rPr lang="en-US" dirty="0" err="1" smtClean="0"/>
              <a:t>snapdeal</a:t>
            </a:r>
            <a:r>
              <a:rPr lang="en-US" dirty="0" smtClean="0"/>
              <a:t> no one is likely to recommend it to their friends.</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chor="t">
            <a:normAutofit fontScale="90000"/>
          </a:bodyPr>
          <a:lstStyle/>
          <a:p>
            <a:pPr lvl="0" algn="l"/>
            <a:r>
              <a:rPr lang="en-US" sz="2400" b="1" dirty="0" smtClean="0"/>
              <a:t>Analyzing the responses for ‘</a:t>
            </a:r>
            <a:r>
              <a:rPr lang="en-US" sz="2400" b="1" i="1" dirty="0" smtClean="0"/>
              <a:t>Getting value for money spent’</a:t>
            </a:r>
            <a:r>
              <a:rPr lang="en-US" sz="2400" b="1" dirty="0" smtClean="0"/>
              <a:t> column with respect to other columns.</a:t>
            </a:r>
            <a:r>
              <a:rPr lang="en-US" sz="2000" dirty="0" smtClean="0"/>
              <a:t/>
            </a:r>
            <a:br>
              <a:rPr lang="en-US" sz="2000" dirty="0" smtClean="0"/>
            </a:br>
            <a:r>
              <a:rPr lang="en-US" sz="2200" dirty="0" smtClean="0"/>
              <a:t/>
            </a:r>
            <a:br>
              <a:rPr lang="en-US" sz="2200" dirty="0" smtClean="0"/>
            </a:br>
            <a:r>
              <a:rPr lang="en-US" sz="2000" dirty="0" smtClean="0"/>
              <a:t>1. We saw the pie-plot for the overall response on </a:t>
            </a:r>
            <a:r>
              <a:rPr lang="en-US" sz="2000" i="1" dirty="0" smtClean="0"/>
              <a:t>'Getting value for money spent</a:t>
            </a:r>
            <a:r>
              <a:rPr lang="en-US" sz="2000" dirty="0" smtClean="0"/>
              <a:t>' statement.</a:t>
            </a:r>
            <a:br>
              <a:rPr lang="en-US" sz="2000" dirty="0" smtClean="0"/>
            </a:br>
            <a:r>
              <a:rPr lang="en-US" sz="2000" dirty="0" smtClean="0"/>
              <a:t>2. 231 people out of 269 agree or strongly-agree that online shopping helps them get value for money spent.</a:t>
            </a:r>
            <a:br>
              <a:rPr lang="en-US" sz="2000" dirty="0" smtClean="0"/>
            </a:br>
            <a:r>
              <a:rPr lang="en-US" sz="2000" dirty="0" smtClean="0"/>
              <a:t>3. Let's see the plots with respect to gender and age.</a:t>
            </a:r>
            <a:r>
              <a:rPr lang="en-US" sz="1400" dirty="0" smtClean="0"/>
              <a:t/>
            </a:r>
            <a:br>
              <a:rPr lang="en-US" sz="1400" dirty="0" smtClean="0"/>
            </a:br>
            <a:r>
              <a:rPr lang="en-US" sz="1600" dirty="0" smtClean="0"/>
              <a:t/>
            </a:r>
            <a:br>
              <a:rPr lang="en-US" sz="1600" dirty="0" smtClean="0"/>
            </a:br>
            <a:r>
              <a:rPr lang="en-US" sz="2000" dirty="0" smtClean="0"/>
              <a:t/>
            </a:r>
            <a:br>
              <a:rPr lang="en-US" sz="2000" dirty="0" smtClean="0"/>
            </a:br>
            <a:r>
              <a:rPr lang="en-US" sz="2400" dirty="0" smtClean="0"/>
              <a:t/>
            </a:r>
            <a:br>
              <a:rPr lang="en-US" sz="2400" dirty="0" smtClean="0"/>
            </a:br>
            <a:r>
              <a:rPr lang="en-US" sz="2800" dirty="0" smtClean="0"/>
              <a:t/>
            </a:r>
            <a:br>
              <a:rPr lang="en-US" sz="2800" dirty="0" smtClean="0"/>
            </a:br>
            <a:endParaRPr lang="en-US" sz="2800" dirty="0"/>
          </a:p>
        </p:txBody>
      </p:sp>
      <p:sp>
        <p:nvSpPr>
          <p:cNvPr id="5" name="TextBox 4"/>
          <p:cNvSpPr txBox="1"/>
          <p:nvPr/>
        </p:nvSpPr>
        <p:spPr>
          <a:xfrm>
            <a:off x="685800" y="5334000"/>
            <a:ext cx="7391400" cy="1200329"/>
          </a:xfrm>
          <a:prstGeom prst="rect">
            <a:avLst/>
          </a:prstGeom>
          <a:noFill/>
        </p:spPr>
        <p:txBody>
          <a:bodyPr wrap="square" rtlCol="0">
            <a:spAutoFit/>
          </a:bodyPr>
          <a:lstStyle/>
          <a:p>
            <a:pPr lvl="0"/>
            <a:r>
              <a:rPr lang="en-US" b="1" dirty="0" smtClean="0"/>
              <a:t>Observations</a:t>
            </a:r>
            <a:r>
              <a:rPr lang="en-US" dirty="0" smtClean="0"/>
              <a:t>: </a:t>
            </a:r>
          </a:p>
          <a:p>
            <a:pPr lvl="0"/>
            <a:r>
              <a:rPr lang="en-US" dirty="0" smtClean="0"/>
              <a:t>Out of the people who strongly-agree or agree that online shopping helps them get value for money spent, majority are female.</a:t>
            </a:r>
          </a:p>
          <a:p>
            <a:endParaRPr lang="en-US" dirty="0"/>
          </a:p>
        </p:txBody>
      </p:sp>
      <p:pic>
        <p:nvPicPr>
          <p:cNvPr id="8" name="Content Placeholder 7" descr="47.1.PNG"/>
          <p:cNvPicPr>
            <a:picLocks noGrp="1" noChangeAspect="1"/>
          </p:cNvPicPr>
          <p:nvPr>
            <p:ph idx="1"/>
          </p:nvPr>
        </p:nvPicPr>
        <p:blipFill>
          <a:blip r:embed="rId2"/>
          <a:stretch>
            <a:fillRect/>
          </a:stretch>
        </p:blipFill>
        <p:spPr>
          <a:xfrm>
            <a:off x="381000" y="2743200"/>
            <a:ext cx="8229600" cy="2606782"/>
          </a:xfr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419600"/>
            <a:ext cx="5486400" cy="566738"/>
          </a:xfrm>
        </p:spPr>
        <p:txBody>
          <a:bodyPr/>
          <a:lstStyle/>
          <a:p>
            <a:r>
              <a:rPr lang="en-US" dirty="0" smtClean="0"/>
              <a:t>Observations:</a:t>
            </a:r>
            <a:endParaRPr lang="en-US" dirty="0"/>
          </a:p>
        </p:txBody>
      </p:sp>
      <p:pic>
        <p:nvPicPr>
          <p:cNvPr id="5" name="Picture Placeholder 4" descr="47.2.PNG"/>
          <p:cNvPicPr>
            <a:picLocks noGrp="1" noChangeAspect="1"/>
          </p:cNvPicPr>
          <p:nvPr>
            <p:ph type="pic" idx="1"/>
          </p:nvPr>
        </p:nvPicPr>
        <p:blipFill>
          <a:blip r:embed="rId2"/>
          <a:stretch>
            <a:fillRect/>
          </a:stretch>
        </p:blipFill>
        <p:spPr>
          <a:xfrm>
            <a:off x="762000" y="381000"/>
            <a:ext cx="7696199" cy="4114800"/>
          </a:xfrm>
          <a:prstGeom prst="rect">
            <a:avLst/>
          </a:prstGeom>
          <a:noFill/>
          <a:ln>
            <a:noFill/>
          </a:ln>
        </p:spPr>
      </p:pic>
      <p:sp>
        <p:nvSpPr>
          <p:cNvPr id="4" name="Text Placeholder 3"/>
          <p:cNvSpPr>
            <a:spLocks noGrp="1"/>
          </p:cNvSpPr>
          <p:nvPr>
            <p:ph type="body" sz="half" idx="2"/>
          </p:nvPr>
        </p:nvSpPr>
        <p:spPr>
          <a:xfrm>
            <a:off x="1752600" y="4953000"/>
            <a:ext cx="5486400" cy="990600"/>
          </a:xfrm>
        </p:spPr>
        <p:txBody>
          <a:bodyPr/>
          <a:lstStyle/>
          <a:p>
            <a:pPr lvl="0"/>
            <a:r>
              <a:rPr lang="en-US" dirty="0" smtClean="0"/>
              <a:t>Out of the people who strongly-agree or agree that online shopping helps them get value for money spent, a high majority  have been shopping online for </a:t>
            </a:r>
            <a:r>
              <a:rPr lang="en-US" dirty="0" err="1" smtClean="0"/>
              <a:t>atleast</a:t>
            </a:r>
            <a:r>
              <a:rPr lang="en-US" dirty="0" smtClean="0"/>
              <a:t> 2 years.</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0"/>
            <a:ext cx="5486400" cy="490538"/>
          </a:xfrm>
        </p:spPr>
        <p:txBody>
          <a:bodyPr/>
          <a:lstStyle/>
          <a:p>
            <a:r>
              <a:rPr lang="en-US" dirty="0" smtClean="0"/>
              <a:t>Observations:</a:t>
            </a:r>
            <a:endParaRPr lang="en-US" dirty="0"/>
          </a:p>
        </p:txBody>
      </p:sp>
      <p:pic>
        <p:nvPicPr>
          <p:cNvPr id="5" name="Picture Placeholder 4" descr="47.3.PNG"/>
          <p:cNvPicPr>
            <a:picLocks noGrp="1" noChangeAspect="1"/>
          </p:cNvPicPr>
          <p:nvPr>
            <p:ph type="pic" idx="1"/>
          </p:nvPr>
        </p:nvPicPr>
        <p:blipFill>
          <a:blip r:embed="rId2"/>
          <a:stretch>
            <a:fillRect/>
          </a:stretch>
        </p:blipFill>
        <p:spPr>
          <a:xfrm>
            <a:off x="685800" y="457200"/>
            <a:ext cx="7620000" cy="4172533"/>
          </a:xfrm>
          <a:prstGeom prst="rect">
            <a:avLst/>
          </a:prstGeom>
          <a:noFill/>
          <a:ln>
            <a:noFill/>
          </a:ln>
        </p:spPr>
      </p:pic>
      <p:sp>
        <p:nvSpPr>
          <p:cNvPr id="4" name="Text Placeholder 3"/>
          <p:cNvSpPr>
            <a:spLocks noGrp="1"/>
          </p:cNvSpPr>
          <p:nvPr>
            <p:ph type="body" sz="half" idx="2"/>
          </p:nvPr>
        </p:nvSpPr>
        <p:spPr>
          <a:xfrm>
            <a:off x="1752600" y="5029200"/>
            <a:ext cx="5486400" cy="804862"/>
          </a:xfrm>
        </p:spPr>
        <p:txBody>
          <a:bodyPr/>
          <a:lstStyle/>
          <a:p>
            <a:pPr lvl="0"/>
            <a:r>
              <a:rPr lang="en-US" dirty="0" smtClean="0"/>
              <a:t>Out of the people who strongly-agree or agree online shopping helps them get value for money spent, majority are mobile  internet users followed by </a:t>
            </a:r>
            <a:r>
              <a:rPr lang="en-US" dirty="0" err="1" smtClean="0"/>
              <a:t>wi-fi</a:t>
            </a:r>
            <a:r>
              <a:rPr lang="en-US" dirty="0" smtClean="0"/>
              <a:t> users. They mainly use smart-phone and laptop.</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724400"/>
            <a:ext cx="5486400" cy="490538"/>
          </a:xfrm>
        </p:spPr>
        <p:txBody>
          <a:bodyPr/>
          <a:lstStyle/>
          <a:p>
            <a:r>
              <a:rPr lang="en-US" dirty="0" smtClean="0"/>
              <a:t>Observations:</a:t>
            </a:r>
            <a:endParaRPr lang="en-US" dirty="0"/>
          </a:p>
        </p:txBody>
      </p:sp>
      <p:pic>
        <p:nvPicPr>
          <p:cNvPr id="5" name="Picture Placeholder 4" descr="47.4.PNG"/>
          <p:cNvPicPr>
            <a:picLocks noGrp="1" noChangeAspect="1"/>
          </p:cNvPicPr>
          <p:nvPr>
            <p:ph type="pic" idx="1"/>
          </p:nvPr>
        </p:nvPicPr>
        <p:blipFill>
          <a:blip r:embed="rId2"/>
          <a:stretch>
            <a:fillRect/>
          </a:stretch>
        </p:blipFill>
        <p:spPr>
          <a:xfrm>
            <a:off x="914400" y="304800"/>
            <a:ext cx="7294688" cy="4572000"/>
          </a:xfrm>
          <a:prstGeom prst="rect">
            <a:avLst/>
          </a:prstGeom>
          <a:noFill/>
          <a:ln>
            <a:noFill/>
          </a:ln>
        </p:spPr>
      </p:pic>
      <p:sp>
        <p:nvSpPr>
          <p:cNvPr id="4" name="Text Placeholder 3"/>
          <p:cNvSpPr>
            <a:spLocks noGrp="1"/>
          </p:cNvSpPr>
          <p:nvPr>
            <p:ph type="body" sz="half" idx="2"/>
          </p:nvPr>
        </p:nvSpPr>
        <p:spPr>
          <a:xfrm>
            <a:off x="1752600" y="5181600"/>
            <a:ext cx="5486400" cy="804862"/>
          </a:xfrm>
        </p:spPr>
        <p:txBody>
          <a:bodyPr>
            <a:normAutofit fontScale="92500"/>
          </a:bodyPr>
          <a:lstStyle/>
          <a:p>
            <a:pPr lvl="0"/>
            <a:r>
              <a:rPr lang="en-US" dirty="0" smtClean="0"/>
              <a:t>Out of the 231 people who strongly-agree or agree that online shopping helps them get value for money spent, around 135 prefer credit/debit cards.</a:t>
            </a:r>
          </a:p>
          <a:p>
            <a:pPr lvl="0"/>
            <a:r>
              <a:rPr lang="en-US" dirty="0" smtClean="0"/>
              <a:t>Around 50 prefer cash on delivery and less than 50 prefer e-wallets.</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876800"/>
            <a:ext cx="5486400" cy="414338"/>
          </a:xfrm>
        </p:spPr>
        <p:txBody>
          <a:bodyPr/>
          <a:lstStyle/>
          <a:p>
            <a:r>
              <a:rPr lang="en-US" dirty="0" smtClean="0"/>
              <a:t>Observations:</a:t>
            </a:r>
            <a:endParaRPr lang="en-US" dirty="0"/>
          </a:p>
        </p:txBody>
      </p:sp>
      <p:pic>
        <p:nvPicPr>
          <p:cNvPr id="5" name="Picture Placeholder 4" descr="47.5.PNG"/>
          <p:cNvPicPr>
            <a:picLocks noGrp="1" noChangeAspect="1"/>
          </p:cNvPicPr>
          <p:nvPr>
            <p:ph type="pic" idx="1"/>
          </p:nvPr>
        </p:nvPicPr>
        <p:blipFill>
          <a:blip r:embed="rId2"/>
          <a:stretch>
            <a:fillRect/>
          </a:stretch>
        </p:blipFill>
        <p:spPr>
          <a:xfrm>
            <a:off x="990600" y="457200"/>
            <a:ext cx="7086600" cy="4439270"/>
          </a:xfrm>
          <a:prstGeom prst="rect">
            <a:avLst/>
          </a:prstGeom>
          <a:noFill/>
          <a:ln>
            <a:noFill/>
          </a:ln>
        </p:spPr>
      </p:pic>
      <p:sp>
        <p:nvSpPr>
          <p:cNvPr id="4" name="Text Placeholder 3"/>
          <p:cNvSpPr>
            <a:spLocks noGrp="1"/>
          </p:cNvSpPr>
          <p:nvPr>
            <p:ph type="body" sz="half" idx="2"/>
          </p:nvPr>
        </p:nvSpPr>
        <p:spPr>
          <a:xfrm>
            <a:off x="1447800" y="5257800"/>
            <a:ext cx="5486400" cy="1295400"/>
          </a:xfrm>
        </p:spPr>
        <p:txBody>
          <a:bodyPr>
            <a:normAutofit fontScale="85000" lnSpcReduction="20000"/>
          </a:bodyPr>
          <a:lstStyle/>
          <a:p>
            <a:pPr lvl="0"/>
            <a:r>
              <a:rPr lang="en-US" dirty="0" smtClean="0"/>
              <a:t>All the respondents have shopping experience from </a:t>
            </a:r>
            <a:r>
              <a:rPr lang="en-US" dirty="0" err="1" smtClean="0"/>
              <a:t>amazon</a:t>
            </a:r>
            <a:r>
              <a:rPr lang="en-US" dirty="0" smtClean="0"/>
              <a:t>.</a:t>
            </a:r>
          </a:p>
          <a:p>
            <a:pPr lvl="0"/>
            <a:r>
              <a:rPr lang="en-US" dirty="0" smtClean="0"/>
              <a:t>Out of the 231 people, a high majority(around 180) have shopping experience from </a:t>
            </a:r>
            <a:r>
              <a:rPr lang="en-US" dirty="0" err="1" smtClean="0"/>
              <a:t>flipkart</a:t>
            </a:r>
            <a:r>
              <a:rPr lang="en-US" dirty="0" smtClean="0"/>
              <a:t>.(231 people agree or strongly agree that online shopping helps them get value for money spent)</a:t>
            </a:r>
          </a:p>
          <a:p>
            <a:pPr lvl="0"/>
            <a:r>
              <a:rPr lang="en-US" dirty="0" smtClean="0"/>
              <a:t>Out of the 231 </a:t>
            </a:r>
            <a:r>
              <a:rPr lang="en-US" dirty="0" err="1" smtClean="0"/>
              <a:t>people,around</a:t>
            </a:r>
            <a:r>
              <a:rPr lang="en-US" dirty="0" smtClean="0"/>
              <a:t> 130 people have shopping experience from </a:t>
            </a:r>
            <a:r>
              <a:rPr lang="en-US" dirty="0" err="1" smtClean="0"/>
              <a:t>paytm</a:t>
            </a:r>
            <a:r>
              <a:rPr lang="en-US" dirty="0" smtClean="0"/>
              <a:t>.</a:t>
            </a:r>
          </a:p>
          <a:p>
            <a:pPr lvl="0"/>
            <a:r>
              <a:rPr lang="en-US" dirty="0" smtClean="0"/>
              <a:t>Out of the 231 people, around 130 people have shopping experience with </a:t>
            </a:r>
            <a:r>
              <a:rPr lang="en-US" dirty="0" err="1" smtClean="0"/>
              <a:t>myntra</a:t>
            </a:r>
            <a:r>
              <a:rPr lang="en-US" dirty="0" smtClean="0"/>
              <a:t> and around 150 with </a:t>
            </a:r>
            <a:r>
              <a:rPr lang="en-US" dirty="0" err="1" smtClean="0"/>
              <a:t>snapdeal</a:t>
            </a:r>
            <a:r>
              <a:rPr lang="en-US" dirty="0" smtClean="0"/>
              <a:t>.</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724400"/>
            <a:ext cx="5486400" cy="490538"/>
          </a:xfrm>
        </p:spPr>
        <p:txBody>
          <a:bodyPr/>
          <a:lstStyle/>
          <a:p>
            <a:r>
              <a:rPr lang="en-US" dirty="0" smtClean="0"/>
              <a:t>Observations:</a:t>
            </a:r>
            <a:endParaRPr lang="en-US" dirty="0"/>
          </a:p>
        </p:txBody>
      </p:sp>
      <p:pic>
        <p:nvPicPr>
          <p:cNvPr id="5" name="Picture Placeholder 4" descr="47.6.PNG"/>
          <p:cNvPicPr>
            <a:picLocks noGrp="1" noChangeAspect="1"/>
          </p:cNvPicPr>
          <p:nvPr>
            <p:ph type="pic" idx="1"/>
          </p:nvPr>
        </p:nvPicPr>
        <p:blipFill>
          <a:blip r:embed="rId2"/>
          <a:stretch>
            <a:fillRect/>
          </a:stretch>
        </p:blipFill>
        <p:spPr>
          <a:xfrm>
            <a:off x="838200" y="533400"/>
            <a:ext cx="7315200" cy="4372586"/>
          </a:xfrm>
          <a:prstGeom prst="rect">
            <a:avLst/>
          </a:prstGeom>
          <a:noFill/>
          <a:ln>
            <a:noFill/>
          </a:ln>
        </p:spPr>
      </p:pic>
      <p:sp>
        <p:nvSpPr>
          <p:cNvPr id="4" name="Text Placeholder 3"/>
          <p:cNvSpPr>
            <a:spLocks noGrp="1"/>
          </p:cNvSpPr>
          <p:nvPr>
            <p:ph type="body" sz="half" idx="2"/>
          </p:nvPr>
        </p:nvSpPr>
        <p:spPr>
          <a:xfrm>
            <a:off x="1371600" y="5181600"/>
            <a:ext cx="5486400" cy="1371600"/>
          </a:xfrm>
        </p:spPr>
        <p:txBody>
          <a:bodyPr>
            <a:normAutofit fontScale="85000" lnSpcReduction="20000"/>
          </a:bodyPr>
          <a:lstStyle/>
          <a:p>
            <a:pPr lvl="0"/>
            <a:r>
              <a:rPr lang="en-US" dirty="0" smtClean="0"/>
              <a:t>Out of the 231 people who strongly-agree or agree that online shopping helps them get value for money spent, around 180 people recommends </a:t>
            </a:r>
            <a:r>
              <a:rPr lang="en-US" dirty="0" err="1" smtClean="0"/>
              <a:t>amazon</a:t>
            </a:r>
            <a:r>
              <a:rPr lang="en-US" dirty="0" smtClean="0"/>
              <a:t> to a friend.</a:t>
            </a:r>
          </a:p>
          <a:p>
            <a:pPr lvl="0"/>
            <a:r>
              <a:rPr lang="en-US" dirty="0" smtClean="0"/>
              <a:t>In case of </a:t>
            </a:r>
            <a:r>
              <a:rPr lang="en-US" dirty="0" err="1" smtClean="0"/>
              <a:t>flipkart</a:t>
            </a:r>
            <a:r>
              <a:rPr lang="en-US" dirty="0" smtClean="0"/>
              <a:t>, out of those 231 people, around 125 people recommend it to friends.</a:t>
            </a:r>
          </a:p>
          <a:p>
            <a:pPr lvl="0"/>
            <a:r>
              <a:rPr lang="en-US" dirty="0" smtClean="0"/>
              <a:t>In case of </a:t>
            </a:r>
            <a:r>
              <a:rPr lang="en-US" dirty="0" err="1" smtClean="0"/>
              <a:t>myntra</a:t>
            </a:r>
            <a:r>
              <a:rPr lang="en-US" dirty="0" smtClean="0"/>
              <a:t>, out of those 231 people, around 70 recommend it to friends.</a:t>
            </a:r>
          </a:p>
          <a:p>
            <a:pPr lvl="0"/>
            <a:r>
              <a:rPr lang="en-US" dirty="0" smtClean="0"/>
              <a:t>In case of </a:t>
            </a:r>
            <a:r>
              <a:rPr lang="en-US" dirty="0" err="1" smtClean="0"/>
              <a:t>paytm</a:t>
            </a:r>
            <a:r>
              <a:rPr lang="en-US" dirty="0" smtClean="0"/>
              <a:t>, less than 50.</a:t>
            </a:r>
          </a:p>
          <a:p>
            <a:pPr lvl="0"/>
            <a:r>
              <a:rPr lang="en-US" dirty="0" smtClean="0"/>
              <a:t>It seems that no one is likely to recommend </a:t>
            </a:r>
            <a:r>
              <a:rPr lang="en-US" dirty="0" err="1" smtClean="0"/>
              <a:t>snapdeal</a:t>
            </a:r>
            <a:r>
              <a:rPr lang="en-US" dirty="0" smtClean="0"/>
              <a:t> to their friends.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78162"/>
          </a:xfrm>
        </p:spPr>
        <p:txBody>
          <a:bodyPr anchor="t">
            <a:normAutofit fontScale="90000"/>
          </a:bodyPr>
          <a:lstStyle/>
          <a:p>
            <a:pPr algn="l"/>
            <a:r>
              <a:rPr lang="en-US" sz="2800" dirty="0" smtClean="0"/>
              <a:t>4. For columns 48-71 a function is used to make separate columns for each of the 5 e-commerce sites which captures the data of whether an e-commerce site is chosen by the respondent or not. 1 denotes chosen and 0 denotes not chosen. The function takes a column name as input and returns a </a:t>
            </a:r>
            <a:r>
              <a:rPr lang="en-US" sz="2800" dirty="0" err="1" smtClean="0"/>
              <a:t>dataframe</a:t>
            </a:r>
            <a:r>
              <a:rPr lang="en-US" sz="2800" dirty="0" smtClean="0"/>
              <a:t> with encoded values for that column.</a:t>
            </a:r>
            <a:endParaRPr lang="en-US" sz="2700" dirty="0"/>
          </a:p>
        </p:txBody>
      </p:sp>
      <p:pic>
        <p:nvPicPr>
          <p:cNvPr id="4" name="Content Placeholder 3" descr="eda3.PNG"/>
          <p:cNvPicPr>
            <a:picLocks noGrp="1" noChangeAspect="1"/>
          </p:cNvPicPr>
          <p:nvPr>
            <p:ph idx="1"/>
          </p:nvPr>
        </p:nvPicPr>
        <p:blipFill>
          <a:blip r:embed="rId2"/>
          <a:stretch>
            <a:fillRect/>
          </a:stretch>
        </p:blipFill>
        <p:spPr>
          <a:xfrm>
            <a:off x="3028734" y="2705658"/>
            <a:ext cx="3086531" cy="3381847"/>
          </a:xfr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nchor="t">
            <a:normAutofit fontScale="90000"/>
          </a:bodyPr>
          <a:lstStyle/>
          <a:p>
            <a:pPr algn="l"/>
            <a:r>
              <a:rPr lang="en-US" sz="3200" b="1" dirty="0" smtClean="0"/>
              <a:t/>
            </a:r>
            <a:br>
              <a:rPr lang="en-US" sz="3200" b="1" dirty="0" smtClean="0"/>
            </a:br>
            <a:r>
              <a:rPr lang="en-US" sz="3200" b="1" dirty="0" smtClean="0"/>
              <a:t>			CONCLUSION</a:t>
            </a:r>
            <a:br>
              <a:rPr lang="en-US" sz="3200" b="1" dirty="0" smtClean="0"/>
            </a:br>
            <a:r>
              <a:rPr lang="en-US" sz="2500" b="1" dirty="0" smtClean="0"/>
              <a:t>Key Findings:</a:t>
            </a:r>
            <a:r>
              <a:rPr lang="en-US" sz="3200" dirty="0" smtClean="0"/>
              <a:t/>
            </a:r>
            <a:br>
              <a:rPr lang="en-US" sz="3200" dirty="0" smtClean="0"/>
            </a:br>
            <a:r>
              <a:rPr lang="en-US" sz="1800" dirty="0" smtClean="0"/>
              <a:t>1. </a:t>
            </a:r>
            <a:r>
              <a:rPr lang="en-US" sz="2000" dirty="0" smtClean="0"/>
              <a:t>From the various visualizations and corresponding observations it can be said that ‘</a:t>
            </a:r>
            <a:r>
              <a:rPr lang="en-US" sz="2000" i="1" dirty="0" err="1" smtClean="0"/>
              <a:t>amazon.in</a:t>
            </a:r>
            <a:r>
              <a:rPr lang="en-US" sz="2000" dirty="0" smtClean="0"/>
              <a:t>’ is the most trusted and used e-commerce website followed by ‘</a:t>
            </a:r>
            <a:r>
              <a:rPr lang="en-US" sz="2000" i="1" dirty="0" smtClean="0"/>
              <a:t>flipkart.com</a:t>
            </a:r>
            <a:r>
              <a:rPr lang="en-US" sz="2000" dirty="0" smtClean="0"/>
              <a:t>’.</a:t>
            </a:r>
            <a:br>
              <a:rPr lang="en-US" sz="2000" dirty="0" smtClean="0"/>
            </a:br>
            <a:r>
              <a:rPr lang="en-US" sz="2000" dirty="0" smtClean="0"/>
              <a:t>2. Since none of the customers is likely to recommend ‘</a:t>
            </a:r>
            <a:r>
              <a:rPr lang="en-US" sz="2000" i="1" dirty="0" smtClean="0"/>
              <a:t>snapdeal.com</a:t>
            </a:r>
            <a:r>
              <a:rPr lang="en-US" sz="2000" dirty="0" smtClean="0"/>
              <a:t>’ to their friends hence it can be said that ‘snapdeal.com’ is the least trusted website among the five we have analyzed.</a:t>
            </a:r>
            <a:br>
              <a:rPr lang="en-US" sz="2000" dirty="0" smtClean="0"/>
            </a:br>
            <a:r>
              <a:rPr lang="en-US" sz="2000" dirty="0" smtClean="0"/>
              <a:t>3. More than 80% of the customers consider that online shopping is convenient and flexible, helps them in saving money, and also get value out of the money they spend.</a:t>
            </a:r>
            <a:br>
              <a:rPr lang="en-US" sz="2000" dirty="0" smtClean="0"/>
            </a:br>
            <a:r>
              <a:rPr lang="en-US" sz="2000" dirty="0" smtClean="0"/>
              <a:t>4. Customer satisfaction depends on a lot of factors which includes quality information, quality website/application, net benefit, trust, privacy, and return policy.</a:t>
            </a:r>
            <a:br>
              <a:rPr lang="en-US" sz="2000" dirty="0" smtClean="0"/>
            </a:br>
            <a:r>
              <a:rPr lang="en-US" sz="2000" dirty="0" smtClean="0"/>
              <a:t>5. More than half the customers enjoy shopping online and it also gives them a sense of adventure.</a:t>
            </a:r>
            <a:br>
              <a:rPr lang="en-US" sz="2000" dirty="0" smtClean="0"/>
            </a:br>
            <a:r>
              <a:rPr lang="en-US" sz="2000" dirty="0" smtClean="0"/>
              <a:t/>
            </a:r>
            <a:br>
              <a:rPr lang="en-US" sz="2000" dirty="0" smtClean="0"/>
            </a:br>
            <a:r>
              <a:rPr lang="en-US" sz="2600" b="1" dirty="0" smtClean="0"/>
              <a:t>Limitation:</a:t>
            </a:r>
            <a:br>
              <a:rPr lang="en-US" sz="2600" b="1" dirty="0" smtClean="0"/>
            </a:br>
            <a:r>
              <a:rPr lang="en-US" sz="1800" dirty="0" smtClean="0"/>
              <a:t> </a:t>
            </a:r>
            <a:r>
              <a:rPr lang="en-US" sz="2000" dirty="0" smtClean="0"/>
              <a:t>This is a very small dataset of only 269 entries. The results or findings cannot be generalized</a:t>
            </a:r>
            <a:r>
              <a:rPr lang="en-US" sz="1800" dirty="0" smtClean="0"/>
              <a:t>.</a:t>
            </a:r>
            <a:br>
              <a:rPr lang="en-US" sz="1800" dirty="0" smtClean="0"/>
            </a:br>
            <a:r>
              <a:rPr lang="en-US" sz="2000" dirty="0" smtClean="0"/>
              <a:t/>
            </a:r>
            <a:br>
              <a:rPr lang="en-US" sz="2000" dirty="0" smtClean="0"/>
            </a:br>
            <a:r>
              <a:rPr lang="en-US" sz="3200" dirty="0" smtClean="0"/>
              <a:t/>
            </a:r>
            <a:br>
              <a:rPr lang="en-US" sz="3200" dirty="0" smtClean="0"/>
            </a:br>
            <a:endParaRPr lang="en-US" sz="3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163762"/>
          </a:xfrm>
        </p:spPr>
        <p:txBody>
          <a:bodyPr anchor="t">
            <a:normAutofit fontScale="90000"/>
          </a:bodyPr>
          <a:lstStyle/>
          <a:p>
            <a:r>
              <a:rPr lang="en-US" b="1" dirty="0" smtClean="0"/>
              <a:t>VISUALIZATION &amp; OBSERVATIONS</a:t>
            </a:r>
            <a:br>
              <a:rPr lang="en-US" b="1" dirty="0" smtClean="0"/>
            </a:br>
            <a:r>
              <a:rPr lang="en-US" b="1" dirty="0" smtClean="0"/>
              <a:t/>
            </a:r>
            <a:br>
              <a:rPr lang="en-US" b="1" dirty="0" smtClean="0"/>
            </a:br>
            <a:r>
              <a:rPr lang="en-US" sz="2800" i="1" dirty="0" smtClean="0"/>
              <a:t>At first let’s see some plots to know about the respondents</a:t>
            </a:r>
            <a:r>
              <a:rPr lang="en-US" sz="2800" dirty="0" smtClean="0"/>
              <a:t>.</a:t>
            </a:r>
            <a:r>
              <a:rPr lang="en-US" dirty="0" smtClean="0"/>
              <a:t/>
            </a:r>
            <a:br>
              <a:rPr lang="en-US" dirty="0" smtClean="0"/>
            </a:br>
            <a:endParaRPr lang="en-US" b="1" dirty="0"/>
          </a:p>
        </p:txBody>
      </p:sp>
      <p:pic>
        <p:nvPicPr>
          <p:cNvPr id="8" name="Content Placeholder 7" descr="1-4.PNG"/>
          <p:cNvPicPr>
            <a:picLocks noGrp="1" noChangeAspect="1"/>
          </p:cNvPicPr>
          <p:nvPr>
            <p:ph idx="1"/>
          </p:nvPr>
        </p:nvPicPr>
        <p:blipFill>
          <a:blip r:embed="rId2"/>
          <a:stretch>
            <a:fillRect/>
          </a:stretch>
        </p:blipFill>
        <p:spPr>
          <a:xfrm>
            <a:off x="890765" y="2133600"/>
            <a:ext cx="7362470" cy="399256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title"/>
          </p:nvPr>
        </p:nvSpPr>
        <p:spPr>
          <a:xfrm>
            <a:off x="457200" y="274638"/>
            <a:ext cx="8229600" cy="5668962"/>
          </a:xfrm>
        </p:spPr>
        <p:txBody>
          <a:bodyPr anchor="t">
            <a:normAutofit/>
          </a:bodyPr>
          <a:lstStyle/>
          <a:p>
            <a:pPr lvl="0" algn="l"/>
            <a:r>
              <a:rPr lang="en-US" sz="3200" dirty="0" smtClean="0"/>
              <a:t/>
            </a:r>
            <a:br>
              <a:rPr lang="en-US" sz="3200" dirty="0" smtClean="0"/>
            </a:br>
            <a:r>
              <a:rPr lang="en-US" sz="3300" b="1" dirty="0" smtClean="0"/>
              <a:t>Observations</a:t>
            </a:r>
            <a:r>
              <a:rPr lang="en-US" sz="3300" dirty="0" smtClean="0"/>
              <a:t>:</a:t>
            </a:r>
            <a:r>
              <a:rPr lang="en-US" sz="3200" dirty="0" smtClean="0"/>
              <a:t/>
            </a:r>
            <a:br>
              <a:rPr lang="en-US" sz="3200" dirty="0" smtClean="0"/>
            </a:br>
            <a:r>
              <a:rPr lang="en-US" sz="3200" dirty="0" smtClean="0"/>
              <a:t>1.</a:t>
            </a:r>
            <a:r>
              <a:rPr lang="en-US" sz="3000" dirty="0" smtClean="0"/>
              <a:t>Majority of respondents are female.</a:t>
            </a:r>
            <a:br>
              <a:rPr lang="en-US" sz="3000" dirty="0" smtClean="0"/>
            </a:br>
            <a:r>
              <a:rPr lang="en-US" sz="3000" dirty="0" smtClean="0"/>
              <a:t>2.85% of the respondents belong to 21-50 years age category.</a:t>
            </a:r>
            <a:br>
              <a:rPr lang="en-US" sz="3000" dirty="0" smtClean="0"/>
            </a:br>
            <a:r>
              <a:rPr lang="en-US" sz="3000" dirty="0" smtClean="0"/>
              <a:t>3.A high majority(84%) of the respondents have been shopping online since at least 1 year.</a:t>
            </a:r>
            <a:br>
              <a:rPr lang="en-US" sz="3000" dirty="0" smtClean="0"/>
            </a:br>
            <a:r>
              <a:rPr lang="en-US" sz="3000" dirty="0" smtClean="0"/>
              <a:t>4.Majority of respondents are from tier-1 cities.</a:t>
            </a:r>
            <a:br>
              <a:rPr lang="en-US" sz="3000" dirty="0" smtClean="0"/>
            </a:br>
            <a:endParaRPr lang="en-US" sz="3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4" name="Text Placeholder 3"/>
          <p:cNvSpPr>
            <a:spLocks noGrp="1"/>
          </p:cNvSpPr>
          <p:nvPr>
            <p:ph type="body" sz="half" idx="2"/>
          </p:nvPr>
        </p:nvSpPr>
        <p:spPr/>
        <p:txBody>
          <a:bodyPr>
            <a:normAutofit fontScale="85000" lnSpcReduction="20000"/>
          </a:bodyPr>
          <a:lstStyle/>
          <a:p>
            <a:pPr lvl="0"/>
            <a:r>
              <a:rPr lang="en-US" dirty="0" smtClean="0"/>
              <a:t>42% of the respondents have purchased online at least 30 times in the past 1 year. 42% have purchased less than 10 times.</a:t>
            </a:r>
          </a:p>
          <a:p>
            <a:pPr lvl="0"/>
            <a:r>
              <a:rPr lang="en-US" dirty="0" smtClean="0"/>
              <a:t>70% of the respondents use mobile internet connection.</a:t>
            </a:r>
          </a:p>
          <a:p>
            <a:pPr lvl="0"/>
            <a:r>
              <a:rPr lang="en-US" dirty="0" smtClean="0"/>
              <a:t>More than half the respondents use smart-phone to do online purchasing.</a:t>
            </a:r>
          </a:p>
          <a:p>
            <a:endParaRPr lang="en-US" dirty="0"/>
          </a:p>
        </p:txBody>
      </p:sp>
      <p:pic>
        <p:nvPicPr>
          <p:cNvPr id="7" name="Picture Placeholder 6" descr="5-9.PNG"/>
          <p:cNvPicPr>
            <a:picLocks noGrp="1" noChangeAspect="1"/>
          </p:cNvPicPr>
          <p:nvPr>
            <p:ph type="pic" idx="1"/>
          </p:nvPr>
        </p:nvPicPr>
        <p:blipFill>
          <a:blip r:embed="rId2"/>
          <a:stretch>
            <a:fillRect/>
          </a:stretch>
        </p:blipFill>
        <p:spPr>
          <a:xfrm>
            <a:off x="990600" y="304800"/>
            <a:ext cx="7467600" cy="4717337"/>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TotalTime>
  <Words>2646</Words>
  <Application>Microsoft Office PowerPoint</Application>
  <PresentationFormat>On-screen Show (4:3)</PresentationFormat>
  <Paragraphs>187</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CUSTOMER RETENTION PROJECT</vt:lpstr>
      <vt:lpstr>  PROBLEM STATEMENT   Understand and analyze the various factors that affect the success of online store.        </vt:lpstr>
      <vt:lpstr>  Data source and format  1. The data is collected from Indian online shoppers. 2. The dataset contains 269 rows and 71 columns.  3. All the columns are of categorical data-type.       </vt:lpstr>
      <vt:lpstr> DATA PREPROCESSING: 1. strip() function was used to get rid of escape characters in the names of the columns. 2. The 7th column had two unique values of 'Mobile Internet'     and 'Mobile internet'. One of them is replaced with the other with the help of replace() function. 3. In column 48 to 71 the respondents may choose one or more among the 5 e-commerce sites. Data in this format can’t be visualized. Hence we made a new dataframe which contains the count (of each of the 5 e-commerce sites) of being chosen by the respondents for each query(column). This is done mainly for visualization purpose.       </vt:lpstr>
      <vt:lpstr>Slide 5</vt:lpstr>
      <vt:lpstr>4. For columns 48-71 a function is used to make separate columns for each of the 5 e-commerce sites which captures the data of whether an e-commerce site is chosen by the respondent or not. 1 denotes chosen and 0 denotes not chosen. The function takes a column name as input and returns a dataframe with encoded values for that column.</vt:lpstr>
      <vt:lpstr>VISUALIZATION &amp; OBSERVATIONS  At first let’s see some plots to know about the respondents. </vt:lpstr>
      <vt:lpstr> Observations: 1.Majority of respondents are female. 2.85% of the respondents belong to 21-50 years age category. 3.A high majority(84%) of the respondents have been shopping online since at least 1 year. 4.Majority of respondents are from tier-1 cities. </vt:lpstr>
      <vt:lpstr>Observations:</vt:lpstr>
      <vt:lpstr>Observations:</vt:lpstr>
      <vt:lpstr>Observations:</vt:lpstr>
      <vt:lpstr>Now let's analyze customer's viewpoint on various parameters of e-commerce using pie-plots. </vt:lpstr>
      <vt:lpstr>Observations: 1.More than 90% of the respondents agree that the content on the site must be easy to read and understand. 2.More than 75% agree that similar product comparison is important. 3.70% of the respondents think that it is important to mention seller's information. 4. Almost 90% of the respondents think that product's relevant information should be stated clearly. </vt:lpstr>
      <vt:lpstr>Observations:</vt:lpstr>
      <vt:lpstr>Observations:</vt:lpstr>
      <vt:lpstr>Observations:</vt:lpstr>
      <vt:lpstr>Observations:</vt:lpstr>
      <vt:lpstr>Observations:</vt:lpstr>
      <vt:lpstr>Observations:</vt:lpstr>
      <vt:lpstr>Observations:</vt:lpstr>
      <vt:lpstr>Observations:</vt:lpstr>
      <vt:lpstr>Now let’s analyze customer's feedback for different e-commerce websites on various parameters. The e-commerce websites are amazon, flipkart, myntra, snapdeal and paytm.</vt:lpstr>
      <vt:lpstr> Observations: 1. All the respondents have made purchases from amazon.in. 2. Out of 269 more than 200 respondents have shopped from flipkart. The numbers for snapdeal, paytm and myntra are below 200. 3. Amazon performs best in terms of ease to use, visual appeal and product variety followed by flipkart. </vt:lpstr>
      <vt:lpstr>Observations:</vt:lpstr>
      <vt:lpstr>Observations:</vt:lpstr>
      <vt:lpstr>Observations:</vt:lpstr>
      <vt:lpstr>Observations:</vt:lpstr>
      <vt:lpstr>Observations:</vt:lpstr>
      <vt:lpstr>Till now we analyzed the data distribution in various columns. Now let us see some plots which shows the relation among various columns. </vt:lpstr>
      <vt:lpstr>Analyzing the responses for ‘Shopping online is convenient and flexible’ column with respect to other columns.  1. We saw the pie-plot for the overall response on 'Shopping online is convenient and flexible' statement. 2. 224 people out of 269 agree or strongly-agree that shopping online is convenient and flexible. 3. Let's see the plots with respect to gender and age. </vt:lpstr>
      <vt:lpstr>Observations:</vt:lpstr>
      <vt:lpstr>Observations:</vt:lpstr>
      <vt:lpstr>Observations:</vt:lpstr>
      <vt:lpstr>Observations:</vt:lpstr>
      <vt:lpstr>Observations:</vt:lpstr>
      <vt:lpstr>Analyzing the responses for ‘All relevant information on listed products must be stated clearly’ column with respect to other columns.  1. We saw the pie-plot for the overall response on 'All relevant information on listed products must be stated clearly' statement. 2. 239 people out of 269 agree or strongly-agree that shopping online is convenient and flexible. 3. Let's see the plots with respect to gender and age.  </vt:lpstr>
      <vt:lpstr>Observations:</vt:lpstr>
      <vt:lpstr>Observations:</vt:lpstr>
      <vt:lpstr>Observations:</vt:lpstr>
      <vt:lpstr>Observations:</vt:lpstr>
      <vt:lpstr>Observations:</vt:lpstr>
      <vt:lpstr>Analyzing the responses for ‘Offering a wide variety of listed product in several category’ column with respect to other columns.  1. We saw the pie-plot for the overall response on 'Offering a wide variety of listed product in several category' statement. 2. 205 people out of 269 agree or strongly-agree that e-retailer should offer a wide variety of listed product in several category. 3. Let's see the plots with respect to gender and age.   </vt:lpstr>
      <vt:lpstr>Observations:</vt:lpstr>
      <vt:lpstr>Observations:</vt:lpstr>
      <vt:lpstr>Observations:</vt:lpstr>
      <vt:lpstr>Observations:</vt:lpstr>
      <vt:lpstr>Observations:</vt:lpstr>
      <vt:lpstr>Analyzing the responses for ‘Monetary savings’ column with respect to other columns.  1. We saw the pie-plot for the overall response on 'Monetary savings' statement. 2. 223 people out of 269 agree or strongly-agree that online shopping leads to monetary savings. 3. Let's see the plots with respect to gender and age.    </vt:lpstr>
      <vt:lpstr>Observations:</vt:lpstr>
      <vt:lpstr>Observations:</vt:lpstr>
      <vt:lpstr>Observations:</vt:lpstr>
      <vt:lpstr>Observations:</vt:lpstr>
      <vt:lpstr>Observations:</vt:lpstr>
      <vt:lpstr>Analyzing the responses for ‘Getting value for money spent’ column with respect to other columns.  1. We saw the pie-plot for the overall response on 'Getting value for money spent' statement. 2. 231 people out of 269 agree or strongly-agree that online shopping helps them get value for money spent. 3. Let's see the plots with respect to gender and age.     </vt:lpstr>
      <vt:lpstr>Observations:</vt:lpstr>
      <vt:lpstr>Observations:</vt:lpstr>
      <vt:lpstr>Observations:</vt:lpstr>
      <vt:lpstr>Observations:</vt:lpstr>
      <vt:lpstr>Observations:</vt:lpstr>
      <vt:lpstr>    CONCLUSION Key Findings: 1. From the various visualizations and corresponding observations it can be said that ‘amazon.in’ is the most trusted and used e-commerce website followed by ‘flipkart.com’. 2. Since none of the customers is likely to recommend ‘snapdeal.com’ to their friends hence it can be said that ‘snapdeal.com’ is the least trusted website among the five we have analyzed. 3. More than 80% of the customers consider that online shopping is convenient and flexible, helps them in saving money, and also get value out of the money they spend. 4. Customer satisfaction depends on a lot of factors which includes quality information, quality website/application, net benefit, trust, privacy, and return policy. 5. More than half the customers enjoy shopping online and it also gives them a sense of adventure.  Limitation:  This is a very small dataset of only 269 entries. The results or findings cannot be generalized.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Asus</dc:creator>
  <cp:lastModifiedBy>Asus</cp:lastModifiedBy>
  <cp:revision>33</cp:revision>
  <dcterms:created xsi:type="dcterms:W3CDTF">2022-08-19T18:16:51Z</dcterms:created>
  <dcterms:modified xsi:type="dcterms:W3CDTF">2022-08-20T17:21:56Z</dcterms:modified>
</cp:coreProperties>
</file>