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6" r:id="rId15"/>
    <p:sldId id="268" r:id="rId16"/>
    <p:sldId id="269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478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3686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321" t="11111" b="12381"/>
          <a:stretch>
            <a:fillRect/>
          </a:stretch>
        </p:blipFill>
        <p:spPr>
          <a:xfrm rot="-5400000" flipV="1">
            <a:off x="1905000" y="-762000"/>
            <a:ext cx="5486400" cy="899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92" b="12169"/>
          <a:stretch>
            <a:fillRect/>
          </a:stretch>
        </p:blipFill>
        <p:spPr>
          <a:xfrm>
            <a:off x="152400" y="0"/>
            <a:ext cx="92202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Continuous time Random Walk = Brownian Motion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845" y="2075180"/>
            <a:ext cx="7886700" cy="4351338"/>
          </a:xfrm>
        </p:spPr>
        <p:txBody>
          <a:bodyPr/>
          <a:p>
            <a:pPr marL="0" indent="0" algn="ctr">
              <a:buNone/>
            </a:pPr>
            <a:r>
              <a:rPr lang="" altLang="en-US" sz="4400" i="1"/>
              <a:t>dz = </a:t>
            </a:r>
            <a:r>
              <a:rPr lang="" altLang="en-US" sz="4400" i="1">
                <a:cs typeface="Arial" panose="020B0604020202020204" pitchFamily="34" charset="0"/>
              </a:rPr>
              <a:t>μt</a:t>
            </a:r>
            <a:r>
              <a:rPr lang="" altLang="en-US" sz="4400" i="1">
                <a:latin typeface="Arial" panose="020B0604020202020204" pitchFamily="34" charset="0"/>
                <a:cs typeface="Arial" panose="020B0604020202020204" pitchFamily="34" charset="0"/>
              </a:rPr>
              <a:t>  +</a:t>
            </a:r>
            <a:r>
              <a:rPr lang="" altLang="en-US" sz="4400" i="1"/>
              <a:t> σ*dW</a:t>
            </a:r>
            <a:endParaRPr lang="" altLang="en-US" sz="4400" i="1"/>
          </a:p>
        </p:txBody>
      </p:sp>
      <p:sp>
        <p:nvSpPr>
          <p:cNvPr id="5" name="Up Arrow 4"/>
          <p:cNvSpPr/>
          <p:nvPr/>
        </p:nvSpPr>
        <p:spPr>
          <a:xfrm>
            <a:off x="5790565" y="2803525"/>
            <a:ext cx="812800" cy="831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64455" y="3634740"/>
            <a:ext cx="236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latin typeface="Ubuntu" panose="020B0604030602030204" charset="0"/>
                <a:ea typeface="Ubuntu" panose="020B0604030602030204" charset="0"/>
              </a:rPr>
              <a:t>Wiener Process</a:t>
            </a:r>
            <a:endParaRPr lang="" altLang="en-US" sz="24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So what about phylogeny?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935" y="1847850"/>
            <a:ext cx="5865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contrast="42000"/>
          </a:blip>
          <a:stretch>
            <a:fillRect/>
          </a:stretch>
        </p:blipFill>
        <p:spPr>
          <a:xfrm>
            <a:off x="1449705" y="1417320"/>
            <a:ext cx="5866765" cy="50450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32715" y="365125"/>
            <a:ext cx="879475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</a:lstStyle>
          <a:p>
            <a:pPr algn="ctr"/>
            <a:r>
              <a:rPr lang="en-US" altLang="en-US" sz="3200"/>
              <a:t>Phylogenetically “Independent” Contrasts</a:t>
            </a:r>
            <a:endParaRPr lang="en-US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5" y="365125"/>
            <a:ext cx="8794750" cy="1325880"/>
          </a:xfrm>
        </p:spPr>
        <p:txBody>
          <a:bodyPr/>
          <a:p>
            <a:pPr algn="ctr"/>
            <a:r>
              <a:rPr lang="" altLang="en-US" sz="3200"/>
              <a:t>Phylogenetically “Independent” Contrasts</a:t>
            </a:r>
            <a:endParaRPr lang="" alt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48000" contrast="94000"/>
          </a:blip>
          <a:stretch>
            <a:fillRect/>
          </a:stretch>
        </p:blipFill>
        <p:spPr>
          <a:xfrm>
            <a:off x="733425" y="2061210"/>
            <a:ext cx="7605395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" altLang="en-US"/>
              <a:t>A tree of N tips leads to N-1 contrasts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3810000" y="4907280"/>
            <a:ext cx="3324860" cy="1509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Multivariate Brownian Motion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Univariate: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root = </a:t>
            </a:r>
            <a:r>
              <a:rPr lang="" altLang="en-US">
                <a:cs typeface="Arial" panose="020B0604020202020204" pitchFamily="34" charset="0"/>
              </a:rPr>
              <a:t>μ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step variance = σ</a:t>
            </a:r>
            <a:r>
              <a:rPr lang="" altLang="en-US" baseline="30000">
                <a:cs typeface="Arial" panose="020B0604020202020204" pitchFamily="34" charset="0"/>
              </a:rPr>
              <a:t>2</a:t>
            </a:r>
            <a:endParaRPr lang="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Multivariate (N traits):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root = c(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μ</a:t>
            </a:r>
            <a:r>
              <a:rPr lang="" altLang="en-US" baseline="-25000">
                <a:cs typeface="Arial" panose="020B0604020202020204" pitchFamily="34" charset="0"/>
                <a:sym typeface="+mn-ea"/>
              </a:rPr>
              <a:t>1</a:t>
            </a:r>
            <a:r>
              <a:rPr lang="" altLang="en-US">
                <a:cs typeface="Arial" panose="020B0604020202020204" pitchFamily="34" charset="0"/>
                <a:sym typeface="+mn-ea"/>
              </a:rPr>
              <a:t>, ..., 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μ</a:t>
            </a:r>
            <a:r>
              <a:rPr lang="" altLang="en-US" baseline="-25000">
                <a:cs typeface="Arial" panose="020B0604020202020204" pitchFamily="34" charset="0"/>
                <a:sym typeface="+mn-ea"/>
              </a:rPr>
              <a:t>N</a:t>
            </a:r>
            <a:r>
              <a:rPr lang="" altLang="en-US">
                <a:cs typeface="Arial" panose="020B0604020202020204" pitchFamily="34" charset="0"/>
                <a:sym typeface="+mn-ea"/>
              </a:rPr>
              <a:t>)</a:t>
            </a:r>
            <a:endParaRPr lang="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  <a:sym typeface="+mn-ea"/>
              </a:rPr>
              <a:t>	step variance = </a:t>
            </a:r>
            <a:endParaRPr lang="" altLang="en-US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Phylogenetic comparative methods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Phylogenetics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Use traits to estimate tree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Phylogenetic Comparative Methods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Assume tree is known, analyze 	evolutionary patterns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826135"/>
            <a:ext cx="78867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" altLang="en-US" sz="4000"/>
              <a:t>Discrete trait evolution</a:t>
            </a:r>
            <a:endParaRPr lang="" altLang="en-US" sz="4000"/>
          </a:p>
          <a:p>
            <a:pPr marL="0" indent="0">
              <a:buNone/>
            </a:pPr>
            <a:r>
              <a:rPr lang="" altLang="en-US" sz="4000"/>
              <a:t>	Mk models (CTMC models! 	Not much new to learn)</a:t>
            </a:r>
            <a:endParaRPr lang="" altLang="en-US" sz="4000"/>
          </a:p>
          <a:p>
            <a:pPr marL="0" indent="0">
              <a:buNone/>
            </a:pPr>
            <a:endParaRPr lang="" altLang="en-US" sz="4000"/>
          </a:p>
          <a:p>
            <a:pPr marL="0" indent="0">
              <a:buNone/>
            </a:pPr>
            <a:r>
              <a:rPr lang="" altLang="en-US" sz="4000"/>
              <a:t>Continuous trait evolution</a:t>
            </a:r>
            <a:endParaRPr lang="" altLang="en-US" sz="4000"/>
          </a:p>
          <a:p>
            <a:pPr marL="0" indent="0">
              <a:buNone/>
            </a:pPr>
            <a:r>
              <a:rPr lang="" altLang="en-US" sz="4000"/>
              <a:t>	Gaussian models (Stochastic 	differential equations)</a:t>
            </a:r>
            <a:endParaRPr lang="" altLang="en-US" sz="4000"/>
          </a:p>
          <a:p>
            <a:pPr marL="0" indent="0">
              <a:buNone/>
            </a:pPr>
            <a:endParaRPr lang="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745"/>
            <a:ext cx="6182360" cy="1325880"/>
          </a:xfrm>
        </p:spPr>
        <p:txBody>
          <a:bodyPr/>
          <a:p>
            <a:r>
              <a:rPr lang="" altLang="en-US"/>
              <a:t>Random walks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0390" y="118745"/>
            <a:ext cx="2028825" cy="29997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41235" y="3166745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David Raup</a:t>
            </a: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0" y="3602355"/>
            <a:ext cx="4879975" cy="32531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8650" y="1519555"/>
            <a:ext cx="6301105" cy="1840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Are patterns of trait change in the fossil record significantly different from random? 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Drunkard's Walk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7770" y="2284095"/>
            <a:ext cx="3867150" cy="43516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8650" y="1794510"/>
            <a:ext cx="4388485" cy="489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Are patterns of trait change in the fossil record significantly different from random? </a:t>
            </a:r>
            <a:endParaRPr lang="en-US" altLang="en-US"/>
          </a:p>
        </p:txBody>
      </p:sp>
      <p:pic>
        <p:nvPicPr>
          <p:cNvPr id="55298" name="Picture 2" descr="http://www.kk.org/thetechnium/gould-fullhous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3469640"/>
            <a:ext cx="4684395" cy="3165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03505"/>
            <a:ext cx="7886700" cy="1325563"/>
          </a:xfrm>
        </p:spPr>
        <p:txBody>
          <a:bodyPr/>
          <a:p>
            <a:r>
              <a:rPr lang="" altLang="en-US"/>
              <a:t>Population genetics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568450"/>
            <a:ext cx="3408680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Luca Cavalli-Sforza &amp; Anthony Edwards (remember them?)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Allele frequency evolution by genetic drift can be approximated by </a:t>
            </a:r>
            <a:r>
              <a:rPr lang="" altLang="en-US" i="1"/>
              <a:t>Brownian Motion</a:t>
            </a:r>
            <a:endParaRPr lang="" altLang="en-US" i="1"/>
          </a:p>
          <a:p>
            <a:pPr marL="0" indent="0">
              <a:buNone/>
            </a:pPr>
            <a:endParaRPr lang="" altLang="en-US" i="1"/>
          </a:p>
          <a:p>
            <a:pPr marL="0" indent="0">
              <a:buNone/>
            </a:pPr>
            <a:endParaRPr lang="" altLang="en-US" i="1"/>
          </a:p>
        </p:txBody>
      </p:sp>
      <p:pic>
        <p:nvPicPr>
          <p:cNvPr id="4198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730" y="1429385"/>
            <a:ext cx="2609215" cy="5263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65" y="1568450"/>
            <a:ext cx="2056765" cy="413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lum contrast="36000"/>
          </a:blip>
          <a:stretch>
            <a:fillRect/>
          </a:stretch>
        </p:blipFill>
        <p:spPr>
          <a:xfrm>
            <a:off x="806450" y="5523230"/>
            <a:ext cx="261556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Quantitative genetics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1640" y="1254760"/>
            <a:ext cx="1949450" cy="1949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45325" y="3204210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Russ Lande</a:t>
            </a:r>
            <a:endParaRPr lang="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5280" y="1580515"/>
            <a:ext cx="61944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Lande demonstrated that genetic drift in a quantitative character can also be approximated by Brownian Motion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Expected change per generation: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Δz = 0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Variance = G/Ne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Generalized Random Walk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870" y="1751965"/>
            <a:ext cx="4779010" cy="872490"/>
          </a:xfrm>
        </p:spPr>
        <p:txBody>
          <a:bodyPr/>
          <a:p>
            <a:pPr marL="0" indent="0">
              <a:buNone/>
            </a:pPr>
            <a:r>
              <a:rPr lang="" altLang="en-US" sz="4400" b="1" i="1"/>
              <a:t>z</a:t>
            </a:r>
            <a:r>
              <a:rPr lang="" altLang="en-US" sz="4400" b="1" i="1" baseline="-25000"/>
              <a:t>t+1</a:t>
            </a:r>
            <a:r>
              <a:rPr lang="" altLang="en-US" sz="4400" b="1" i="1"/>
              <a:t> = </a:t>
            </a:r>
            <a:r>
              <a:rPr lang="en-US" altLang="en-US" sz="4400" b="1" i="1">
                <a:sym typeface="+mn-ea"/>
              </a:rPr>
              <a:t>z</a:t>
            </a:r>
            <a:r>
              <a:rPr lang="en-US" altLang="en-US" sz="4400" b="1" i="1" baseline="-25000">
                <a:sym typeface="+mn-ea"/>
              </a:rPr>
              <a:t>t </a:t>
            </a:r>
            <a:r>
              <a:rPr lang="" altLang="en-US" sz="4400" b="1" i="1">
                <a:sym typeface="+mn-ea"/>
              </a:rPr>
              <a:t>+ N(</a:t>
            </a:r>
            <a:r>
              <a:rPr lang="" altLang="en-US" sz="44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μ, </a:t>
            </a:r>
            <a:r>
              <a:rPr lang="" altLang="en-US" sz="4400" b="1" i="1">
                <a:cs typeface="Arial" panose="020B0604020202020204" pitchFamily="34" charset="0"/>
                <a:sym typeface="+mn-ea"/>
              </a:rPr>
              <a:t>σ</a:t>
            </a:r>
            <a:r>
              <a:rPr lang="" altLang="en-US" sz="44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" altLang="en-US" sz="4400" b="1" i="1">
                <a:cs typeface="Arial" panose="020B0604020202020204" pitchFamily="34" charset="0"/>
                <a:sym typeface="+mn-ea"/>
              </a:rPr>
              <a:t>)</a:t>
            </a:r>
            <a:endParaRPr lang="" altLang="en-US" sz="4400" b="1" i="1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07720" y="3514090"/>
            <a:ext cx="8132445" cy="3108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Cool stats rule: Variances are additive</a:t>
            </a:r>
            <a:endParaRPr lang="" altLang="en-US" sz="3200" b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If:</a:t>
            </a:r>
            <a:endParaRPr lang="" altLang="en-US" sz="3200" b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A ~ </a:t>
            </a:r>
            <a:r>
              <a:rPr lang="en-US" altLang="en-US" sz="3200" b="1" i="1">
                <a:sym typeface="+mn-ea"/>
              </a:rPr>
              <a:t>N(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" altLang="en-US" sz="3200" b="1" i="1" baseline="-25000"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>
                <a:cs typeface="Arial" panose="020B0604020202020204" pitchFamily="34" charset="0"/>
                <a:sym typeface="+mn-ea"/>
              </a:rPr>
              <a:t> ~ </a:t>
            </a:r>
            <a:r>
              <a:rPr lang="en-US" altLang="en-US" sz="3200" b="1" i="1">
                <a:sym typeface="+mn-ea"/>
              </a:rPr>
              <a:t>N(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" altLang="en-US" sz="3200" b="1" i="1" baseline="-25000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)</a:t>
            </a:r>
            <a:br>
              <a:rPr lang="en-US" altLang="en-US" sz="3200" b="1" i="1">
                <a:cs typeface="Arial" panose="020B0604020202020204" pitchFamily="34" charset="0"/>
                <a:sym typeface="+mn-ea"/>
              </a:rPr>
            </a:b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Then:</a:t>
            </a: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A + B ~ </a:t>
            </a:r>
            <a:r>
              <a:rPr lang="" altLang="en-US" sz="3200" b="1" i="1"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b="1" i="1">
                <a:sym typeface="+mn-ea"/>
              </a:rPr>
              <a:t>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lang="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 </a:t>
            </a:r>
            <a:r>
              <a:rPr lang="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sz="3200" b="1" i="1" baseline="-25000"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sz="3200" b="1" i="1" baseline="-25000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endParaRPr lang="en-US" altLang="en-US" sz="3200" b="1" i="1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439670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" altLang="en-US"/>
              <a:t>So if you take many lineages evolving by a Random Walk for </a:t>
            </a:r>
            <a:r>
              <a:rPr lang="" altLang="en-US" i="1"/>
              <a:t>t </a:t>
            </a:r>
            <a:r>
              <a:rPr lang="" altLang="en-US"/>
              <a:t>generations</a:t>
            </a:r>
            <a:r>
              <a:rPr lang="" altLang="en-US"/>
              <a:t>, what is the variance among them?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Presentation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FZHei-B01</vt:lpstr>
      <vt:lpstr>ubunt</vt:lpstr>
      <vt:lpstr>Latin Modern Mono Prop</vt:lpstr>
      <vt:lpstr>Ubuntu</vt:lpstr>
      <vt:lpstr>FZShuSong-Z01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Phylogenetically “Independent” Contrasts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juyeda</dc:creator>
  <cp:lastModifiedBy>juyeda</cp:lastModifiedBy>
  <cp:revision>1</cp:revision>
  <dcterms:created xsi:type="dcterms:W3CDTF">2018-10-15T16:58:46Z</dcterms:created>
  <dcterms:modified xsi:type="dcterms:W3CDTF">2018-10-15T16:58:46Z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