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0" r:id="rId8"/>
    <p:sldId id="272" r:id="rId9"/>
    <p:sldId id="268" r:id="rId10"/>
    <p:sldId id="269" r:id="rId11"/>
    <p:sldId id="270" r:id="rId12"/>
    <p:sldId id="262" r:id="rId13"/>
    <p:sldId id="265" r:id="rId14"/>
    <p:sldId id="267" r:id="rId15"/>
    <p:sldId id="263" r:id="rId16"/>
    <p:sldId id="264" r:id="rId17"/>
    <p:sldId id="271" r:id="rId18"/>
    <p:sldId id="273" r:id="rId19"/>
    <p:sldId id="274" r:id="rId20"/>
    <p:sldId id="275" r:id="rId21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" altLang="en-US"/>
              <a:t>Model selection, Model adequacy &amp; Hypothesis testing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3930" y="168910"/>
            <a:ext cx="7031355" cy="67062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65" y="215265"/>
            <a:ext cx="8406130" cy="1325880"/>
          </a:xfrm>
        </p:spPr>
        <p:txBody>
          <a:bodyPr>
            <a:normAutofit fontScale="90000"/>
          </a:bodyPr>
          <a:p>
            <a:r>
              <a:rPr lang="" altLang="en-US"/>
              <a:t>Relative vs. absolute goodness of fit</a:t>
            </a:r>
            <a:endParaRPr lang="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1320" y="1807845"/>
            <a:ext cx="8328660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" altLang="en-US"/>
              <a:t>Best model may still be bad!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We want a model that </a:t>
            </a:r>
            <a:r>
              <a:rPr lang="" altLang="en-US" i="1"/>
              <a:t>adequately describes the data generating process</a:t>
            </a:r>
            <a:r>
              <a:rPr lang="" altLang="en-US"/>
              <a:t>. 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Frequentist solution: Parametric bootstrap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>
                <a:sym typeface="+mn-ea"/>
              </a:rPr>
              <a:t>Bayesian</a:t>
            </a:r>
            <a:r>
              <a:rPr lang="en-US" altLang="en-US">
                <a:sym typeface="+mn-ea"/>
              </a:rPr>
              <a:t> solution: P</a:t>
            </a:r>
            <a:r>
              <a:rPr lang="" altLang="en-US">
                <a:sym typeface="+mn-ea"/>
              </a:rPr>
              <a:t>osterior predictive simulation</a:t>
            </a:r>
            <a:endParaRPr lang="en-US" altLang="en-US"/>
          </a:p>
          <a:p>
            <a:pPr marL="0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Basic idea: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87340" y="145415"/>
            <a:ext cx="3543300" cy="6575425"/>
          </a:xfrm>
          <a:prstGeom prst="rect">
            <a:avLst/>
          </a:prstGeom>
        </p:spPr>
      </p:pic>
      <p:sp>
        <p:nvSpPr>
          <p:cNvPr id="5" name="Content Placeholder 3"/>
          <p:cNvSpPr>
            <a:spLocks noGrp="1"/>
          </p:cNvSpPr>
          <p:nvPr/>
        </p:nvSpPr>
        <p:spPr>
          <a:xfrm>
            <a:off x="401320" y="1807845"/>
            <a:ext cx="4728845" cy="4554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" altLang="en-US"/>
              <a:t>Estimate parameters (either ML estimate or posterior distribution)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Simulate data using parameters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Calculate a test statistic seeing if the model predicts “similar” datasets to your original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Compare to summary statistic measured on empirical data</a:t>
            </a:r>
            <a:endParaRPr lang="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What test statistic should be used?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455" y="596900"/>
            <a:ext cx="9236710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185" y="216535"/>
            <a:ext cx="8427720" cy="6160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5730"/>
            <a:ext cx="7886700" cy="1325563"/>
          </a:xfrm>
        </p:spPr>
        <p:txBody>
          <a:bodyPr/>
          <a:p>
            <a:r>
              <a:rPr lang="" altLang="en-US"/>
              <a:t>Example:  </a:t>
            </a:r>
            <a:endParaRPr lang="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3395" y="1412875"/>
            <a:ext cx="6986905" cy="52343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Run parametric bootstrap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7920" y="1749425"/>
            <a:ext cx="6232525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Bayesian version...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P(θ | Data) = Posterior distribution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Hypothesis testing often just a simple matter of checking the posterior distribution!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Can also do Bayes Factors</a:t>
            </a:r>
            <a:endParaRPr lang="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7780"/>
            <a:ext cx="7886700" cy="1325563"/>
          </a:xfrm>
        </p:spPr>
        <p:txBody>
          <a:bodyPr/>
          <a:p>
            <a:r>
              <a:rPr lang="" altLang="en-US"/>
              <a:t>Summary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8075"/>
            <a:ext cx="7886700" cy="572706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" altLang="en-US"/>
              <a:t>Model selection using relative goodness of fit (hLRT, AIC, BIC, DT) common, useful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Often, we want absolute goodness of fit, which can be evaluated with simulations (e.g. parametric bootstrap, posterior predictive simulation), cross-validation etc.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Bayesian vs. Likelihood approaches can be very similar, but ask different questions, leading to differences in response to model complexity.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All models are wrong, targeting our inferences with hypothesis testing is useful. 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Likelihood ratio tests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Models must be nested (hierarchical)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As sample size approaches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infinity: 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-2 ln λ ~ Chi-Square(p</a:t>
            </a:r>
            <a:r>
              <a:rPr lang="" altLang="en-US" baseline="-25000"/>
              <a:t>2</a:t>
            </a:r>
            <a:r>
              <a:rPr lang="" altLang="en-US"/>
              <a:t> - p</a:t>
            </a:r>
            <a:r>
              <a:rPr lang="" altLang="en-US" baseline="-25000"/>
              <a:t>1</a:t>
            </a:r>
            <a:r>
              <a:rPr lang="" altLang="en-US"/>
              <a:t>)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0" y="2762885"/>
            <a:ext cx="2544445" cy="900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4297045"/>
            <a:ext cx="3116580" cy="20783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0970" y="259080"/>
            <a:ext cx="6924040" cy="689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05" y="45720"/>
            <a:ext cx="7886700" cy="1325563"/>
          </a:xfrm>
        </p:spPr>
        <p:txBody>
          <a:bodyPr/>
          <a:p>
            <a:r>
              <a:rPr lang="" altLang="en-US"/>
              <a:t>Information theory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7920"/>
            <a:ext cx="7886700" cy="61664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" altLang="en-US"/>
              <a:t>Akaike Information Criterion (Approximates Kullback-Leibler Divergence asymptotic result, small sample size correction available.) 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Bayesian Information Criterion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Relative fit for a given dataset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Others: Deviance Information Criterion, Focused Information Criterion etc. 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145" y="4167505"/>
            <a:ext cx="4148455" cy="73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572385"/>
            <a:ext cx="4150995" cy="668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Information theory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Minimize loss of information by maximizing relative goodness of fit while penalizing model complexity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BIC penalizes more heavily, AIC will usually find more heavily parameterized models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9730" y="1327150"/>
            <a:ext cx="8778875" cy="4312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05" y="2720975"/>
            <a:ext cx="7886700" cy="1325563"/>
          </a:xfrm>
        </p:spPr>
        <p:txBody>
          <a:bodyPr>
            <a:normAutofit fontScale="90000"/>
          </a:bodyPr>
          <a:p>
            <a:pPr algn="ctr"/>
            <a:r>
              <a:rPr lang="" altLang="en-US"/>
              <a:t>What is sample size in phylogenetic datasets? 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5" y="84455"/>
            <a:ext cx="7886700" cy="1325563"/>
          </a:xfrm>
        </p:spPr>
        <p:txBody>
          <a:bodyPr>
            <a:normAutofit fontScale="90000"/>
          </a:bodyPr>
          <a:p>
            <a:r>
              <a:rPr lang="" altLang="en-US"/>
              <a:t>A word about Bayesian analyses and Bayes Factors...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6170" y="716280"/>
            <a:ext cx="3696970" cy="59683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143625" y="6498590"/>
            <a:ext cx="2846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Holder &amp; Lewis 2003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Reversible-Jump MCMC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9650" y="2016125"/>
            <a:ext cx="7124065" cy="3969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1988</Words>
  <Application>WPS Presentation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FZHei-B01</vt:lpstr>
      <vt:lpstr>FZShuSong-Z01</vt:lpstr>
      <vt:lpstr>Webdings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selection, Model adequacy &amp; Hypothesis testing</dc:title>
  <dc:creator>juyeda</dc:creator>
  <cp:lastModifiedBy>juyeda</cp:lastModifiedBy>
  <cp:revision>6</cp:revision>
  <dcterms:created xsi:type="dcterms:W3CDTF">2018-09-17T19:08:34Z</dcterms:created>
  <dcterms:modified xsi:type="dcterms:W3CDTF">2018-09-17T19:08:34Z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