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1" r:id="rId5"/>
    <p:sldId id="259" r:id="rId6"/>
    <p:sldId id="260" r:id="rId7"/>
    <p:sldId id="262" r:id="rId8"/>
    <p:sldId id="264" r:id="rId9"/>
    <p:sldId id="263" r:id="rId10"/>
    <p:sldId id="265" r:id="rId11"/>
    <p:sldId id="267" r:id="rId12"/>
    <p:sldId id="268" r:id="rId13"/>
    <p:sldId id="266" r:id="rId14"/>
    <p:sldId id="269" r:id="rId15"/>
    <p:sldId id="270" r:id="rId16"/>
    <p:sldId id="271" r:id="rId17"/>
  </p:sldIdLst>
  <p:sldSz cx="9144000" cy="6858000" type="screen4x3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Ubuntu" panose="020B0604030602030204" charset="0"/>
          <a:ea typeface="Ubuntu" panose="020B060403060203020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Ubuntu" panose="020B0604030602030204" charset="0"/>
          <a:ea typeface="Ubuntu" panose="020B060403060203020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Ubuntu" panose="020B0604030602030204" charset="0"/>
          <a:ea typeface="Ubuntu" panose="020B060403060203020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Ubuntu" panose="020B0604030602030204" charset="0"/>
          <a:ea typeface="Ubuntu" panose="020B060403060203020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604030602030204" charset="0"/>
          <a:ea typeface="Ubuntu" panose="020B060403060203020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604030602030204" charset="0"/>
          <a:ea typeface="Ubuntu" panose="020B060403060203020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The Comparative Method</a:t>
            </a:r>
            <a:endParaRPr lang="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" altLang="en-US"/>
              <a:t>10/17/2018</a:t>
            </a:r>
            <a:endParaRPr lang="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5841" name="Group 3"/>
          <p:cNvGrpSpPr/>
          <p:nvPr/>
        </p:nvGrpSpPr>
        <p:grpSpPr>
          <a:xfrm>
            <a:off x="228600" y="152400"/>
            <a:ext cx="6156325" cy="5181600"/>
            <a:chOff x="228600" y="152400"/>
            <a:chExt cx="7696200" cy="6477000"/>
          </a:xfrm>
        </p:grpSpPr>
        <p:sp>
          <p:nvSpPr>
            <p:cNvPr id="5" name="Oval 4"/>
            <p:cNvSpPr/>
            <p:nvPr/>
          </p:nvSpPr>
          <p:spPr>
            <a:xfrm>
              <a:off x="2895600" y="152400"/>
              <a:ext cx="1219200" cy="1143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5pPr>
            </a:lstStyle>
            <a:p>
              <a:pPr lvl="0" algn="ctr" fontAlgn="base"/>
              <a:r>
                <a:rPr lang="en-US" altLang="en-US" sz="3600" b="1" strike="noStrike" noProof="1" dirty="0">
                  <a:solidFill>
                    <a:srgbClr val="C00000"/>
                  </a:solidFill>
                  <a:latin typeface="Ubuntu" panose="020B0604030602030204" charset="0"/>
                  <a:cs typeface="Ubuntu" panose="020B0604030602030204" charset="0"/>
                </a:rPr>
                <a:t>E</a:t>
              </a:r>
              <a:r>
                <a:rPr lang="en-US" altLang="en-US" sz="3600" b="1" strike="noStrike" baseline="-25000" noProof="1" dirty="0">
                  <a:solidFill>
                    <a:srgbClr val="C00000"/>
                  </a:solidFill>
                  <a:latin typeface="Ubuntu" panose="020B0604030602030204" charset="0"/>
                  <a:cs typeface="Ubuntu" panose="020B0604030602030204" charset="0"/>
                </a:rPr>
                <a:t>0</a:t>
              </a:r>
              <a:endParaRPr strike="noStrike" noProof="1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752600" y="1905000"/>
              <a:ext cx="1219200" cy="1143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5pPr>
            </a:lstStyle>
            <a:p>
              <a:pPr lvl="0" algn="ctr" fontAlgn="base"/>
              <a:r>
                <a:rPr lang="en-US" altLang="en-US" sz="3600" b="1" strike="noStrike" noProof="1" dirty="0">
                  <a:solidFill>
                    <a:srgbClr val="C00000"/>
                  </a:solidFill>
                  <a:latin typeface="Ubuntu" panose="020B0604030602030204" charset="0"/>
                  <a:cs typeface="Ubuntu" panose="020B0604030602030204" charset="0"/>
                </a:rPr>
                <a:t>E</a:t>
              </a:r>
              <a:r>
                <a:rPr lang="en-US" altLang="en-US" sz="3600" b="1" strike="noStrike" baseline="-25000" noProof="1" dirty="0">
                  <a:solidFill>
                    <a:srgbClr val="C00000"/>
                  </a:solidFill>
                  <a:latin typeface="Ubuntu" panose="020B0604030602030204" charset="0"/>
                  <a:cs typeface="Ubuntu" panose="020B0604030602030204" charset="0"/>
                </a:rPr>
                <a:t>1</a:t>
              </a:r>
              <a:endParaRPr strike="noStrike" noProof="1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038600" y="1905000"/>
              <a:ext cx="1219200" cy="1143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5pPr>
            </a:lstStyle>
            <a:p>
              <a:pPr lvl="0" algn="ctr" fontAlgn="base"/>
              <a:r>
                <a:rPr lang="en-US" altLang="en-US" sz="3600" b="1" strike="noStrike" noProof="1" dirty="0">
                  <a:solidFill>
                    <a:srgbClr val="C00000"/>
                  </a:solidFill>
                  <a:latin typeface="Ubuntu" panose="020B0604030602030204" charset="0"/>
                  <a:cs typeface="Ubuntu" panose="020B0604030602030204" charset="0"/>
                </a:rPr>
                <a:t>E</a:t>
              </a:r>
              <a:r>
                <a:rPr lang="en-US" altLang="en-US" sz="3600" b="1" strike="noStrike" baseline="-25000" noProof="1" dirty="0">
                  <a:solidFill>
                    <a:srgbClr val="C00000"/>
                  </a:solidFill>
                  <a:latin typeface="Ubuntu" panose="020B0604030602030204" charset="0"/>
                  <a:cs typeface="Ubuntu" panose="020B0604030602030204" charset="0"/>
                </a:rPr>
                <a:t>2</a:t>
              </a:r>
              <a:endParaRPr strike="noStrike" noProof="1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562600" y="3733800"/>
              <a:ext cx="1219200" cy="1143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5pPr>
            </a:lstStyle>
            <a:p>
              <a:pPr lvl="0" algn="ctr" fontAlgn="base"/>
              <a:r>
                <a:rPr lang="en-US" altLang="en-US" sz="3600" b="1" strike="noStrike" noProof="1" dirty="0">
                  <a:solidFill>
                    <a:srgbClr val="C00000"/>
                  </a:solidFill>
                  <a:latin typeface="Ubuntu" panose="020B0604030602030204" charset="0"/>
                  <a:cs typeface="Ubuntu" panose="020B0604030602030204" charset="0"/>
                </a:rPr>
                <a:t>E</a:t>
              </a:r>
              <a:r>
                <a:rPr lang="en-US" altLang="en-US" sz="3600" b="1" strike="noStrike" baseline="-25000" noProof="1" dirty="0">
                  <a:solidFill>
                    <a:srgbClr val="C00000"/>
                  </a:solidFill>
                  <a:latin typeface="Ubuntu" panose="020B0604030602030204" charset="0"/>
                  <a:cs typeface="Ubuntu" panose="020B0604030602030204" charset="0"/>
                </a:rPr>
                <a:t>6</a:t>
              </a:r>
              <a:endParaRPr strike="noStrike" noProof="1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886200" y="3776133"/>
              <a:ext cx="1219200" cy="1143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5pPr>
            </a:lstStyle>
            <a:p>
              <a:pPr lvl="0" algn="ctr" fontAlgn="base"/>
              <a:r>
                <a:rPr lang="en-US" altLang="en-US" sz="3600" b="1" strike="noStrike" noProof="1" dirty="0">
                  <a:solidFill>
                    <a:srgbClr val="C00000"/>
                  </a:solidFill>
                  <a:latin typeface="Ubuntu" panose="020B0604030602030204" charset="0"/>
                  <a:cs typeface="Ubuntu" panose="020B0604030602030204" charset="0"/>
                </a:rPr>
                <a:t>E</a:t>
              </a:r>
              <a:r>
                <a:rPr lang="en-US" altLang="en-US" sz="3600" b="1" strike="noStrike" baseline="-25000" noProof="1" dirty="0">
                  <a:solidFill>
                    <a:srgbClr val="C00000"/>
                  </a:solidFill>
                  <a:latin typeface="Ubuntu" panose="020B0604030602030204" charset="0"/>
                  <a:cs typeface="Ubuntu" panose="020B0604030602030204" charset="0"/>
                </a:rPr>
                <a:t>5</a:t>
              </a:r>
              <a:endParaRPr strike="noStrike" noProof="1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28600" y="3733800"/>
              <a:ext cx="1219200" cy="1143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5pPr>
            </a:lstStyle>
            <a:p>
              <a:pPr lvl="0" algn="ctr" fontAlgn="base"/>
              <a:r>
                <a:rPr lang="en-US" altLang="en-US" sz="3600" b="1" strike="noStrike" noProof="1" dirty="0">
                  <a:solidFill>
                    <a:srgbClr val="C00000"/>
                  </a:solidFill>
                  <a:latin typeface="Ubuntu" panose="020B0604030602030204" charset="0"/>
                  <a:cs typeface="Ubuntu" panose="020B0604030602030204" charset="0"/>
                </a:rPr>
                <a:t>E</a:t>
              </a:r>
              <a:r>
                <a:rPr lang="en-US" altLang="en-US" sz="3600" b="1" strike="noStrike" baseline="-25000" noProof="1" dirty="0">
                  <a:solidFill>
                    <a:srgbClr val="C00000"/>
                  </a:solidFill>
                  <a:latin typeface="Ubuntu" panose="020B0604030602030204" charset="0"/>
                  <a:cs typeface="Ubuntu" panose="020B0604030602030204" charset="0"/>
                </a:rPr>
                <a:t>3</a:t>
              </a:r>
              <a:endParaRPr strike="noStrike" noProof="1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905000" y="3745089"/>
              <a:ext cx="1219200" cy="1143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5pPr>
            </a:lstStyle>
            <a:p>
              <a:pPr lvl="0" algn="ctr" fontAlgn="base"/>
              <a:r>
                <a:rPr lang="en-US" altLang="en-US" sz="3600" b="1" strike="noStrike" noProof="1" dirty="0">
                  <a:solidFill>
                    <a:srgbClr val="C00000"/>
                  </a:solidFill>
                  <a:latin typeface="Ubuntu" panose="020B0604030602030204" charset="0"/>
                  <a:cs typeface="Ubuntu" panose="020B0604030602030204" charset="0"/>
                </a:rPr>
                <a:t>E</a:t>
              </a:r>
              <a:r>
                <a:rPr lang="en-US" altLang="en-US" sz="3600" b="1" strike="noStrike" baseline="-25000" noProof="1" dirty="0">
                  <a:solidFill>
                    <a:srgbClr val="C00000"/>
                  </a:solidFill>
                  <a:latin typeface="Ubuntu" panose="020B0604030602030204" charset="0"/>
                  <a:cs typeface="Ubuntu" panose="020B0604030602030204" charset="0"/>
                </a:rPr>
                <a:t>4</a:t>
              </a:r>
              <a:endParaRPr strike="noStrike" noProof="1">
                <a:latin typeface="Ubuntu" panose="020B0604030602030204" charset="0"/>
                <a:ea typeface="Ubuntu" panose="020B0604030602030204" charset="0"/>
              </a:endParaRPr>
            </a:p>
          </p:txBody>
        </p:sp>
        <p:cxnSp>
          <p:nvCxnSpPr>
            <p:cNvPr id="12" name="Straight Arrow Connector 11"/>
            <p:cNvCxnSpPr>
              <a:stCxn id="5" idx="4"/>
              <a:endCxn id="6" idx="0"/>
            </p:cNvCxnSpPr>
            <p:nvPr/>
          </p:nvCxnSpPr>
          <p:spPr>
            <a:xfrm flipH="1">
              <a:off x="2362200" y="1295400"/>
              <a:ext cx="1143000" cy="609600"/>
            </a:xfrm>
            <a:prstGeom prst="straightConnector1">
              <a:avLst/>
            </a:prstGeom>
            <a:ln w="76200">
              <a:solidFill>
                <a:srgbClr val="E46A6B"/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4"/>
              <a:endCxn id="7" idx="0"/>
            </p:cNvCxnSpPr>
            <p:nvPr/>
          </p:nvCxnSpPr>
          <p:spPr>
            <a:xfrm>
              <a:off x="3505200" y="1295400"/>
              <a:ext cx="1143000" cy="609600"/>
            </a:xfrm>
            <a:prstGeom prst="straightConnector1">
              <a:avLst/>
            </a:prstGeom>
            <a:ln w="76200">
              <a:solidFill>
                <a:srgbClr val="E46A6B"/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4"/>
              <a:endCxn id="10" idx="0"/>
            </p:cNvCxnSpPr>
            <p:nvPr/>
          </p:nvCxnSpPr>
          <p:spPr>
            <a:xfrm flipH="1">
              <a:off x="838200" y="3048000"/>
              <a:ext cx="1524000" cy="685800"/>
            </a:xfrm>
            <a:prstGeom prst="straightConnector1">
              <a:avLst/>
            </a:prstGeom>
            <a:ln w="76200">
              <a:solidFill>
                <a:srgbClr val="E46A6B"/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  <a:endCxn id="11" idx="0"/>
            </p:cNvCxnSpPr>
            <p:nvPr/>
          </p:nvCxnSpPr>
          <p:spPr>
            <a:xfrm>
              <a:off x="2362200" y="3048000"/>
              <a:ext cx="152400" cy="697089"/>
            </a:xfrm>
            <a:prstGeom prst="straightConnector1">
              <a:avLst/>
            </a:prstGeom>
            <a:ln w="76200">
              <a:solidFill>
                <a:srgbClr val="E46A6B"/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4"/>
              <a:endCxn id="9" idx="0"/>
            </p:cNvCxnSpPr>
            <p:nvPr/>
          </p:nvCxnSpPr>
          <p:spPr>
            <a:xfrm flipH="1">
              <a:off x="4495800" y="3048000"/>
              <a:ext cx="152400" cy="728133"/>
            </a:xfrm>
            <a:prstGeom prst="straightConnector1">
              <a:avLst/>
            </a:prstGeom>
            <a:ln w="76200">
              <a:solidFill>
                <a:srgbClr val="E46A6B"/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4"/>
              <a:endCxn id="8" idx="0"/>
            </p:cNvCxnSpPr>
            <p:nvPr/>
          </p:nvCxnSpPr>
          <p:spPr>
            <a:xfrm>
              <a:off x="4648200" y="3048000"/>
              <a:ext cx="1524000" cy="685800"/>
            </a:xfrm>
            <a:prstGeom prst="straightConnector1">
              <a:avLst/>
            </a:prstGeom>
            <a:ln w="76200">
              <a:solidFill>
                <a:srgbClr val="E46A6B"/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1295400" y="5486400"/>
              <a:ext cx="1219200" cy="11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5pPr>
            </a:lstStyle>
            <a:p>
              <a:pPr lvl="0" algn="ctr" fontAlgn="base"/>
              <a:r>
                <a:rPr lang="en-US" altLang="en-US" sz="3600" b="1" strike="noStrike" noProof="1" dirty="0">
                  <a:solidFill>
                    <a:schemeClr val="tx2"/>
                  </a:solidFill>
                  <a:latin typeface="Ubuntu" panose="020B0604030602030204" charset="0"/>
                  <a:cs typeface="Ubuntu" panose="020B0604030602030204" charset="0"/>
                </a:rPr>
                <a:t>Y</a:t>
              </a:r>
              <a:r>
                <a:rPr lang="en-US" altLang="en-US" sz="3600" b="1" strike="noStrike" baseline="-25000" noProof="1" dirty="0">
                  <a:solidFill>
                    <a:schemeClr val="tx2"/>
                  </a:solidFill>
                  <a:latin typeface="Ubuntu" panose="020B0604030602030204" charset="0"/>
                  <a:cs typeface="Ubuntu" panose="020B0604030602030204" charset="0"/>
                </a:rPr>
                <a:t>5</a:t>
              </a:r>
              <a:endParaRPr strike="noStrike" noProof="1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3048000" y="5486400"/>
              <a:ext cx="1219200" cy="11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5pPr>
            </a:lstStyle>
            <a:p>
              <a:pPr lvl="0" algn="ctr" fontAlgn="base"/>
              <a:r>
                <a:rPr lang="en-US" altLang="en-US" sz="3600" b="1" strike="noStrike" noProof="1" dirty="0">
                  <a:solidFill>
                    <a:schemeClr val="tx2"/>
                  </a:solidFill>
                  <a:latin typeface="Ubuntu" panose="020B0604030602030204" charset="0"/>
                  <a:cs typeface="Ubuntu" panose="020B0604030602030204" charset="0"/>
                </a:rPr>
                <a:t>Y</a:t>
              </a:r>
              <a:r>
                <a:rPr lang="en-US" altLang="en-US" sz="3600" b="1" strike="noStrike" baseline="-25000" noProof="1" dirty="0">
                  <a:solidFill>
                    <a:schemeClr val="tx2"/>
                  </a:solidFill>
                  <a:latin typeface="Ubuntu" panose="020B0604030602030204" charset="0"/>
                  <a:cs typeface="Ubuntu" panose="020B0604030602030204" charset="0"/>
                </a:rPr>
                <a:t>6</a:t>
              </a:r>
              <a:endParaRPr strike="noStrike" noProof="1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094111" y="5452533"/>
              <a:ext cx="1219200" cy="11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5pPr>
            </a:lstStyle>
            <a:p>
              <a:pPr lvl="0" algn="ctr" fontAlgn="base"/>
              <a:r>
                <a:rPr lang="en-US" altLang="en-US" sz="3600" b="1" strike="noStrike" noProof="1" dirty="0">
                  <a:solidFill>
                    <a:schemeClr val="tx2"/>
                  </a:solidFill>
                  <a:latin typeface="Ubuntu" panose="020B0604030602030204" charset="0"/>
                  <a:cs typeface="Ubuntu" panose="020B0604030602030204" charset="0"/>
                </a:rPr>
                <a:t>Y</a:t>
              </a:r>
              <a:r>
                <a:rPr lang="en-US" altLang="en-US" sz="3600" b="1" strike="noStrike" baseline="-25000" noProof="1" dirty="0">
                  <a:solidFill>
                    <a:schemeClr val="tx2"/>
                  </a:solidFill>
                  <a:latin typeface="Ubuntu" panose="020B0604030602030204" charset="0"/>
                  <a:cs typeface="Ubuntu" panose="020B0604030602030204" charset="0"/>
                </a:rPr>
                <a:t>7</a:t>
              </a:r>
              <a:endParaRPr strike="noStrike" noProof="1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6705600" y="5486400"/>
              <a:ext cx="1219200" cy="11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5pPr>
            </a:lstStyle>
            <a:p>
              <a:pPr lvl="0" algn="ctr" fontAlgn="base"/>
              <a:r>
                <a:rPr lang="en-US" altLang="en-US" sz="3600" b="1" strike="noStrike" noProof="1" dirty="0">
                  <a:solidFill>
                    <a:schemeClr val="tx2"/>
                  </a:solidFill>
                  <a:latin typeface="Ubuntu" panose="020B0604030602030204" charset="0"/>
                  <a:cs typeface="Ubuntu" panose="020B0604030602030204" charset="0"/>
                </a:rPr>
                <a:t>Y</a:t>
              </a:r>
              <a:r>
                <a:rPr lang="en-US" altLang="en-US" sz="3600" b="1" strike="noStrike" baseline="-25000" noProof="1" dirty="0">
                  <a:solidFill>
                    <a:schemeClr val="tx2"/>
                  </a:solidFill>
                  <a:latin typeface="Ubuntu" panose="020B0604030602030204" charset="0"/>
                  <a:cs typeface="Ubuntu" panose="020B0604030602030204" charset="0"/>
                </a:rPr>
                <a:t>8</a:t>
              </a:r>
              <a:endParaRPr strike="noStrike" noProof="1">
                <a:latin typeface="Ubuntu" panose="020B0604030602030204" charset="0"/>
                <a:ea typeface="Ubuntu" panose="020B0604030602030204" charset="0"/>
              </a:endParaRPr>
            </a:p>
          </p:txBody>
        </p:sp>
        <p:cxnSp>
          <p:nvCxnSpPr>
            <p:cNvPr id="22" name="Straight Arrow Connector 21"/>
            <p:cNvCxnSpPr>
              <a:stCxn id="10" idx="4"/>
              <a:endCxn id="18" idx="1"/>
            </p:cNvCxnSpPr>
            <p:nvPr/>
          </p:nvCxnSpPr>
          <p:spPr>
            <a:xfrm>
              <a:off x="838200" y="4876800"/>
              <a:ext cx="635748" cy="776988"/>
            </a:xfrm>
            <a:prstGeom prst="straightConnector1">
              <a:avLst/>
            </a:prstGeom>
            <a:ln w="76200">
              <a:solidFill>
                <a:srgbClr val="E46A6B"/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1" idx="4"/>
              <a:endCxn id="19" idx="1"/>
            </p:cNvCxnSpPr>
            <p:nvPr/>
          </p:nvCxnSpPr>
          <p:spPr>
            <a:xfrm>
              <a:off x="2514600" y="4888089"/>
              <a:ext cx="711948" cy="765699"/>
            </a:xfrm>
            <a:prstGeom prst="straightConnector1">
              <a:avLst/>
            </a:prstGeom>
            <a:ln w="76200">
              <a:solidFill>
                <a:srgbClr val="E46A6B"/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4"/>
              <a:endCxn id="20" idx="1"/>
            </p:cNvCxnSpPr>
            <p:nvPr/>
          </p:nvCxnSpPr>
          <p:spPr>
            <a:xfrm>
              <a:off x="4495800" y="4919133"/>
              <a:ext cx="776859" cy="700788"/>
            </a:xfrm>
            <a:prstGeom prst="straightConnector1">
              <a:avLst/>
            </a:prstGeom>
            <a:ln w="76200">
              <a:solidFill>
                <a:srgbClr val="E46A6B"/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" idx="4"/>
              <a:endCxn id="21" idx="1"/>
            </p:cNvCxnSpPr>
            <p:nvPr/>
          </p:nvCxnSpPr>
          <p:spPr>
            <a:xfrm>
              <a:off x="6172200" y="4876800"/>
              <a:ext cx="711948" cy="776988"/>
            </a:xfrm>
            <a:prstGeom prst="straightConnector1">
              <a:avLst/>
            </a:prstGeom>
            <a:ln w="76200">
              <a:solidFill>
                <a:srgbClr val="E46A6B"/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Oval 25"/>
          <p:cNvSpPr/>
          <p:nvPr/>
        </p:nvSpPr>
        <p:spPr>
          <a:xfrm>
            <a:off x="4648200" y="5834063"/>
            <a:ext cx="97472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alibri" charset="0"/>
                <a:ea typeface="SimSun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alibri" charset="0"/>
                <a:ea typeface="SimSun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alibri" charset="0"/>
                <a:ea typeface="SimSun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alibri" charset="0"/>
                <a:ea typeface="SimSun" pitchFamily="2" charset="-122"/>
                <a:cs typeface="+mn-cs"/>
              </a:defRPr>
            </a:lvl5pPr>
          </a:lstStyle>
          <a:p>
            <a:pPr lvl="0" algn="ctr" fontAlgn="base"/>
            <a:r>
              <a:rPr lang="en-US" altLang="en-US" sz="3600" b="1" strike="noStrike" noProof="1" dirty="0">
                <a:solidFill>
                  <a:srgbClr val="C00000"/>
                </a:solidFill>
                <a:latin typeface="Ubuntu" panose="020B0604030602030204" charset="0"/>
                <a:cs typeface="Ubuntu" panose="020B0604030602030204" charset="0"/>
              </a:rPr>
              <a:t>X</a:t>
            </a:r>
            <a:r>
              <a:rPr lang="en-US" altLang="en-US" sz="3600" b="1" strike="noStrike" baseline="-25000" noProof="1" dirty="0">
                <a:solidFill>
                  <a:srgbClr val="C00000"/>
                </a:solidFill>
                <a:latin typeface="Ubuntu" panose="020B0604030602030204" charset="0"/>
                <a:cs typeface="Ubuntu" panose="020B0604030602030204" charset="0"/>
              </a:rPr>
              <a:t>6</a:t>
            </a:r>
            <a:endParaRPr strike="noStrike" noProof="1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06763" y="5867400"/>
            <a:ext cx="976313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alibri" charset="0"/>
                <a:ea typeface="SimSun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alibri" charset="0"/>
                <a:ea typeface="SimSun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alibri" charset="0"/>
                <a:ea typeface="SimSun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alibri" charset="0"/>
                <a:ea typeface="SimSun" pitchFamily="2" charset="-122"/>
                <a:cs typeface="+mn-cs"/>
              </a:defRPr>
            </a:lvl5pPr>
          </a:lstStyle>
          <a:p>
            <a:pPr lvl="0" algn="ctr" fontAlgn="base"/>
            <a:r>
              <a:rPr lang="en-US" altLang="en-US" sz="3600" b="1" strike="noStrike" noProof="1" dirty="0">
                <a:solidFill>
                  <a:srgbClr val="C00000"/>
                </a:solidFill>
                <a:latin typeface="Ubuntu" panose="020B0604030602030204" charset="0"/>
                <a:cs typeface="Ubuntu" panose="020B0604030602030204" charset="0"/>
              </a:rPr>
              <a:t>X</a:t>
            </a:r>
            <a:r>
              <a:rPr lang="en-US" altLang="en-US" sz="3600" b="1" strike="noStrike" baseline="-25000" noProof="1" dirty="0">
                <a:solidFill>
                  <a:srgbClr val="C00000"/>
                </a:solidFill>
                <a:latin typeface="Ubuntu" panose="020B0604030602030204" charset="0"/>
                <a:cs typeface="Ubuntu" panose="020B0604030602030204" charset="0"/>
              </a:rPr>
              <a:t>5</a:t>
            </a:r>
            <a:endParaRPr strike="noStrike" noProof="1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81000" y="5834063"/>
            <a:ext cx="97472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alibri" charset="0"/>
                <a:ea typeface="SimSun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alibri" charset="0"/>
                <a:ea typeface="SimSun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alibri" charset="0"/>
                <a:ea typeface="SimSun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alibri" charset="0"/>
                <a:ea typeface="SimSun" pitchFamily="2" charset="-122"/>
                <a:cs typeface="+mn-cs"/>
              </a:defRPr>
            </a:lvl5pPr>
          </a:lstStyle>
          <a:p>
            <a:pPr lvl="0" algn="ctr" fontAlgn="base"/>
            <a:r>
              <a:rPr lang="en-US" altLang="en-US" sz="3600" b="1" strike="noStrike" noProof="1" dirty="0">
                <a:solidFill>
                  <a:srgbClr val="C00000"/>
                </a:solidFill>
                <a:latin typeface="Ubuntu" panose="020B0604030602030204" charset="0"/>
                <a:cs typeface="Ubuntu" panose="020B0604030602030204" charset="0"/>
              </a:rPr>
              <a:t>X</a:t>
            </a:r>
            <a:r>
              <a:rPr lang="en-US" altLang="en-US" sz="3600" b="1" strike="noStrike" baseline="-25000" noProof="1" dirty="0">
                <a:solidFill>
                  <a:srgbClr val="C00000"/>
                </a:solidFill>
                <a:latin typeface="Ubuntu" panose="020B0604030602030204" charset="0"/>
                <a:cs typeface="Ubuntu" panose="020B0604030602030204" charset="0"/>
              </a:rPr>
              <a:t>3</a:t>
            </a:r>
            <a:endParaRPr strike="noStrike" noProof="1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722438" y="5842000"/>
            <a:ext cx="97472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alibri" charset="0"/>
                <a:ea typeface="SimSun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alibri" charset="0"/>
                <a:ea typeface="SimSun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alibri" charset="0"/>
                <a:ea typeface="SimSun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alibri" charset="0"/>
                <a:ea typeface="SimSun" pitchFamily="2" charset="-122"/>
                <a:cs typeface="+mn-cs"/>
              </a:defRPr>
            </a:lvl5pPr>
          </a:lstStyle>
          <a:p>
            <a:pPr lvl="0" algn="ctr" fontAlgn="base"/>
            <a:r>
              <a:rPr lang="en-US" altLang="en-US" sz="3600" b="1" strike="noStrike" noProof="1" dirty="0">
                <a:solidFill>
                  <a:srgbClr val="C00000"/>
                </a:solidFill>
                <a:latin typeface="Ubuntu" panose="020B0604030602030204" charset="0"/>
                <a:cs typeface="Ubuntu" panose="020B0604030602030204" charset="0"/>
              </a:rPr>
              <a:t>X</a:t>
            </a:r>
            <a:r>
              <a:rPr lang="en-US" altLang="en-US" sz="3600" b="1" strike="noStrike" baseline="-25000" noProof="1" dirty="0">
                <a:solidFill>
                  <a:srgbClr val="C00000"/>
                </a:solidFill>
                <a:latin typeface="Ubuntu" panose="020B0604030602030204" charset="0"/>
                <a:cs typeface="Ubuntu" panose="020B0604030602030204" charset="0"/>
              </a:rPr>
              <a:t>4</a:t>
            </a:r>
            <a:endParaRPr strike="noStrike" noProof="1">
              <a:latin typeface="Ubuntu" panose="020B0604030602030204" charset="0"/>
              <a:ea typeface="Ubuntu" panose="020B0604030602030204" charset="0"/>
            </a:endParaRPr>
          </a:p>
        </p:txBody>
      </p:sp>
      <p:cxnSp>
        <p:nvCxnSpPr>
          <p:cNvPr id="30" name="Straight Arrow Connector 29"/>
          <p:cNvCxnSpPr>
            <a:stCxn id="28" idx="0"/>
            <a:endCxn id="18" idx="4"/>
          </p:cNvCxnSpPr>
          <p:nvPr/>
        </p:nvCxnSpPr>
        <p:spPr>
          <a:xfrm flipV="1">
            <a:off x="868363" y="5334000"/>
            <a:ext cx="701675" cy="500063"/>
          </a:xfrm>
          <a:prstGeom prst="straightConnector1">
            <a:avLst/>
          </a:prstGeom>
          <a:ln w="76200">
            <a:solidFill>
              <a:srgbClr val="E46A6B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0"/>
            <a:endCxn id="19" idx="4"/>
          </p:cNvCxnSpPr>
          <p:nvPr/>
        </p:nvCxnSpPr>
        <p:spPr>
          <a:xfrm flipV="1">
            <a:off x="2209800" y="5334000"/>
            <a:ext cx="762000" cy="508000"/>
          </a:xfrm>
          <a:prstGeom prst="straightConnector1">
            <a:avLst/>
          </a:prstGeom>
          <a:ln w="76200">
            <a:solidFill>
              <a:srgbClr val="E46A6B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0"/>
            <a:endCxn id="20" idx="4"/>
          </p:cNvCxnSpPr>
          <p:nvPr/>
        </p:nvCxnSpPr>
        <p:spPr>
          <a:xfrm flipV="1">
            <a:off x="3794125" y="5307013"/>
            <a:ext cx="814388" cy="560388"/>
          </a:xfrm>
          <a:prstGeom prst="straightConnector1">
            <a:avLst/>
          </a:prstGeom>
          <a:ln w="76200">
            <a:solidFill>
              <a:srgbClr val="E46A6B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6" idx="0"/>
            <a:endCxn id="21" idx="4"/>
          </p:cNvCxnSpPr>
          <p:nvPr/>
        </p:nvCxnSpPr>
        <p:spPr>
          <a:xfrm flipV="1">
            <a:off x="5135563" y="5334000"/>
            <a:ext cx="762000" cy="500063"/>
          </a:xfrm>
          <a:prstGeom prst="straightConnector1">
            <a:avLst/>
          </a:prstGeom>
          <a:ln w="76200">
            <a:solidFill>
              <a:srgbClr val="E46A6B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7010400" y="152400"/>
            <a:ext cx="1905000" cy="868363"/>
          </a:xfrm>
          <a:solidFill>
            <a:schemeClr val="lt1"/>
          </a:solidFill>
          <a:ln w="25400">
            <a:solidFill>
              <a:srgbClr val="E46A6B"/>
            </a:solidFill>
            <a:miter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fontAlgn="auto"/>
            <a:r>
              <a:rPr lang="en-US" strike="noStrike" noProof="1" dirty="0">
                <a:solidFill>
                  <a:schemeClr val="tx2"/>
                </a:solidFill>
              </a:rPr>
              <a:t>Y</a:t>
            </a:r>
            <a:r>
              <a:rPr lang="en-US" strike="noStrike" noProof="1" dirty="0"/>
              <a:t> ~ </a:t>
            </a:r>
            <a:r>
              <a:rPr lang="en-US" strike="noStrike" noProof="1" dirty="0">
                <a:solidFill>
                  <a:schemeClr val="accent2"/>
                </a:solidFill>
              </a:rPr>
              <a:t>X</a:t>
            </a:r>
            <a:endParaRPr lang="en-US" strike="noStrike" noProof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" altLang="en-US"/>
              <a:t>Just like before...multivariate Normal distribution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" altLang="en-US"/>
              <a:t>To define a mvNormal distribution, just need a mean and a variance. </a:t>
            </a:r>
            <a:endParaRPr lang="" altLang="en-US"/>
          </a:p>
          <a:p>
            <a:pPr marL="0" indent="0">
              <a:buNone/>
            </a:pPr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950" y="2853055"/>
            <a:ext cx="6987540" cy="39027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-2540"/>
            <a:ext cx="7886700" cy="1325563"/>
          </a:xfrm>
        </p:spPr>
        <p:txBody>
          <a:bodyPr/>
          <a:p>
            <a:r>
              <a:rPr lang="" altLang="en-US"/>
              <a:t>Extensions of PGLS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" y="1120140"/>
            <a:ext cx="8317230" cy="544576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" altLang="en-US"/>
              <a:t>Tree transformations 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	</a:t>
            </a:r>
            <a:r>
              <a:rPr lang="" altLang="en-US">
                <a:latin typeface="Arial" panose="020B0604020202020204" pitchFamily="34" charset="0"/>
                <a:cs typeface="Arial" panose="020B0604020202020204" pitchFamily="34" charset="0"/>
              </a:rPr>
              <a:t>λ - </a:t>
            </a:r>
            <a:r>
              <a:rPr lang="" altLang="en-US">
                <a:cs typeface="Arial" panose="020B0604020202020204" pitchFamily="34" charset="0"/>
              </a:rPr>
              <a:t>“non phylogenetic slop” (heritability)</a:t>
            </a:r>
            <a:endParaRPr lang="" altLang="en-US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" altLang="en-US">
                <a:cs typeface="Arial" panose="020B0604020202020204" pitchFamily="34" charset="0"/>
              </a:rPr>
              <a:t>		= 1 BM</a:t>
            </a:r>
            <a:endParaRPr lang="" altLang="en-US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" altLang="en-US">
                <a:cs typeface="Arial" panose="020B0604020202020204" pitchFamily="34" charset="0"/>
              </a:rPr>
              <a:t>		= 0 No tree structure</a:t>
            </a:r>
            <a:endParaRPr lang="" altLang="en-US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" altLang="en-US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" altLang="en-US">
                <a:cs typeface="Arial" panose="020B0604020202020204" pitchFamily="34" charset="0"/>
              </a:rPr>
              <a:t>κ - Speciatiational</a:t>
            </a:r>
            <a:endParaRPr lang="" altLang="en-US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" altLang="en-US">
                <a:cs typeface="Arial" panose="020B0604020202020204" pitchFamily="34" charset="0"/>
              </a:rPr>
              <a:t>		= 1 BM</a:t>
            </a:r>
            <a:endParaRPr lang="" altLang="en-US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" altLang="en-US">
                <a:cs typeface="Arial" panose="020B0604020202020204" pitchFamily="34" charset="0"/>
              </a:rPr>
              <a:t>		= 0 Only speciational</a:t>
            </a:r>
            <a:endParaRPr lang="" altLang="en-US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" altLang="en-US">
                <a:cs typeface="Arial" panose="020B0604020202020204" pitchFamily="34" charset="0"/>
              </a:rPr>
              <a:t>	δ - Node heights raised/lowered to 	power of delta</a:t>
            </a:r>
            <a:endParaRPr lang="" altLang="en-US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" altLang="en-US">
                <a:cs typeface="Arial" panose="020B0604020202020204" pitchFamily="34" charset="0"/>
              </a:rPr>
              <a:t>		= 1 BM</a:t>
            </a:r>
            <a:endParaRPr lang="" altLang="en-US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" altLang="en-US">
                <a:cs typeface="Arial" panose="020B0604020202020204" pitchFamily="34" charset="0"/>
              </a:rPr>
              <a:t>		&gt; 1 Accelerating</a:t>
            </a:r>
            <a:endParaRPr lang="" altLang="en-US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" altLang="en-US">
                <a:cs typeface="Arial" panose="020B0604020202020204" pitchFamily="34" charset="0"/>
              </a:rPr>
              <a:t>		&lt;1 Decelerating</a:t>
            </a:r>
            <a:endParaRPr lang="" altLang="en-US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" altLang="en-US">
                <a:cs typeface="Arial" panose="020B0604020202020204" pitchFamily="34" charset="0"/>
              </a:rPr>
              <a:t>	Ornstein-Uhlenbeck - We will cover a lot more later!</a:t>
            </a:r>
            <a:endParaRPr lang="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Model adequacy</a:t>
            </a:r>
            <a:endParaRPr lang="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88235" y="3681095"/>
            <a:ext cx="6663055" cy="28994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5" y="1945640"/>
            <a:ext cx="2221230" cy="16681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380" y="370840"/>
            <a:ext cx="7886700" cy="1325563"/>
          </a:xfrm>
        </p:spPr>
        <p:txBody>
          <a:bodyPr/>
          <a:p>
            <a:r>
              <a:rPr lang="" altLang="en-US"/>
              <a:t>Node-Height test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380" y="1502410"/>
            <a:ext cx="7886700" cy="4351338"/>
          </a:xfrm>
        </p:spPr>
        <p:txBody>
          <a:bodyPr/>
          <a:p>
            <a:pPr marL="0" indent="0">
              <a:buNone/>
            </a:pPr>
            <a:r>
              <a:rPr lang="" altLang="en-US"/>
              <a:t>Slope = 0: BM prediction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Positive - OU-like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Negative - Early burst like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Outliers - Not BM!</a:t>
            </a:r>
            <a:endParaRPr lang="" altLang="en-US"/>
          </a:p>
          <a:p>
            <a:pPr marL="0" indent="0">
              <a:buNone/>
            </a:pPr>
            <a:endParaRPr lang="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4285" y="2233295"/>
            <a:ext cx="3777615" cy="33648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What will be the effects if: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" altLang="en-US"/>
              <a:t>You don't have a fully resolved tree? 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You have a tree with error? 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You have Y values with error? 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You have X values with error? 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7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2400" y="1447800"/>
            <a:ext cx="5149850" cy="4191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Picture 4"/>
          <p:cNvPicPr>
            <a:picLocks noChangeAspect="1"/>
          </p:cNvPicPr>
          <p:nvPr/>
        </p:nvPicPr>
        <p:blipFill>
          <a:blip r:embed="rId2"/>
          <a:srcRect l="14677" r="15085"/>
          <a:stretch>
            <a:fillRect/>
          </a:stretch>
        </p:blipFill>
        <p:spPr>
          <a:xfrm>
            <a:off x="4397375" y="1631950"/>
            <a:ext cx="4071938" cy="4006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9" name="Title 1"/>
          <p:cNvSpPr>
            <a:spLocks noGrp="1"/>
          </p:cNvSpPr>
          <p:nvPr>
            <p:ph type="title"/>
          </p:nvPr>
        </p:nvSpPr>
        <p:spPr>
          <a:xfrm>
            <a:off x="762000" y="5791200"/>
            <a:ext cx="8229600" cy="1143000"/>
          </a:xfrm>
        </p:spPr>
        <p:txBody>
          <a:bodyPr lIns="91440" tIns="45720" rIns="91440" bIns="45720" anchor="ctr"/>
          <a:p>
            <a:pPr algn="r" defTabSz="914400">
              <a:buNone/>
            </a:pPr>
            <a:r>
              <a:rPr lang="en-US" altLang="en-US" kern="1200" dirty="0" err="1">
                <a:latin typeface="Ubuntu" panose="020B0604030602030204" charset="0"/>
                <a:ea typeface="Ubuntu" panose="020B0604030602030204" charset="0"/>
                <a:cs typeface="Aharoni" pitchFamily="2" charset="-79"/>
              </a:rPr>
              <a:t>Felsenstein</a:t>
            </a:r>
            <a:r>
              <a:rPr lang="en-US" altLang="en-US" kern="1200" dirty="0">
                <a:latin typeface="Ubuntu" panose="020B0604030602030204" charset="0"/>
                <a:ea typeface="Ubuntu" panose="020B0604030602030204" charset="0"/>
                <a:cs typeface="Aharoni" pitchFamily="2" charset="-79"/>
              </a:rPr>
              <a:t> 1985</a:t>
            </a:r>
            <a:endParaRPr lang="en-US" altLang="zh-CN" kern="1200">
              <a:latin typeface="Ubuntu" panose="020B0604030602030204" charset="0"/>
              <a:ea typeface="Ubuntu" panose="020B0604030602030204" charset="0"/>
              <a:cs typeface="Aharoni" pitchFamily="2" charset="-79"/>
            </a:endParaRPr>
          </a:p>
        </p:txBody>
      </p:sp>
      <p:pic>
        <p:nvPicPr>
          <p:cNvPr id="2050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38" y="1447800"/>
            <a:ext cx="3840162" cy="4191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3525" y="1749425"/>
            <a:ext cx="8655685" cy="28301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270" y="4653915"/>
            <a:ext cx="7886700" cy="1325563"/>
          </a:xfrm>
        </p:spPr>
        <p:txBody>
          <a:bodyPr>
            <a:noAutofit/>
          </a:bodyPr>
          <a:p>
            <a:pPr algn="ctr"/>
            <a:r>
              <a:rPr lang="" altLang="en-US" sz="3200"/>
              <a:t>What is meant by this passage? Why does Felsenstein make this argument?</a:t>
            </a:r>
            <a:endParaRPr lang="" altLang="en-US" sz="3200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rcRect t="4595"/>
          <a:stretch>
            <a:fillRect/>
          </a:stretch>
        </p:blipFill>
        <p:spPr>
          <a:xfrm>
            <a:off x="147955" y="1533525"/>
            <a:ext cx="8753475" cy="28975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655" y="1771015"/>
            <a:ext cx="8822690" cy="3596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0405" y="1581785"/>
            <a:ext cx="7886700" cy="34747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" altLang="en-US"/>
              <a:t>Phylogenetically Independent Contrasts Regression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" altLang="en-US"/>
              <a:t>N-1 contrasts for N tips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Regress Y ~ X (or X ~ Y) with </a:t>
            </a:r>
            <a:r>
              <a:rPr lang="" altLang="en-US" i="1"/>
              <a:t>intercept fit through the origin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Assumes multivariate Brownian Motion of </a:t>
            </a:r>
            <a:r>
              <a:rPr lang="" altLang="en-US" i="1"/>
              <a:t>both X and Y </a:t>
            </a:r>
            <a:endParaRPr lang="" altLang="en-US" i="1"/>
          </a:p>
          <a:p>
            <a:pPr marL="0" indent="0">
              <a:buNone/>
            </a:pPr>
            <a:endParaRPr lang="" altLang="en-US" i="1"/>
          </a:p>
          <a:p>
            <a:pPr marL="0" indent="0">
              <a:buNone/>
            </a:pPr>
            <a:r>
              <a:rPr lang="" altLang="en-US"/>
              <a:t>Can incorporate measurement error in both X and Y (Felsenstein 2008)</a:t>
            </a:r>
            <a:endParaRPr lang="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35" y="365125"/>
            <a:ext cx="8890000" cy="1325880"/>
          </a:xfrm>
        </p:spPr>
        <p:txBody>
          <a:bodyPr/>
          <a:p>
            <a:r>
              <a:rPr lang="" altLang="en-US" sz="2800"/>
              <a:t>Phylogenetic Generalized Least Squares Regression</a:t>
            </a:r>
            <a:endParaRPr lang="" altLang="en-US" sz="28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5445" y="1691005"/>
            <a:ext cx="8453120" cy="34582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Turns out...</a:t>
            </a:r>
            <a:endParaRPr lang="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590" y="1839595"/>
            <a:ext cx="9100185" cy="31788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1172</Words>
  <Application>WPS Presentation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SimSun</vt:lpstr>
      <vt:lpstr>Wingdings</vt:lpstr>
      <vt:lpstr>Ubuntu</vt:lpstr>
      <vt:lpstr>微软雅黑</vt:lpstr>
      <vt:lpstr>FZHei-B01</vt:lpstr>
      <vt:lpstr>Arial Unicode MS</vt:lpstr>
      <vt:lpstr>Calibri</vt:lpstr>
      <vt:lpstr>Aharoni</vt:lpstr>
      <vt:lpstr>FZShuSong-Z01</vt:lpstr>
      <vt:lpstr>Webdings</vt:lpstr>
      <vt:lpstr>Times New Roman</vt:lpstr>
      <vt:lpstr>Latin Modern Mono Prop</vt:lpstr>
      <vt:lpstr>Office Theme</vt:lpstr>
      <vt:lpstr>PowerPoint 演示文稿</vt:lpstr>
      <vt:lpstr>Felsenstein 1985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Y ~ X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juyeda</dc:creator>
  <cp:lastModifiedBy>juyeda</cp:lastModifiedBy>
  <cp:revision>5</cp:revision>
  <dcterms:created xsi:type="dcterms:W3CDTF">2018-10-17T16:52:20Z</dcterms:created>
  <dcterms:modified xsi:type="dcterms:W3CDTF">2018-10-17T16:52:20Z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