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1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ABE5-6D1B-DC71-D566-71CF09FAB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3E20-AD07-FF25-9FBB-5EE4D805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3DA0F-4233-7D47-5179-6724FFE7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B566-BE58-DC33-0311-0D43272F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AE54-3FBD-8643-989F-D48A7A15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081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B789-E03B-7E8D-61DA-65498C87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075C-4E73-771D-5722-7F97210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A51B-E6C0-2A97-EA1F-2A4B7005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93D3-0EBA-40CE-296C-8DF5605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B573-FD16-DB4C-5DD1-75D6A1DD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9740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A17D5-86AD-3C1A-30C9-5288C31C4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EFABB-F9EF-870A-AC07-6F84D6CD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0254-5513-FE16-7343-06F2688C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BB3F-7722-B8C0-8E79-5826DFAF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6635C-C393-B29E-C817-1159F75D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300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5875-A874-EC7E-D8B5-5DFD201A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1015-E27C-45EC-741E-61FFB4DB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2B04-C53D-F899-8103-535457DA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1F6D-DDC4-A40F-45D3-C3A4281E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481F-DD2D-5607-2F08-F1267AB2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147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D9A7-81DD-838C-85E9-71331362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26DC-C167-6123-DE74-1E839444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474C-2848-19D2-AB2B-2E18DAC7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8EE1-C957-DF83-990D-4F42B447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E7E0-DA85-A1CA-3B0D-B13A023E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0562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F2C1-3BB0-2221-260C-6B5FAE7D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B459-044F-C4D4-A354-0F5C541D8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FC718-979E-2036-E4AC-9F371A50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463D-622B-FADA-0E75-1398290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E1BA-F4BD-3947-825F-AAE89B21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D20F3-D494-1A82-5368-AD239743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04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61D2-C38B-6F8F-15AB-98132618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B314-192B-FD22-4675-C383F35B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75D7-87C9-2643-D071-036C174A9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E14AE-733A-CEA8-75A2-C2F331762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A8F14-1448-1A91-0C56-2A4593FD7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9148D-3FB3-9921-9402-6C506FF2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AE6F9-5412-F564-70FA-A841B431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F9574-AB0D-103E-BE2B-27534C5A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5296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D6F7-3D5F-3A99-5FE7-E8CA43DF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1DAB3-4CE3-C858-D85C-8C8BF1F7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96C17-B668-46AE-242C-919B8345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77CFF-EEF9-3DF3-2A7B-85103FF3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999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AA769-4719-B519-9D7B-290D831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4CC2D-710B-2F35-82A2-E65E977D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2CA09-FD3B-DF6B-484F-DDB2F27A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9910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24B1-1F61-2F15-8E7F-E55BCADD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CF52-9E4B-ECC5-DE96-BC016599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452CB-D18C-D685-6B16-FA7D7F31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E19B0-966A-D5FD-E00E-33E09A6A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84DF-3778-9581-2A8E-54ACFF83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04D29-0769-78A1-63F7-2FBB9D9A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180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CB08-94F8-6448-F5B1-06BF033C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D75F0-B7F2-BEA8-052F-780CB73A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2DC4B-F85D-F319-57C4-F72A3AD17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A19C-68FA-0C5A-11B8-EDFF61C1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D09CC-DBCE-2A3B-2124-E629B01A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BC6B-512C-B285-4F70-B4AFE8D1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6488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A4E27-DFE8-B43E-D92F-AC23BA2A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824F-EE4E-9993-6D0D-D59DAECC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3AB9-ACD0-DC2E-B097-ED174CBC0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4B4E-361A-894F-AA2E-9AB801F5CB9B}" type="datetimeFigureOut">
              <a:rPr lang="en-TH" smtClean="0"/>
              <a:t>19/9/2022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EEC3-A1D5-67B2-7D40-85F643D92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7541-CE6F-A365-EC39-0DAFEE38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7BFB-3640-604C-B798-6302711C9C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7784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-ops.org/content/motiva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l-ops.org/content/motiv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l-ops.org/" TargetMode="External"/><Relationship Id="rId2" Type="http://schemas.openxmlformats.org/officeDocument/2006/relationships/hyperlink" Target="https://github.com/cdfoundation/sig-mlops/blob/master/roadmap/2020/MLOpsRoadmap2020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services/machine-learning/mlops/#featur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l-ops.org/content/motivati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arm.com/what/what-is-ci-cd-concept-how-can-it-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topics/ci-cd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y-is-devops-for-machine-learning-so-different-384z32f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LOps" TargetMode="External"/><Relationship Id="rId2" Type="http://schemas.openxmlformats.org/officeDocument/2006/relationships/hyperlink" Target="https://www.youtube.com/watch?v=nst3UAGpiB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1744-30CC-5E0C-345C-422531D80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MLOps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120B6-567A-A83A-56DB-674899A56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Khanin Sisaengsuwanchai, </a:t>
            </a:r>
          </a:p>
          <a:p>
            <a:r>
              <a:rPr lang="en-TH" dirty="0"/>
              <a:t>MS in Analytics, University of Southern California</a:t>
            </a:r>
          </a:p>
        </p:txBody>
      </p:sp>
    </p:spTree>
    <p:extLst>
      <p:ext uri="{BB962C8B-B14F-4D97-AF65-F5344CB8AC3E}">
        <p14:creationId xmlns:p14="http://schemas.microsoft.com/office/powerpoint/2010/main" val="16513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109B-5C7D-D3DF-7FC5-EC8A6EB6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TH" sz="4000" dirty="0">
                <a:solidFill>
                  <a:srgbClr val="FFFFFF"/>
                </a:solidFill>
              </a:rPr>
              <a:t>Motivation for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3996-967D-E74A-2D84-1739BD4E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4" y="2788984"/>
            <a:ext cx="3357260" cy="352307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TH" sz="2000" dirty="0"/>
              <a:t>Solving production deployment problems e.g. non-consistent deployment approach, support only batch processing, and server maintanance</a:t>
            </a:r>
          </a:p>
          <a:p>
            <a:pPr>
              <a:buFontTx/>
              <a:buChar char="-"/>
            </a:pPr>
            <a:r>
              <a:rPr lang="en-TH" sz="2000" dirty="0"/>
              <a:t>Developing ML solutions on Jupyter notebook is completely different than deploying ML into production environment.</a:t>
            </a:r>
          </a:p>
          <a:p>
            <a:pPr>
              <a:buFontTx/>
              <a:buChar char="-"/>
            </a:pPr>
            <a:endParaRPr lang="en-TH" sz="2000" dirty="0"/>
          </a:p>
          <a:p>
            <a:pPr>
              <a:buFontTx/>
              <a:buChar char="-"/>
            </a:pPr>
            <a:endParaRPr lang="en-TH" sz="2000" dirty="0"/>
          </a:p>
        </p:txBody>
      </p:sp>
      <p:pic>
        <p:nvPicPr>
          <p:cNvPr id="2050" name="Picture 2" descr="ML Deployment Gap">
            <a:extLst>
              <a:ext uri="{FF2B5EF4-FFF2-40B4-BE49-F238E27FC236}">
                <a16:creationId xmlns:a16="http://schemas.microsoft.com/office/drawing/2014/main" id="{06444463-3EDD-6BF2-A416-EFEDF711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8557" y="2683043"/>
            <a:ext cx="8183443" cy="33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3590C-E202-CC0F-CE1E-19FDA340CBEF}"/>
              </a:ext>
            </a:extLst>
          </p:cNvPr>
          <p:cNvSpPr txBox="1"/>
          <p:nvPr/>
        </p:nvSpPr>
        <p:spPr>
          <a:xfrm>
            <a:off x="7015163" y="6150066"/>
            <a:ext cx="4944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</a:t>
            </a:r>
            <a:r>
              <a:rPr lang="en-TH" dirty="0"/>
              <a:t>: </a:t>
            </a:r>
            <a:r>
              <a:rPr lang="en-TH" dirty="0">
                <a:hlinkClick r:id="rId3"/>
              </a:rPr>
              <a:t>https://ml-ops.org/content/motivation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89331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002D-2F49-BDC8-2E95-84015ED3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Motivation for </a:t>
            </a:r>
            <a:r>
              <a:rPr lang="en-US" sz="4000" b="1" dirty="0" err="1"/>
              <a:t>MLOps</a:t>
            </a:r>
            <a:r>
              <a:rPr lang="en-US" sz="4000" b="1" dirty="0"/>
              <a:t> (</a:t>
            </a:r>
            <a:r>
              <a:rPr lang="en-US" sz="4000" b="1" dirty="0" err="1"/>
              <a:t>cont</a:t>
            </a:r>
            <a:r>
              <a:rPr lang="en-US" sz="4000" b="1" dirty="0"/>
              <a:t>’): </a:t>
            </a:r>
            <a:r>
              <a:rPr lang="en-US" sz="4000" dirty="0"/>
              <a:t>what could be changed in ML-based applications?</a:t>
            </a:r>
            <a:endParaRPr lang="en-TH" sz="4000" dirty="0"/>
          </a:p>
        </p:txBody>
      </p:sp>
      <p:pic>
        <p:nvPicPr>
          <p:cNvPr id="3074" name="Picture 2" descr="Three levels of change">
            <a:extLst>
              <a:ext uri="{FF2B5EF4-FFF2-40B4-BE49-F238E27FC236}">
                <a16:creationId xmlns:a16="http://schemas.microsoft.com/office/drawing/2014/main" id="{C60A558A-97D8-9978-3A34-7FAB31A3DB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6" y="1798972"/>
            <a:ext cx="7403433" cy="38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8E11E-38C2-8FCE-C604-25E7E9A72AA1}"/>
              </a:ext>
            </a:extLst>
          </p:cNvPr>
          <p:cNvSpPr txBox="1"/>
          <p:nvPr/>
        </p:nvSpPr>
        <p:spPr>
          <a:xfrm>
            <a:off x="7015163" y="6150066"/>
            <a:ext cx="4944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</a:t>
            </a:r>
            <a:r>
              <a:rPr lang="en-TH" dirty="0"/>
              <a:t>: </a:t>
            </a:r>
            <a:r>
              <a:rPr lang="en-TH" dirty="0">
                <a:hlinkClick r:id="rId3"/>
              </a:rPr>
              <a:t>https://ml-ops.org/content/motivation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C3474-539E-195B-2DD4-22AB8E66CB5D}"/>
              </a:ext>
            </a:extLst>
          </p:cNvPr>
          <p:cNvSpPr txBox="1"/>
          <p:nvPr/>
        </p:nvSpPr>
        <p:spPr>
          <a:xfrm>
            <a:off x="8855241" y="2057400"/>
            <a:ext cx="29958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Other common issues</a:t>
            </a:r>
          </a:p>
          <a:p>
            <a:r>
              <a:rPr lang="en-TH" b="1" dirty="0"/>
              <a:t>- Locality: </a:t>
            </a:r>
            <a:r>
              <a:rPr lang="en-TH" dirty="0"/>
              <a:t>When transferring existing ML models to other business that has diff</a:t>
            </a:r>
            <a:r>
              <a:rPr lang="en-US" dirty="0"/>
              <a:t>e</a:t>
            </a:r>
            <a:r>
              <a:rPr lang="en-TH" dirty="0"/>
              <a:t>rent behaviors or demographics.</a:t>
            </a:r>
            <a:endParaRPr lang="en-TH" b="1" dirty="0"/>
          </a:p>
        </p:txBody>
      </p:sp>
    </p:spTree>
    <p:extLst>
      <p:ext uri="{BB962C8B-B14F-4D97-AF65-F5344CB8AC3E}">
        <p14:creationId xmlns:p14="http://schemas.microsoft.com/office/powerpoint/2010/main" val="421564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F9636-7554-25FD-1E34-27E123F5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H" dirty="0"/>
              <a:t>What is MLOps?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45D4-0A73-970D-CF3D-FA744CEE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The term </a:t>
            </a:r>
            <a:r>
              <a:rPr lang="en-US" b="0" i="0" dirty="0" err="1">
                <a:solidFill>
                  <a:srgbClr val="24244C"/>
                </a:solidFill>
                <a:effectLst/>
                <a:latin typeface="FFMarkWebProBook"/>
              </a:rPr>
              <a:t>MLOps</a:t>
            </a: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 is defined as </a:t>
            </a:r>
            <a:r>
              <a:rPr lang="en-US" b="0" i="1" dirty="0">
                <a:solidFill>
                  <a:srgbClr val="24244C"/>
                </a:solidFill>
                <a:effectLst/>
                <a:latin typeface="FFMarkWebProBook"/>
              </a:rPr>
              <a:t>“the extension of the DevOps methodology to include Machine Learning and Data Science assets as first-class citizens within the DevOps ecology”</a:t>
            </a: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 </a:t>
            </a:r>
            <a:r>
              <a:rPr lang="en-US" b="0" i="0" dirty="0">
                <a:effectLst/>
                <a:latin typeface="FFMarkWebProBook"/>
                <a:hlinkClick r:id="rId2"/>
              </a:rPr>
              <a:t>Source: MLOps SIG</a:t>
            </a: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.</a:t>
            </a:r>
            <a:endParaRPr lang="en-TH" dirty="0"/>
          </a:p>
          <a:p>
            <a:r>
              <a:rPr lang="en-TH" dirty="0"/>
              <a:t>Machine Learning Operationalization Manag</a:t>
            </a:r>
            <a:r>
              <a:rPr lang="en-US" dirty="0"/>
              <a:t>e</a:t>
            </a:r>
            <a:r>
              <a:rPr lang="en-TH" dirty="0"/>
              <a:t>ment (MLOps) provides an end-to-end machine learning development process to </a:t>
            </a:r>
            <a:r>
              <a:rPr lang="en-TH" dirty="0">
                <a:solidFill>
                  <a:srgbClr val="FF0000"/>
                </a:solidFill>
              </a:rPr>
              <a:t>design, build, and manage reproducible, testable, and evolvable ML pipelines</a:t>
            </a:r>
            <a:r>
              <a:rPr lang="en-TH" dirty="0"/>
              <a:t>.</a:t>
            </a:r>
          </a:p>
          <a:p>
            <a:r>
              <a:rPr lang="en-TH" dirty="0"/>
              <a:t>Compatible with agile principles through CI/CD that falls under DevOps</a:t>
            </a:r>
          </a:p>
          <a:p>
            <a:r>
              <a:rPr lang="en-TH" dirty="0"/>
              <a:t>Data Scientists, ML engineers, and AI leader companies are increasingly adopting the MLOps approach instead of batch processing to release ML-powered software.</a:t>
            </a:r>
          </a:p>
          <a:p>
            <a:endParaRPr lang="en-TH" sz="1800" dirty="0"/>
          </a:p>
          <a:p>
            <a:endParaRPr lang="en-TH" sz="1800" dirty="0"/>
          </a:p>
          <a:p>
            <a:endParaRPr lang="en-TH" sz="1800" dirty="0"/>
          </a:p>
          <a:p>
            <a:pPr marL="0" indent="0">
              <a:buNone/>
            </a:pPr>
            <a:r>
              <a:rPr lang="en-US" sz="1800" dirty="0"/>
              <a:t>Reference: </a:t>
            </a:r>
          </a:p>
          <a:p>
            <a:pPr marL="514350" indent="-514350">
              <a:buAutoNum type="arabicPeriod"/>
            </a:pPr>
            <a:r>
              <a:rPr lang="en-US" sz="1800" dirty="0">
                <a:hlinkClick r:id="rId3"/>
              </a:rPr>
              <a:t>https://ml-ops.org/</a:t>
            </a: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>
                <a:hlinkClick r:id="rId4"/>
              </a:rPr>
              <a:t>https://azure.microsoft.com/en-us/services/machine-learning/mlops/#features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TH" sz="1800" dirty="0"/>
          </a:p>
        </p:txBody>
      </p:sp>
    </p:spTree>
    <p:extLst>
      <p:ext uri="{BB962C8B-B14F-4D97-AF65-F5344CB8AC3E}">
        <p14:creationId xmlns:p14="http://schemas.microsoft.com/office/powerpoint/2010/main" val="84471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Evolution of MLOps">
            <a:extLst>
              <a:ext uri="{FF2B5EF4-FFF2-40B4-BE49-F238E27FC236}">
                <a16:creationId xmlns:a16="http://schemas.microsoft.com/office/drawing/2014/main" id="{734618CB-169F-506F-D12D-5EBE6743AD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31" y="569912"/>
            <a:ext cx="8180278" cy="57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F4DD1C-1DE1-7C6C-2D01-F4BEC0269217}"/>
              </a:ext>
            </a:extLst>
          </p:cNvPr>
          <p:cNvSpPr txBox="1"/>
          <p:nvPr/>
        </p:nvSpPr>
        <p:spPr>
          <a:xfrm>
            <a:off x="7159542" y="6390698"/>
            <a:ext cx="4944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</a:t>
            </a:r>
            <a:r>
              <a:rPr lang="en-TH" dirty="0"/>
              <a:t>: </a:t>
            </a:r>
            <a:r>
              <a:rPr lang="en-TH" dirty="0">
                <a:hlinkClick r:id="rId3"/>
              </a:rPr>
              <a:t>https://ml-ops.org/content/motivation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32232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7110-332D-6207-32A5-651D7B4F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809"/>
            <a:ext cx="10515600" cy="1325563"/>
          </a:xfrm>
        </p:spPr>
        <p:txBody>
          <a:bodyPr/>
          <a:lstStyle/>
          <a:p>
            <a:r>
              <a:rPr lang="en-TH" dirty="0"/>
              <a:t>What is Continuous integration/ Continuous Deployment (CI/CD)?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9224-A87E-BCE8-2E7B-589E2357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63" y="1782762"/>
            <a:ext cx="5057274" cy="4667250"/>
          </a:xfrm>
        </p:spPr>
        <p:txBody>
          <a:bodyPr>
            <a:normAutofit/>
          </a:bodyPr>
          <a:lstStyle/>
          <a:p>
            <a:r>
              <a:rPr lang="en-TH" sz="2400" dirty="0"/>
              <a:t>CI/CD is a part of DevOps and MLOps where it combines </a:t>
            </a:r>
            <a:r>
              <a:rPr lang="en-US" sz="2400" b="0" i="0" dirty="0">
                <a:solidFill>
                  <a:srgbClr val="171321"/>
                </a:solidFill>
                <a:effectLst/>
                <a:latin typeface="Inter"/>
              </a:rPr>
              <a:t>continuous integration and continuous delivery practices. </a:t>
            </a:r>
          </a:p>
          <a:p>
            <a:r>
              <a:rPr lang="en-US" sz="2400" dirty="0">
                <a:solidFill>
                  <a:srgbClr val="171321"/>
                </a:solidFill>
                <a:latin typeface="Inter"/>
              </a:rPr>
              <a:t>Using a CI/CD pipeline, changes</a:t>
            </a:r>
            <a:r>
              <a:rPr lang="en-US" sz="2400" b="0" i="0" dirty="0">
                <a:solidFill>
                  <a:srgbClr val="171321"/>
                </a:solidFill>
                <a:effectLst/>
                <a:latin typeface="Inter"/>
              </a:rPr>
              <a:t> such as build, test, and deploy</a:t>
            </a:r>
            <a:r>
              <a:rPr lang="en-US" sz="2400" dirty="0">
                <a:solidFill>
                  <a:srgbClr val="171321"/>
                </a:solidFill>
                <a:latin typeface="Inter"/>
              </a:rPr>
              <a:t> made by developers are tested and push outed automatically for deployment. </a:t>
            </a:r>
          </a:p>
          <a:p>
            <a:r>
              <a:rPr lang="en-US" sz="2400" dirty="0">
                <a:solidFill>
                  <a:srgbClr val="171321"/>
                </a:solidFill>
                <a:latin typeface="Inter"/>
              </a:rPr>
              <a:t>CI/CD thus minimizes downtime, accelerates </a:t>
            </a:r>
            <a:r>
              <a:rPr lang="en-US" sz="2400" b="0" i="0" dirty="0">
                <a:solidFill>
                  <a:srgbClr val="171321"/>
                </a:solidFill>
                <a:effectLst/>
                <a:latin typeface="Inter"/>
              </a:rPr>
              <a:t>frequent iterations, and minimizes errors through version control</a:t>
            </a:r>
            <a:r>
              <a:rPr lang="en-US" sz="2400" dirty="0">
                <a:solidFill>
                  <a:srgbClr val="171321"/>
                </a:solidFill>
                <a:latin typeface="Inter"/>
              </a:rPr>
              <a:t>.</a:t>
            </a:r>
          </a:p>
        </p:txBody>
      </p:sp>
      <p:pic>
        <p:nvPicPr>
          <p:cNvPr id="1026" name="Picture 2" descr="CICD pipelines work">
            <a:extLst>
              <a:ext uri="{FF2B5EF4-FFF2-40B4-BE49-F238E27FC236}">
                <a16:creationId xmlns:a16="http://schemas.microsoft.com/office/drawing/2014/main" id="{D07A336B-722D-6AB6-8692-D68096B0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42" y="1782762"/>
            <a:ext cx="6765395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0E601-73C6-624C-FD36-07AA0FC749AD}"/>
              </a:ext>
            </a:extLst>
          </p:cNvPr>
          <p:cNvSpPr txBox="1"/>
          <p:nvPr/>
        </p:nvSpPr>
        <p:spPr>
          <a:xfrm>
            <a:off x="5522495" y="6051884"/>
            <a:ext cx="646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Reference: </a:t>
            </a:r>
            <a:r>
              <a:rPr lang="en-US" dirty="0">
                <a:hlinkClick r:id="rId3"/>
              </a:rPr>
              <a:t>https://www.wallarm.com/what/what-is-ci-cd-concept-how-can-it-work</a:t>
            </a:r>
            <a:r>
              <a:rPr lang="en-US" dirty="0"/>
              <a:t>, and </a:t>
            </a:r>
            <a:r>
              <a:rPr lang="en-US" dirty="0">
                <a:hlinkClick r:id="rId4"/>
              </a:rPr>
              <a:t>https://about.gitlab.com/topics/ci-cd/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A3A-468A-AC06-D768-BA76B0F1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1325563"/>
          </a:xfrm>
        </p:spPr>
        <p:txBody>
          <a:bodyPr/>
          <a:lstStyle/>
          <a:p>
            <a:r>
              <a:rPr lang="en-TH" dirty="0"/>
              <a:t>MLOps VS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87CB-9559-79C4-E900-EFD93E84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867"/>
            <a:ext cx="4672263" cy="45664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TH" sz="2400" b="1" dirty="0"/>
              <a:t>MLOps</a:t>
            </a:r>
          </a:p>
          <a:p>
            <a:r>
              <a:rPr lang="en-US" sz="2000" b="1" dirty="0"/>
              <a:t>Designed to support the flow of training, serving, rollout and monitoring. </a:t>
            </a:r>
          </a:p>
          <a:p>
            <a:r>
              <a:rPr lang="en-TH" sz="2000" dirty="0"/>
              <a:t>Use both data, code, and trained ML model</a:t>
            </a:r>
          </a:p>
          <a:p>
            <a:pPr marL="0" indent="0">
              <a:buNone/>
            </a:pPr>
            <a:r>
              <a:rPr lang="en-TH" sz="2000" b="1" dirty="0"/>
              <a:t>ML workflow</a:t>
            </a:r>
          </a:p>
          <a:p>
            <a:r>
              <a:rPr lang="en-TH" sz="2000" dirty="0"/>
              <a:t>Preprocess </a:t>
            </a:r>
            <a:r>
              <a:rPr lang="en-US" sz="2000" dirty="0"/>
              <a:t>input data</a:t>
            </a:r>
          </a:p>
          <a:p>
            <a:r>
              <a:rPr lang="en-US" sz="2000" dirty="0"/>
              <a:t>Analyze, and run experiments with data</a:t>
            </a:r>
          </a:p>
          <a:p>
            <a:r>
              <a:rPr lang="en-TH" sz="2000" dirty="0"/>
              <a:t>Implement ML models, and measure performance</a:t>
            </a:r>
          </a:p>
          <a:p>
            <a:r>
              <a:rPr lang="en-TH" sz="2000" dirty="0"/>
              <a:t>Pickled/serealized models</a:t>
            </a:r>
          </a:p>
          <a:p>
            <a:r>
              <a:rPr lang="en-TH" sz="2000" dirty="0"/>
              <a:t>Turn into REST API services</a:t>
            </a:r>
          </a:p>
          <a:p>
            <a:r>
              <a:rPr lang="en-TH" sz="2000" dirty="0"/>
              <a:t>Monitor performance metrics </a:t>
            </a:r>
          </a:p>
          <a:p>
            <a:r>
              <a:rPr lang="en-TH" sz="2000" dirty="0"/>
              <a:t>Retrained when the accuracy belows acceptable threshold </a:t>
            </a:r>
          </a:p>
          <a:p>
            <a:endParaRPr lang="en-TH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3C4A25-AE1C-EBAD-A3D6-39AFA931A9A6}"/>
              </a:ext>
            </a:extLst>
          </p:cNvPr>
          <p:cNvSpPr txBox="1">
            <a:spLocks/>
          </p:cNvSpPr>
          <p:nvPr/>
        </p:nvSpPr>
        <p:spPr>
          <a:xfrm>
            <a:off x="6464968" y="1311636"/>
            <a:ext cx="5289885" cy="480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TH" sz="2000" b="1" dirty="0"/>
              <a:t>DevOps</a:t>
            </a:r>
          </a:p>
          <a:p>
            <a:r>
              <a:rPr lang="en-TH" sz="1800" dirty="0"/>
              <a:t>Designed for programming tasks </a:t>
            </a:r>
          </a:p>
          <a:p>
            <a:r>
              <a:rPr lang="en-TH" sz="1800" dirty="0"/>
              <a:t>Use mainly code</a:t>
            </a:r>
          </a:p>
          <a:p>
            <a:pPr marL="0" indent="0">
              <a:buNone/>
            </a:pPr>
            <a:r>
              <a:rPr lang="en-US" sz="1800" b="1" dirty="0"/>
              <a:t>Programming workflow</a:t>
            </a:r>
          </a:p>
          <a:p>
            <a:r>
              <a:rPr lang="en-US" sz="1800" dirty="0"/>
              <a:t>Write code</a:t>
            </a:r>
          </a:p>
          <a:p>
            <a:r>
              <a:rPr lang="en-US" sz="1800" dirty="0"/>
              <a:t>Tests run automatically</a:t>
            </a:r>
          </a:p>
          <a:p>
            <a:r>
              <a:rPr lang="en-US" sz="1800" dirty="0"/>
              <a:t>Review and merge</a:t>
            </a:r>
          </a:p>
          <a:p>
            <a:r>
              <a:rPr lang="en-US" sz="1800" dirty="0"/>
              <a:t>New version builds</a:t>
            </a:r>
          </a:p>
          <a:p>
            <a:r>
              <a:rPr lang="en-US" sz="1800" dirty="0"/>
              <a:t>Built executable deployed to environment</a:t>
            </a:r>
          </a:p>
          <a:p>
            <a:r>
              <a:rPr lang="en-US" sz="1800" dirty="0"/>
              <a:t>Further tests</a:t>
            </a:r>
          </a:p>
          <a:p>
            <a:r>
              <a:rPr lang="en-US" sz="1800" dirty="0"/>
              <a:t>Promote to production environment</a:t>
            </a:r>
          </a:p>
          <a:p>
            <a:r>
              <a:rPr lang="en-US" sz="1800" dirty="0"/>
              <a:t>Monitor - </a:t>
            </a:r>
            <a:r>
              <a:rPr lang="en-US" sz="1800" dirty="0" err="1"/>
              <a:t>stacktraces</a:t>
            </a:r>
            <a:r>
              <a:rPr lang="en-US" sz="1800" dirty="0"/>
              <a:t> or error codes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82FBD-394E-14CF-A0F8-3EC37646EEA5}"/>
              </a:ext>
            </a:extLst>
          </p:cNvPr>
          <p:cNvSpPr txBox="1"/>
          <p:nvPr/>
        </p:nvSpPr>
        <p:spPr>
          <a:xfrm>
            <a:off x="437147" y="6071968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/>
              <a:t>Source: </a:t>
            </a:r>
            <a:r>
              <a:rPr lang="en-TH" dirty="0">
                <a:hlinkClick r:id="rId2"/>
              </a:rPr>
              <a:t>https://hackernoon.com/why-is-devops-for-machine-learning-so-different-384z32f1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8929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0BB4-9E51-4D8D-12BB-386A2594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Azure MLOps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2FD5-8105-136E-A8B8-20A94C31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https://www.youtube.com/watch?v=nst3UAGpiBA</a:t>
            </a:r>
            <a:endParaRPr lang="en-US" dirty="0"/>
          </a:p>
          <a:p>
            <a:r>
              <a:rPr lang="en-US" dirty="0">
                <a:hlinkClick r:id="rId3"/>
              </a:rPr>
              <a:t>https://github.com/microsoft/MLOps</a:t>
            </a:r>
            <a:endParaRPr lang="en-US" dirty="0"/>
          </a:p>
          <a:p>
            <a:endParaRPr lang="en-US" dirty="0"/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49055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92F2-8EF0-30B9-8EB9-26D9C824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Getting started with Azure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E392-4A65-3630-5D73-6FFAC95D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MLOpsPython</a:t>
            </a:r>
            <a:r>
              <a:rPr lang="en-US" dirty="0"/>
              <a:t>/blob/master/docs/</a:t>
            </a:r>
            <a:r>
              <a:rPr lang="en-US" dirty="0" err="1"/>
              <a:t>getting_started.md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02989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523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FFMarkWebProBook</vt:lpstr>
      <vt:lpstr>Inter</vt:lpstr>
      <vt:lpstr>Office Theme</vt:lpstr>
      <vt:lpstr>MLOps research</vt:lpstr>
      <vt:lpstr>Motivation for MLOps</vt:lpstr>
      <vt:lpstr>Motivation for MLOps (cont’): what could be changed in ML-based applications?</vt:lpstr>
      <vt:lpstr>What is MLOps?</vt:lpstr>
      <vt:lpstr>PowerPoint Presentation</vt:lpstr>
      <vt:lpstr>What is Continuous integration/ Continuous Deployment (CI/CD)?</vt:lpstr>
      <vt:lpstr>MLOps VS DevOps</vt:lpstr>
      <vt:lpstr>Azure MLOps architecture</vt:lpstr>
      <vt:lpstr>Getting started with Azure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research</dc:title>
  <dc:creator>Khanin Sisaengsuwanchai</dc:creator>
  <cp:lastModifiedBy>Khanin Sisaengsuwanchai</cp:lastModifiedBy>
  <cp:revision>30</cp:revision>
  <dcterms:created xsi:type="dcterms:W3CDTF">2022-09-17T18:30:07Z</dcterms:created>
  <dcterms:modified xsi:type="dcterms:W3CDTF">2022-09-21T17:29:11Z</dcterms:modified>
</cp:coreProperties>
</file>