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1" r:id="rId6"/>
    <p:sldId id="262" r:id="rId7"/>
    <p:sldId id="264" r:id="rId8"/>
    <p:sldId id="265" r:id="rId9"/>
    <p:sldId id="263" r:id="rId10"/>
    <p:sldId id="268" r:id="rId11"/>
    <p:sldId id="272" r:id="rId12"/>
    <p:sldId id="273" r:id="rId13"/>
    <p:sldId id="274" r:id="rId14"/>
    <p:sldId id="275" r:id="rId15"/>
    <p:sldId id="276" r:id="rId16"/>
    <p:sldId id="271" r:id="rId17"/>
    <p:sldId id="269" r:id="rId18"/>
    <p:sldId id="277"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5555"/>
    <a:srgbClr val="1DBD5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4118" autoAdjust="0"/>
    <p:restoredTop sz="94660"/>
  </p:normalViewPr>
  <p:slideViewPr>
    <p:cSldViewPr>
      <p:cViewPr varScale="1">
        <p:scale>
          <a:sx n="86" d="100"/>
          <a:sy n="86" d="100"/>
        </p:scale>
        <p:origin x="-137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915734-AAE9-4E44-BCA7-03406E323F31}" type="datetimeFigureOut">
              <a:rPr lang="en-US" smtClean="0"/>
              <a:pPr/>
              <a:t>7/9/2021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9DC2E0-3670-425D-824B-A2672AE7342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9DC2E0-3670-425D-824B-A2672AE7342E}"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C7E7399-9B1B-4E10-81E4-01A7D866FE25}" type="datetimeFigureOut">
              <a:rPr lang="en-US" smtClean="0"/>
              <a:pPr/>
              <a:t>7/9/2021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406FD555-2E72-4B82-8844-05BC4EC2157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C7E7399-9B1B-4E10-81E4-01A7D866FE25}" type="datetimeFigureOut">
              <a:rPr lang="en-US" smtClean="0"/>
              <a:pPr/>
              <a:t>7/9/2021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6FD555-2E72-4B82-8844-05BC4EC215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5C7E7399-9B1B-4E10-81E4-01A7D866FE25}" type="datetimeFigureOut">
              <a:rPr lang="en-US" smtClean="0"/>
              <a:pPr/>
              <a:t>7/9/2021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406FD555-2E72-4B82-8844-05BC4EC215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C7E7399-9B1B-4E10-81E4-01A7D866FE25}" type="datetimeFigureOut">
              <a:rPr lang="en-US" smtClean="0"/>
              <a:pPr/>
              <a:t>7/9/2021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6FD555-2E72-4B82-8844-05BC4EC215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C7E7399-9B1B-4E10-81E4-01A7D866FE25}" type="datetimeFigureOut">
              <a:rPr lang="en-US" smtClean="0"/>
              <a:pPr/>
              <a:t>7/9/2021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406FD555-2E72-4B82-8844-05BC4EC2157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C7E7399-9B1B-4E10-81E4-01A7D866FE25}" type="datetimeFigureOut">
              <a:rPr lang="en-US" smtClean="0"/>
              <a:pPr/>
              <a:t>7/9/2021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06FD555-2E72-4B82-8844-05BC4EC215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C7E7399-9B1B-4E10-81E4-01A7D866FE25}" type="datetimeFigureOut">
              <a:rPr lang="en-US" smtClean="0"/>
              <a:pPr/>
              <a:t>7/9/2021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06FD555-2E72-4B82-8844-05BC4EC215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C7E7399-9B1B-4E10-81E4-01A7D866FE25}" type="datetimeFigureOut">
              <a:rPr lang="en-US" smtClean="0"/>
              <a:pPr/>
              <a:t>7/9/2021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06FD555-2E72-4B82-8844-05BC4EC215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5C7E7399-9B1B-4E10-81E4-01A7D866FE25}" type="datetimeFigureOut">
              <a:rPr lang="en-US" smtClean="0"/>
              <a:pPr/>
              <a:t>7/9/2021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406FD555-2E72-4B82-8844-05BC4EC215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C7E7399-9B1B-4E10-81E4-01A7D866FE25}" type="datetimeFigureOut">
              <a:rPr lang="en-US" smtClean="0"/>
              <a:pPr/>
              <a:t>7/9/2021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06FD555-2E72-4B82-8844-05BC4EC215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5C7E7399-9B1B-4E10-81E4-01A7D866FE25}" type="datetimeFigureOut">
              <a:rPr lang="en-US" smtClean="0"/>
              <a:pPr/>
              <a:t>7/9/2021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06FD555-2E72-4B82-8844-05BC4EC21575}"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C7E7399-9B1B-4E10-81E4-01A7D866FE25}" type="datetimeFigureOut">
              <a:rPr lang="en-US" smtClean="0"/>
              <a:pPr/>
              <a:t>7/9/2021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06FD555-2E72-4B82-8844-05BC4EC215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371600" y="228600"/>
            <a:ext cx="6400800" cy="3581400"/>
          </a:xfrm>
          <a:ln w="41275" cmpd="sng">
            <a:solidFill>
              <a:schemeClr val="bg2">
                <a:lumMod val="25000"/>
              </a:schemeClr>
            </a:solidFill>
          </a:ln>
          <a:effectLst>
            <a:outerShdw blurRad="50800" sx="1000" sy="1000" algn="ctr" rotWithShape="0">
              <a:srgbClr val="000000"/>
            </a:outerShdw>
          </a:effectLst>
        </p:spPr>
        <p:txBody>
          <a:bodyPr>
            <a:normAutofit/>
          </a:bodyPr>
          <a:lstStyle/>
          <a:p>
            <a:r>
              <a:rPr lang="en-US" sz="4000" b="1" dirty="0" smtClean="0">
                <a:solidFill>
                  <a:srgbClr val="FB5555"/>
                </a:solidFill>
              </a:rPr>
              <a:t>Presentation on </a:t>
            </a:r>
            <a:r>
              <a:rPr lang="en-US" sz="4000" b="1" dirty="0" smtClean="0"/>
              <a:t/>
            </a:r>
            <a:br>
              <a:rPr lang="en-US" sz="4000" b="1" dirty="0" smtClean="0"/>
            </a:br>
            <a:r>
              <a:rPr lang="en-US" sz="4000" b="1" dirty="0" smtClean="0">
                <a:solidFill>
                  <a:schemeClr val="tx1">
                    <a:lumMod val="65000"/>
                    <a:lumOff val="35000"/>
                  </a:schemeClr>
                </a:solidFill>
              </a:rPr>
              <a:t>Linked List</a:t>
            </a:r>
            <a:br>
              <a:rPr lang="en-US" sz="4000" b="1" dirty="0" smtClean="0">
                <a:solidFill>
                  <a:schemeClr val="tx1">
                    <a:lumMod val="65000"/>
                    <a:lumOff val="35000"/>
                  </a:schemeClr>
                </a:solidFill>
              </a:rPr>
            </a:br>
            <a:r>
              <a:rPr lang="en-US" sz="2000" b="1" dirty="0" smtClean="0">
                <a:solidFill>
                  <a:schemeClr val="accent2">
                    <a:lumMod val="75000"/>
                  </a:schemeClr>
                </a:solidFill>
              </a:rPr>
              <a:t>By </a:t>
            </a:r>
            <a:r>
              <a:rPr lang="en-US" sz="4000" b="1" dirty="0" smtClean="0">
                <a:solidFill>
                  <a:srgbClr val="92D050"/>
                </a:solidFill>
              </a:rPr>
              <a:t/>
            </a:r>
            <a:br>
              <a:rPr lang="en-US" sz="4000" b="1" dirty="0" smtClean="0">
                <a:solidFill>
                  <a:srgbClr val="92D050"/>
                </a:solidFill>
              </a:rPr>
            </a:br>
            <a:r>
              <a:rPr lang="en-US" sz="2000" b="1" dirty="0" err="1" smtClean="0">
                <a:solidFill>
                  <a:schemeClr val="tx1">
                    <a:lumMod val="65000"/>
                    <a:lumOff val="35000"/>
                  </a:schemeClr>
                </a:solidFill>
              </a:rPr>
              <a:t>Mehedi</a:t>
            </a:r>
            <a:r>
              <a:rPr lang="en-US" sz="2000" b="1" dirty="0" smtClean="0">
                <a:solidFill>
                  <a:schemeClr val="tx1">
                    <a:lumMod val="65000"/>
                    <a:lumOff val="35000"/>
                  </a:schemeClr>
                </a:solidFill>
              </a:rPr>
              <a:t> </a:t>
            </a:r>
            <a:r>
              <a:rPr lang="en-US" sz="2000" b="1" dirty="0" err="1" smtClean="0">
                <a:solidFill>
                  <a:schemeClr val="tx1">
                    <a:lumMod val="65000"/>
                    <a:lumOff val="35000"/>
                  </a:schemeClr>
                </a:solidFill>
              </a:rPr>
              <a:t>Hasan</a:t>
            </a:r>
            <a:r>
              <a:rPr lang="en-US" sz="2000" b="1" dirty="0" smtClean="0">
                <a:solidFill>
                  <a:schemeClr val="tx1">
                    <a:lumMod val="65000"/>
                    <a:lumOff val="35000"/>
                  </a:schemeClr>
                </a:solidFill>
              </a:rPr>
              <a:t/>
            </a:r>
            <a:br>
              <a:rPr lang="en-US" sz="2000" b="1" dirty="0" smtClean="0">
                <a:solidFill>
                  <a:schemeClr val="tx1">
                    <a:lumMod val="65000"/>
                    <a:lumOff val="35000"/>
                  </a:schemeClr>
                </a:solidFill>
              </a:rPr>
            </a:br>
            <a:r>
              <a:rPr lang="en-US" sz="2000" b="1" dirty="0" smtClean="0">
                <a:solidFill>
                  <a:schemeClr val="tx1">
                    <a:lumMod val="65000"/>
                    <a:lumOff val="35000"/>
                  </a:schemeClr>
                </a:solidFill>
              </a:rPr>
              <a:t>ID : 18CSE062</a:t>
            </a:r>
            <a:r>
              <a:rPr lang="en-US" sz="4000" b="1" dirty="0" smtClean="0">
                <a:solidFill>
                  <a:schemeClr val="tx1">
                    <a:lumMod val="65000"/>
                    <a:lumOff val="35000"/>
                  </a:schemeClr>
                </a:solidFill>
              </a:rPr>
              <a:t/>
            </a:r>
            <a:br>
              <a:rPr lang="en-US" sz="4000" b="1" dirty="0" smtClean="0">
                <a:solidFill>
                  <a:schemeClr val="tx1">
                    <a:lumMod val="65000"/>
                    <a:lumOff val="35000"/>
                  </a:schemeClr>
                </a:solidFill>
              </a:rPr>
            </a:br>
            <a:endParaRPr lang="en-US" sz="4000" b="1" dirty="0">
              <a:solidFill>
                <a:schemeClr val="tx1">
                  <a:lumMod val="65000"/>
                  <a:lumOff val="35000"/>
                </a:schemeClr>
              </a:solidFill>
            </a:endParaRPr>
          </a:p>
        </p:txBody>
      </p:sp>
      <p:sp>
        <p:nvSpPr>
          <p:cNvPr id="3" name="Subtitle 2"/>
          <p:cNvSpPr>
            <a:spLocks noGrp="1"/>
          </p:cNvSpPr>
          <p:nvPr>
            <p:ph type="subTitle" idx="1"/>
          </p:nvPr>
        </p:nvSpPr>
        <p:spPr>
          <a:xfrm>
            <a:off x="533400" y="5562600"/>
            <a:ext cx="8001000" cy="1066800"/>
          </a:xfrm>
        </p:spPr>
        <p:txBody>
          <a:bodyPr>
            <a:normAutofit fontScale="92500" lnSpcReduction="10000"/>
          </a:bodyPr>
          <a:lstStyle/>
          <a:p>
            <a:r>
              <a:rPr lang="en-US" sz="2400" b="1" dirty="0" smtClean="0">
                <a:solidFill>
                  <a:schemeClr val="tx1"/>
                </a:solidFill>
              </a:rPr>
              <a:t>Department of Computer Science &amp; Engineering </a:t>
            </a:r>
          </a:p>
          <a:p>
            <a:r>
              <a:rPr lang="en-US" sz="2400" b="1" dirty="0" err="1" smtClean="0">
                <a:solidFill>
                  <a:schemeClr val="tx1">
                    <a:lumMod val="65000"/>
                    <a:lumOff val="35000"/>
                  </a:schemeClr>
                </a:solidFill>
              </a:rPr>
              <a:t>Bangabandhu</a:t>
            </a:r>
            <a:r>
              <a:rPr lang="en-US" sz="2400" b="1" dirty="0" smtClean="0">
                <a:solidFill>
                  <a:schemeClr val="tx1">
                    <a:lumMod val="65000"/>
                    <a:lumOff val="35000"/>
                  </a:schemeClr>
                </a:solidFill>
              </a:rPr>
              <a:t> Sheikh </a:t>
            </a:r>
            <a:r>
              <a:rPr lang="en-US" sz="2400" b="1" dirty="0" err="1" smtClean="0">
                <a:solidFill>
                  <a:schemeClr val="tx1">
                    <a:lumMod val="65000"/>
                    <a:lumOff val="35000"/>
                  </a:schemeClr>
                </a:solidFill>
              </a:rPr>
              <a:t>Mujibur</a:t>
            </a:r>
            <a:r>
              <a:rPr lang="en-US" sz="2400" b="1" dirty="0" smtClean="0">
                <a:solidFill>
                  <a:schemeClr val="tx1">
                    <a:lumMod val="65000"/>
                    <a:lumOff val="35000"/>
                  </a:schemeClr>
                </a:solidFill>
              </a:rPr>
              <a:t> </a:t>
            </a:r>
            <a:r>
              <a:rPr lang="en-US" sz="2400" b="1" dirty="0" err="1" smtClean="0">
                <a:solidFill>
                  <a:schemeClr val="tx1">
                    <a:lumMod val="65000"/>
                    <a:lumOff val="35000"/>
                  </a:schemeClr>
                </a:solidFill>
              </a:rPr>
              <a:t>Rahman</a:t>
            </a:r>
            <a:r>
              <a:rPr lang="en-US" sz="2400" b="1" dirty="0" smtClean="0">
                <a:solidFill>
                  <a:schemeClr val="tx1">
                    <a:lumMod val="65000"/>
                    <a:lumOff val="35000"/>
                  </a:schemeClr>
                </a:solidFill>
              </a:rPr>
              <a:t> Science &amp; Technology University , </a:t>
            </a:r>
            <a:r>
              <a:rPr lang="en-US" sz="2400" b="1" dirty="0" err="1" smtClean="0">
                <a:solidFill>
                  <a:schemeClr val="tx1">
                    <a:lumMod val="65000"/>
                    <a:lumOff val="35000"/>
                  </a:schemeClr>
                </a:solidFill>
              </a:rPr>
              <a:t>Gopalgonj</a:t>
            </a:r>
            <a:r>
              <a:rPr lang="en-US" sz="2400" b="1" dirty="0" smtClean="0">
                <a:solidFill>
                  <a:schemeClr val="tx1">
                    <a:lumMod val="65000"/>
                    <a:lumOff val="35000"/>
                  </a:schemeClr>
                </a:solidFill>
              </a:rPr>
              <a:t> – 8100.</a:t>
            </a:r>
            <a:endParaRPr lang="en-US" sz="2400" b="1" dirty="0">
              <a:solidFill>
                <a:schemeClr val="tx1">
                  <a:lumMod val="65000"/>
                  <a:lumOff val="35000"/>
                </a:schemeClr>
              </a:solidFill>
            </a:endParaRPr>
          </a:p>
        </p:txBody>
      </p:sp>
      <p:pic>
        <p:nvPicPr>
          <p:cNvPr id="4" name="Picture 3" descr="BSMRSTU-Logo.png"/>
          <p:cNvPicPr>
            <a:picLocks noChangeAspect="1"/>
          </p:cNvPicPr>
          <p:nvPr/>
        </p:nvPicPr>
        <p:blipFill>
          <a:blip r:embed="rId3"/>
          <a:stretch>
            <a:fillRect/>
          </a:stretch>
        </p:blipFill>
        <p:spPr>
          <a:xfrm>
            <a:off x="3962400" y="4724400"/>
            <a:ext cx="914400" cy="762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DEBCF"/>
            </a:gs>
            <a:gs pos="50000">
              <a:srgbClr val="9CB86E"/>
            </a:gs>
            <a:gs pos="100000">
              <a:srgbClr val="156B13"/>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DDEBCF"/>
              </a:gs>
              <a:gs pos="50000">
                <a:srgbClr val="9CB86E"/>
              </a:gs>
              <a:gs pos="100000">
                <a:srgbClr val="156B13"/>
              </a:gs>
            </a:gsLst>
            <a:path path="rect">
              <a:fillToRect l="100000" t="100000"/>
            </a:path>
            <a:tileRect r="-100000" b="-100000"/>
          </a:gradFill>
        </p:spPr>
        <p:txBody>
          <a:bodyPr/>
          <a:lstStyle/>
          <a:p>
            <a:r>
              <a:rPr lang="en-US" b="1" dirty="0" smtClean="0"/>
              <a:t>Insertion of a Linked List</a:t>
            </a:r>
            <a:endParaRPr lang="en-US" b="1" dirty="0"/>
          </a:p>
        </p:txBody>
      </p:sp>
      <p:sp>
        <p:nvSpPr>
          <p:cNvPr id="5" name="Content Placeholder 4"/>
          <p:cNvSpPr>
            <a:spLocks noGrp="1"/>
          </p:cNvSpPr>
          <p:nvPr>
            <p:ph idx="1"/>
          </p:nvPr>
        </p:nvSpPr>
        <p:spPr>
          <a:xfrm>
            <a:off x="457200" y="1828800"/>
            <a:ext cx="8382000" cy="3886200"/>
          </a:xfrm>
          <a:blipFill>
            <a:blip r:embed="rId2"/>
            <a:tile tx="0" ty="0" sx="100000" sy="100000" flip="none" algn="tl"/>
          </a:blipFill>
        </p:spPr>
        <p:txBody>
          <a:bodyPr>
            <a:normAutofit/>
          </a:bodyPr>
          <a:lstStyle/>
          <a:p>
            <a:pPr>
              <a:buNone/>
            </a:pPr>
            <a:r>
              <a:rPr lang="en-US" sz="2000" dirty="0" smtClean="0"/>
              <a:t>   We can add elements to either the beginning, middle or end of the linked list. </a:t>
            </a:r>
          </a:p>
          <a:p>
            <a:pPr>
              <a:buNone/>
            </a:pPr>
            <a:r>
              <a:rPr lang="en-US" sz="2000" dirty="0" smtClean="0"/>
              <a:t> </a:t>
            </a:r>
            <a:r>
              <a:rPr lang="en-US" sz="2000" b="1" dirty="0" smtClean="0"/>
              <a:t>1. Insert at the beginning</a:t>
            </a:r>
          </a:p>
          <a:p>
            <a:r>
              <a:rPr lang="en-US" sz="2000" dirty="0" smtClean="0"/>
              <a:t>  </a:t>
            </a:r>
            <a:r>
              <a:rPr lang="en-US" sz="1800" dirty="0" smtClean="0"/>
              <a:t>Allocate memory for new node</a:t>
            </a:r>
          </a:p>
          <a:p>
            <a:r>
              <a:rPr lang="en-US" sz="1800" dirty="0" smtClean="0"/>
              <a:t>  Store data</a:t>
            </a:r>
          </a:p>
          <a:p>
            <a:r>
              <a:rPr lang="en-US" sz="1800" dirty="0" smtClean="0"/>
              <a:t>  Change next of new node to point to head</a:t>
            </a:r>
          </a:p>
          <a:p>
            <a:r>
              <a:rPr lang="en-US" sz="1800" dirty="0" smtClean="0"/>
              <a:t>  Change head to point to recently created node           </a:t>
            </a:r>
          </a:p>
          <a:p>
            <a:pPr>
              <a:buNone/>
            </a:pPr>
            <a:r>
              <a:rPr lang="en-US" sz="2000" b="1" dirty="0" smtClean="0"/>
              <a:t> </a:t>
            </a:r>
          </a:p>
          <a:p>
            <a:pPr>
              <a:buNone/>
            </a:pPr>
            <a:r>
              <a:rPr lang="en-US" sz="2000" dirty="0" smtClean="0"/>
              <a:t>                                                                                                    </a:t>
            </a:r>
          </a:p>
          <a:p>
            <a:pPr>
              <a:buNone/>
            </a:pPr>
            <a:endParaRPr lang="en-US" sz="2000" dirty="0" smtClean="0"/>
          </a:p>
        </p:txBody>
      </p:sp>
      <p:pic>
        <p:nvPicPr>
          <p:cNvPr id="6" name="Picture 5" descr="Screenshot 2021-07-09 105740.png"/>
          <p:cNvPicPr>
            <a:picLocks noChangeAspect="1"/>
          </p:cNvPicPr>
          <p:nvPr/>
        </p:nvPicPr>
        <p:blipFill>
          <a:blip r:embed="rId3"/>
          <a:stretch>
            <a:fillRect/>
          </a:stretch>
        </p:blipFill>
        <p:spPr>
          <a:xfrm>
            <a:off x="5334000" y="2362200"/>
            <a:ext cx="3276600" cy="16098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DDEBCF"/>
              </a:gs>
              <a:gs pos="50000">
                <a:srgbClr val="9CB86E"/>
              </a:gs>
              <a:gs pos="100000">
                <a:srgbClr val="156B13"/>
              </a:gs>
            </a:gsLst>
            <a:path path="rect">
              <a:fillToRect l="100000" t="100000"/>
            </a:path>
            <a:tileRect r="-100000" b="-100000"/>
          </a:gradFill>
        </p:spPr>
        <p:txBody>
          <a:bodyPr/>
          <a:lstStyle/>
          <a:p>
            <a:r>
              <a:rPr lang="en-US" b="1" dirty="0" smtClean="0"/>
              <a:t>Insertion of a Linked List</a:t>
            </a:r>
            <a:endParaRPr lang="en-US" b="1" dirty="0"/>
          </a:p>
        </p:txBody>
      </p:sp>
      <p:sp>
        <p:nvSpPr>
          <p:cNvPr id="5" name="Content Placeholder 4"/>
          <p:cNvSpPr>
            <a:spLocks noGrp="1"/>
          </p:cNvSpPr>
          <p:nvPr>
            <p:ph idx="1"/>
          </p:nvPr>
        </p:nvSpPr>
        <p:spPr>
          <a:xfrm>
            <a:off x="457200" y="1828800"/>
            <a:ext cx="8382000" cy="3886200"/>
          </a:xfrm>
          <a:blipFill>
            <a:blip r:embed="rId2"/>
            <a:tile tx="0" ty="0" sx="100000" sy="100000" flip="none" algn="tl"/>
          </a:blipFill>
        </p:spPr>
        <p:txBody>
          <a:bodyPr>
            <a:normAutofit/>
          </a:bodyPr>
          <a:lstStyle/>
          <a:p>
            <a:pPr>
              <a:buNone/>
            </a:pPr>
            <a:r>
              <a:rPr lang="en-US" sz="2000" b="1" dirty="0" smtClean="0"/>
              <a:t>2. Insert at the end</a:t>
            </a:r>
          </a:p>
          <a:p>
            <a:r>
              <a:rPr lang="en-US" sz="1800" dirty="0" smtClean="0"/>
              <a:t> Allocate memory for new node</a:t>
            </a:r>
          </a:p>
          <a:p>
            <a:r>
              <a:rPr lang="en-US" sz="1800" dirty="0" smtClean="0"/>
              <a:t>Store data</a:t>
            </a:r>
          </a:p>
          <a:p>
            <a:r>
              <a:rPr lang="en-US" sz="1800" dirty="0" smtClean="0"/>
              <a:t>Traverse to last node</a:t>
            </a:r>
          </a:p>
          <a:p>
            <a:r>
              <a:rPr lang="en-US" sz="1800" dirty="0" smtClean="0"/>
              <a:t>Change next of last node to recently created node</a:t>
            </a:r>
          </a:p>
          <a:p>
            <a:pPr>
              <a:buNone/>
            </a:pPr>
            <a:r>
              <a:rPr lang="en-US" sz="2000" b="1" dirty="0" smtClean="0"/>
              <a:t> </a:t>
            </a:r>
          </a:p>
          <a:p>
            <a:pPr>
              <a:buNone/>
            </a:pPr>
            <a:r>
              <a:rPr lang="en-US" sz="2000" dirty="0" smtClean="0"/>
              <a:t>                                                                                                    </a:t>
            </a:r>
          </a:p>
          <a:p>
            <a:pPr>
              <a:buNone/>
            </a:pPr>
            <a:endParaRPr lang="en-US" sz="2000" dirty="0" smtClean="0"/>
          </a:p>
        </p:txBody>
      </p:sp>
      <p:pic>
        <p:nvPicPr>
          <p:cNvPr id="7" name="Picture 6" descr="Screenshot 2021-07-09 111813.png"/>
          <p:cNvPicPr>
            <a:picLocks noChangeAspect="1"/>
          </p:cNvPicPr>
          <p:nvPr/>
        </p:nvPicPr>
        <p:blipFill>
          <a:blip r:embed="rId3"/>
          <a:stretch>
            <a:fillRect/>
          </a:stretch>
        </p:blipFill>
        <p:spPr>
          <a:xfrm>
            <a:off x="1981200" y="3733800"/>
            <a:ext cx="4724400" cy="1676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DDEBCF"/>
              </a:gs>
              <a:gs pos="50000">
                <a:srgbClr val="9CB86E"/>
              </a:gs>
              <a:gs pos="100000">
                <a:srgbClr val="156B13"/>
              </a:gs>
            </a:gsLst>
            <a:path path="rect">
              <a:fillToRect l="100000" t="100000"/>
            </a:path>
            <a:tileRect r="-100000" b="-100000"/>
          </a:gradFill>
        </p:spPr>
        <p:txBody>
          <a:bodyPr/>
          <a:lstStyle/>
          <a:p>
            <a:r>
              <a:rPr lang="en-US" b="1" dirty="0" smtClean="0"/>
              <a:t>Insertion of a Linked List</a:t>
            </a:r>
            <a:endParaRPr lang="en-US" b="1" dirty="0"/>
          </a:p>
        </p:txBody>
      </p:sp>
      <p:sp>
        <p:nvSpPr>
          <p:cNvPr id="5" name="Content Placeholder 4"/>
          <p:cNvSpPr>
            <a:spLocks noGrp="1"/>
          </p:cNvSpPr>
          <p:nvPr>
            <p:ph idx="1"/>
          </p:nvPr>
        </p:nvSpPr>
        <p:spPr>
          <a:xfrm>
            <a:off x="457200" y="1828800"/>
            <a:ext cx="8382000" cy="3886200"/>
          </a:xfrm>
          <a:blipFill>
            <a:blip r:embed="rId2"/>
            <a:tile tx="0" ty="0" sx="100000" sy="100000" flip="none" algn="tl"/>
          </a:blipFill>
        </p:spPr>
        <p:txBody>
          <a:bodyPr>
            <a:normAutofit/>
          </a:bodyPr>
          <a:lstStyle/>
          <a:p>
            <a:pPr>
              <a:buNone/>
            </a:pPr>
            <a:r>
              <a:rPr lang="en-US" sz="2000" b="1" dirty="0" smtClean="0"/>
              <a:t>3. Insert at the middle</a:t>
            </a:r>
          </a:p>
          <a:p>
            <a:r>
              <a:rPr lang="en-US" sz="1800" dirty="0" smtClean="0"/>
              <a:t> Allocate memory and store data for new node</a:t>
            </a:r>
          </a:p>
          <a:p>
            <a:r>
              <a:rPr lang="en-US" sz="1800" dirty="0" smtClean="0"/>
              <a:t>Traverse to node just before the required position of new node</a:t>
            </a:r>
          </a:p>
          <a:p>
            <a:r>
              <a:rPr lang="en-US" sz="1800" dirty="0" smtClean="0"/>
              <a:t>Change next pointers to include new node in between</a:t>
            </a:r>
          </a:p>
          <a:p>
            <a:pPr>
              <a:buNone/>
            </a:pPr>
            <a:r>
              <a:rPr lang="en-US" sz="2000" b="1" dirty="0" smtClean="0"/>
              <a:t> </a:t>
            </a:r>
          </a:p>
          <a:p>
            <a:pPr>
              <a:buNone/>
            </a:pPr>
            <a:r>
              <a:rPr lang="en-US" sz="2000" dirty="0" smtClean="0"/>
              <a:t>                                                                                                    </a:t>
            </a:r>
          </a:p>
          <a:p>
            <a:pPr>
              <a:buNone/>
            </a:pPr>
            <a:endParaRPr lang="en-US" sz="2000" dirty="0" smtClean="0"/>
          </a:p>
        </p:txBody>
      </p:sp>
      <p:pic>
        <p:nvPicPr>
          <p:cNvPr id="6" name="Picture 5" descr="Screenshot 2021-07-09 112101.png"/>
          <p:cNvPicPr>
            <a:picLocks noChangeAspect="1"/>
          </p:cNvPicPr>
          <p:nvPr/>
        </p:nvPicPr>
        <p:blipFill>
          <a:blip r:embed="rId3"/>
          <a:stretch>
            <a:fillRect/>
          </a:stretch>
        </p:blipFill>
        <p:spPr>
          <a:xfrm>
            <a:off x="2209800" y="3429000"/>
            <a:ext cx="3810000" cy="1981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DDEBCF"/>
              </a:gs>
              <a:gs pos="50000">
                <a:srgbClr val="9CB86E"/>
              </a:gs>
              <a:gs pos="100000">
                <a:srgbClr val="156B13"/>
              </a:gs>
            </a:gsLst>
            <a:path path="rect">
              <a:fillToRect l="100000" t="100000"/>
            </a:path>
            <a:tileRect r="-100000" b="-100000"/>
          </a:gradFill>
        </p:spPr>
        <p:txBody>
          <a:bodyPr/>
          <a:lstStyle/>
          <a:p>
            <a:r>
              <a:rPr lang="en-US" b="1" dirty="0" smtClean="0"/>
              <a:t>Deletion of a Linked List</a:t>
            </a:r>
            <a:endParaRPr lang="en-US" b="1" dirty="0"/>
          </a:p>
        </p:txBody>
      </p:sp>
      <p:sp>
        <p:nvSpPr>
          <p:cNvPr id="5" name="Content Placeholder 4"/>
          <p:cNvSpPr>
            <a:spLocks noGrp="1"/>
          </p:cNvSpPr>
          <p:nvPr>
            <p:ph idx="1"/>
          </p:nvPr>
        </p:nvSpPr>
        <p:spPr>
          <a:xfrm>
            <a:off x="457200" y="1676400"/>
            <a:ext cx="8382000" cy="3886200"/>
          </a:xfrm>
          <a:blipFill>
            <a:blip r:embed="rId2"/>
            <a:tile tx="0" ty="0" sx="100000" sy="100000" flip="none" algn="tl"/>
          </a:blipFill>
        </p:spPr>
        <p:txBody>
          <a:bodyPr>
            <a:normAutofit/>
          </a:bodyPr>
          <a:lstStyle/>
          <a:p>
            <a:pPr>
              <a:buNone/>
            </a:pPr>
            <a:r>
              <a:rPr lang="en-US" sz="2000" dirty="0" smtClean="0"/>
              <a:t>   We can delete either from the </a:t>
            </a:r>
            <a:r>
              <a:rPr lang="en-US" sz="2000" dirty="0" err="1" smtClean="0"/>
              <a:t>the</a:t>
            </a:r>
            <a:r>
              <a:rPr lang="en-US" sz="2000" dirty="0" smtClean="0"/>
              <a:t> beginning, middle or end of the linked list. </a:t>
            </a:r>
          </a:p>
          <a:p>
            <a:pPr>
              <a:buNone/>
            </a:pPr>
            <a:r>
              <a:rPr lang="en-US" sz="2000" dirty="0" smtClean="0"/>
              <a:t> </a:t>
            </a:r>
            <a:r>
              <a:rPr lang="en-US" sz="2000" b="1" dirty="0" smtClean="0"/>
              <a:t>1. Delete from beginning</a:t>
            </a:r>
          </a:p>
          <a:p>
            <a:r>
              <a:rPr lang="en-US" sz="1800" dirty="0" smtClean="0"/>
              <a:t>Point head to the second node</a:t>
            </a:r>
          </a:p>
          <a:p>
            <a:endParaRPr lang="en-US" sz="1800" dirty="0" smtClean="0"/>
          </a:p>
          <a:p>
            <a:pPr>
              <a:buNone/>
            </a:pPr>
            <a:r>
              <a:rPr lang="en-US" sz="1800" dirty="0" smtClean="0"/>
              <a:t> </a:t>
            </a:r>
          </a:p>
          <a:p>
            <a:pPr>
              <a:buNone/>
            </a:pPr>
            <a:r>
              <a:rPr lang="en-US" sz="2000" b="1" dirty="0" smtClean="0"/>
              <a:t> </a:t>
            </a:r>
          </a:p>
          <a:p>
            <a:pPr>
              <a:buNone/>
            </a:pPr>
            <a:r>
              <a:rPr lang="en-US" sz="2000" dirty="0" smtClean="0"/>
              <a:t>                                                                                                    </a:t>
            </a:r>
          </a:p>
          <a:p>
            <a:pPr>
              <a:buNone/>
            </a:pPr>
            <a:endParaRPr lang="en-US" sz="2000" dirty="0" smtClean="0"/>
          </a:p>
        </p:txBody>
      </p:sp>
      <p:pic>
        <p:nvPicPr>
          <p:cNvPr id="8" name="Picture 7" descr="Screenshot 2021-07-09 113035.png"/>
          <p:cNvPicPr>
            <a:picLocks noChangeAspect="1"/>
          </p:cNvPicPr>
          <p:nvPr/>
        </p:nvPicPr>
        <p:blipFill>
          <a:blip r:embed="rId3"/>
          <a:stretch>
            <a:fillRect/>
          </a:stretch>
        </p:blipFill>
        <p:spPr>
          <a:xfrm>
            <a:off x="1143000" y="3657600"/>
            <a:ext cx="6400800" cy="1066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DDEBCF"/>
              </a:gs>
              <a:gs pos="50000">
                <a:srgbClr val="9CB86E"/>
              </a:gs>
              <a:gs pos="100000">
                <a:srgbClr val="156B13"/>
              </a:gs>
            </a:gsLst>
            <a:path path="rect">
              <a:fillToRect l="100000" t="100000"/>
            </a:path>
            <a:tileRect r="-100000" b="-100000"/>
          </a:gradFill>
        </p:spPr>
        <p:txBody>
          <a:bodyPr/>
          <a:lstStyle/>
          <a:p>
            <a:r>
              <a:rPr lang="en-US" b="1" dirty="0" smtClean="0"/>
              <a:t>Insertion of a Linked List</a:t>
            </a:r>
            <a:endParaRPr lang="en-US" b="1" dirty="0"/>
          </a:p>
        </p:txBody>
      </p:sp>
      <p:sp>
        <p:nvSpPr>
          <p:cNvPr id="5" name="Content Placeholder 4"/>
          <p:cNvSpPr>
            <a:spLocks noGrp="1"/>
          </p:cNvSpPr>
          <p:nvPr>
            <p:ph idx="1"/>
          </p:nvPr>
        </p:nvSpPr>
        <p:spPr>
          <a:xfrm>
            <a:off x="457200" y="1828800"/>
            <a:ext cx="8382000" cy="3886200"/>
          </a:xfrm>
          <a:blipFill>
            <a:blip r:embed="rId2"/>
            <a:tile tx="0" ty="0" sx="100000" sy="100000" flip="none" algn="tl"/>
          </a:blipFill>
        </p:spPr>
        <p:txBody>
          <a:bodyPr>
            <a:normAutofit/>
          </a:bodyPr>
          <a:lstStyle/>
          <a:p>
            <a:pPr>
              <a:buNone/>
            </a:pPr>
            <a:r>
              <a:rPr lang="en-US" sz="2000" b="1" dirty="0" smtClean="0"/>
              <a:t>2. Delete from end</a:t>
            </a:r>
          </a:p>
          <a:p>
            <a:r>
              <a:rPr lang="en-US" sz="1800" dirty="0" smtClean="0"/>
              <a:t> Traverse to second last element</a:t>
            </a:r>
          </a:p>
          <a:p>
            <a:r>
              <a:rPr lang="en-US" sz="1800" dirty="0" smtClean="0"/>
              <a:t>Change its next pointer to null</a:t>
            </a:r>
          </a:p>
          <a:p>
            <a:pPr>
              <a:buNone/>
            </a:pPr>
            <a:r>
              <a:rPr lang="en-US" sz="2000" b="1" dirty="0" smtClean="0"/>
              <a:t> </a:t>
            </a:r>
          </a:p>
          <a:p>
            <a:pPr>
              <a:buNone/>
            </a:pPr>
            <a:r>
              <a:rPr lang="en-US" sz="2000" dirty="0" smtClean="0"/>
              <a:t>                                                                                                    </a:t>
            </a:r>
          </a:p>
          <a:p>
            <a:pPr>
              <a:buNone/>
            </a:pPr>
            <a:endParaRPr lang="en-US" sz="2000" dirty="0" smtClean="0"/>
          </a:p>
        </p:txBody>
      </p:sp>
      <p:pic>
        <p:nvPicPr>
          <p:cNvPr id="6" name="Picture 5" descr="Screenshot 2021-07-09 112756.png"/>
          <p:cNvPicPr>
            <a:picLocks noChangeAspect="1"/>
          </p:cNvPicPr>
          <p:nvPr/>
        </p:nvPicPr>
        <p:blipFill>
          <a:blip r:embed="rId3"/>
          <a:stretch>
            <a:fillRect/>
          </a:stretch>
        </p:blipFill>
        <p:spPr>
          <a:xfrm>
            <a:off x="685800" y="3124200"/>
            <a:ext cx="7010400" cy="17146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DDEBCF"/>
              </a:gs>
              <a:gs pos="50000">
                <a:srgbClr val="9CB86E"/>
              </a:gs>
              <a:gs pos="100000">
                <a:srgbClr val="156B13"/>
              </a:gs>
            </a:gsLst>
            <a:path path="rect">
              <a:fillToRect l="100000" t="100000"/>
            </a:path>
            <a:tileRect r="-100000" b="-100000"/>
          </a:gradFill>
        </p:spPr>
        <p:txBody>
          <a:bodyPr/>
          <a:lstStyle/>
          <a:p>
            <a:r>
              <a:rPr lang="en-US" b="1" dirty="0" smtClean="0"/>
              <a:t>Insertion of a Linked List</a:t>
            </a:r>
            <a:endParaRPr lang="en-US" b="1" dirty="0"/>
          </a:p>
        </p:txBody>
      </p:sp>
      <p:sp>
        <p:nvSpPr>
          <p:cNvPr id="5" name="Content Placeholder 4"/>
          <p:cNvSpPr>
            <a:spLocks noGrp="1"/>
          </p:cNvSpPr>
          <p:nvPr>
            <p:ph idx="1"/>
          </p:nvPr>
        </p:nvSpPr>
        <p:spPr>
          <a:xfrm>
            <a:off x="457200" y="1828800"/>
            <a:ext cx="8382000" cy="3886200"/>
          </a:xfrm>
          <a:blipFill>
            <a:blip r:embed="rId2"/>
            <a:tile tx="0" ty="0" sx="100000" sy="100000" flip="none" algn="tl"/>
          </a:blipFill>
        </p:spPr>
        <p:txBody>
          <a:bodyPr>
            <a:normAutofit/>
          </a:bodyPr>
          <a:lstStyle/>
          <a:p>
            <a:pPr>
              <a:buNone/>
            </a:pPr>
            <a:r>
              <a:rPr lang="en-US" sz="2000" b="1" dirty="0" smtClean="0"/>
              <a:t>3. Delete from middle</a:t>
            </a:r>
          </a:p>
          <a:p>
            <a:r>
              <a:rPr lang="en-US" sz="1800" dirty="0" smtClean="0"/>
              <a:t> Traverse to element before the element to be deleted</a:t>
            </a:r>
          </a:p>
          <a:p>
            <a:r>
              <a:rPr lang="en-US" sz="1800" dirty="0" smtClean="0"/>
              <a:t>Change next pointers to exclude the node from the chain</a:t>
            </a:r>
          </a:p>
          <a:p>
            <a:pPr>
              <a:buNone/>
            </a:pPr>
            <a:r>
              <a:rPr lang="en-US" sz="2000" b="1" dirty="0" smtClean="0"/>
              <a:t> </a:t>
            </a:r>
          </a:p>
          <a:p>
            <a:pPr>
              <a:buNone/>
            </a:pPr>
            <a:r>
              <a:rPr lang="en-US" sz="2000" dirty="0" smtClean="0"/>
              <a:t>                                                                                                    </a:t>
            </a:r>
          </a:p>
          <a:p>
            <a:pPr>
              <a:buNone/>
            </a:pPr>
            <a:endParaRPr lang="en-US" sz="2000" dirty="0" smtClean="0"/>
          </a:p>
        </p:txBody>
      </p:sp>
      <p:pic>
        <p:nvPicPr>
          <p:cNvPr id="7" name="Picture 6" descr="Screenshot 2021-07-09 113328.png"/>
          <p:cNvPicPr>
            <a:picLocks noChangeAspect="1"/>
          </p:cNvPicPr>
          <p:nvPr/>
        </p:nvPicPr>
        <p:blipFill>
          <a:blip r:embed="rId3"/>
          <a:stretch>
            <a:fillRect/>
          </a:stretch>
        </p:blipFill>
        <p:spPr>
          <a:xfrm>
            <a:off x="609600" y="3276600"/>
            <a:ext cx="7391400" cy="165758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DDEBCF"/>
              </a:gs>
              <a:gs pos="50000">
                <a:srgbClr val="9CB86E"/>
              </a:gs>
              <a:gs pos="100000">
                <a:srgbClr val="156B13"/>
              </a:gs>
            </a:gsLst>
            <a:path path="rect">
              <a:fillToRect l="100000" t="100000"/>
            </a:path>
            <a:tileRect r="-100000" b="-100000"/>
          </a:gradFill>
        </p:spPr>
        <p:txBody>
          <a:bodyPr/>
          <a:lstStyle/>
          <a:p>
            <a:r>
              <a:rPr lang="en-US" b="1" dirty="0" smtClean="0"/>
              <a:t>Traverse on a Linked List</a:t>
            </a:r>
            <a:endParaRPr lang="en-US" b="1" dirty="0"/>
          </a:p>
        </p:txBody>
      </p:sp>
      <p:sp>
        <p:nvSpPr>
          <p:cNvPr id="5" name="Content Placeholder 4"/>
          <p:cNvSpPr>
            <a:spLocks noGrp="1"/>
          </p:cNvSpPr>
          <p:nvPr>
            <p:ph idx="1"/>
          </p:nvPr>
        </p:nvSpPr>
        <p:spPr>
          <a:xfrm>
            <a:off x="457200" y="1828800"/>
            <a:ext cx="8382000" cy="3886200"/>
          </a:xfrm>
          <a:blipFill>
            <a:blip r:embed="rId2"/>
            <a:tile tx="0" ty="0" sx="100000" sy="100000" flip="none" algn="tl"/>
          </a:blipFill>
        </p:spPr>
        <p:txBody>
          <a:bodyPr>
            <a:normAutofit/>
          </a:bodyPr>
          <a:lstStyle/>
          <a:p>
            <a:pPr>
              <a:buNone/>
            </a:pPr>
            <a:r>
              <a:rPr lang="en-US" sz="2000" dirty="0" smtClean="0"/>
              <a:t>       Displaying the contents of a linked list is  </a:t>
            </a:r>
          </a:p>
          <a:p>
            <a:pPr>
              <a:buNone/>
            </a:pPr>
            <a:r>
              <a:rPr lang="en-US" sz="2000" dirty="0" smtClean="0"/>
              <a:t>       very simple. We keep moving the temp </a:t>
            </a:r>
          </a:p>
          <a:p>
            <a:pPr>
              <a:buNone/>
            </a:pPr>
            <a:r>
              <a:rPr lang="en-US" sz="2000" dirty="0" smtClean="0"/>
              <a:t>       node to the next one and display </a:t>
            </a:r>
          </a:p>
          <a:p>
            <a:pPr>
              <a:buNone/>
            </a:pPr>
            <a:r>
              <a:rPr lang="en-US" sz="2000" dirty="0" smtClean="0"/>
              <a:t>       its contents.</a:t>
            </a:r>
          </a:p>
          <a:p>
            <a:pPr>
              <a:buNone/>
            </a:pPr>
            <a:r>
              <a:rPr lang="en-US" sz="2000" dirty="0" smtClean="0"/>
              <a:t>       When temp is NULL, we know </a:t>
            </a:r>
          </a:p>
          <a:p>
            <a:pPr>
              <a:buNone/>
            </a:pPr>
            <a:r>
              <a:rPr lang="en-US" sz="2000" dirty="0" smtClean="0"/>
              <a:t>       that we have reached the end</a:t>
            </a:r>
          </a:p>
          <a:p>
            <a:pPr>
              <a:buNone/>
            </a:pPr>
            <a:r>
              <a:rPr lang="en-US" sz="2000" dirty="0" smtClean="0"/>
              <a:t>       of the linked</a:t>
            </a:r>
          </a:p>
          <a:p>
            <a:pPr>
              <a:buNone/>
            </a:pPr>
            <a:r>
              <a:rPr lang="en-US" sz="2000" dirty="0" smtClean="0"/>
              <a:t>       list so we get out of the while loop.                 </a:t>
            </a:r>
            <a:r>
              <a:rPr lang="en-US" sz="2000" dirty="0" smtClean="0">
                <a:solidFill>
                  <a:srgbClr val="FF0000"/>
                </a:solidFill>
              </a:rPr>
              <a:t>Traverse  Code</a:t>
            </a:r>
          </a:p>
          <a:p>
            <a:pPr>
              <a:buNone/>
            </a:pPr>
            <a:r>
              <a:rPr lang="en-US" sz="2000" dirty="0" smtClean="0"/>
              <a:t>                                                                                                     </a:t>
            </a:r>
          </a:p>
          <a:p>
            <a:pPr>
              <a:buNone/>
            </a:pPr>
            <a:endParaRPr lang="en-US" sz="2000" dirty="0" smtClean="0"/>
          </a:p>
        </p:txBody>
      </p:sp>
      <p:pic>
        <p:nvPicPr>
          <p:cNvPr id="9" name="Picture 8" descr="Screenshot 2021-07-08 235333.png"/>
          <p:cNvPicPr>
            <a:picLocks noChangeAspect="1"/>
          </p:cNvPicPr>
          <p:nvPr/>
        </p:nvPicPr>
        <p:blipFill>
          <a:blip r:embed="rId3"/>
          <a:stretch>
            <a:fillRect/>
          </a:stretch>
        </p:blipFill>
        <p:spPr>
          <a:xfrm>
            <a:off x="5105400" y="1828800"/>
            <a:ext cx="3715269" cy="2590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DDEBCF"/>
              </a:gs>
              <a:gs pos="50000">
                <a:srgbClr val="9CB86E"/>
              </a:gs>
              <a:gs pos="100000">
                <a:srgbClr val="156B13"/>
              </a:gs>
            </a:gsLst>
            <a:path path="rect">
              <a:fillToRect l="100000" t="100000"/>
            </a:path>
            <a:tileRect r="-100000" b="-100000"/>
          </a:gradFill>
        </p:spPr>
        <p:txBody>
          <a:bodyPr/>
          <a:lstStyle/>
          <a:p>
            <a:r>
              <a:rPr lang="en-US" b="1" dirty="0" smtClean="0"/>
              <a:t>Search on a Linked List</a:t>
            </a:r>
            <a:endParaRPr lang="en-US" b="1" dirty="0"/>
          </a:p>
        </p:txBody>
      </p:sp>
      <p:sp>
        <p:nvSpPr>
          <p:cNvPr id="5" name="Content Placeholder 4"/>
          <p:cNvSpPr>
            <a:spLocks noGrp="1"/>
          </p:cNvSpPr>
          <p:nvPr>
            <p:ph idx="1"/>
          </p:nvPr>
        </p:nvSpPr>
        <p:spPr>
          <a:xfrm>
            <a:off x="457200" y="1524000"/>
            <a:ext cx="7239000" cy="4800600"/>
          </a:xfrm>
          <a:blipFill>
            <a:blip r:embed="rId2"/>
            <a:tile tx="0" ty="0" sx="100000" sy="100000" flip="none" algn="tl"/>
          </a:blipFill>
        </p:spPr>
        <p:txBody>
          <a:bodyPr>
            <a:normAutofit/>
          </a:bodyPr>
          <a:lstStyle/>
          <a:p>
            <a:pPr>
              <a:buNone/>
            </a:pPr>
            <a:r>
              <a:rPr lang="en-US" sz="1800" dirty="0" smtClean="0"/>
              <a:t> We can search an element on a linked list using a loop using the following steps. We are finding item on a linked list.</a:t>
            </a:r>
          </a:p>
          <a:p>
            <a:r>
              <a:rPr lang="en-US" sz="1800" dirty="0" smtClean="0"/>
              <a:t>Make head as the current node.</a:t>
            </a:r>
          </a:p>
          <a:p>
            <a:r>
              <a:rPr lang="en-US" sz="1800" dirty="0" smtClean="0"/>
              <a:t>Run a loop until the current node is NULL because the last element points to NULL.</a:t>
            </a:r>
          </a:p>
          <a:p>
            <a:r>
              <a:rPr lang="en-US" sz="1800" dirty="0" smtClean="0"/>
              <a:t>In each iteration, check if the key of the node is equal to item. If it the key matches the item, return true otherwise return false.</a:t>
            </a:r>
          </a:p>
          <a:p>
            <a:pPr>
              <a:buNone/>
            </a:pPr>
            <a:r>
              <a:rPr lang="en-US" sz="2000" dirty="0" smtClean="0"/>
              <a:t>   </a:t>
            </a:r>
          </a:p>
          <a:p>
            <a:pPr>
              <a:buNone/>
            </a:pPr>
            <a:endParaRPr lang="en-US" sz="2000" dirty="0" smtClean="0"/>
          </a:p>
          <a:p>
            <a:pPr>
              <a:buNone/>
            </a:pPr>
            <a:endParaRPr lang="en-US" sz="2000" dirty="0" smtClean="0"/>
          </a:p>
          <a:p>
            <a:pPr>
              <a:buNone/>
            </a:pPr>
            <a:r>
              <a:rPr lang="en-US" sz="2000" dirty="0" smtClean="0"/>
              <a:t>                                     </a:t>
            </a:r>
            <a:endParaRPr lang="en-US" sz="2000" dirty="0"/>
          </a:p>
        </p:txBody>
      </p:sp>
      <p:pic>
        <p:nvPicPr>
          <p:cNvPr id="7" name="Picture 6" descr="Screenshot 2021-07-09 113653.png"/>
          <p:cNvPicPr>
            <a:picLocks noChangeAspect="1"/>
          </p:cNvPicPr>
          <p:nvPr/>
        </p:nvPicPr>
        <p:blipFill>
          <a:blip r:embed="rId3"/>
          <a:stretch>
            <a:fillRect/>
          </a:stretch>
        </p:blipFill>
        <p:spPr>
          <a:xfrm>
            <a:off x="1295400" y="4038600"/>
            <a:ext cx="5029200" cy="1524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DDEBCF"/>
            </a:gs>
            <a:gs pos="50000">
              <a:srgbClr val="9CB86E"/>
            </a:gs>
            <a:gs pos="100000">
              <a:srgbClr val="156B13"/>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DDEBCF"/>
              </a:gs>
              <a:gs pos="50000">
                <a:srgbClr val="9CB86E"/>
              </a:gs>
              <a:gs pos="100000">
                <a:srgbClr val="156B13"/>
              </a:gs>
            </a:gsLst>
            <a:path path="rect">
              <a:fillToRect l="100000" t="100000"/>
            </a:path>
            <a:tileRect r="-100000" b="-100000"/>
          </a:gradFill>
        </p:spPr>
        <p:txBody>
          <a:bodyPr/>
          <a:lstStyle/>
          <a:p>
            <a:r>
              <a:rPr lang="en-US" b="0" dirty="0" smtClean="0"/>
              <a:t>Time and Space Complexity</a:t>
            </a:r>
            <a:endParaRPr lang="en-US" b="1" dirty="0"/>
          </a:p>
        </p:txBody>
      </p:sp>
      <p:sp>
        <p:nvSpPr>
          <p:cNvPr id="3" name="Content Placeholder 2"/>
          <p:cNvSpPr>
            <a:spLocks noGrp="1"/>
          </p:cNvSpPr>
          <p:nvPr>
            <p:ph idx="1"/>
          </p:nvPr>
        </p:nvSpPr>
        <p:spPr>
          <a:xfrm>
            <a:off x="457200" y="1609416"/>
            <a:ext cx="7239000" cy="3038784"/>
          </a:xfrm>
          <a:gradFill>
            <a:gsLst>
              <a:gs pos="0">
                <a:srgbClr val="DDEBCF"/>
              </a:gs>
              <a:gs pos="50000">
                <a:srgbClr val="9CB86E"/>
              </a:gs>
              <a:gs pos="100000">
                <a:srgbClr val="156B13"/>
              </a:gs>
            </a:gsLst>
            <a:path path="rect">
              <a:fillToRect l="100000" t="100000"/>
            </a:path>
          </a:gradFill>
        </p:spPr>
        <p:txBody>
          <a:bodyPr>
            <a:normAutofit/>
          </a:bodyPr>
          <a:lstStyle/>
          <a:p>
            <a:endParaRPr lang="pt-BR" sz="2000" dirty="0" smtClean="0"/>
          </a:p>
          <a:p>
            <a:pPr>
              <a:buNone/>
            </a:pPr>
            <a:r>
              <a:rPr lang="pt-BR" sz="2000" dirty="0" smtClean="0"/>
              <a:t>=&gt; Time And Space : </a:t>
            </a:r>
          </a:p>
          <a:p>
            <a:r>
              <a:rPr lang="pt-BR" sz="2000" dirty="0" smtClean="0"/>
              <a:t>Insertion - O(1).</a:t>
            </a:r>
          </a:p>
          <a:p>
            <a:r>
              <a:rPr lang="pt-BR" sz="2000" dirty="0" smtClean="0"/>
              <a:t>Search - O(n).</a:t>
            </a:r>
          </a:p>
          <a:p>
            <a:r>
              <a:rPr lang="pt-BR" sz="2000" dirty="0" smtClean="0"/>
              <a:t>Deletion - O(1).</a:t>
            </a:r>
          </a:p>
          <a:p>
            <a:r>
              <a:rPr lang="en-US" sz="2000" dirty="0" smtClean="0"/>
              <a:t>Space-O(n).</a:t>
            </a:r>
          </a:p>
          <a:p>
            <a:pPr>
              <a:buFont typeface="Symbol"/>
              <a:buChar char="Þ"/>
            </a:pPr>
            <a:endParaRPr lang="en-US" sz="20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90600" y="1752600"/>
            <a:ext cx="5791200" cy="990600"/>
          </a:xfrm>
        </p:spPr>
        <p:txBody>
          <a:bodyPr>
            <a:normAutofit/>
          </a:bodyPr>
          <a:lstStyle/>
          <a:p>
            <a:r>
              <a:rPr lang="en-US" dirty="0" smtClean="0"/>
              <a:t>Thank You Everyone</a:t>
            </a:r>
            <a:endParaRPr lang="en-US" dirty="0"/>
          </a:p>
        </p:txBody>
      </p:sp>
      <p:pic>
        <p:nvPicPr>
          <p:cNvPr id="6" name="Picture 5" descr="580b57fcd9996e24bc43c4b0.png"/>
          <p:cNvPicPr>
            <a:picLocks noChangeAspect="1"/>
          </p:cNvPicPr>
          <p:nvPr/>
        </p:nvPicPr>
        <p:blipFill>
          <a:blip r:embed="rId3"/>
          <a:stretch>
            <a:fillRect/>
          </a:stretch>
        </p:blipFill>
        <p:spPr>
          <a:xfrm>
            <a:off x="2895600" y="3429000"/>
            <a:ext cx="1524000" cy="1447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DEBCF"/>
            </a:gs>
            <a:gs pos="50000">
              <a:srgbClr val="9CB86E"/>
            </a:gs>
            <a:gs pos="100000">
              <a:srgbClr val="156B13"/>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00200"/>
            <a:ext cx="7315200" cy="1066800"/>
          </a:xfrm>
          <a:gradFill>
            <a:gsLst>
              <a:gs pos="0">
                <a:srgbClr val="DDEBCF"/>
              </a:gs>
              <a:gs pos="50000">
                <a:srgbClr val="9CB86E"/>
              </a:gs>
              <a:gs pos="100000">
                <a:srgbClr val="156B13"/>
              </a:gs>
            </a:gsLst>
            <a:lin ang="2700000" scaled="0"/>
          </a:gradFill>
          <a:ln cmpd="sng">
            <a:solidFill>
              <a:schemeClr val="tx1"/>
            </a:solidFill>
          </a:ln>
        </p:spPr>
        <p:txBody>
          <a:bodyPr>
            <a:normAutofit fontScale="90000"/>
          </a:bodyPr>
          <a:lstStyle/>
          <a:p>
            <a:r>
              <a:rPr lang="en-US" b="1" dirty="0" smtClean="0">
                <a:solidFill>
                  <a:schemeClr val="accent2">
                    <a:lumMod val="75000"/>
                  </a:schemeClr>
                </a:solidFill>
              </a:rPr>
              <a:t>Introduction to Data Structure</a:t>
            </a:r>
            <a:endParaRPr lang="en-US" b="1" dirty="0">
              <a:solidFill>
                <a:schemeClr val="accent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DEBCF"/>
            </a:gs>
            <a:gs pos="50000">
              <a:srgbClr val="9CB86E"/>
            </a:gs>
            <a:gs pos="100000">
              <a:srgbClr val="156B13"/>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rgbClr val="DDEBCF"/>
              </a:gs>
              <a:gs pos="50000">
                <a:srgbClr val="9CB86E"/>
              </a:gs>
              <a:gs pos="100000">
                <a:srgbClr val="156B13"/>
              </a:gs>
            </a:gsLst>
            <a:lin ang="5400000" scaled="0"/>
          </a:gradFill>
        </p:spPr>
        <p:txBody>
          <a:bodyPr/>
          <a:lstStyle/>
          <a:p>
            <a:r>
              <a:rPr lang="en-US" b="1" dirty="0" smtClean="0"/>
              <a:t>Basic Terminologies</a:t>
            </a:r>
            <a:endParaRPr lang="en-US" b="1" dirty="0"/>
          </a:p>
        </p:txBody>
      </p:sp>
      <p:sp>
        <p:nvSpPr>
          <p:cNvPr id="3" name="Content Placeholder 2"/>
          <p:cNvSpPr>
            <a:spLocks noGrp="1"/>
          </p:cNvSpPr>
          <p:nvPr>
            <p:ph idx="1"/>
          </p:nvPr>
        </p:nvSpPr>
        <p:spPr>
          <a:xfrm>
            <a:off x="457200" y="1600201"/>
            <a:ext cx="8229600" cy="3886200"/>
          </a:xfrm>
          <a:gradFill flip="none" rotWithShape="1">
            <a:gsLst>
              <a:gs pos="0">
                <a:srgbClr val="DDEBCF"/>
              </a:gs>
              <a:gs pos="50000">
                <a:srgbClr val="9CB86E"/>
              </a:gs>
              <a:gs pos="100000">
                <a:srgbClr val="156B13"/>
              </a:gs>
            </a:gsLst>
            <a:path path="circle">
              <a:fillToRect l="100000" t="100000"/>
            </a:path>
            <a:tileRect r="-100000" b="-100000"/>
          </a:gradFill>
        </p:spPr>
        <p:txBody>
          <a:bodyPr>
            <a:normAutofit fontScale="85000" lnSpcReduction="10000"/>
          </a:bodyPr>
          <a:lstStyle/>
          <a:p>
            <a:endParaRPr lang="en-US" dirty="0" smtClean="0"/>
          </a:p>
          <a:p>
            <a:r>
              <a:rPr lang="en-US" b="1" dirty="0" smtClean="0"/>
              <a:t>Data Structure:</a:t>
            </a:r>
          </a:p>
          <a:p>
            <a:pPr>
              <a:buNone/>
            </a:pPr>
            <a:r>
              <a:rPr lang="en-US" sz="2000" dirty="0"/>
              <a:t> </a:t>
            </a:r>
            <a:r>
              <a:rPr lang="en-US" sz="2000" dirty="0" smtClean="0"/>
              <a:t>             -&gt; </a:t>
            </a:r>
            <a:r>
              <a:rPr lang="en-US" sz="2200" dirty="0" smtClean="0"/>
              <a:t>Data means “A set of information “and structure means ”A way     of organizing data” So data structure means A way of organizing           </a:t>
            </a:r>
          </a:p>
          <a:p>
            <a:pPr>
              <a:buNone/>
            </a:pPr>
            <a:r>
              <a:rPr lang="en-US" sz="2200" dirty="0" smtClean="0"/>
              <a:t>    data in such a way so that it can be easier to use .</a:t>
            </a:r>
          </a:p>
          <a:p>
            <a:pPr>
              <a:buNone/>
            </a:pPr>
            <a:r>
              <a:rPr lang="en-US" dirty="0" smtClean="0"/>
              <a:t>         </a:t>
            </a:r>
            <a:r>
              <a:rPr lang="en-US" sz="2000" dirty="0" smtClean="0"/>
              <a:t>-&gt; A Data structure is a particular way of Organizing data in computer</a:t>
            </a:r>
          </a:p>
          <a:p>
            <a:pPr>
              <a:buNone/>
            </a:pPr>
            <a:r>
              <a:rPr lang="en-US" sz="2000" dirty="0" smtClean="0"/>
              <a:t>    so that it  can be used efficiently .</a:t>
            </a:r>
          </a:p>
          <a:p>
            <a:pPr>
              <a:buNone/>
            </a:pPr>
            <a:r>
              <a:rPr lang="en-US" sz="2000" dirty="0" smtClean="0"/>
              <a:t>      </a:t>
            </a:r>
          </a:p>
          <a:p>
            <a:pPr>
              <a:buNone/>
            </a:pPr>
            <a:r>
              <a:rPr lang="en-US" sz="2000" dirty="0"/>
              <a:t> </a:t>
            </a:r>
            <a:r>
              <a:rPr lang="en-US" sz="2000" dirty="0" smtClean="0"/>
              <a:t>           -&gt; A Data structure is the concept of set of algorithms </a:t>
            </a:r>
          </a:p>
          <a:p>
            <a:pPr>
              <a:buNone/>
            </a:pPr>
            <a:r>
              <a:rPr lang="en-US" sz="2000" dirty="0" smtClean="0"/>
              <a:t>    use to structure the information . </a:t>
            </a:r>
          </a:p>
          <a:p>
            <a:pPr>
              <a:buNone/>
            </a:pPr>
            <a:r>
              <a:rPr lang="en-US" sz="2000" dirty="0"/>
              <a:t> </a:t>
            </a:r>
            <a:r>
              <a:rPr lang="en-US" sz="2000" dirty="0" smtClean="0"/>
              <a:t>              </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DEBCF"/>
            </a:gs>
            <a:gs pos="50000">
              <a:srgbClr val="9CB86E"/>
            </a:gs>
            <a:gs pos="100000">
              <a:srgbClr val="156B13"/>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rgbClr val="DDEBCF"/>
              </a:gs>
              <a:gs pos="50000">
                <a:srgbClr val="9CB86E"/>
              </a:gs>
              <a:gs pos="100000">
                <a:srgbClr val="156B13"/>
              </a:gs>
            </a:gsLst>
            <a:lin ang="5400000" scaled="0"/>
          </a:gradFill>
        </p:spPr>
        <p:txBody>
          <a:bodyPr>
            <a:normAutofit fontScale="90000"/>
          </a:bodyPr>
          <a:lstStyle/>
          <a:p>
            <a:r>
              <a:rPr lang="en-US" b="1" dirty="0" smtClean="0"/>
              <a:t>Classification of Data Structure</a:t>
            </a:r>
            <a:endParaRPr lang="en-US" b="1" dirty="0"/>
          </a:p>
        </p:txBody>
      </p:sp>
      <p:pic>
        <p:nvPicPr>
          <p:cNvPr id="4" name="Content Placeholder 3" descr="Data-Structure-Tutorial-1.jpg"/>
          <p:cNvPicPr>
            <a:picLocks noGrp="1" noChangeAspect="1"/>
          </p:cNvPicPr>
          <p:nvPr>
            <p:ph idx="1"/>
          </p:nvPr>
        </p:nvPicPr>
        <p:blipFill>
          <a:blip r:embed="rId2"/>
          <a:stretch>
            <a:fillRect/>
          </a:stretch>
        </p:blipFill>
        <p:spPr>
          <a:xfrm>
            <a:off x="1135024" y="1609725"/>
            <a:ext cx="5883352" cy="484663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DEBCF"/>
            </a:gs>
            <a:gs pos="50000">
              <a:srgbClr val="9CB86E"/>
            </a:gs>
            <a:gs pos="100000">
              <a:srgbClr val="156B13"/>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DDEBCF"/>
              </a:gs>
              <a:gs pos="50000">
                <a:srgbClr val="9CB86E"/>
              </a:gs>
              <a:gs pos="100000">
                <a:srgbClr val="156B13"/>
              </a:gs>
            </a:gsLst>
            <a:path path="rect">
              <a:fillToRect l="100000" t="100000"/>
            </a:path>
            <a:tileRect r="-100000" b="-100000"/>
          </a:gradFill>
        </p:spPr>
        <p:txBody>
          <a:bodyPr/>
          <a:lstStyle/>
          <a:p>
            <a:r>
              <a:rPr lang="en-US" b="1" dirty="0" smtClean="0"/>
              <a:t>Linked List</a:t>
            </a:r>
            <a:endParaRPr lang="en-US" b="1" dirty="0"/>
          </a:p>
        </p:txBody>
      </p:sp>
      <p:sp>
        <p:nvSpPr>
          <p:cNvPr id="3" name="Content Placeholder 2"/>
          <p:cNvSpPr>
            <a:spLocks noGrp="1"/>
          </p:cNvSpPr>
          <p:nvPr>
            <p:ph idx="1"/>
          </p:nvPr>
        </p:nvSpPr>
        <p:spPr>
          <a:gradFill>
            <a:gsLst>
              <a:gs pos="0">
                <a:srgbClr val="DDEBCF"/>
              </a:gs>
              <a:gs pos="50000">
                <a:srgbClr val="9CB86E"/>
              </a:gs>
              <a:gs pos="100000">
                <a:srgbClr val="156B13"/>
              </a:gs>
            </a:gsLst>
            <a:path path="rect">
              <a:fillToRect l="100000" t="100000"/>
            </a:path>
          </a:gradFill>
        </p:spPr>
        <p:txBody>
          <a:bodyPr>
            <a:normAutofit/>
          </a:bodyPr>
          <a:lstStyle/>
          <a:p>
            <a:r>
              <a:rPr lang="en-US" sz="2000" dirty="0" smtClean="0"/>
              <a:t>A linked list is a linear data structure </a:t>
            </a:r>
          </a:p>
          <a:p>
            <a:r>
              <a:rPr lang="en-US" sz="2000" dirty="0" smtClean="0"/>
              <a:t>Linked list is a collection of elements called nodes.</a:t>
            </a:r>
          </a:p>
          <a:p>
            <a:r>
              <a:rPr lang="en-US" sz="2000" dirty="0" smtClean="0"/>
              <a:t>Each node contains two parts. they are data part and link part.</a:t>
            </a:r>
          </a:p>
          <a:p>
            <a:pPr>
              <a:buNone/>
            </a:pPr>
            <a:r>
              <a:rPr lang="en-US" sz="2000" dirty="0" smtClean="0"/>
              <a:t>                                                      </a:t>
            </a:r>
          </a:p>
          <a:p>
            <a:pPr>
              <a:buNone/>
            </a:pPr>
            <a:r>
              <a:rPr lang="en-US" sz="2000" dirty="0" smtClean="0"/>
              <a:t>                                                       Node:          </a:t>
            </a:r>
          </a:p>
          <a:p>
            <a:pPr>
              <a:buNone/>
            </a:pPr>
            <a:endParaRPr lang="en-US" sz="2000" dirty="0" smtClean="0"/>
          </a:p>
          <a:p>
            <a:pPr>
              <a:buNone/>
            </a:pPr>
            <a:endParaRPr lang="en-US" sz="2000" dirty="0" smtClean="0"/>
          </a:p>
          <a:p>
            <a:pPr>
              <a:buNone/>
            </a:pPr>
            <a:endParaRPr lang="en-US" sz="2000" dirty="0" smtClean="0"/>
          </a:p>
          <a:p>
            <a:r>
              <a:rPr lang="en-US" sz="2000" dirty="0" smtClean="0"/>
              <a:t> The data contains elements</a:t>
            </a:r>
          </a:p>
          <a:p>
            <a:r>
              <a:rPr lang="en-US" sz="2000" dirty="0" smtClean="0"/>
              <a:t>Link contains address of another node.                                                          </a:t>
            </a:r>
          </a:p>
        </p:txBody>
      </p:sp>
      <p:pic>
        <p:nvPicPr>
          <p:cNvPr id="4" name="Picture 3" descr="Screenshot 2021-07-08 214353.png"/>
          <p:cNvPicPr>
            <a:picLocks noChangeAspect="1"/>
          </p:cNvPicPr>
          <p:nvPr/>
        </p:nvPicPr>
        <p:blipFill>
          <a:blip r:embed="rId2"/>
          <a:stretch>
            <a:fillRect/>
          </a:stretch>
        </p:blipFill>
        <p:spPr>
          <a:xfrm>
            <a:off x="2209800" y="3429000"/>
            <a:ext cx="4105848" cy="6858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DEBCF"/>
            </a:gs>
            <a:gs pos="50000">
              <a:srgbClr val="9CB86E"/>
            </a:gs>
            <a:gs pos="100000">
              <a:srgbClr val="156B13"/>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txBody>
          <a:bodyPr>
            <a:normAutofit/>
          </a:bodyPr>
          <a:lstStyle/>
          <a:p>
            <a:r>
              <a:rPr lang="en-US" b="1" dirty="0" smtClean="0"/>
              <a:t>Types of Linked List</a:t>
            </a:r>
            <a:endParaRPr lang="en-US" b="1"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Rectangle 3"/>
          <p:cNvSpPr/>
          <p:nvPr/>
        </p:nvSpPr>
        <p:spPr>
          <a:xfrm>
            <a:off x="3581400" y="21336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Linked List</a:t>
            </a:r>
            <a:endParaRPr lang="en-US" dirty="0"/>
          </a:p>
        </p:txBody>
      </p:sp>
      <p:cxnSp>
        <p:nvCxnSpPr>
          <p:cNvPr id="6" name="Straight Arrow Connector 5"/>
          <p:cNvCxnSpPr>
            <a:stCxn id="4" idx="2"/>
          </p:cNvCxnSpPr>
          <p:nvPr/>
        </p:nvCxnSpPr>
        <p:spPr>
          <a:xfrm rot="5400000">
            <a:off x="4190206" y="3124200"/>
            <a:ext cx="4579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62000" y="36576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Single Linked List</a:t>
            </a:r>
            <a:endParaRPr lang="en-US" dirty="0"/>
          </a:p>
        </p:txBody>
      </p:sp>
      <p:sp>
        <p:nvSpPr>
          <p:cNvPr id="9" name="Rectangle 8"/>
          <p:cNvSpPr/>
          <p:nvPr/>
        </p:nvSpPr>
        <p:spPr>
          <a:xfrm>
            <a:off x="2667000" y="3657600"/>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Circular Linked List</a:t>
            </a:r>
            <a:endParaRPr lang="en-US" dirty="0"/>
          </a:p>
        </p:txBody>
      </p:sp>
      <p:sp>
        <p:nvSpPr>
          <p:cNvPr id="10" name="Rectangle 9"/>
          <p:cNvSpPr/>
          <p:nvPr/>
        </p:nvSpPr>
        <p:spPr>
          <a:xfrm>
            <a:off x="4724400" y="3657600"/>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Double Linked List</a:t>
            </a:r>
            <a:endParaRPr lang="en-US" dirty="0"/>
          </a:p>
        </p:txBody>
      </p:sp>
      <p:sp>
        <p:nvSpPr>
          <p:cNvPr id="11" name="Rectangle 10"/>
          <p:cNvSpPr/>
          <p:nvPr/>
        </p:nvSpPr>
        <p:spPr>
          <a:xfrm>
            <a:off x="6781800" y="36576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Circular Linked List</a:t>
            </a:r>
            <a:endParaRPr lang="en-US" dirty="0"/>
          </a:p>
        </p:txBody>
      </p:sp>
      <p:cxnSp>
        <p:nvCxnSpPr>
          <p:cNvPr id="16" name="Straight Connector 15"/>
          <p:cNvCxnSpPr/>
          <p:nvPr/>
        </p:nvCxnSpPr>
        <p:spPr>
          <a:xfrm>
            <a:off x="1295400" y="3429000"/>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1219200" y="3505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3200400" y="3505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5257800" y="3505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7163594" y="3505200"/>
            <a:ext cx="1516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rgbClr val="DDEBCF"/>
              </a:gs>
              <a:gs pos="50000">
                <a:srgbClr val="9CB86E"/>
              </a:gs>
              <a:gs pos="100000">
                <a:srgbClr val="156B13"/>
              </a:gs>
            </a:gsLst>
            <a:lin ang="5400000" scaled="0"/>
          </a:gradFill>
        </p:spPr>
        <p:txBody>
          <a:bodyPr>
            <a:normAutofit/>
          </a:bodyPr>
          <a:lstStyle/>
          <a:p>
            <a:r>
              <a:rPr lang="en-US" b="1" dirty="0" smtClean="0"/>
              <a:t>Single Linked List</a:t>
            </a:r>
            <a:endParaRPr lang="en-US" b="1" dirty="0"/>
          </a:p>
        </p:txBody>
      </p:sp>
      <p:sp>
        <p:nvSpPr>
          <p:cNvPr id="3" name="Content Placeholder 2"/>
          <p:cNvSpPr>
            <a:spLocks noGrp="1"/>
          </p:cNvSpPr>
          <p:nvPr>
            <p:ph idx="1"/>
          </p:nvPr>
        </p:nvSpPr>
        <p:spPr>
          <a:gradFill>
            <a:gsLst>
              <a:gs pos="0">
                <a:srgbClr val="DDEBCF"/>
              </a:gs>
              <a:gs pos="50000">
                <a:srgbClr val="9CB86E"/>
              </a:gs>
              <a:gs pos="100000">
                <a:srgbClr val="156B13"/>
              </a:gs>
            </a:gsLst>
            <a:lin ang="5400000" scaled="0"/>
          </a:gradFill>
        </p:spPr>
        <p:txBody>
          <a:bodyPr/>
          <a:lstStyle/>
          <a:p>
            <a:pPr>
              <a:buNone/>
            </a:pPr>
            <a:r>
              <a:rPr lang="en-US" dirty="0" smtClean="0"/>
              <a:t>    </a:t>
            </a:r>
            <a:r>
              <a:rPr lang="en-US" sz="2000" dirty="0" smtClean="0"/>
              <a:t>A single linked list is one in which all nodes are linked together in some sequential manner .</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solidFill>
                  <a:srgbClr val="FF0000"/>
                </a:solidFill>
              </a:rPr>
              <a:t>                              </a:t>
            </a:r>
            <a:r>
              <a:rPr lang="en-US" sz="1600" dirty="0" smtClean="0">
                <a:solidFill>
                  <a:srgbClr val="FF0000"/>
                </a:solidFill>
              </a:rPr>
              <a:t>Graphical Representation of Single Linked List</a:t>
            </a:r>
          </a:p>
          <a:p>
            <a:pPr>
              <a:buNone/>
            </a:pPr>
            <a:r>
              <a:rPr lang="en-US" dirty="0" smtClean="0"/>
              <a:t>     </a:t>
            </a:r>
          </a:p>
          <a:p>
            <a:pPr>
              <a:buNone/>
            </a:pPr>
            <a:endParaRPr lang="en-US" dirty="0"/>
          </a:p>
        </p:txBody>
      </p:sp>
      <p:pic>
        <p:nvPicPr>
          <p:cNvPr id="4" name="Picture 3" descr="Screenshot 2021-07-08 220318.png"/>
          <p:cNvPicPr>
            <a:picLocks noChangeAspect="1"/>
          </p:cNvPicPr>
          <p:nvPr/>
        </p:nvPicPr>
        <p:blipFill>
          <a:blip r:embed="rId2"/>
          <a:stretch>
            <a:fillRect/>
          </a:stretch>
        </p:blipFill>
        <p:spPr>
          <a:xfrm>
            <a:off x="1066800" y="2819400"/>
            <a:ext cx="6516010" cy="14289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DDEBCF"/>
              </a:gs>
              <a:gs pos="50000">
                <a:srgbClr val="9CB86E"/>
              </a:gs>
              <a:gs pos="100000">
                <a:srgbClr val="156B13"/>
              </a:gs>
            </a:gsLst>
            <a:path path="rect">
              <a:fillToRect l="100000" t="100000"/>
            </a:path>
            <a:tileRect r="-100000" b="-100000"/>
          </a:gradFill>
        </p:spPr>
        <p:txBody>
          <a:bodyPr/>
          <a:lstStyle/>
          <a:p>
            <a:r>
              <a:rPr lang="en-US" b="1" dirty="0" smtClean="0"/>
              <a:t>Double Linked List</a:t>
            </a:r>
            <a:endParaRPr lang="en-US" b="1" dirty="0"/>
          </a:p>
        </p:txBody>
      </p:sp>
      <p:sp>
        <p:nvSpPr>
          <p:cNvPr id="5" name="Content Placeholder 4"/>
          <p:cNvSpPr>
            <a:spLocks noGrp="1"/>
          </p:cNvSpPr>
          <p:nvPr>
            <p:ph idx="1"/>
          </p:nvPr>
        </p:nvSpPr>
        <p:spPr>
          <a:gradFill flip="none" rotWithShape="1">
            <a:gsLst>
              <a:gs pos="0">
                <a:srgbClr val="DDEBCF"/>
              </a:gs>
              <a:gs pos="50000">
                <a:srgbClr val="9CB86E"/>
              </a:gs>
              <a:gs pos="100000">
                <a:srgbClr val="156B13"/>
              </a:gs>
            </a:gsLst>
            <a:path path="rect">
              <a:fillToRect l="100000" t="100000"/>
            </a:path>
            <a:tileRect r="-100000" b="-100000"/>
          </a:gradFill>
        </p:spPr>
        <p:txBody>
          <a:bodyPr>
            <a:normAutofit fontScale="92500" lnSpcReduction="20000"/>
          </a:bodyPr>
          <a:lstStyle/>
          <a:p>
            <a:pPr>
              <a:buNone/>
            </a:pPr>
            <a:r>
              <a:rPr lang="en-US" sz="2000" dirty="0" smtClean="0"/>
              <a:t>      </a:t>
            </a:r>
          </a:p>
          <a:p>
            <a:pPr>
              <a:buNone/>
            </a:pPr>
            <a:r>
              <a:rPr lang="en-US" sz="2000" dirty="0" smtClean="0"/>
              <a:t>       Doubly linked list is a type of linked list in which each node has two links. The first link points to the previous node in the list and the second link points to the next node in the list. The first node of the list has its previous link pointing to NULL similarly the last node of the list has its next node pointing to NULL.</a:t>
            </a:r>
          </a:p>
          <a:p>
            <a:pPr>
              <a:buNone/>
            </a:pPr>
            <a:endParaRPr lang="en-US" sz="2000" dirty="0" smtClean="0"/>
          </a:p>
          <a:p>
            <a:pPr>
              <a:buNone/>
            </a:pPr>
            <a:endParaRPr lang="en-US" sz="2000" dirty="0" smtClean="0"/>
          </a:p>
          <a:p>
            <a:pPr>
              <a:buNone/>
            </a:pPr>
            <a:endParaRPr lang="en-US" sz="2000" dirty="0" smtClean="0"/>
          </a:p>
          <a:p>
            <a:pPr>
              <a:buNone/>
            </a:pPr>
            <a:r>
              <a:rPr lang="en-US" sz="2000" dirty="0" smtClean="0">
                <a:solidFill>
                  <a:srgbClr val="FF0000"/>
                </a:solidFill>
              </a:rPr>
              <a:t>                                               </a:t>
            </a:r>
          </a:p>
          <a:p>
            <a:pPr>
              <a:buNone/>
            </a:pPr>
            <a:r>
              <a:rPr lang="en-US" sz="2000" dirty="0" smtClean="0">
                <a:solidFill>
                  <a:srgbClr val="FF0000"/>
                </a:solidFill>
              </a:rPr>
              <a:t>                                            </a:t>
            </a:r>
          </a:p>
          <a:p>
            <a:pPr>
              <a:buNone/>
            </a:pPr>
            <a:r>
              <a:rPr lang="en-US" sz="2000" dirty="0" smtClean="0">
                <a:solidFill>
                  <a:srgbClr val="FF0000"/>
                </a:solidFill>
              </a:rPr>
              <a:t>                                            </a:t>
            </a:r>
            <a:r>
              <a:rPr lang="en-US" sz="1000" dirty="0" smtClean="0">
                <a:solidFill>
                  <a:srgbClr val="FF0000"/>
                </a:solidFill>
              </a:rPr>
              <a:t>Graphical Representation of Single Linked List</a:t>
            </a:r>
            <a:endParaRPr lang="en-US" sz="1000" dirty="0" smtClean="0"/>
          </a:p>
          <a:p>
            <a:pPr>
              <a:buNone/>
            </a:pPr>
            <a:r>
              <a:rPr lang="en-US" sz="2000" dirty="0" smtClean="0"/>
              <a:t>                </a:t>
            </a:r>
          </a:p>
          <a:p>
            <a:pPr>
              <a:buNone/>
            </a:pPr>
            <a:endParaRPr lang="en-US" sz="2000" dirty="0" smtClean="0"/>
          </a:p>
          <a:p>
            <a:pPr>
              <a:buNone/>
            </a:pPr>
            <a:r>
              <a:rPr lang="en-US" sz="2000" dirty="0" smtClean="0"/>
              <a:t>                                     </a:t>
            </a:r>
            <a:endParaRPr lang="en-US" sz="2000" dirty="0"/>
          </a:p>
        </p:txBody>
      </p:sp>
      <p:pic>
        <p:nvPicPr>
          <p:cNvPr id="6" name="Picture 5" descr="Screenshot 2021-07-08 233047.png"/>
          <p:cNvPicPr>
            <a:picLocks noChangeAspect="1"/>
          </p:cNvPicPr>
          <p:nvPr/>
        </p:nvPicPr>
        <p:blipFill>
          <a:blip r:embed="rId2"/>
          <a:stretch>
            <a:fillRect/>
          </a:stretch>
        </p:blipFill>
        <p:spPr>
          <a:xfrm>
            <a:off x="1295400" y="3505200"/>
            <a:ext cx="6019800" cy="1219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1143000"/>
          </a:xfrm>
          <a:gradFill>
            <a:gsLst>
              <a:gs pos="0">
                <a:srgbClr val="DDEBCF"/>
              </a:gs>
              <a:gs pos="50000">
                <a:srgbClr val="9CB86E"/>
              </a:gs>
              <a:gs pos="100000">
                <a:srgbClr val="156B13"/>
              </a:gs>
            </a:gsLst>
            <a:lin ang="5400000" scaled="0"/>
          </a:gradFill>
        </p:spPr>
        <p:txBody>
          <a:bodyPr>
            <a:normAutofit/>
          </a:bodyPr>
          <a:lstStyle/>
          <a:p>
            <a:r>
              <a:rPr lang="en-US" b="1" dirty="0" smtClean="0"/>
              <a:t>Linked List Operations</a:t>
            </a:r>
            <a:endParaRPr lang="en-US" dirty="0"/>
          </a:p>
        </p:txBody>
      </p:sp>
      <p:sp>
        <p:nvSpPr>
          <p:cNvPr id="3" name="Content Placeholder 2"/>
          <p:cNvSpPr>
            <a:spLocks noGrp="1"/>
          </p:cNvSpPr>
          <p:nvPr>
            <p:ph idx="1"/>
          </p:nvPr>
        </p:nvSpPr>
        <p:spPr>
          <a:xfrm>
            <a:off x="152400" y="1676400"/>
            <a:ext cx="8839200" cy="4678363"/>
          </a:xfrm>
          <a:gradFill>
            <a:gsLst>
              <a:gs pos="0">
                <a:srgbClr val="DDEBCF"/>
              </a:gs>
              <a:gs pos="50000">
                <a:srgbClr val="9CB86E"/>
              </a:gs>
              <a:gs pos="100000">
                <a:srgbClr val="156B13"/>
              </a:gs>
            </a:gsLst>
            <a:lin ang="5400000" scaled="0"/>
          </a:gradFill>
        </p:spPr>
        <p:txBody>
          <a:bodyPr/>
          <a:lstStyle/>
          <a:p>
            <a:pPr>
              <a:buNone/>
            </a:pPr>
            <a:r>
              <a:rPr lang="en-US" sz="2000" b="1" dirty="0" smtClean="0"/>
              <a:t>                   </a:t>
            </a:r>
          </a:p>
          <a:p>
            <a:pPr>
              <a:buNone/>
            </a:pPr>
            <a:r>
              <a:rPr lang="en-US" sz="2000" b="1" dirty="0" smtClean="0"/>
              <a:t>                               </a:t>
            </a:r>
            <a:endParaRPr lang="en-US" sz="2000" b="1" dirty="0"/>
          </a:p>
        </p:txBody>
      </p:sp>
      <p:sp>
        <p:nvSpPr>
          <p:cNvPr id="4" name="Rectangle 3"/>
          <p:cNvSpPr/>
          <p:nvPr/>
        </p:nvSpPr>
        <p:spPr>
          <a:xfrm>
            <a:off x="2057400" y="43434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Deletion</a:t>
            </a:r>
            <a:endParaRPr lang="en-US" dirty="0"/>
          </a:p>
        </p:txBody>
      </p:sp>
      <p:sp>
        <p:nvSpPr>
          <p:cNvPr id="5" name="Rectangle 4"/>
          <p:cNvSpPr/>
          <p:nvPr/>
        </p:nvSpPr>
        <p:spPr>
          <a:xfrm>
            <a:off x="3810000" y="43434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Search</a:t>
            </a:r>
            <a:endParaRPr lang="en-US" dirty="0"/>
          </a:p>
        </p:txBody>
      </p:sp>
      <p:sp>
        <p:nvSpPr>
          <p:cNvPr id="6" name="Rectangle 5"/>
          <p:cNvSpPr/>
          <p:nvPr/>
        </p:nvSpPr>
        <p:spPr>
          <a:xfrm>
            <a:off x="5562600" y="43434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Sort</a:t>
            </a:r>
            <a:endParaRPr lang="en-US" dirty="0"/>
          </a:p>
        </p:txBody>
      </p:sp>
      <p:sp>
        <p:nvSpPr>
          <p:cNvPr id="7" name="Rectangle 6"/>
          <p:cNvSpPr/>
          <p:nvPr/>
        </p:nvSpPr>
        <p:spPr>
          <a:xfrm>
            <a:off x="7315200" y="43434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Traversal</a:t>
            </a:r>
            <a:endParaRPr lang="en-US" dirty="0"/>
          </a:p>
        </p:txBody>
      </p:sp>
      <p:sp>
        <p:nvSpPr>
          <p:cNvPr id="8" name="Rectangle 7"/>
          <p:cNvSpPr/>
          <p:nvPr/>
        </p:nvSpPr>
        <p:spPr>
          <a:xfrm>
            <a:off x="3429000" y="19812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Linked List Operations</a:t>
            </a:r>
            <a:endParaRPr lang="en-US" dirty="0"/>
          </a:p>
        </p:txBody>
      </p:sp>
      <p:sp>
        <p:nvSpPr>
          <p:cNvPr id="9" name="Rectangle 8"/>
          <p:cNvSpPr/>
          <p:nvPr/>
        </p:nvSpPr>
        <p:spPr>
          <a:xfrm>
            <a:off x="304800" y="43434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Insertion</a:t>
            </a:r>
            <a:endParaRPr lang="en-US" dirty="0"/>
          </a:p>
        </p:txBody>
      </p:sp>
      <p:cxnSp>
        <p:nvCxnSpPr>
          <p:cNvPr id="11" name="Straight Arrow Connector 10"/>
          <p:cNvCxnSpPr>
            <a:stCxn id="8" idx="2"/>
          </p:cNvCxnSpPr>
          <p:nvPr/>
        </p:nvCxnSpPr>
        <p:spPr>
          <a:xfrm rot="5400000">
            <a:off x="4114800" y="2895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a:off x="1066800" y="3200400"/>
            <a:ext cx="6705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609600" y="3657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2171700" y="36957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3886200" y="37338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5639594" y="3733800"/>
            <a:ext cx="10660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7277100" y="36957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601</TotalTime>
  <Words>464</Words>
  <Application>Microsoft Office PowerPoint</Application>
  <PresentationFormat>On-screen Show (4:3)</PresentationFormat>
  <Paragraphs>136</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Opulent</vt:lpstr>
      <vt:lpstr>Presentation on  Linked List By  Mehedi Hasan ID : 18CSE062 </vt:lpstr>
      <vt:lpstr>Introduction to Data Structure</vt:lpstr>
      <vt:lpstr>Basic Terminologies</vt:lpstr>
      <vt:lpstr>Classification of Data Structure</vt:lpstr>
      <vt:lpstr>Linked List</vt:lpstr>
      <vt:lpstr>Types of Linked List</vt:lpstr>
      <vt:lpstr>Single Linked List</vt:lpstr>
      <vt:lpstr>Double Linked List</vt:lpstr>
      <vt:lpstr>Linked List Operations</vt:lpstr>
      <vt:lpstr>Insertion of a Linked List</vt:lpstr>
      <vt:lpstr>Insertion of a Linked List</vt:lpstr>
      <vt:lpstr>Insertion of a Linked List</vt:lpstr>
      <vt:lpstr>Deletion of a Linked List</vt:lpstr>
      <vt:lpstr>Insertion of a Linked List</vt:lpstr>
      <vt:lpstr>Insertion of a Linked List</vt:lpstr>
      <vt:lpstr>Traverse on a Linked List</vt:lpstr>
      <vt:lpstr>Search on a Linked List</vt:lpstr>
      <vt:lpstr>Time and Space Complexity</vt:lpstr>
      <vt:lpstr>Thank You Everyone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Linked List By  Mehedi Hasan ID : 18CSE062</dc:title>
  <dc:creator>Windows User</dc:creator>
  <cp:lastModifiedBy>Windows User</cp:lastModifiedBy>
  <cp:revision>4</cp:revision>
  <dcterms:created xsi:type="dcterms:W3CDTF">2021-07-08T09:07:21Z</dcterms:created>
  <dcterms:modified xsi:type="dcterms:W3CDTF">2021-07-09T12:13:32Z</dcterms:modified>
</cp:coreProperties>
</file>