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5" autoAdjust="0"/>
    <p:restoredTop sz="94660"/>
  </p:normalViewPr>
  <p:slideViewPr>
    <p:cSldViewPr snapToGrid="0">
      <p:cViewPr varScale="1">
        <p:scale>
          <a:sx n="92" d="100"/>
          <a:sy n="92" d="100"/>
        </p:scale>
        <p:origin x="10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53736-064A-47D6-A3F1-E3759104AF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B95241-49FA-4CFE-ABD1-86AF8801ED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73747B-432B-42B9-A778-A7185B78914D}"/>
              </a:ext>
            </a:extLst>
          </p:cNvPr>
          <p:cNvSpPr>
            <a:spLocks noGrp="1"/>
          </p:cNvSpPr>
          <p:nvPr>
            <p:ph type="dt" sz="half" idx="10"/>
          </p:nvPr>
        </p:nvSpPr>
        <p:spPr/>
        <p:txBody>
          <a:bodyPr/>
          <a:lstStyle/>
          <a:p>
            <a:fld id="{43D39511-6630-484B-B71B-79B5F28502A8}" type="datetimeFigureOut">
              <a:rPr lang="en-IN" smtClean="0"/>
              <a:t>28-03-2019</a:t>
            </a:fld>
            <a:endParaRPr lang="en-IN"/>
          </a:p>
        </p:txBody>
      </p:sp>
      <p:sp>
        <p:nvSpPr>
          <p:cNvPr id="5" name="Footer Placeholder 4">
            <a:extLst>
              <a:ext uri="{FF2B5EF4-FFF2-40B4-BE49-F238E27FC236}">
                <a16:creationId xmlns:a16="http://schemas.microsoft.com/office/drawing/2014/main" id="{BFF3067B-DE7F-41EF-AA38-FE6F3C90B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9097B2-2053-4FC4-993D-8B1DE92C736B}"/>
              </a:ext>
            </a:extLst>
          </p:cNvPr>
          <p:cNvSpPr>
            <a:spLocks noGrp="1"/>
          </p:cNvSpPr>
          <p:nvPr>
            <p:ph type="sldNum" sz="quarter" idx="12"/>
          </p:nvPr>
        </p:nvSpPr>
        <p:spPr/>
        <p:txBody>
          <a:bodyPr/>
          <a:lstStyle/>
          <a:p>
            <a:fld id="{8B56BD21-608C-457B-99CF-F160A2154386}" type="slidenum">
              <a:rPr lang="en-IN" smtClean="0"/>
              <a:t>‹#›</a:t>
            </a:fld>
            <a:endParaRPr lang="en-IN"/>
          </a:p>
        </p:txBody>
      </p:sp>
    </p:spTree>
    <p:extLst>
      <p:ext uri="{BB962C8B-B14F-4D97-AF65-F5344CB8AC3E}">
        <p14:creationId xmlns:p14="http://schemas.microsoft.com/office/powerpoint/2010/main" val="160384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7491-8A7B-4434-AC24-BCB5218375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766357-FB25-43FC-831A-5E253AB7F5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DADE8D-F7F7-4505-8F23-C5D7578BF7FE}"/>
              </a:ext>
            </a:extLst>
          </p:cNvPr>
          <p:cNvSpPr>
            <a:spLocks noGrp="1"/>
          </p:cNvSpPr>
          <p:nvPr>
            <p:ph type="dt" sz="half" idx="10"/>
          </p:nvPr>
        </p:nvSpPr>
        <p:spPr/>
        <p:txBody>
          <a:bodyPr/>
          <a:lstStyle/>
          <a:p>
            <a:fld id="{43D39511-6630-484B-B71B-79B5F28502A8}" type="datetimeFigureOut">
              <a:rPr lang="en-IN" smtClean="0"/>
              <a:t>28-03-2019</a:t>
            </a:fld>
            <a:endParaRPr lang="en-IN"/>
          </a:p>
        </p:txBody>
      </p:sp>
      <p:sp>
        <p:nvSpPr>
          <p:cNvPr id="5" name="Footer Placeholder 4">
            <a:extLst>
              <a:ext uri="{FF2B5EF4-FFF2-40B4-BE49-F238E27FC236}">
                <a16:creationId xmlns:a16="http://schemas.microsoft.com/office/drawing/2014/main" id="{CD8428A6-9181-40E5-B6B8-8360BEE8C4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2CFAD8-B3B4-46B0-800A-FED503E1FA55}"/>
              </a:ext>
            </a:extLst>
          </p:cNvPr>
          <p:cNvSpPr>
            <a:spLocks noGrp="1"/>
          </p:cNvSpPr>
          <p:nvPr>
            <p:ph type="sldNum" sz="quarter" idx="12"/>
          </p:nvPr>
        </p:nvSpPr>
        <p:spPr/>
        <p:txBody>
          <a:bodyPr/>
          <a:lstStyle/>
          <a:p>
            <a:fld id="{8B56BD21-608C-457B-99CF-F160A2154386}" type="slidenum">
              <a:rPr lang="en-IN" smtClean="0"/>
              <a:t>‹#›</a:t>
            </a:fld>
            <a:endParaRPr lang="en-IN"/>
          </a:p>
        </p:txBody>
      </p:sp>
    </p:spTree>
    <p:extLst>
      <p:ext uri="{BB962C8B-B14F-4D97-AF65-F5344CB8AC3E}">
        <p14:creationId xmlns:p14="http://schemas.microsoft.com/office/powerpoint/2010/main" val="2091509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EEFE74-68E9-4F12-8163-AF030E44F0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54F82A-09B1-4160-AE16-330F4B4FE7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6F52F1-9097-4296-80D2-22A1F33BCB0F}"/>
              </a:ext>
            </a:extLst>
          </p:cNvPr>
          <p:cNvSpPr>
            <a:spLocks noGrp="1"/>
          </p:cNvSpPr>
          <p:nvPr>
            <p:ph type="dt" sz="half" idx="10"/>
          </p:nvPr>
        </p:nvSpPr>
        <p:spPr/>
        <p:txBody>
          <a:bodyPr/>
          <a:lstStyle/>
          <a:p>
            <a:fld id="{43D39511-6630-484B-B71B-79B5F28502A8}" type="datetimeFigureOut">
              <a:rPr lang="en-IN" smtClean="0"/>
              <a:t>28-03-2019</a:t>
            </a:fld>
            <a:endParaRPr lang="en-IN"/>
          </a:p>
        </p:txBody>
      </p:sp>
      <p:sp>
        <p:nvSpPr>
          <p:cNvPr id="5" name="Footer Placeholder 4">
            <a:extLst>
              <a:ext uri="{FF2B5EF4-FFF2-40B4-BE49-F238E27FC236}">
                <a16:creationId xmlns:a16="http://schemas.microsoft.com/office/drawing/2014/main" id="{28068C5C-A709-4118-8326-1D49A9F613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9ABBA9-AD49-48D9-B283-C6B399A328DC}"/>
              </a:ext>
            </a:extLst>
          </p:cNvPr>
          <p:cNvSpPr>
            <a:spLocks noGrp="1"/>
          </p:cNvSpPr>
          <p:nvPr>
            <p:ph type="sldNum" sz="quarter" idx="12"/>
          </p:nvPr>
        </p:nvSpPr>
        <p:spPr/>
        <p:txBody>
          <a:bodyPr/>
          <a:lstStyle/>
          <a:p>
            <a:fld id="{8B56BD21-608C-457B-99CF-F160A2154386}" type="slidenum">
              <a:rPr lang="en-IN" smtClean="0"/>
              <a:t>‹#›</a:t>
            </a:fld>
            <a:endParaRPr lang="en-IN"/>
          </a:p>
        </p:txBody>
      </p:sp>
    </p:spTree>
    <p:extLst>
      <p:ext uri="{BB962C8B-B14F-4D97-AF65-F5344CB8AC3E}">
        <p14:creationId xmlns:p14="http://schemas.microsoft.com/office/powerpoint/2010/main" val="2932369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AF0FB-8FA1-4B07-A7BA-EF4D822A03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BF250C-39C1-4C82-9E8F-963B30CCBE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888AED-10D6-4097-BA03-43B5F3B4C6DD}"/>
              </a:ext>
            </a:extLst>
          </p:cNvPr>
          <p:cNvSpPr>
            <a:spLocks noGrp="1"/>
          </p:cNvSpPr>
          <p:nvPr>
            <p:ph type="dt" sz="half" idx="10"/>
          </p:nvPr>
        </p:nvSpPr>
        <p:spPr/>
        <p:txBody>
          <a:bodyPr/>
          <a:lstStyle/>
          <a:p>
            <a:fld id="{43D39511-6630-484B-B71B-79B5F28502A8}" type="datetimeFigureOut">
              <a:rPr lang="en-IN" smtClean="0"/>
              <a:t>28-03-2019</a:t>
            </a:fld>
            <a:endParaRPr lang="en-IN"/>
          </a:p>
        </p:txBody>
      </p:sp>
      <p:sp>
        <p:nvSpPr>
          <p:cNvPr id="5" name="Footer Placeholder 4">
            <a:extLst>
              <a:ext uri="{FF2B5EF4-FFF2-40B4-BE49-F238E27FC236}">
                <a16:creationId xmlns:a16="http://schemas.microsoft.com/office/drawing/2014/main" id="{30295ACA-ECFC-4F97-92F0-C7034B8BD4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F6B019-29A1-4370-818D-3060C0A6E359}"/>
              </a:ext>
            </a:extLst>
          </p:cNvPr>
          <p:cNvSpPr>
            <a:spLocks noGrp="1"/>
          </p:cNvSpPr>
          <p:nvPr>
            <p:ph type="sldNum" sz="quarter" idx="12"/>
          </p:nvPr>
        </p:nvSpPr>
        <p:spPr/>
        <p:txBody>
          <a:bodyPr/>
          <a:lstStyle/>
          <a:p>
            <a:fld id="{8B56BD21-608C-457B-99CF-F160A2154386}" type="slidenum">
              <a:rPr lang="en-IN" smtClean="0"/>
              <a:t>‹#›</a:t>
            </a:fld>
            <a:endParaRPr lang="en-IN"/>
          </a:p>
        </p:txBody>
      </p:sp>
    </p:spTree>
    <p:extLst>
      <p:ext uri="{BB962C8B-B14F-4D97-AF65-F5344CB8AC3E}">
        <p14:creationId xmlns:p14="http://schemas.microsoft.com/office/powerpoint/2010/main" val="3532462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D9D2-3060-48DF-A9A1-08A317725B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B18D04-33FD-4E3B-BFD5-926CCA889B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9037EA-035D-44E3-8730-D45CACA75CDC}"/>
              </a:ext>
            </a:extLst>
          </p:cNvPr>
          <p:cNvSpPr>
            <a:spLocks noGrp="1"/>
          </p:cNvSpPr>
          <p:nvPr>
            <p:ph type="dt" sz="half" idx="10"/>
          </p:nvPr>
        </p:nvSpPr>
        <p:spPr/>
        <p:txBody>
          <a:bodyPr/>
          <a:lstStyle/>
          <a:p>
            <a:fld id="{43D39511-6630-484B-B71B-79B5F28502A8}" type="datetimeFigureOut">
              <a:rPr lang="en-IN" smtClean="0"/>
              <a:t>28-03-2019</a:t>
            </a:fld>
            <a:endParaRPr lang="en-IN"/>
          </a:p>
        </p:txBody>
      </p:sp>
      <p:sp>
        <p:nvSpPr>
          <p:cNvPr id="5" name="Footer Placeholder 4">
            <a:extLst>
              <a:ext uri="{FF2B5EF4-FFF2-40B4-BE49-F238E27FC236}">
                <a16:creationId xmlns:a16="http://schemas.microsoft.com/office/drawing/2014/main" id="{92D1957C-430B-4360-8522-A39BA79044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0AB2A1-26BA-4024-8999-EEC5E24CF992}"/>
              </a:ext>
            </a:extLst>
          </p:cNvPr>
          <p:cNvSpPr>
            <a:spLocks noGrp="1"/>
          </p:cNvSpPr>
          <p:nvPr>
            <p:ph type="sldNum" sz="quarter" idx="12"/>
          </p:nvPr>
        </p:nvSpPr>
        <p:spPr/>
        <p:txBody>
          <a:bodyPr/>
          <a:lstStyle/>
          <a:p>
            <a:fld id="{8B56BD21-608C-457B-99CF-F160A2154386}" type="slidenum">
              <a:rPr lang="en-IN" smtClean="0"/>
              <a:t>‹#›</a:t>
            </a:fld>
            <a:endParaRPr lang="en-IN"/>
          </a:p>
        </p:txBody>
      </p:sp>
    </p:spTree>
    <p:extLst>
      <p:ext uri="{BB962C8B-B14F-4D97-AF65-F5344CB8AC3E}">
        <p14:creationId xmlns:p14="http://schemas.microsoft.com/office/powerpoint/2010/main" val="3359886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88F6-7D0C-4D46-8E0B-8BA2027355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AD9944-56CF-42BE-BDF3-07F1EEE398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B60734-49C0-4BEE-B6E3-B1539784E5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64F020-965D-4003-9438-157E0E33E54F}"/>
              </a:ext>
            </a:extLst>
          </p:cNvPr>
          <p:cNvSpPr>
            <a:spLocks noGrp="1"/>
          </p:cNvSpPr>
          <p:nvPr>
            <p:ph type="dt" sz="half" idx="10"/>
          </p:nvPr>
        </p:nvSpPr>
        <p:spPr/>
        <p:txBody>
          <a:bodyPr/>
          <a:lstStyle/>
          <a:p>
            <a:fld id="{43D39511-6630-484B-B71B-79B5F28502A8}" type="datetimeFigureOut">
              <a:rPr lang="en-IN" smtClean="0"/>
              <a:t>28-03-2019</a:t>
            </a:fld>
            <a:endParaRPr lang="en-IN"/>
          </a:p>
        </p:txBody>
      </p:sp>
      <p:sp>
        <p:nvSpPr>
          <p:cNvPr id="6" name="Footer Placeholder 5">
            <a:extLst>
              <a:ext uri="{FF2B5EF4-FFF2-40B4-BE49-F238E27FC236}">
                <a16:creationId xmlns:a16="http://schemas.microsoft.com/office/drawing/2014/main" id="{3FCB7C41-9F3B-4160-8D88-23A9C93C49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FA1A6F-31B3-4F07-BB57-3B1E2116E98E}"/>
              </a:ext>
            </a:extLst>
          </p:cNvPr>
          <p:cNvSpPr>
            <a:spLocks noGrp="1"/>
          </p:cNvSpPr>
          <p:nvPr>
            <p:ph type="sldNum" sz="quarter" idx="12"/>
          </p:nvPr>
        </p:nvSpPr>
        <p:spPr/>
        <p:txBody>
          <a:bodyPr/>
          <a:lstStyle/>
          <a:p>
            <a:fld id="{8B56BD21-608C-457B-99CF-F160A2154386}" type="slidenum">
              <a:rPr lang="en-IN" smtClean="0"/>
              <a:t>‹#›</a:t>
            </a:fld>
            <a:endParaRPr lang="en-IN"/>
          </a:p>
        </p:txBody>
      </p:sp>
    </p:spTree>
    <p:extLst>
      <p:ext uri="{BB962C8B-B14F-4D97-AF65-F5344CB8AC3E}">
        <p14:creationId xmlns:p14="http://schemas.microsoft.com/office/powerpoint/2010/main" val="424432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E8830-2BF0-44ED-BEEB-5E017A3EA4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869BB1-8ED7-4413-AB77-335EB36AC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F1044F-02E2-4D05-88BE-E621AD5849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5EDFE0-530B-4C47-A7A0-7C1CEF2D01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AF9DC4-AACE-497C-992F-4F4D3D2602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FE9B87-583B-491C-ACA1-6E6F2051DA97}"/>
              </a:ext>
            </a:extLst>
          </p:cNvPr>
          <p:cNvSpPr>
            <a:spLocks noGrp="1"/>
          </p:cNvSpPr>
          <p:nvPr>
            <p:ph type="dt" sz="half" idx="10"/>
          </p:nvPr>
        </p:nvSpPr>
        <p:spPr/>
        <p:txBody>
          <a:bodyPr/>
          <a:lstStyle/>
          <a:p>
            <a:fld id="{43D39511-6630-484B-B71B-79B5F28502A8}" type="datetimeFigureOut">
              <a:rPr lang="en-IN" smtClean="0"/>
              <a:t>28-03-2019</a:t>
            </a:fld>
            <a:endParaRPr lang="en-IN"/>
          </a:p>
        </p:txBody>
      </p:sp>
      <p:sp>
        <p:nvSpPr>
          <p:cNvPr id="8" name="Footer Placeholder 7">
            <a:extLst>
              <a:ext uri="{FF2B5EF4-FFF2-40B4-BE49-F238E27FC236}">
                <a16:creationId xmlns:a16="http://schemas.microsoft.com/office/drawing/2014/main" id="{84AADC89-B881-40A9-A4B3-F485DBA365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C7BA69-20EC-4BF7-97B4-FE674620C814}"/>
              </a:ext>
            </a:extLst>
          </p:cNvPr>
          <p:cNvSpPr>
            <a:spLocks noGrp="1"/>
          </p:cNvSpPr>
          <p:nvPr>
            <p:ph type="sldNum" sz="quarter" idx="12"/>
          </p:nvPr>
        </p:nvSpPr>
        <p:spPr/>
        <p:txBody>
          <a:bodyPr/>
          <a:lstStyle/>
          <a:p>
            <a:fld id="{8B56BD21-608C-457B-99CF-F160A2154386}" type="slidenum">
              <a:rPr lang="en-IN" smtClean="0"/>
              <a:t>‹#›</a:t>
            </a:fld>
            <a:endParaRPr lang="en-IN"/>
          </a:p>
        </p:txBody>
      </p:sp>
    </p:spTree>
    <p:extLst>
      <p:ext uri="{BB962C8B-B14F-4D97-AF65-F5344CB8AC3E}">
        <p14:creationId xmlns:p14="http://schemas.microsoft.com/office/powerpoint/2010/main" val="71124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C8F2-9F9F-473C-8F58-3E8B990100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DBA32F-32EB-4165-A26F-D915B7B35403}"/>
              </a:ext>
            </a:extLst>
          </p:cNvPr>
          <p:cNvSpPr>
            <a:spLocks noGrp="1"/>
          </p:cNvSpPr>
          <p:nvPr>
            <p:ph type="dt" sz="half" idx="10"/>
          </p:nvPr>
        </p:nvSpPr>
        <p:spPr/>
        <p:txBody>
          <a:bodyPr/>
          <a:lstStyle/>
          <a:p>
            <a:fld id="{43D39511-6630-484B-B71B-79B5F28502A8}" type="datetimeFigureOut">
              <a:rPr lang="en-IN" smtClean="0"/>
              <a:t>28-03-2019</a:t>
            </a:fld>
            <a:endParaRPr lang="en-IN"/>
          </a:p>
        </p:txBody>
      </p:sp>
      <p:sp>
        <p:nvSpPr>
          <p:cNvPr id="4" name="Footer Placeholder 3">
            <a:extLst>
              <a:ext uri="{FF2B5EF4-FFF2-40B4-BE49-F238E27FC236}">
                <a16:creationId xmlns:a16="http://schemas.microsoft.com/office/drawing/2014/main" id="{995C90EF-4A4C-493F-B867-EE0C205D93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0D63C0-4889-4497-89C8-CFB800578392}"/>
              </a:ext>
            </a:extLst>
          </p:cNvPr>
          <p:cNvSpPr>
            <a:spLocks noGrp="1"/>
          </p:cNvSpPr>
          <p:nvPr>
            <p:ph type="sldNum" sz="quarter" idx="12"/>
          </p:nvPr>
        </p:nvSpPr>
        <p:spPr/>
        <p:txBody>
          <a:bodyPr/>
          <a:lstStyle/>
          <a:p>
            <a:fld id="{8B56BD21-608C-457B-99CF-F160A2154386}" type="slidenum">
              <a:rPr lang="en-IN" smtClean="0"/>
              <a:t>‹#›</a:t>
            </a:fld>
            <a:endParaRPr lang="en-IN"/>
          </a:p>
        </p:txBody>
      </p:sp>
    </p:spTree>
    <p:extLst>
      <p:ext uri="{BB962C8B-B14F-4D97-AF65-F5344CB8AC3E}">
        <p14:creationId xmlns:p14="http://schemas.microsoft.com/office/powerpoint/2010/main" val="327413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246F8C-6F87-4949-9A29-5714E438B6BC}"/>
              </a:ext>
            </a:extLst>
          </p:cNvPr>
          <p:cNvSpPr>
            <a:spLocks noGrp="1"/>
          </p:cNvSpPr>
          <p:nvPr>
            <p:ph type="dt" sz="half" idx="10"/>
          </p:nvPr>
        </p:nvSpPr>
        <p:spPr/>
        <p:txBody>
          <a:bodyPr/>
          <a:lstStyle/>
          <a:p>
            <a:fld id="{43D39511-6630-484B-B71B-79B5F28502A8}" type="datetimeFigureOut">
              <a:rPr lang="en-IN" smtClean="0"/>
              <a:t>28-03-2019</a:t>
            </a:fld>
            <a:endParaRPr lang="en-IN"/>
          </a:p>
        </p:txBody>
      </p:sp>
      <p:sp>
        <p:nvSpPr>
          <p:cNvPr id="3" name="Footer Placeholder 2">
            <a:extLst>
              <a:ext uri="{FF2B5EF4-FFF2-40B4-BE49-F238E27FC236}">
                <a16:creationId xmlns:a16="http://schemas.microsoft.com/office/drawing/2014/main" id="{3DABBDB1-8A27-4A62-8326-2439B729F6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8359FA-1A77-4352-851B-0154B1C8641F}"/>
              </a:ext>
            </a:extLst>
          </p:cNvPr>
          <p:cNvSpPr>
            <a:spLocks noGrp="1"/>
          </p:cNvSpPr>
          <p:nvPr>
            <p:ph type="sldNum" sz="quarter" idx="12"/>
          </p:nvPr>
        </p:nvSpPr>
        <p:spPr/>
        <p:txBody>
          <a:bodyPr/>
          <a:lstStyle/>
          <a:p>
            <a:fld id="{8B56BD21-608C-457B-99CF-F160A2154386}" type="slidenum">
              <a:rPr lang="en-IN" smtClean="0"/>
              <a:t>‹#›</a:t>
            </a:fld>
            <a:endParaRPr lang="en-IN"/>
          </a:p>
        </p:txBody>
      </p:sp>
    </p:spTree>
    <p:extLst>
      <p:ext uri="{BB962C8B-B14F-4D97-AF65-F5344CB8AC3E}">
        <p14:creationId xmlns:p14="http://schemas.microsoft.com/office/powerpoint/2010/main" val="794382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B60AC-087C-4CB9-BD80-B86A7DA43B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6DD751-AC94-4208-B222-41B1507926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6A352A-8839-4909-BB42-2540CEAE1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F16B3-2377-4ED4-A6EC-285B04E753DD}"/>
              </a:ext>
            </a:extLst>
          </p:cNvPr>
          <p:cNvSpPr>
            <a:spLocks noGrp="1"/>
          </p:cNvSpPr>
          <p:nvPr>
            <p:ph type="dt" sz="half" idx="10"/>
          </p:nvPr>
        </p:nvSpPr>
        <p:spPr/>
        <p:txBody>
          <a:bodyPr/>
          <a:lstStyle/>
          <a:p>
            <a:fld id="{43D39511-6630-484B-B71B-79B5F28502A8}" type="datetimeFigureOut">
              <a:rPr lang="en-IN" smtClean="0"/>
              <a:t>28-03-2019</a:t>
            </a:fld>
            <a:endParaRPr lang="en-IN"/>
          </a:p>
        </p:txBody>
      </p:sp>
      <p:sp>
        <p:nvSpPr>
          <p:cNvPr id="6" name="Footer Placeholder 5">
            <a:extLst>
              <a:ext uri="{FF2B5EF4-FFF2-40B4-BE49-F238E27FC236}">
                <a16:creationId xmlns:a16="http://schemas.microsoft.com/office/drawing/2014/main" id="{99BBE19D-17F5-4294-B753-1348647D9F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77B622-C1B1-4792-A16F-08B75F1DE02D}"/>
              </a:ext>
            </a:extLst>
          </p:cNvPr>
          <p:cNvSpPr>
            <a:spLocks noGrp="1"/>
          </p:cNvSpPr>
          <p:nvPr>
            <p:ph type="sldNum" sz="quarter" idx="12"/>
          </p:nvPr>
        </p:nvSpPr>
        <p:spPr/>
        <p:txBody>
          <a:bodyPr/>
          <a:lstStyle/>
          <a:p>
            <a:fld id="{8B56BD21-608C-457B-99CF-F160A2154386}" type="slidenum">
              <a:rPr lang="en-IN" smtClean="0"/>
              <a:t>‹#›</a:t>
            </a:fld>
            <a:endParaRPr lang="en-IN"/>
          </a:p>
        </p:txBody>
      </p:sp>
    </p:spTree>
    <p:extLst>
      <p:ext uri="{BB962C8B-B14F-4D97-AF65-F5344CB8AC3E}">
        <p14:creationId xmlns:p14="http://schemas.microsoft.com/office/powerpoint/2010/main" val="1597149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8C57-0852-4591-87F5-8601E4F661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A067F3-C6FE-47CB-B2F9-4FF19890F5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DA26BE-C7B3-4FE7-ABD0-E96D15347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223945-C352-47DA-B813-338A0C8B68B2}"/>
              </a:ext>
            </a:extLst>
          </p:cNvPr>
          <p:cNvSpPr>
            <a:spLocks noGrp="1"/>
          </p:cNvSpPr>
          <p:nvPr>
            <p:ph type="dt" sz="half" idx="10"/>
          </p:nvPr>
        </p:nvSpPr>
        <p:spPr/>
        <p:txBody>
          <a:bodyPr/>
          <a:lstStyle/>
          <a:p>
            <a:fld id="{43D39511-6630-484B-B71B-79B5F28502A8}" type="datetimeFigureOut">
              <a:rPr lang="en-IN" smtClean="0"/>
              <a:t>28-03-2019</a:t>
            </a:fld>
            <a:endParaRPr lang="en-IN"/>
          </a:p>
        </p:txBody>
      </p:sp>
      <p:sp>
        <p:nvSpPr>
          <p:cNvPr id="6" name="Footer Placeholder 5">
            <a:extLst>
              <a:ext uri="{FF2B5EF4-FFF2-40B4-BE49-F238E27FC236}">
                <a16:creationId xmlns:a16="http://schemas.microsoft.com/office/drawing/2014/main" id="{46C58370-5D56-4683-8CA9-D01E39FE32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013E9F-50AB-4BD4-9EAE-56BC9C504576}"/>
              </a:ext>
            </a:extLst>
          </p:cNvPr>
          <p:cNvSpPr>
            <a:spLocks noGrp="1"/>
          </p:cNvSpPr>
          <p:nvPr>
            <p:ph type="sldNum" sz="quarter" idx="12"/>
          </p:nvPr>
        </p:nvSpPr>
        <p:spPr/>
        <p:txBody>
          <a:bodyPr/>
          <a:lstStyle/>
          <a:p>
            <a:fld id="{8B56BD21-608C-457B-99CF-F160A2154386}" type="slidenum">
              <a:rPr lang="en-IN" smtClean="0"/>
              <a:t>‹#›</a:t>
            </a:fld>
            <a:endParaRPr lang="en-IN"/>
          </a:p>
        </p:txBody>
      </p:sp>
    </p:spTree>
    <p:extLst>
      <p:ext uri="{BB962C8B-B14F-4D97-AF65-F5344CB8AC3E}">
        <p14:creationId xmlns:p14="http://schemas.microsoft.com/office/powerpoint/2010/main" val="171673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70A07F-DC70-494B-B6A3-AE132D7CD8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AAA9F6-39EF-49C2-9CE4-4FBCB5001E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4FDB35-E29F-4520-BBCD-7B4ACB86E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39511-6630-484B-B71B-79B5F28502A8}" type="datetimeFigureOut">
              <a:rPr lang="en-IN" smtClean="0"/>
              <a:t>28-03-2019</a:t>
            </a:fld>
            <a:endParaRPr lang="en-IN"/>
          </a:p>
        </p:txBody>
      </p:sp>
      <p:sp>
        <p:nvSpPr>
          <p:cNvPr id="5" name="Footer Placeholder 4">
            <a:extLst>
              <a:ext uri="{FF2B5EF4-FFF2-40B4-BE49-F238E27FC236}">
                <a16:creationId xmlns:a16="http://schemas.microsoft.com/office/drawing/2014/main" id="{68442676-E0F7-46D9-9B0F-154E2E051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857614-B8D2-401B-84ED-9F4CD8C6B3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6BD21-608C-457B-99CF-F160A2154386}" type="slidenum">
              <a:rPr lang="en-IN" smtClean="0"/>
              <a:t>‹#›</a:t>
            </a:fld>
            <a:endParaRPr lang="en-IN"/>
          </a:p>
        </p:txBody>
      </p:sp>
    </p:spTree>
    <p:extLst>
      <p:ext uri="{BB962C8B-B14F-4D97-AF65-F5344CB8AC3E}">
        <p14:creationId xmlns:p14="http://schemas.microsoft.com/office/powerpoint/2010/main" val="3310854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aws.amazon.com/ec2/instance-typ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FF601F-95FC-4604-B98A-D74BA67F13F3}"/>
              </a:ext>
            </a:extLst>
          </p:cNvPr>
          <p:cNvSpPr>
            <a:spLocks noGrp="1"/>
          </p:cNvSpPr>
          <p:nvPr>
            <p:ph type="ctrTitle"/>
          </p:nvPr>
        </p:nvSpPr>
        <p:spPr>
          <a:xfrm>
            <a:off x="1479611" y="239697"/>
            <a:ext cx="9232777" cy="1846555"/>
          </a:xfrm>
        </p:spPr>
        <p:txBody>
          <a:bodyPr>
            <a:normAutofit fontScale="90000"/>
          </a:bodyPr>
          <a:lstStyle/>
          <a:p>
            <a:pPr algn="ctr">
              <a:lnSpc>
                <a:spcPct val="150000"/>
              </a:lnSpc>
            </a:pPr>
            <a:r>
              <a:rPr lang="en-IN" sz="4900" b="1" dirty="0">
                <a:latin typeface="Arial" panose="020B0604020202020204" pitchFamily="34" charset="0"/>
                <a:cs typeface="Arial" panose="020B0604020202020204" pitchFamily="34" charset="0"/>
              </a:rPr>
              <a:t>Roth Peranson Algorithm</a:t>
            </a:r>
            <a:br>
              <a:rPr lang="en-IN" b="1" dirty="0">
                <a:latin typeface="Arial" panose="020B0604020202020204" pitchFamily="34" charset="0"/>
                <a:cs typeface="Arial" panose="020B0604020202020204" pitchFamily="34" charset="0"/>
              </a:rPr>
            </a:br>
            <a:r>
              <a:rPr lang="en-IN" sz="3200" b="1" dirty="0">
                <a:latin typeface="Arial" panose="020B0604020202020204" pitchFamily="34" charset="0"/>
                <a:cs typeface="Arial" panose="020B0604020202020204" pitchFamily="34" charset="0"/>
              </a:rPr>
              <a:t>SEMINAR PRESENTATION</a:t>
            </a:r>
          </a:p>
        </p:txBody>
      </p:sp>
      <p:pic>
        <p:nvPicPr>
          <p:cNvPr id="5" name="Picture 4">
            <a:extLst>
              <a:ext uri="{FF2B5EF4-FFF2-40B4-BE49-F238E27FC236}">
                <a16:creationId xmlns:a16="http://schemas.microsoft.com/office/drawing/2014/main" id="{2F91F11B-0FA2-48BB-9EEC-2E5F01783737}"/>
              </a:ext>
            </a:extLst>
          </p:cNvPr>
          <p:cNvPicPr>
            <a:picLocks noChangeAspect="1"/>
          </p:cNvPicPr>
          <p:nvPr/>
        </p:nvPicPr>
        <p:blipFill>
          <a:blip r:embed="rId2"/>
          <a:stretch>
            <a:fillRect/>
          </a:stretch>
        </p:blipFill>
        <p:spPr>
          <a:xfrm>
            <a:off x="4856085" y="2247479"/>
            <a:ext cx="2136801" cy="2137926"/>
          </a:xfrm>
          <a:prstGeom prst="rect">
            <a:avLst/>
          </a:prstGeom>
        </p:spPr>
      </p:pic>
      <p:sp>
        <p:nvSpPr>
          <p:cNvPr id="6" name="TextBox 5">
            <a:extLst>
              <a:ext uri="{FF2B5EF4-FFF2-40B4-BE49-F238E27FC236}">
                <a16:creationId xmlns:a16="http://schemas.microsoft.com/office/drawing/2014/main" id="{2EEF284D-8908-4085-96B7-A1E41016837E}"/>
              </a:ext>
            </a:extLst>
          </p:cNvPr>
          <p:cNvSpPr txBox="1"/>
          <p:nvPr/>
        </p:nvSpPr>
        <p:spPr>
          <a:xfrm>
            <a:off x="355106" y="4607511"/>
            <a:ext cx="6542843" cy="1969898"/>
          </a:xfrm>
          <a:prstGeom prst="rect">
            <a:avLst/>
          </a:prstGeom>
          <a:noFill/>
        </p:spPr>
        <p:txBody>
          <a:bodyPr wrap="square" rtlCol="0">
            <a:spAutoFit/>
          </a:bodyPr>
          <a:lstStyle/>
          <a:p>
            <a:pPr>
              <a:lnSpc>
                <a:spcPct val="150000"/>
              </a:lnSpc>
            </a:pPr>
            <a:r>
              <a:rPr lang="en-IN" sz="2100" dirty="0"/>
              <a:t>MOJAMMIL</a:t>
            </a:r>
          </a:p>
          <a:p>
            <a:pPr>
              <a:lnSpc>
                <a:spcPct val="150000"/>
              </a:lnSpc>
            </a:pPr>
            <a:r>
              <a:rPr lang="en-IN" sz="2100" dirty="0"/>
              <a:t>157238</a:t>
            </a:r>
          </a:p>
          <a:p>
            <a:pPr>
              <a:lnSpc>
                <a:spcPct val="150000"/>
              </a:lnSpc>
            </a:pPr>
            <a:r>
              <a:rPr lang="en-IN" sz="2100" dirty="0"/>
              <a:t>COMPUTER SCIENCE ENGINEERING DEPARTMENT</a:t>
            </a:r>
          </a:p>
          <a:p>
            <a:pPr>
              <a:lnSpc>
                <a:spcPct val="150000"/>
              </a:lnSpc>
            </a:pPr>
            <a:r>
              <a:rPr lang="en-IN" sz="2100" dirty="0"/>
              <a:t>NIT WARANGAL</a:t>
            </a:r>
          </a:p>
        </p:txBody>
      </p:sp>
      <p:pic>
        <p:nvPicPr>
          <p:cNvPr id="7" name="Picture 6">
            <a:extLst>
              <a:ext uri="{FF2B5EF4-FFF2-40B4-BE49-F238E27FC236}">
                <a16:creationId xmlns:a16="http://schemas.microsoft.com/office/drawing/2014/main" id="{1882C629-9F17-4777-B3A5-FA8BEB078071}"/>
              </a:ext>
            </a:extLst>
          </p:cNvPr>
          <p:cNvPicPr>
            <a:picLocks noChangeAspect="1"/>
          </p:cNvPicPr>
          <p:nvPr/>
        </p:nvPicPr>
        <p:blipFill>
          <a:blip r:embed="rId3"/>
          <a:stretch>
            <a:fillRect/>
          </a:stretch>
        </p:blipFill>
        <p:spPr>
          <a:xfrm>
            <a:off x="10517083" y="5539666"/>
            <a:ext cx="1674918" cy="1256189"/>
          </a:xfrm>
          <a:prstGeom prst="rect">
            <a:avLst/>
          </a:prstGeom>
        </p:spPr>
      </p:pic>
    </p:spTree>
    <p:extLst>
      <p:ext uri="{BB962C8B-B14F-4D97-AF65-F5344CB8AC3E}">
        <p14:creationId xmlns:p14="http://schemas.microsoft.com/office/powerpoint/2010/main" val="3013585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4A3488-CC35-40DB-8CFF-654955D03470}"/>
              </a:ext>
            </a:extLst>
          </p:cNvPr>
          <p:cNvSpPr txBox="1"/>
          <p:nvPr/>
        </p:nvSpPr>
        <p:spPr>
          <a:xfrm>
            <a:off x="-250808" y="1531902"/>
            <a:ext cx="8430532" cy="738664"/>
          </a:xfrm>
          <a:prstGeom prst="rect">
            <a:avLst/>
          </a:prstGeom>
          <a:noFill/>
        </p:spPr>
        <p:txBody>
          <a:bodyPr wrap="square" rtlCol="0">
            <a:spAutoFit/>
          </a:bodyPr>
          <a:lstStyle/>
          <a:p>
            <a:pPr algn="ctr"/>
            <a:r>
              <a:rPr lang="en-IN" sz="2400" b="1" u="sng" dirty="0"/>
              <a:t>Application in Medical Field</a:t>
            </a:r>
          </a:p>
          <a:p>
            <a:endParaRPr lang="en-IN" dirty="0"/>
          </a:p>
        </p:txBody>
      </p:sp>
      <p:sp>
        <p:nvSpPr>
          <p:cNvPr id="6" name="TextBox 5">
            <a:extLst>
              <a:ext uri="{FF2B5EF4-FFF2-40B4-BE49-F238E27FC236}">
                <a16:creationId xmlns:a16="http://schemas.microsoft.com/office/drawing/2014/main" id="{2602419C-5579-4607-9952-BAF3D1047DFD}"/>
              </a:ext>
            </a:extLst>
          </p:cNvPr>
          <p:cNvSpPr txBox="1"/>
          <p:nvPr/>
        </p:nvSpPr>
        <p:spPr>
          <a:xfrm>
            <a:off x="2049919" y="2411882"/>
            <a:ext cx="8787384" cy="1077218"/>
          </a:xfrm>
          <a:prstGeom prst="rect">
            <a:avLst/>
          </a:prstGeom>
          <a:noFill/>
        </p:spPr>
        <p:txBody>
          <a:bodyPr wrap="square" rtlCol="0">
            <a:spAutoFit/>
          </a:bodyPr>
          <a:lstStyle/>
          <a:p>
            <a:pPr marL="285750" indent="-285750">
              <a:buFont typeface="Wingdings" panose="05000000000000000000" pitchFamily="2" charset="2"/>
              <a:buChar char="Ø"/>
            </a:pPr>
            <a:r>
              <a:rPr lang="en-IN" sz="1600" b="1" u="sng" dirty="0"/>
              <a:t>Kidney exchange program:</a:t>
            </a:r>
            <a:r>
              <a:rPr lang="en-IN" sz="1600" dirty="0"/>
              <a:t> This algorithm helped donor and acceptor to find the right match</a:t>
            </a:r>
            <a:br>
              <a:rPr lang="en-IN" sz="1600" dirty="0"/>
            </a:br>
            <a:r>
              <a:rPr lang="en-IN" sz="1600" dirty="0"/>
              <a:t>		                in a very short span period of time of thus saving a large number of life.</a:t>
            </a:r>
            <a:br>
              <a:rPr lang="en-IN" sz="1600" dirty="0"/>
            </a:br>
            <a:r>
              <a:rPr lang="en-IN" sz="1600" dirty="0"/>
              <a:t>The algorithm takes just few second to find the donor and acceptor. Without which it would take many days to find the proper match. </a:t>
            </a:r>
            <a:r>
              <a:rPr lang="en-IN" sz="1600" b="1" u="sng" dirty="0"/>
              <a:t> </a:t>
            </a:r>
          </a:p>
        </p:txBody>
      </p:sp>
      <p:pic>
        <p:nvPicPr>
          <p:cNvPr id="7" name="Picture 6">
            <a:extLst>
              <a:ext uri="{FF2B5EF4-FFF2-40B4-BE49-F238E27FC236}">
                <a16:creationId xmlns:a16="http://schemas.microsoft.com/office/drawing/2014/main" id="{0CC487EA-C5DA-42FF-B56D-4A52195CC8D4}"/>
              </a:ext>
            </a:extLst>
          </p:cNvPr>
          <p:cNvPicPr>
            <a:picLocks noChangeAspect="1"/>
          </p:cNvPicPr>
          <p:nvPr/>
        </p:nvPicPr>
        <p:blipFill>
          <a:blip r:embed="rId2"/>
          <a:stretch>
            <a:fillRect/>
          </a:stretch>
        </p:blipFill>
        <p:spPr>
          <a:xfrm>
            <a:off x="6516092" y="3489100"/>
            <a:ext cx="2960418" cy="2203102"/>
          </a:xfrm>
          <a:prstGeom prst="rect">
            <a:avLst/>
          </a:prstGeom>
        </p:spPr>
      </p:pic>
      <p:sp>
        <p:nvSpPr>
          <p:cNvPr id="8" name="TextBox 7">
            <a:extLst>
              <a:ext uri="{FF2B5EF4-FFF2-40B4-BE49-F238E27FC236}">
                <a16:creationId xmlns:a16="http://schemas.microsoft.com/office/drawing/2014/main" id="{95195F89-ED7C-421B-86D5-237F76D86E96}"/>
              </a:ext>
            </a:extLst>
          </p:cNvPr>
          <p:cNvSpPr txBox="1"/>
          <p:nvPr/>
        </p:nvSpPr>
        <p:spPr>
          <a:xfrm>
            <a:off x="2049919" y="5326098"/>
            <a:ext cx="6492240" cy="369332"/>
          </a:xfrm>
          <a:prstGeom prst="rect">
            <a:avLst/>
          </a:prstGeom>
          <a:noFill/>
        </p:spPr>
        <p:txBody>
          <a:bodyPr wrap="square" rtlCol="0">
            <a:spAutoFit/>
          </a:bodyPr>
          <a:lstStyle/>
          <a:p>
            <a:r>
              <a:rPr lang="en-IN" sz="1600" dirty="0"/>
              <a:t>A 2-way exchange involves 4 simultaneous surgeries</a:t>
            </a:r>
            <a:r>
              <a:rPr lang="en-IN" dirty="0"/>
              <a:t>.</a:t>
            </a:r>
          </a:p>
        </p:txBody>
      </p:sp>
    </p:spTree>
    <p:extLst>
      <p:ext uri="{BB962C8B-B14F-4D97-AF65-F5344CB8AC3E}">
        <p14:creationId xmlns:p14="http://schemas.microsoft.com/office/powerpoint/2010/main" val="1737740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2FAFE3-1715-4267-89E4-824E84291C32}"/>
              </a:ext>
            </a:extLst>
          </p:cNvPr>
          <p:cNvPicPr>
            <a:picLocks noChangeAspect="1"/>
          </p:cNvPicPr>
          <p:nvPr/>
        </p:nvPicPr>
        <p:blipFill>
          <a:blip r:embed="rId2"/>
          <a:stretch>
            <a:fillRect/>
          </a:stretch>
        </p:blipFill>
        <p:spPr>
          <a:xfrm>
            <a:off x="1726207" y="468497"/>
            <a:ext cx="8343900" cy="6248400"/>
          </a:xfrm>
          <a:prstGeom prst="rect">
            <a:avLst/>
          </a:prstGeom>
        </p:spPr>
      </p:pic>
    </p:spTree>
    <p:extLst>
      <p:ext uri="{BB962C8B-B14F-4D97-AF65-F5344CB8AC3E}">
        <p14:creationId xmlns:p14="http://schemas.microsoft.com/office/powerpoint/2010/main" val="818502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022D2C-0334-4737-8210-7C03889726AD}"/>
              </a:ext>
            </a:extLst>
          </p:cNvPr>
          <p:cNvPicPr>
            <a:picLocks noChangeAspect="1"/>
          </p:cNvPicPr>
          <p:nvPr/>
        </p:nvPicPr>
        <p:blipFill>
          <a:blip r:embed="rId2"/>
          <a:stretch>
            <a:fillRect/>
          </a:stretch>
        </p:blipFill>
        <p:spPr>
          <a:xfrm>
            <a:off x="1571105" y="581890"/>
            <a:ext cx="8977746" cy="6276109"/>
          </a:xfrm>
          <a:prstGeom prst="rect">
            <a:avLst/>
          </a:prstGeom>
        </p:spPr>
      </p:pic>
      <p:sp>
        <p:nvSpPr>
          <p:cNvPr id="5" name="Rectangle 4">
            <a:extLst>
              <a:ext uri="{FF2B5EF4-FFF2-40B4-BE49-F238E27FC236}">
                <a16:creationId xmlns:a16="http://schemas.microsoft.com/office/drawing/2014/main" id="{7FFCA53C-683F-44EA-8141-7BA915D14B24}"/>
              </a:ext>
            </a:extLst>
          </p:cNvPr>
          <p:cNvSpPr/>
          <p:nvPr/>
        </p:nvSpPr>
        <p:spPr>
          <a:xfrm>
            <a:off x="9484822" y="6217920"/>
            <a:ext cx="847898" cy="515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09208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E58882-BA78-43A7-984B-C1FF2A871737}"/>
              </a:ext>
            </a:extLst>
          </p:cNvPr>
          <p:cNvPicPr>
            <a:picLocks noChangeAspect="1"/>
          </p:cNvPicPr>
          <p:nvPr/>
        </p:nvPicPr>
        <p:blipFill>
          <a:blip r:embed="rId2"/>
          <a:stretch>
            <a:fillRect/>
          </a:stretch>
        </p:blipFill>
        <p:spPr>
          <a:xfrm>
            <a:off x="896822" y="353165"/>
            <a:ext cx="10398355" cy="6151669"/>
          </a:xfrm>
          <a:prstGeom prst="rect">
            <a:avLst/>
          </a:prstGeom>
        </p:spPr>
      </p:pic>
    </p:spTree>
    <p:extLst>
      <p:ext uri="{BB962C8B-B14F-4D97-AF65-F5344CB8AC3E}">
        <p14:creationId xmlns:p14="http://schemas.microsoft.com/office/powerpoint/2010/main" val="2276268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630E26-E900-458B-8732-13F4E54CB927}"/>
              </a:ext>
            </a:extLst>
          </p:cNvPr>
          <p:cNvPicPr>
            <a:picLocks noChangeAspect="1"/>
          </p:cNvPicPr>
          <p:nvPr/>
        </p:nvPicPr>
        <p:blipFill>
          <a:blip r:embed="rId2"/>
          <a:stretch>
            <a:fillRect/>
          </a:stretch>
        </p:blipFill>
        <p:spPr>
          <a:xfrm>
            <a:off x="971550" y="662160"/>
            <a:ext cx="10248900" cy="4486275"/>
          </a:xfrm>
          <a:prstGeom prst="rect">
            <a:avLst/>
          </a:prstGeom>
        </p:spPr>
      </p:pic>
    </p:spTree>
    <p:extLst>
      <p:ext uri="{BB962C8B-B14F-4D97-AF65-F5344CB8AC3E}">
        <p14:creationId xmlns:p14="http://schemas.microsoft.com/office/powerpoint/2010/main" val="2458743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9DDD2C-EE81-4B86-96D7-E1952188680D}"/>
              </a:ext>
            </a:extLst>
          </p:cNvPr>
          <p:cNvSpPr txBox="1">
            <a:spLocks noGrp="1"/>
          </p:cNvSpPr>
          <p:nvPr>
            <p:ph type="title"/>
          </p:nvPr>
        </p:nvSpPr>
        <p:spPr>
          <a:xfrm>
            <a:off x="1769225" y="1367053"/>
            <a:ext cx="10515600" cy="1034129"/>
          </a:xfrm>
          <a:prstGeom prst="rect">
            <a:avLst/>
          </a:prstGeom>
          <a:noFill/>
        </p:spPr>
        <p:txBody>
          <a:bodyPr wrap="square" rtlCol="0">
            <a:spAutoFit/>
          </a:bodyPr>
          <a:lstStyle/>
          <a:p>
            <a:r>
              <a:rPr lang="en-IN" sz="2400" b="1" u="sng" dirty="0">
                <a:latin typeface="Arial" panose="020B0604020202020204" pitchFamily="34" charset="0"/>
                <a:cs typeface="Arial" panose="020B0604020202020204" pitchFamily="34" charset="0"/>
              </a:rPr>
              <a:t>Topics to be covered</a:t>
            </a:r>
          </a:p>
          <a:p>
            <a:endParaRPr lang="en-IN" dirty="0"/>
          </a:p>
        </p:txBody>
      </p:sp>
      <p:sp>
        <p:nvSpPr>
          <p:cNvPr id="5" name="TextBox 4">
            <a:extLst>
              <a:ext uri="{FF2B5EF4-FFF2-40B4-BE49-F238E27FC236}">
                <a16:creationId xmlns:a16="http://schemas.microsoft.com/office/drawing/2014/main" id="{E3AD5428-935E-4101-853E-DD8D713DB46E}"/>
              </a:ext>
            </a:extLst>
          </p:cNvPr>
          <p:cNvSpPr txBox="1"/>
          <p:nvPr/>
        </p:nvSpPr>
        <p:spPr>
          <a:xfrm>
            <a:off x="1769225" y="2135504"/>
            <a:ext cx="6271671" cy="1953740"/>
          </a:xfrm>
          <a:prstGeom prst="rect">
            <a:avLst/>
          </a:prstGeom>
          <a:noFill/>
        </p:spPr>
        <p:txBody>
          <a:bodyPr wrap="square" rtlCol="0">
            <a:spAutoFit/>
          </a:bodyPr>
          <a:lstStyle/>
          <a:p>
            <a:pPr marL="285750" indent="-285750">
              <a:buFont typeface="Wingdings" panose="05000000000000000000" pitchFamily="2" charset="2"/>
              <a:buChar char="Ø"/>
            </a:pPr>
            <a:r>
              <a:rPr lang="en-IN" dirty="0"/>
              <a:t>Introduction to the Algorithm</a:t>
            </a:r>
          </a:p>
          <a:p>
            <a:pPr marL="285750" indent="-285750">
              <a:lnSpc>
                <a:spcPct val="200000"/>
              </a:lnSpc>
              <a:buFont typeface="Wingdings" panose="05000000000000000000" pitchFamily="2" charset="2"/>
              <a:buChar char="Ø"/>
            </a:pPr>
            <a:r>
              <a:rPr lang="en-IN" dirty="0"/>
              <a:t>Working of the Algorithm</a:t>
            </a:r>
          </a:p>
          <a:p>
            <a:pPr marL="285750" indent="-285750">
              <a:lnSpc>
                <a:spcPct val="200000"/>
              </a:lnSpc>
              <a:buFont typeface="Wingdings" panose="05000000000000000000" pitchFamily="2" charset="2"/>
              <a:buChar char="Ø"/>
            </a:pPr>
            <a:r>
              <a:rPr lang="en-IN" dirty="0"/>
              <a:t>It’s application in day to day life</a:t>
            </a:r>
          </a:p>
          <a:p>
            <a:pPr marL="285750" indent="-285750">
              <a:lnSpc>
                <a:spcPct val="200000"/>
              </a:lnSpc>
              <a:buFont typeface="Wingdings" panose="05000000000000000000" pitchFamily="2" charset="2"/>
              <a:buChar char="Ø"/>
            </a:pPr>
            <a:r>
              <a:rPr lang="en-IN" dirty="0"/>
              <a:t>It’s importance in the medical field</a:t>
            </a:r>
          </a:p>
        </p:txBody>
      </p:sp>
    </p:spTree>
    <p:extLst>
      <p:ext uri="{BB962C8B-B14F-4D97-AF65-F5344CB8AC3E}">
        <p14:creationId xmlns:p14="http://schemas.microsoft.com/office/powerpoint/2010/main" val="2405162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BD04AD-4F09-46DA-8642-88132DF64802}"/>
              </a:ext>
            </a:extLst>
          </p:cNvPr>
          <p:cNvSpPr txBox="1"/>
          <p:nvPr/>
        </p:nvSpPr>
        <p:spPr>
          <a:xfrm>
            <a:off x="1719390" y="702644"/>
            <a:ext cx="5956110" cy="738664"/>
          </a:xfrm>
          <a:prstGeom prst="rect">
            <a:avLst/>
          </a:prstGeom>
          <a:noFill/>
        </p:spPr>
        <p:txBody>
          <a:bodyPr wrap="square" rtlCol="0">
            <a:spAutoFit/>
          </a:bodyPr>
          <a:lstStyle/>
          <a:p>
            <a:r>
              <a:rPr lang="en-IN" sz="2400" b="1" u="sng" dirty="0">
                <a:latin typeface="Arial" panose="020B0604020202020204" pitchFamily="34" charset="0"/>
                <a:cs typeface="Arial" panose="020B0604020202020204" pitchFamily="34" charset="0"/>
              </a:rPr>
              <a:t>Introduction</a:t>
            </a:r>
            <a:endParaRPr lang="en-IN" sz="2800" b="1" u="sng" dirty="0">
              <a:latin typeface="Arial" panose="020B0604020202020204" pitchFamily="34" charset="0"/>
              <a:cs typeface="Arial" panose="020B0604020202020204" pitchFamily="34" charset="0"/>
            </a:endParaRPr>
          </a:p>
          <a:p>
            <a:endParaRPr lang="en-IN" dirty="0"/>
          </a:p>
        </p:txBody>
      </p:sp>
      <p:sp>
        <p:nvSpPr>
          <p:cNvPr id="6" name="Rectangle 5">
            <a:extLst>
              <a:ext uri="{FF2B5EF4-FFF2-40B4-BE49-F238E27FC236}">
                <a16:creationId xmlns:a16="http://schemas.microsoft.com/office/drawing/2014/main" id="{7259FCD3-59E2-4E6B-9F9D-9624C1A2D0FE}"/>
              </a:ext>
            </a:extLst>
          </p:cNvPr>
          <p:cNvSpPr/>
          <p:nvPr/>
        </p:nvSpPr>
        <p:spPr>
          <a:xfrm>
            <a:off x="1719390" y="1441308"/>
            <a:ext cx="8558413" cy="2639441"/>
          </a:xfrm>
          <a:prstGeom prst="rect">
            <a:avLst/>
          </a:prstGeom>
        </p:spPr>
        <p:txBody>
          <a:bodyPr wrap="square">
            <a:spAutoFit/>
          </a:bodyPr>
          <a:lstStyle/>
          <a:p>
            <a:pPr>
              <a:lnSpc>
                <a:spcPct val="150000"/>
              </a:lnSpc>
            </a:pPr>
            <a:r>
              <a:rPr lang="en-IN" sz="1600" b="0" i="0" dirty="0">
                <a:effectLst/>
              </a:rPr>
              <a:t>The problem of matching residency programs with applicants is basically a generalization of the </a:t>
            </a:r>
            <a:r>
              <a:rPr lang="en-IN" sz="1600" b="1" i="0" dirty="0">
                <a:effectLst/>
              </a:rPr>
              <a:t>stable marriage problem</a:t>
            </a:r>
            <a:r>
              <a:rPr lang="en-IN" sz="1600" b="0" i="1" dirty="0">
                <a:effectLst/>
              </a:rPr>
              <a:t> </a:t>
            </a:r>
            <a:r>
              <a:rPr lang="en-IN" sz="1600" b="0" i="0" dirty="0">
                <a:effectLst/>
              </a:rPr>
              <a:t>in computer science, which is the problem of trying to find stable</a:t>
            </a:r>
            <a:r>
              <a:rPr lang="en-IN" sz="1600" b="0" i="1" dirty="0">
                <a:effectLst/>
              </a:rPr>
              <a:t> </a:t>
            </a:r>
            <a:r>
              <a:rPr lang="en-IN" sz="1600" b="0" i="0" dirty="0">
                <a:effectLst/>
              </a:rPr>
              <a:t>pairings between two sets of people (i.e., men and women who want to get married). A set of pairings is considered </a:t>
            </a:r>
            <a:r>
              <a:rPr lang="en-IN" sz="1600" b="1" i="1" dirty="0">
                <a:effectLst/>
              </a:rPr>
              <a:t>stable</a:t>
            </a:r>
            <a:r>
              <a:rPr lang="en-IN" sz="1600" b="0" i="0" dirty="0">
                <a:effectLst/>
              </a:rPr>
              <a:t> if there is no pair that prefers each other to their assigned matches. In other words, we don’t want any two people to have the incentive to elope. Each person creates a preference list, ranking the members of the other set from most preferred to least preferred, and these lists are used to calculate stable matches.</a:t>
            </a:r>
            <a:endParaRPr lang="en-IN" sz="1600" dirty="0"/>
          </a:p>
        </p:txBody>
      </p:sp>
      <p:sp>
        <p:nvSpPr>
          <p:cNvPr id="7" name="Rectangle 6">
            <a:extLst>
              <a:ext uri="{FF2B5EF4-FFF2-40B4-BE49-F238E27FC236}">
                <a16:creationId xmlns:a16="http://schemas.microsoft.com/office/drawing/2014/main" id="{171C52D6-639A-47A4-99EE-E2C9C3ED0018}"/>
              </a:ext>
            </a:extLst>
          </p:cNvPr>
          <p:cNvSpPr/>
          <p:nvPr/>
        </p:nvSpPr>
        <p:spPr>
          <a:xfrm>
            <a:off x="1719391" y="4316743"/>
            <a:ext cx="8558412" cy="338554"/>
          </a:xfrm>
          <a:prstGeom prst="rect">
            <a:avLst/>
          </a:prstGeom>
        </p:spPr>
        <p:txBody>
          <a:bodyPr wrap="square">
            <a:spAutoFit/>
          </a:bodyPr>
          <a:lstStyle/>
          <a:p>
            <a:r>
              <a:rPr lang="en-IN" sz="1600" b="0" i="0" dirty="0">
                <a:effectLst/>
              </a:rPr>
              <a:t>In 1962, David Gale and Lloyd Shapley published an algorithm to solve the stable marriage problem.</a:t>
            </a:r>
            <a:endParaRPr lang="en-IN" sz="1600" dirty="0"/>
          </a:p>
        </p:txBody>
      </p:sp>
    </p:spTree>
    <p:extLst>
      <p:ext uri="{BB962C8B-B14F-4D97-AF65-F5344CB8AC3E}">
        <p14:creationId xmlns:p14="http://schemas.microsoft.com/office/powerpoint/2010/main" val="3484473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255EA3-1B5C-4073-A6B1-B9FE938142F4}"/>
              </a:ext>
            </a:extLst>
          </p:cNvPr>
          <p:cNvSpPr/>
          <p:nvPr/>
        </p:nvSpPr>
        <p:spPr>
          <a:xfrm>
            <a:off x="1767841" y="1997839"/>
            <a:ext cx="8735832" cy="3378104"/>
          </a:xfrm>
          <a:prstGeom prst="rect">
            <a:avLst/>
          </a:prstGeom>
        </p:spPr>
        <p:txBody>
          <a:bodyPr wrap="square">
            <a:spAutoFit/>
          </a:bodyPr>
          <a:lstStyle/>
          <a:p>
            <a:pPr>
              <a:lnSpc>
                <a:spcPct val="150000"/>
              </a:lnSpc>
            </a:pPr>
            <a:r>
              <a:rPr lang="en-IN" sz="1600" b="0" i="0" dirty="0">
                <a:effectLst/>
              </a:rPr>
              <a:t>The algorithm works by a number of “rounds”. The process begins with each member of one group—say, the women— “proposing” to the member of the other group—in this case, the man—that she likes best. Each man then reviews the proposals he received, tentatively holds on to the best proposal and rejects the rest. In the next round, the rejected women propose to their next best choice, and the men again retain the best proposal and reject the rest. This process continues until there are no more women left to propose, at which point the men accept the best proposals among those they’ve held onto. Assuming an equal number of men and women in the problem, everyone will have been paired up. Gale and Shapley proved mathematically that the matches created by this method would always be stable. This method is called “deferred acceptance”.</a:t>
            </a:r>
            <a:endParaRPr lang="en-IN" sz="1600" dirty="0"/>
          </a:p>
        </p:txBody>
      </p:sp>
      <p:sp>
        <p:nvSpPr>
          <p:cNvPr id="5" name="TextBox 4">
            <a:extLst>
              <a:ext uri="{FF2B5EF4-FFF2-40B4-BE49-F238E27FC236}">
                <a16:creationId xmlns:a16="http://schemas.microsoft.com/office/drawing/2014/main" id="{CC115C2F-1A11-46B9-9694-B3C52C335DC3}"/>
              </a:ext>
            </a:extLst>
          </p:cNvPr>
          <p:cNvSpPr txBox="1"/>
          <p:nvPr/>
        </p:nvSpPr>
        <p:spPr>
          <a:xfrm>
            <a:off x="139890" y="1398898"/>
            <a:ext cx="5956110" cy="738664"/>
          </a:xfrm>
          <a:prstGeom prst="rect">
            <a:avLst/>
          </a:prstGeom>
          <a:noFill/>
        </p:spPr>
        <p:txBody>
          <a:bodyPr wrap="square" rtlCol="0">
            <a:spAutoFit/>
          </a:bodyPr>
          <a:lstStyle/>
          <a:p>
            <a:pPr algn="ctr"/>
            <a:r>
              <a:rPr lang="en-IN" sz="2400" b="1" u="sng" dirty="0"/>
              <a:t>Algorithm Working</a:t>
            </a:r>
          </a:p>
          <a:p>
            <a:endParaRPr lang="en-IN" dirty="0"/>
          </a:p>
        </p:txBody>
      </p:sp>
    </p:spTree>
    <p:extLst>
      <p:ext uri="{BB962C8B-B14F-4D97-AF65-F5344CB8AC3E}">
        <p14:creationId xmlns:p14="http://schemas.microsoft.com/office/powerpoint/2010/main" val="905226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0389FB-1C72-4E9B-9C10-D4A35DB053CC}"/>
              </a:ext>
            </a:extLst>
          </p:cNvPr>
          <p:cNvSpPr/>
          <p:nvPr/>
        </p:nvSpPr>
        <p:spPr>
          <a:xfrm>
            <a:off x="1608813" y="1922950"/>
            <a:ext cx="8711979" cy="2639441"/>
          </a:xfrm>
          <a:prstGeom prst="rect">
            <a:avLst/>
          </a:prstGeom>
        </p:spPr>
        <p:txBody>
          <a:bodyPr wrap="square">
            <a:spAutoFit/>
          </a:bodyPr>
          <a:lstStyle/>
          <a:p>
            <a:pPr>
              <a:lnSpc>
                <a:spcPct val="150000"/>
              </a:lnSpc>
            </a:pPr>
            <a:r>
              <a:rPr lang="en-IN" sz="1600" b="0" i="0" dirty="0">
                <a:effectLst/>
              </a:rPr>
              <a:t>In our example, it might seem that the men are at an advantage, but actually, it’s the group that does the proposing that is preferred by the algorithm. While the algorithm always finds matches that are </a:t>
            </a:r>
            <a:r>
              <a:rPr lang="en-IN" sz="1600" b="0" i="1" dirty="0">
                <a:effectLst/>
              </a:rPr>
              <a:t>stable</a:t>
            </a:r>
            <a:r>
              <a:rPr lang="en-IN" sz="1600" b="0" i="0" dirty="0">
                <a:effectLst/>
              </a:rPr>
              <a:t>, there is a </a:t>
            </a:r>
            <a:r>
              <a:rPr lang="en-IN" sz="1600" b="0" i="0" dirty="0" err="1">
                <a:effectLst/>
              </a:rPr>
              <a:t>tradeoff</a:t>
            </a:r>
            <a:r>
              <a:rPr lang="en-IN" sz="1600" b="0" i="0" dirty="0">
                <a:effectLst/>
              </a:rPr>
              <a:t> between whether the men always get their </a:t>
            </a:r>
            <a:r>
              <a:rPr lang="en-IN" sz="1600" b="0" i="1" dirty="0">
                <a:effectLst/>
              </a:rPr>
              <a:t>optimal</a:t>
            </a:r>
            <a:r>
              <a:rPr lang="en-IN" sz="1600" b="0" i="0" dirty="0">
                <a:effectLst/>
              </a:rPr>
              <a:t> woman, or the women always get their </a:t>
            </a:r>
            <a:r>
              <a:rPr lang="en-IN" sz="1600" b="0" i="1" dirty="0">
                <a:effectLst/>
              </a:rPr>
              <a:t>optimal</a:t>
            </a:r>
            <a:r>
              <a:rPr lang="en-IN" sz="1600" b="0" i="0" dirty="0">
                <a:effectLst/>
              </a:rPr>
              <a:t> man. This is why the algorithm takes either a male-optimal or female-optimal form. We can also show mathematically that the male-optimal form is also the female-</a:t>
            </a:r>
            <a:r>
              <a:rPr lang="en-IN" sz="1600" b="0" i="0" dirty="0" err="1">
                <a:effectLst/>
              </a:rPr>
              <a:t>pessimal</a:t>
            </a:r>
            <a:r>
              <a:rPr lang="en-IN" sz="1600" b="0" i="0" dirty="0">
                <a:effectLst/>
              </a:rPr>
              <a:t> form, and vice versa. In practical application, the difference between the two is found to be small, though it does exist.</a:t>
            </a:r>
            <a:endParaRPr lang="en-IN" sz="1600" dirty="0"/>
          </a:p>
        </p:txBody>
      </p:sp>
    </p:spTree>
    <p:extLst>
      <p:ext uri="{BB962C8B-B14F-4D97-AF65-F5344CB8AC3E}">
        <p14:creationId xmlns:p14="http://schemas.microsoft.com/office/powerpoint/2010/main" val="85066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E811D1-80B0-4568-88C1-2A1898F2BFDC}"/>
              </a:ext>
            </a:extLst>
          </p:cNvPr>
          <p:cNvSpPr/>
          <p:nvPr/>
        </p:nvSpPr>
        <p:spPr>
          <a:xfrm>
            <a:off x="1775791" y="1840109"/>
            <a:ext cx="9713843" cy="2639441"/>
          </a:xfrm>
          <a:prstGeom prst="rect">
            <a:avLst/>
          </a:prstGeom>
        </p:spPr>
        <p:txBody>
          <a:bodyPr wrap="square">
            <a:spAutoFit/>
          </a:bodyPr>
          <a:lstStyle/>
          <a:p>
            <a:pPr>
              <a:lnSpc>
                <a:spcPct val="150000"/>
              </a:lnSpc>
            </a:pPr>
            <a:r>
              <a:rPr lang="en-IN" sz="1600" b="0" i="0" dirty="0">
                <a:effectLst/>
              </a:rPr>
              <a:t>Alvin Roth and others did further work on this problem, leading to Shapley and Roth receiving a Nobel Prize in 2012. Among the things they worked on was the issue of couples in the match wanting to be placed in the same location. Their solution involved running the match first with only single applicants involved, then adding in the couples one by one, using a similar “proposal” mechanism which works down their list until they find a pair of hospitals willing to accept them. The couples might displace applicants in the process, and these displaced applicants are brought back into the match again in another round. There are a number of sophisticated techniques used to combat the instabilities that may result.</a:t>
            </a:r>
            <a:endParaRPr lang="en-IN" sz="1600" dirty="0"/>
          </a:p>
        </p:txBody>
      </p:sp>
    </p:spTree>
    <p:extLst>
      <p:ext uri="{BB962C8B-B14F-4D97-AF65-F5344CB8AC3E}">
        <p14:creationId xmlns:p14="http://schemas.microsoft.com/office/powerpoint/2010/main" val="103223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0B4FFF-1D4C-4298-8A77-D0D21DD29A79}"/>
              </a:ext>
            </a:extLst>
          </p:cNvPr>
          <p:cNvSpPr txBox="1"/>
          <p:nvPr/>
        </p:nvSpPr>
        <p:spPr>
          <a:xfrm>
            <a:off x="896348" y="1440462"/>
            <a:ext cx="8430532" cy="738664"/>
          </a:xfrm>
          <a:prstGeom prst="rect">
            <a:avLst/>
          </a:prstGeom>
          <a:noFill/>
        </p:spPr>
        <p:txBody>
          <a:bodyPr wrap="square" rtlCol="0">
            <a:spAutoFit/>
          </a:bodyPr>
          <a:lstStyle/>
          <a:p>
            <a:pPr algn="ctr"/>
            <a:r>
              <a:rPr lang="en-IN" sz="2400" b="1" u="sng" dirty="0"/>
              <a:t>Determining the running time of the Algorithm</a:t>
            </a:r>
          </a:p>
          <a:p>
            <a:endParaRPr lang="en-IN" dirty="0"/>
          </a:p>
        </p:txBody>
      </p:sp>
      <p:sp>
        <p:nvSpPr>
          <p:cNvPr id="5" name="Rectangle 4">
            <a:extLst>
              <a:ext uri="{FF2B5EF4-FFF2-40B4-BE49-F238E27FC236}">
                <a16:creationId xmlns:a16="http://schemas.microsoft.com/office/drawing/2014/main" id="{5CBEAF80-D4EA-494D-B663-99EF4E9D9E5C}"/>
              </a:ext>
            </a:extLst>
          </p:cNvPr>
          <p:cNvSpPr/>
          <p:nvPr/>
        </p:nvSpPr>
        <p:spPr>
          <a:xfrm>
            <a:off x="2080239" y="2270566"/>
            <a:ext cx="7720466" cy="1900777"/>
          </a:xfrm>
          <a:prstGeom prst="rect">
            <a:avLst/>
          </a:prstGeom>
        </p:spPr>
        <p:txBody>
          <a:bodyPr wrap="square">
            <a:spAutoFit/>
          </a:bodyPr>
          <a:lstStyle/>
          <a:p>
            <a:pPr>
              <a:lnSpc>
                <a:spcPct val="150000"/>
              </a:lnSpc>
            </a:pPr>
            <a:r>
              <a:rPr lang="en-IN" sz="1600" dirty="0"/>
              <a:t>The time it takes for an algorithm to run — in this case, the “wall-clock time” — depends on many factors including the number of steps or calculations the algorithm must perform to solve the problem, the speed at which the CPU can perform those steps, the speed at which data can be transferred to and from memory, the amount of data that must be transferred, and delays caused by other processes running concurrently.</a:t>
            </a:r>
          </a:p>
        </p:txBody>
      </p:sp>
    </p:spTree>
    <p:extLst>
      <p:ext uri="{BB962C8B-B14F-4D97-AF65-F5344CB8AC3E}">
        <p14:creationId xmlns:p14="http://schemas.microsoft.com/office/powerpoint/2010/main" val="372606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B7093F-16E2-4900-A843-D020099822E7}"/>
              </a:ext>
            </a:extLst>
          </p:cNvPr>
          <p:cNvSpPr txBox="1"/>
          <p:nvPr/>
        </p:nvSpPr>
        <p:spPr>
          <a:xfrm>
            <a:off x="-583319" y="1301129"/>
            <a:ext cx="7324940" cy="738664"/>
          </a:xfrm>
          <a:prstGeom prst="rect">
            <a:avLst/>
          </a:prstGeom>
          <a:noFill/>
        </p:spPr>
        <p:txBody>
          <a:bodyPr wrap="square" rtlCol="0">
            <a:spAutoFit/>
          </a:bodyPr>
          <a:lstStyle/>
          <a:p>
            <a:pPr algn="ctr"/>
            <a:r>
              <a:rPr lang="en-IN" sz="2400" b="1" u="sng" dirty="0"/>
              <a:t>The Experiment</a:t>
            </a:r>
          </a:p>
          <a:p>
            <a:endParaRPr lang="en-IN" dirty="0"/>
          </a:p>
        </p:txBody>
      </p:sp>
      <p:sp>
        <p:nvSpPr>
          <p:cNvPr id="5" name="Rectangle 4">
            <a:extLst>
              <a:ext uri="{FF2B5EF4-FFF2-40B4-BE49-F238E27FC236}">
                <a16:creationId xmlns:a16="http://schemas.microsoft.com/office/drawing/2014/main" id="{F6BC3DDE-54BE-450E-9925-2A161BBB3303}"/>
              </a:ext>
            </a:extLst>
          </p:cNvPr>
          <p:cNvSpPr/>
          <p:nvPr/>
        </p:nvSpPr>
        <p:spPr>
          <a:xfrm>
            <a:off x="2004752" y="3914424"/>
            <a:ext cx="8182496" cy="1942198"/>
          </a:xfrm>
          <a:prstGeom prst="rect">
            <a:avLst/>
          </a:prstGeom>
        </p:spPr>
        <p:txBody>
          <a:bodyPr wrap="square">
            <a:spAutoFit/>
          </a:bodyPr>
          <a:lstStyle/>
          <a:p>
            <a:pPr>
              <a:lnSpc>
                <a:spcPct val="150000"/>
              </a:lnSpc>
            </a:pPr>
            <a:r>
              <a:rPr lang="en-IN" sz="1600" dirty="0"/>
              <a:t>During the experiment testing environment was set up on an </a:t>
            </a:r>
            <a:r>
              <a:rPr lang="en-IN" sz="1600" dirty="0">
                <a:hlinkClick r:id="rId2"/>
              </a:rPr>
              <a:t>Amazon EC2 cloud server</a:t>
            </a:r>
            <a:r>
              <a:rPr lang="en-IN" sz="1600" dirty="0"/>
              <a:t> with the following specs: Intel Xeon E5–2670 v2 processor with a clock speed of 2.5 </a:t>
            </a:r>
            <a:r>
              <a:rPr lang="en-IN" sz="1600" dirty="0" err="1"/>
              <a:t>Ghz</a:t>
            </a:r>
            <a:r>
              <a:rPr lang="en-IN" sz="1600" dirty="0"/>
              <a:t>, 2 vCPUs, 15 </a:t>
            </a:r>
            <a:r>
              <a:rPr lang="en-IN" sz="1600" dirty="0" err="1"/>
              <a:t>GiB</a:t>
            </a:r>
            <a:r>
              <a:rPr lang="en-IN" sz="1600" dirty="0"/>
              <a:t> of RAM and a 32 GB SSD running Ubuntu Server 14.04 LTS. After running the algorithm 100 times, It is found that it took an average of </a:t>
            </a:r>
            <a:r>
              <a:rPr lang="en-IN" sz="1600" b="1" dirty="0"/>
              <a:t>17 seconds </a:t>
            </a:r>
            <a:r>
              <a:rPr lang="en-IN" sz="1600" dirty="0"/>
              <a:t>to process all 34,270 applicants, including loading the dataset, calculating the stable matches, and saving the results to a database</a:t>
            </a:r>
            <a:r>
              <a:rPr lang="en-IN" dirty="0"/>
              <a:t>.</a:t>
            </a:r>
          </a:p>
        </p:txBody>
      </p:sp>
      <p:sp>
        <p:nvSpPr>
          <p:cNvPr id="6" name="Rectangle 5">
            <a:extLst>
              <a:ext uri="{FF2B5EF4-FFF2-40B4-BE49-F238E27FC236}">
                <a16:creationId xmlns:a16="http://schemas.microsoft.com/office/drawing/2014/main" id="{2A25169A-C65E-405F-AF5F-98E0F354659C}"/>
              </a:ext>
            </a:extLst>
          </p:cNvPr>
          <p:cNvSpPr/>
          <p:nvPr/>
        </p:nvSpPr>
        <p:spPr>
          <a:xfrm>
            <a:off x="2004752" y="2154188"/>
            <a:ext cx="8182496" cy="1531445"/>
          </a:xfrm>
          <a:prstGeom prst="rect">
            <a:avLst/>
          </a:prstGeom>
        </p:spPr>
        <p:txBody>
          <a:bodyPr wrap="square">
            <a:spAutoFit/>
          </a:bodyPr>
          <a:lstStyle/>
          <a:p>
            <a:pPr>
              <a:lnSpc>
                <a:spcPct val="150000"/>
              </a:lnSpc>
            </a:pPr>
            <a:r>
              <a:rPr lang="en-IN" sz="1600" dirty="0"/>
              <a:t>User created 34,270 applicants, each having a rank list with an average of 10 programs. It also generated 4,735 residency programs having a total number of 29,671 positions, and ranking an average of 60 applicants each. At this point, user had a database representing the entire US residency match, and  was ready to run the algorithm.</a:t>
            </a:r>
          </a:p>
        </p:txBody>
      </p:sp>
    </p:spTree>
    <p:extLst>
      <p:ext uri="{BB962C8B-B14F-4D97-AF65-F5344CB8AC3E}">
        <p14:creationId xmlns:p14="http://schemas.microsoft.com/office/powerpoint/2010/main" val="3146978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5AA2BB-D912-4314-A867-7CEBAB49218C}"/>
              </a:ext>
            </a:extLst>
          </p:cNvPr>
          <p:cNvSpPr txBox="1"/>
          <p:nvPr/>
        </p:nvSpPr>
        <p:spPr>
          <a:xfrm>
            <a:off x="139890" y="1398898"/>
            <a:ext cx="5956110" cy="738664"/>
          </a:xfrm>
          <a:prstGeom prst="rect">
            <a:avLst/>
          </a:prstGeom>
          <a:noFill/>
        </p:spPr>
        <p:txBody>
          <a:bodyPr wrap="square" rtlCol="0">
            <a:spAutoFit/>
          </a:bodyPr>
          <a:lstStyle/>
          <a:p>
            <a:pPr algn="ctr"/>
            <a:r>
              <a:rPr lang="en-IN" sz="2400" b="1" u="sng" dirty="0"/>
              <a:t>It’s Application</a:t>
            </a:r>
          </a:p>
          <a:p>
            <a:endParaRPr lang="en-IN" dirty="0"/>
          </a:p>
        </p:txBody>
      </p:sp>
      <p:sp>
        <p:nvSpPr>
          <p:cNvPr id="5" name="TextBox 4">
            <a:extLst>
              <a:ext uri="{FF2B5EF4-FFF2-40B4-BE49-F238E27FC236}">
                <a16:creationId xmlns:a16="http://schemas.microsoft.com/office/drawing/2014/main" id="{29FAD036-E5E1-47A8-8E9D-BAC355DD3C82}"/>
              </a:ext>
            </a:extLst>
          </p:cNvPr>
          <p:cNvSpPr txBox="1"/>
          <p:nvPr/>
        </p:nvSpPr>
        <p:spPr>
          <a:xfrm>
            <a:off x="2005030" y="2336708"/>
            <a:ext cx="7644384" cy="190077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600" dirty="0"/>
              <a:t>It is used in National Resident Matching Program in US</a:t>
            </a:r>
          </a:p>
          <a:p>
            <a:pPr marL="285750" indent="-285750">
              <a:lnSpc>
                <a:spcPct val="150000"/>
              </a:lnSpc>
              <a:buFont typeface="Wingdings" panose="05000000000000000000" pitchFamily="2" charset="2"/>
              <a:buChar char="Ø"/>
            </a:pPr>
            <a:r>
              <a:rPr lang="en-IN" sz="1600" dirty="0"/>
              <a:t>Most of the online dating sites uses this algorithm to optimize user experience</a:t>
            </a:r>
          </a:p>
          <a:p>
            <a:pPr marL="285750" indent="-285750">
              <a:lnSpc>
                <a:spcPct val="150000"/>
              </a:lnSpc>
              <a:buFont typeface="Wingdings" panose="05000000000000000000" pitchFamily="2" charset="2"/>
              <a:buChar char="Ø"/>
            </a:pPr>
            <a:r>
              <a:rPr lang="en-IN" sz="1600" dirty="0"/>
              <a:t>At college level, it can be used to select the Project and Project guide.</a:t>
            </a:r>
          </a:p>
          <a:p>
            <a:pPr marL="285750" indent="-285750">
              <a:lnSpc>
                <a:spcPct val="150000"/>
              </a:lnSpc>
              <a:buFont typeface="Wingdings" panose="05000000000000000000" pitchFamily="2" charset="2"/>
              <a:buChar char="Ø"/>
            </a:pPr>
            <a:r>
              <a:rPr lang="en-IN" sz="1600" dirty="0"/>
              <a:t>This algorithm can be used to develop an Application which can be helpful for both job seeker as well as job provider</a:t>
            </a:r>
          </a:p>
        </p:txBody>
      </p:sp>
    </p:spTree>
    <p:extLst>
      <p:ext uri="{BB962C8B-B14F-4D97-AF65-F5344CB8AC3E}">
        <p14:creationId xmlns:p14="http://schemas.microsoft.com/office/powerpoint/2010/main" val="402443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593</Words>
  <Application>Microsoft Office PowerPoint</Application>
  <PresentationFormat>Widescreen</PresentationFormat>
  <Paragraphs>30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Roth Peranson Algorithm SEMINAR PRESENTATION</vt:lpstr>
      <vt:lpstr>Topics to be covered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Roth Peranson Algorithm SEMINAR PRESENTATION</dc:title>
  <dc:creator>Mojammil khan</dc:creator>
  <cp:lastModifiedBy>Mojammil khan</cp:lastModifiedBy>
  <cp:revision>11</cp:revision>
  <dcterms:created xsi:type="dcterms:W3CDTF">2019-03-27T20:37:34Z</dcterms:created>
  <dcterms:modified xsi:type="dcterms:W3CDTF">2019-03-28T05:51:27Z</dcterms:modified>
</cp:coreProperties>
</file>