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47" autoAdjust="0"/>
  </p:normalViewPr>
  <p:slideViewPr>
    <p:cSldViewPr snapToGrid="0">
      <p:cViewPr varScale="1">
        <p:scale>
          <a:sx n="84" d="100"/>
          <a:sy n="84" d="100"/>
        </p:scale>
        <p:origin x="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CAF54-E69D-4D03-B0D2-F8CF834DB3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D1C6AB-89CA-4745-B320-9B6BC63AAADA}">
      <dgm:prSet phldrT="[Text]"/>
      <dgm:spPr/>
      <dgm:t>
        <a:bodyPr/>
        <a:lstStyle/>
        <a:p>
          <a:r>
            <a:rPr lang="en-IN" dirty="0"/>
            <a:t>The Algorithm was proposed by Lloyd Shapley and </a:t>
          </a:r>
          <a:r>
            <a:rPr lang="en-IN" b="0" i="0" dirty="0"/>
            <a:t>David Gale in 1962</a:t>
          </a:r>
          <a:r>
            <a:rPr lang="en-IN" dirty="0"/>
            <a:t>.</a:t>
          </a:r>
        </a:p>
      </dgm:t>
    </dgm:pt>
    <dgm:pt modelId="{124F6202-45A3-4AD1-894A-E872045B135D}" type="parTrans" cxnId="{8410C967-0BF3-4442-9417-ECDA8C67531E}">
      <dgm:prSet/>
      <dgm:spPr/>
      <dgm:t>
        <a:bodyPr/>
        <a:lstStyle/>
        <a:p>
          <a:endParaRPr lang="en-IN"/>
        </a:p>
      </dgm:t>
    </dgm:pt>
    <dgm:pt modelId="{109BA793-731F-4FF7-85B3-26FF24C7CE8B}" type="sibTrans" cxnId="{8410C967-0BF3-4442-9417-ECDA8C67531E}">
      <dgm:prSet/>
      <dgm:spPr/>
      <dgm:t>
        <a:bodyPr/>
        <a:lstStyle/>
        <a:p>
          <a:endParaRPr lang="en-IN"/>
        </a:p>
      </dgm:t>
    </dgm:pt>
    <dgm:pt modelId="{3CCE26EE-C3E7-40AE-BD9F-1989745B3851}">
      <dgm:prSet phldrT="[Text]"/>
      <dgm:spPr/>
      <dgm:t>
        <a:bodyPr/>
        <a:lstStyle/>
        <a:p>
          <a:r>
            <a:rPr lang="en-IN" dirty="0"/>
            <a:t>Initially the algorithm aims to solve the </a:t>
          </a:r>
          <a:r>
            <a:rPr lang="en-IN" b="1" dirty="0"/>
            <a:t>stable marriage problem </a:t>
          </a:r>
          <a:r>
            <a:rPr lang="en-IN" dirty="0"/>
            <a:t>but later on find its application in  different areas.</a:t>
          </a:r>
        </a:p>
      </dgm:t>
    </dgm:pt>
    <dgm:pt modelId="{0838665D-4639-4221-BB16-D419B1F0B23B}" type="parTrans" cxnId="{14567662-F2B7-4E44-8A94-6704BACF5744}">
      <dgm:prSet/>
      <dgm:spPr/>
      <dgm:t>
        <a:bodyPr/>
        <a:lstStyle/>
        <a:p>
          <a:endParaRPr lang="en-IN"/>
        </a:p>
      </dgm:t>
    </dgm:pt>
    <dgm:pt modelId="{683A6995-651A-4C87-926C-BA3D2DA46529}" type="sibTrans" cxnId="{14567662-F2B7-4E44-8A94-6704BACF5744}">
      <dgm:prSet/>
      <dgm:spPr/>
      <dgm:t>
        <a:bodyPr/>
        <a:lstStyle/>
        <a:p>
          <a:endParaRPr lang="en-IN"/>
        </a:p>
      </dgm:t>
    </dgm:pt>
    <dgm:pt modelId="{0E22A0DB-8DBF-40E7-B89C-60F6158BC1C5}">
      <dgm:prSet phldrT="[Text]"/>
      <dgm:spPr/>
      <dgm:t>
        <a:bodyPr/>
        <a:lstStyle/>
        <a:p>
          <a:r>
            <a:rPr lang="en-IN" dirty="0"/>
            <a:t>The algorithm runs on different data sets and based on the preference given by the user produces the stable pairing.</a:t>
          </a:r>
        </a:p>
      </dgm:t>
    </dgm:pt>
    <dgm:pt modelId="{65D8D65A-C550-4C0A-9BF6-5A8C4543A540}" type="parTrans" cxnId="{F30B77FA-34C0-4617-A76F-397F701CF770}">
      <dgm:prSet/>
      <dgm:spPr/>
      <dgm:t>
        <a:bodyPr/>
        <a:lstStyle/>
        <a:p>
          <a:endParaRPr lang="en-IN"/>
        </a:p>
      </dgm:t>
    </dgm:pt>
    <dgm:pt modelId="{3CF1758B-9A3A-4F2C-A3DC-988501965D87}" type="sibTrans" cxnId="{F30B77FA-34C0-4617-A76F-397F701CF770}">
      <dgm:prSet/>
      <dgm:spPr/>
      <dgm:t>
        <a:bodyPr/>
        <a:lstStyle/>
        <a:p>
          <a:endParaRPr lang="en-IN"/>
        </a:p>
      </dgm:t>
    </dgm:pt>
    <dgm:pt modelId="{AB076550-2B6E-4A66-AFAF-49F02F7B9650}">
      <dgm:prSet phldrT="[Text]"/>
      <dgm:spPr/>
      <dgm:t>
        <a:bodyPr/>
        <a:lstStyle/>
        <a:p>
          <a:r>
            <a:rPr lang="en-IN" dirty="0"/>
            <a:t>A set of pairing is called stable if there is no pair that prefers each other to their assigned matches.</a:t>
          </a:r>
        </a:p>
      </dgm:t>
    </dgm:pt>
    <dgm:pt modelId="{7C9E9EF8-3FE8-4592-88D2-2D8562DC1E78}" type="parTrans" cxnId="{90876749-CEE3-4ECC-9957-B42824229F7A}">
      <dgm:prSet/>
      <dgm:spPr/>
      <dgm:t>
        <a:bodyPr/>
        <a:lstStyle/>
        <a:p>
          <a:endParaRPr lang="en-IN"/>
        </a:p>
      </dgm:t>
    </dgm:pt>
    <dgm:pt modelId="{6100FC7D-206C-4150-8805-EC61E2ECA132}" type="sibTrans" cxnId="{90876749-CEE3-4ECC-9957-B42824229F7A}">
      <dgm:prSet/>
      <dgm:spPr/>
      <dgm:t>
        <a:bodyPr/>
        <a:lstStyle/>
        <a:p>
          <a:endParaRPr lang="en-IN"/>
        </a:p>
      </dgm:t>
    </dgm:pt>
    <dgm:pt modelId="{A954E906-B1E7-4296-B512-17430EE1637F}" type="pres">
      <dgm:prSet presAssocID="{3BBCAF54-E69D-4D03-B0D2-F8CF834DB30E}" presName="Name0" presStyleCnt="0">
        <dgm:presLayoutVars>
          <dgm:chMax val="7"/>
          <dgm:chPref val="7"/>
          <dgm:dir/>
        </dgm:presLayoutVars>
      </dgm:prSet>
      <dgm:spPr/>
    </dgm:pt>
    <dgm:pt modelId="{907688AF-6680-4EA2-83D0-06B3E6BFFE8B}" type="pres">
      <dgm:prSet presAssocID="{3BBCAF54-E69D-4D03-B0D2-F8CF834DB30E}" presName="Name1" presStyleCnt="0"/>
      <dgm:spPr/>
    </dgm:pt>
    <dgm:pt modelId="{6BFE0B30-A6D4-43AD-BF9D-6593F2025A91}" type="pres">
      <dgm:prSet presAssocID="{3BBCAF54-E69D-4D03-B0D2-F8CF834DB30E}" presName="cycle" presStyleCnt="0"/>
      <dgm:spPr/>
    </dgm:pt>
    <dgm:pt modelId="{C6D2ECA2-ED82-41ED-B699-31DA4E31B95C}" type="pres">
      <dgm:prSet presAssocID="{3BBCAF54-E69D-4D03-B0D2-F8CF834DB30E}" presName="srcNode" presStyleLbl="node1" presStyleIdx="0" presStyleCnt="4"/>
      <dgm:spPr/>
    </dgm:pt>
    <dgm:pt modelId="{7319898D-A98F-4465-9454-7E5C13B2E658}" type="pres">
      <dgm:prSet presAssocID="{3BBCAF54-E69D-4D03-B0D2-F8CF834DB30E}" presName="conn" presStyleLbl="parChTrans1D2" presStyleIdx="0" presStyleCnt="1"/>
      <dgm:spPr/>
    </dgm:pt>
    <dgm:pt modelId="{103C1748-6CA2-4206-8D3A-00C091A5F643}" type="pres">
      <dgm:prSet presAssocID="{3BBCAF54-E69D-4D03-B0D2-F8CF834DB30E}" presName="extraNode" presStyleLbl="node1" presStyleIdx="0" presStyleCnt="4"/>
      <dgm:spPr/>
    </dgm:pt>
    <dgm:pt modelId="{4AD9BFBC-3DF0-488A-8A94-BE53D55C8933}" type="pres">
      <dgm:prSet presAssocID="{3BBCAF54-E69D-4D03-B0D2-F8CF834DB30E}" presName="dstNode" presStyleLbl="node1" presStyleIdx="0" presStyleCnt="4"/>
      <dgm:spPr/>
    </dgm:pt>
    <dgm:pt modelId="{91A2C28F-CAD4-4087-BA9F-9C1D18D3126A}" type="pres">
      <dgm:prSet presAssocID="{7ED1C6AB-89CA-4745-B320-9B6BC63AAADA}" presName="text_1" presStyleLbl="node1" presStyleIdx="0" presStyleCnt="4">
        <dgm:presLayoutVars>
          <dgm:bulletEnabled val="1"/>
        </dgm:presLayoutVars>
      </dgm:prSet>
      <dgm:spPr/>
    </dgm:pt>
    <dgm:pt modelId="{87FD0D99-7C0B-4762-9D47-28B160D38366}" type="pres">
      <dgm:prSet presAssocID="{7ED1C6AB-89CA-4745-B320-9B6BC63AAADA}" presName="accent_1" presStyleCnt="0"/>
      <dgm:spPr/>
    </dgm:pt>
    <dgm:pt modelId="{6A79A668-EECB-4D9C-8442-1E2BC584A7BB}" type="pres">
      <dgm:prSet presAssocID="{7ED1C6AB-89CA-4745-B320-9B6BC63AAADA}" presName="accentRepeatNode" presStyleLbl="solidFgAcc1" presStyleIdx="0" presStyleCnt="4"/>
      <dgm:spPr>
        <a:solidFill>
          <a:schemeClr val="tx2">
            <a:lumMod val="60000"/>
            <a:lumOff val="40000"/>
          </a:schemeClr>
        </a:solidFill>
      </dgm:spPr>
    </dgm:pt>
    <dgm:pt modelId="{171EB2E9-DC83-4A99-80D1-8F00D2B2E65B}" type="pres">
      <dgm:prSet presAssocID="{3CCE26EE-C3E7-40AE-BD9F-1989745B3851}" presName="text_2" presStyleLbl="node1" presStyleIdx="1" presStyleCnt="4">
        <dgm:presLayoutVars>
          <dgm:bulletEnabled val="1"/>
        </dgm:presLayoutVars>
      </dgm:prSet>
      <dgm:spPr/>
    </dgm:pt>
    <dgm:pt modelId="{2883D089-B238-4029-9B62-30AF89DE4D64}" type="pres">
      <dgm:prSet presAssocID="{3CCE26EE-C3E7-40AE-BD9F-1989745B3851}" presName="accent_2" presStyleCnt="0"/>
      <dgm:spPr/>
    </dgm:pt>
    <dgm:pt modelId="{EDCDCE1A-8AF0-48CA-8035-CF8BC2305F4A}" type="pres">
      <dgm:prSet presAssocID="{3CCE26EE-C3E7-40AE-BD9F-1989745B3851}" presName="accentRepeatNode" presStyleLbl="solidFgAcc1" presStyleIdx="1" presStyleCnt="4"/>
      <dgm:spPr>
        <a:solidFill>
          <a:schemeClr val="tx2">
            <a:lumMod val="60000"/>
            <a:lumOff val="40000"/>
          </a:schemeClr>
        </a:solidFill>
      </dgm:spPr>
    </dgm:pt>
    <dgm:pt modelId="{A6139F37-67B8-470D-8C9C-A57A1D5393C3}" type="pres">
      <dgm:prSet presAssocID="{0E22A0DB-8DBF-40E7-B89C-60F6158BC1C5}" presName="text_3" presStyleLbl="node1" presStyleIdx="2" presStyleCnt="4">
        <dgm:presLayoutVars>
          <dgm:bulletEnabled val="1"/>
        </dgm:presLayoutVars>
      </dgm:prSet>
      <dgm:spPr/>
    </dgm:pt>
    <dgm:pt modelId="{94A05786-AD17-4C02-9B32-57158E62DF9B}" type="pres">
      <dgm:prSet presAssocID="{0E22A0DB-8DBF-40E7-B89C-60F6158BC1C5}" presName="accent_3" presStyleCnt="0"/>
      <dgm:spPr/>
    </dgm:pt>
    <dgm:pt modelId="{122F4C21-92EF-4B5F-AAAF-0CCF24E67426}" type="pres">
      <dgm:prSet presAssocID="{0E22A0DB-8DBF-40E7-B89C-60F6158BC1C5}" presName="accentRepeatNode" presStyleLbl="solidFgAcc1" presStyleIdx="2" presStyleCnt="4"/>
      <dgm:spPr>
        <a:solidFill>
          <a:schemeClr val="tx2">
            <a:lumMod val="60000"/>
            <a:lumOff val="40000"/>
          </a:schemeClr>
        </a:solidFill>
      </dgm:spPr>
    </dgm:pt>
    <dgm:pt modelId="{6345A623-2BC0-48C6-A4ED-FB90E0F69B83}" type="pres">
      <dgm:prSet presAssocID="{AB076550-2B6E-4A66-AFAF-49F02F7B9650}" presName="text_4" presStyleLbl="node1" presStyleIdx="3" presStyleCnt="4">
        <dgm:presLayoutVars>
          <dgm:bulletEnabled val="1"/>
        </dgm:presLayoutVars>
      </dgm:prSet>
      <dgm:spPr/>
    </dgm:pt>
    <dgm:pt modelId="{1BBB5B7E-23A5-4EDF-878C-69D59447A155}" type="pres">
      <dgm:prSet presAssocID="{AB076550-2B6E-4A66-AFAF-49F02F7B9650}" presName="accent_4" presStyleCnt="0"/>
      <dgm:spPr/>
    </dgm:pt>
    <dgm:pt modelId="{016CFA9E-88DB-4CEC-B6CC-D3CB7AF3F4E3}" type="pres">
      <dgm:prSet presAssocID="{AB076550-2B6E-4A66-AFAF-49F02F7B9650}" presName="accentRepeatNode" presStyleLbl="solidFgAcc1" presStyleIdx="3" presStyleCnt="4"/>
      <dgm:spPr>
        <a:solidFill>
          <a:schemeClr val="tx2">
            <a:lumMod val="60000"/>
            <a:lumOff val="40000"/>
          </a:schemeClr>
        </a:solidFill>
      </dgm:spPr>
    </dgm:pt>
  </dgm:ptLst>
  <dgm:cxnLst>
    <dgm:cxn modelId="{E0740E09-EC9B-4DFB-B119-18EFCA3BAAC4}" type="presOf" srcId="{7ED1C6AB-89CA-4745-B320-9B6BC63AAADA}" destId="{91A2C28F-CAD4-4087-BA9F-9C1D18D3126A}" srcOrd="0" destOrd="0" presId="urn:microsoft.com/office/officeart/2008/layout/VerticalCurvedList"/>
    <dgm:cxn modelId="{73C50E25-8CF2-4731-92B6-A3EDA12C0AB5}" type="presOf" srcId="{0E22A0DB-8DBF-40E7-B89C-60F6158BC1C5}" destId="{A6139F37-67B8-470D-8C9C-A57A1D5393C3}" srcOrd="0" destOrd="0" presId="urn:microsoft.com/office/officeart/2008/layout/VerticalCurvedList"/>
    <dgm:cxn modelId="{14567662-F2B7-4E44-8A94-6704BACF5744}" srcId="{3BBCAF54-E69D-4D03-B0D2-F8CF834DB30E}" destId="{3CCE26EE-C3E7-40AE-BD9F-1989745B3851}" srcOrd="1" destOrd="0" parTransId="{0838665D-4639-4221-BB16-D419B1F0B23B}" sibTransId="{683A6995-651A-4C87-926C-BA3D2DA46529}"/>
    <dgm:cxn modelId="{8410C967-0BF3-4442-9417-ECDA8C67531E}" srcId="{3BBCAF54-E69D-4D03-B0D2-F8CF834DB30E}" destId="{7ED1C6AB-89CA-4745-B320-9B6BC63AAADA}" srcOrd="0" destOrd="0" parTransId="{124F6202-45A3-4AD1-894A-E872045B135D}" sibTransId="{109BA793-731F-4FF7-85B3-26FF24C7CE8B}"/>
    <dgm:cxn modelId="{90876749-CEE3-4ECC-9957-B42824229F7A}" srcId="{3BBCAF54-E69D-4D03-B0D2-F8CF834DB30E}" destId="{AB076550-2B6E-4A66-AFAF-49F02F7B9650}" srcOrd="3" destOrd="0" parTransId="{7C9E9EF8-3FE8-4592-88D2-2D8562DC1E78}" sibTransId="{6100FC7D-206C-4150-8805-EC61E2ECA132}"/>
    <dgm:cxn modelId="{03B414D9-C2FA-4AA1-818C-CBEC77B30303}" type="presOf" srcId="{3BBCAF54-E69D-4D03-B0D2-F8CF834DB30E}" destId="{A954E906-B1E7-4296-B512-17430EE1637F}" srcOrd="0" destOrd="0" presId="urn:microsoft.com/office/officeart/2008/layout/VerticalCurvedList"/>
    <dgm:cxn modelId="{F9483ADB-56E4-4DE3-AA63-91029FB65C0B}" type="presOf" srcId="{3CCE26EE-C3E7-40AE-BD9F-1989745B3851}" destId="{171EB2E9-DC83-4A99-80D1-8F00D2B2E65B}" srcOrd="0" destOrd="0" presId="urn:microsoft.com/office/officeart/2008/layout/VerticalCurvedList"/>
    <dgm:cxn modelId="{9C5838E3-4948-4B42-8AD1-1B95D7ED753B}" type="presOf" srcId="{109BA793-731F-4FF7-85B3-26FF24C7CE8B}" destId="{7319898D-A98F-4465-9454-7E5C13B2E658}" srcOrd="0" destOrd="0" presId="urn:microsoft.com/office/officeart/2008/layout/VerticalCurvedList"/>
    <dgm:cxn modelId="{53A862F1-F70F-4D5B-81BA-5053AFA4154F}" type="presOf" srcId="{AB076550-2B6E-4A66-AFAF-49F02F7B9650}" destId="{6345A623-2BC0-48C6-A4ED-FB90E0F69B83}" srcOrd="0" destOrd="0" presId="urn:microsoft.com/office/officeart/2008/layout/VerticalCurvedList"/>
    <dgm:cxn modelId="{F30B77FA-34C0-4617-A76F-397F701CF770}" srcId="{3BBCAF54-E69D-4D03-B0D2-F8CF834DB30E}" destId="{0E22A0DB-8DBF-40E7-B89C-60F6158BC1C5}" srcOrd="2" destOrd="0" parTransId="{65D8D65A-C550-4C0A-9BF6-5A8C4543A540}" sibTransId="{3CF1758B-9A3A-4F2C-A3DC-988501965D87}"/>
    <dgm:cxn modelId="{06B03172-822B-4A20-A1DE-23CCAC05B3C8}" type="presParOf" srcId="{A954E906-B1E7-4296-B512-17430EE1637F}" destId="{907688AF-6680-4EA2-83D0-06B3E6BFFE8B}" srcOrd="0" destOrd="0" presId="urn:microsoft.com/office/officeart/2008/layout/VerticalCurvedList"/>
    <dgm:cxn modelId="{6C747391-B352-4D51-9FB5-7181CA9A05EF}" type="presParOf" srcId="{907688AF-6680-4EA2-83D0-06B3E6BFFE8B}" destId="{6BFE0B30-A6D4-43AD-BF9D-6593F2025A91}" srcOrd="0" destOrd="0" presId="urn:microsoft.com/office/officeart/2008/layout/VerticalCurvedList"/>
    <dgm:cxn modelId="{CDBF4939-A730-40E0-B584-72D4A73F01E8}" type="presParOf" srcId="{6BFE0B30-A6D4-43AD-BF9D-6593F2025A91}" destId="{C6D2ECA2-ED82-41ED-B699-31DA4E31B95C}" srcOrd="0" destOrd="0" presId="urn:microsoft.com/office/officeart/2008/layout/VerticalCurvedList"/>
    <dgm:cxn modelId="{02C8F67F-3A44-422F-89C8-99CA54A401C0}" type="presParOf" srcId="{6BFE0B30-A6D4-43AD-BF9D-6593F2025A91}" destId="{7319898D-A98F-4465-9454-7E5C13B2E658}" srcOrd="1" destOrd="0" presId="urn:microsoft.com/office/officeart/2008/layout/VerticalCurvedList"/>
    <dgm:cxn modelId="{6CC8B720-1542-4C2D-B717-C1C816280772}" type="presParOf" srcId="{6BFE0B30-A6D4-43AD-BF9D-6593F2025A91}" destId="{103C1748-6CA2-4206-8D3A-00C091A5F643}" srcOrd="2" destOrd="0" presId="urn:microsoft.com/office/officeart/2008/layout/VerticalCurvedList"/>
    <dgm:cxn modelId="{C493AC8B-1BDE-4400-B752-0848E74A8CBD}" type="presParOf" srcId="{6BFE0B30-A6D4-43AD-BF9D-6593F2025A91}" destId="{4AD9BFBC-3DF0-488A-8A94-BE53D55C8933}" srcOrd="3" destOrd="0" presId="urn:microsoft.com/office/officeart/2008/layout/VerticalCurvedList"/>
    <dgm:cxn modelId="{DCFA7994-3CA0-429C-9233-BF9A4470D5A4}" type="presParOf" srcId="{907688AF-6680-4EA2-83D0-06B3E6BFFE8B}" destId="{91A2C28F-CAD4-4087-BA9F-9C1D18D3126A}" srcOrd="1" destOrd="0" presId="urn:microsoft.com/office/officeart/2008/layout/VerticalCurvedList"/>
    <dgm:cxn modelId="{1698CE51-CEAB-4323-8002-193295FEA667}" type="presParOf" srcId="{907688AF-6680-4EA2-83D0-06B3E6BFFE8B}" destId="{87FD0D99-7C0B-4762-9D47-28B160D38366}" srcOrd="2" destOrd="0" presId="urn:microsoft.com/office/officeart/2008/layout/VerticalCurvedList"/>
    <dgm:cxn modelId="{09226250-738A-489D-9078-EF3E5F8CE39F}" type="presParOf" srcId="{87FD0D99-7C0B-4762-9D47-28B160D38366}" destId="{6A79A668-EECB-4D9C-8442-1E2BC584A7BB}" srcOrd="0" destOrd="0" presId="urn:microsoft.com/office/officeart/2008/layout/VerticalCurvedList"/>
    <dgm:cxn modelId="{1778A301-58C9-4C70-8BE2-13D876E19C27}" type="presParOf" srcId="{907688AF-6680-4EA2-83D0-06B3E6BFFE8B}" destId="{171EB2E9-DC83-4A99-80D1-8F00D2B2E65B}" srcOrd="3" destOrd="0" presId="urn:microsoft.com/office/officeart/2008/layout/VerticalCurvedList"/>
    <dgm:cxn modelId="{8C2D76F4-79B9-437E-9C9D-74E02C270994}" type="presParOf" srcId="{907688AF-6680-4EA2-83D0-06B3E6BFFE8B}" destId="{2883D089-B238-4029-9B62-30AF89DE4D64}" srcOrd="4" destOrd="0" presId="urn:microsoft.com/office/officeart/2008/layout/VerticalCurvedList"/>
    <dgm:cxn modelId="{DE76CF2E-E96D-4125-93A3-A5D4CC4A9F31}" type="presParOf" srcId="{2883D089-B238-4029-9B62-30AF89DE4D64}" destId="{EDCDCE1A-8AF0-48CA-8035-CF8BC2305F4A}" srcOrd="0" destOrd="0" presId="urn:microsoft.com/office/officeart/2008/layout/VerticalCurvedList"/>
    <dgm:cxn modelId="{F438E6D9-728F-4D7E-828F-4457A4D4EB3C}" type="presParOf" srcId="{907688AF-6680-4EA2-83D0-06B3E6BFFE8B}" destId="{A6139F37-67B8-470D-8C9C-A57A1D5393C3}" srcOrd="5" destOrd="0" presId="urn:microsoft.com/office/officeart/2008/layout/VerticalCurvedList"/>
    <dgm:cxn modelId="{21FED22D-E9B0-420F-A153-94226EE903B4}" type="presParOf" srcId="{907688AF-6680-4EA2-83D0-06B3E6BFFE8B}" destId="{94A05786-AD17-4C02-9B32-57158E62DF9B}" srcOrd="6" destOrd="0" presId="urn:microsoft.com/office/officeart/2008/layout/VerticalCurvedList"/>
    <dgm:cxn modelId="{D86E3E24-FEF2-4DF5-AC97-57C09395FC5C}" type="presParOf" srcId="{94A05786-AD17-4C02-9B32-57158E62DF9B}" destId="{122F4C21-92EF-4B5F-AAAF-0CCF24E67426}" srcOrd="0" destOrd="0" presId="urn:microsoft.com/office/officeart/2008/layout/VerticalCurvedList"/>
    <dgm:cxn modelId="{D0B8ED7C-5DBD-4990-9EB5-26FCB0FC0A58}" type="presParOf" srcId="{907688AF-6680-4EA2-83D0-06B3E6BFFE8B}" destId="{6345A623-2BC0-48C6-A4ED-FB90E0F69B83}" srcOrd="7" destOrd="0" presId="urn:microsoft.com/office/officeart/2008/layout/VerticalCurvedList"/>
    <dgm:cxn modelId="{0B7DF314-995A-481B-91D1-0184491D2AAD}" type="presParOf" srcId="{907688AF-6680-4EA2-83D0-06B3E6BFFE8B}" destId="{1BBB5B7E-23A5-4EDF-878C-69D59447A155}" srcOrd="8" destOrd="0" presId="urn:microsoft.com/office/officeart/2008/layout/VerticalCurvedList"/>
    <dgm:cxn modelId="{899E81B3-8EA6-465F-A487-DD96C4D8AA97}" type="presParOf" srcId="{1BBB5B7E-23A5-4EDF-878C-69D59447A155}" destId="{016CFA9E-88DB-4CEC-B6CC-D3CB7AF3F4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9898D-A98F-4465-9454-7E5C13B2E658}">
      <dsp:nvSpPr>
        <dsp:cNvPr id="0" name=""/>
        <dsp:cNvSpPr/>
      </dsp:nvSpPr>
      <dsp:spPr>
        <a:xfrm>
          <a:off x="-4873391" y="-746831"/>
          <a:ext cx="5804313" cy="5804313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2C28F-CAD4-4087-BA9F-9C1D18D3126A}">
      <dsp:nvSpPr>
        <dsp:cNvPr id="0" name=""/>
        <dsp:cNvSpPr/>
      </dsp:nvSpPr>
      <dsp:spPr>
        <a:xfrm>
          <a:off x="487508" y="331402"/>
          <a:ext cx="9787017" cy="66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Algorithm was proposed by Lloyd Shapley and </a:t>
          </a:r>
          <a:r>
            <a:rPr lang="en-IN" sz="2000" b="0" i="0" kern="1200" dirty="0"/>
            <a:t>David Gale in 1962</a:t>
          </a:r>
          <a:r>
            <a:rPr lang="en-IN" sz="2000" kern="1200" dirty="0"/>
            <a:t>.</a:t>
          </a:r>
        </a:p>
      </dsp:txBody>
      <dsp:txXfrm>
        <a:off x="487508" y="331402"/>
        <a:ext cx="9787017" cy="663150"/>
      </dsp:txXfrm>
    </dsp:sp>
    <dsp:sp modelId="{6A79A668-EECB-4D9C-8442-1E2BC584A7BB}">
      <dsp:nvSpPr>
        <dsp:cNvPr id="0" name=""/>
        <dsp:cNvSpPr/>
      </dsp:nvSpPr>
      <dsp:spPr>
        <a:xfrm>
          <a:off x="73039" y="248508"/>
          <a:ext cx="828937" cy="82893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EB2E9-DC83-4A99-80D1-8F00D2B2E65B}">
      <dsp:nvSpPr>
        <dsp:cNvPr id="0" name=""/>
        <dsp:cNvSpPr/>
      </dsp:nvSpPr>
      <dsp:spPr>
        <a:xfrm>
          <a:off x="867707" y="1326300"/>
          <a:ext cx="9406818" cy="66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Initially the algorithm aims to solve the </a:t>
          </a:r>
          <a:r>
            <a:rPr lang="en-IN" sz="2000" b="1" kern="1200" dirty="0"/>
            <a:t>stable marriage problem </a:t>
          </a:r>
          <a:r>
            <a:rPr lang="en-IN" sz="2000" kern="1200" dirty="0"/>
            <a:t>but later on find its application in  different areas.</a:t>
          </a:r>
        </a:p>
      </dsp:txBody>
      <dsp:txXfrm>
        <a:off x="867707" y="1326300"/>
        <a:ext cx="9406818" cy="663150"/>
      </dsp:txXfrm>
    </dsp:sp>
    <dsp:sp modelId="{EDCDCE1A-8AF0-48CA-8035-CF8BC2305F4A}">
      <dsp:nvSpPr>
        <dsp:cNvPr id="0" name=""/>
        <dsp:cNvSpPr/>
      </dsp:nvSpPr>
      <dsp:spPr>
        <a:xfrm>
          <a:off x="453238" y="1243406"/>
          <a:ext cx="828937" cy="82893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39F37-67B8-470D-8C9C-A57A1D5393C3}">
      <dsp:nvSpPr>
        <dsp:cNvPr id="0" name=""/>
        <dsp:cNvSpPr/>
      </dsp:nvSpPr>
      <dsp:spPr>
        <a:xfrm>
          <a:off x="867707" y="2321198"/>
          <a:ext cx="9406818" cy="66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algorithm runs on different data sets and based on the preference given by the user produces the stable pairing.</a:t>
          </a:r>
        </a:p>
      </dsp:txBody>
      <dsp:txXfrm>
        <a:off x="867707" y="2321198"/>
        <a:ext cx="9406818" cy="663150"/>
      </dsp:txXfrm>
    </dsp:sp>
    <dsp:sp modelId="{122F4C21-92EF-4B5F-AAAF-0CCF24E67426}">
      <dsp:nvSpPr>
        <dsp:cNvPr id="0" name=""/>
        <dsp:cNvSpPr/>
      </dsp:nvSpPr>
      <dsp:spPr>
        <a:xfrm>
          <a:off x="453238" y="2238305"/>
          <a:ext cx="828937" cy="82893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5A623-2BC0-48C6-A4ED-FB90E0F69B83}">
      <dsp:nvSpPr>
        <dsp:cNvPr id="0" name=""/>
        <dsp:cNvSpPr/>
      </dsp:nvSpPr>
      <dsp:spPr>
        <a:xfrm>
          <a:off x="487508" y="3316096"/>
          <a:ext cx="9787017" cy="66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3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 set of pairing is called stable if there is no pair that prefers each other to their assigned matches.</a:t>
          </a:r>
        </a:p>
      </dsp:txBody>
      <dsp:txXfrm>
        <a:off x="487508" y="3316096"/>
        <a:ext cx="9787017" cy="663150"/>
      </dsp:txXfrm>
    </dsp:sp>
    <dsp:sp modelId="{016CFA9E-88DB-4CEC-B6CC-D3CB7AF3F4E3}">
      <dsp:nvSpPr>
        <dsp:cNvPr id="0" name=""/>
        <dsp:cNvSpPr/>
      </dsp:nvSpPr>
      <dsp:spPr>
        <a:xfrm>
          <a:off x="73039" y="3233203"/>
          <a:ext cx="828937" cy="82893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3736-064A-47D6-A3F1-E3759104A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95241-49FA-4CFE-ABD1-86AF8801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747B-432B-42B9-A778-A7185B78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067B-DE7F-41EF-AA38-FE6F3C90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97B2-2053-4FC4-993D-8B1DE92C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7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F0FB-8FA1-4B07-A7BA-EF4D822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250C-39C1-4C82-9E8F-963B30CC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8AED-10D6-4097-BA03-43B5F3B4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5ACA-ECFC-4F97-92F0-C7034B8B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B019-29A1-4370-818D-3060C0A6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D9D2-3060-48DF-A9A1-08A31772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8D04-33FD-4E3B-BFD5-926CCA88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37EA-035D-44E3-8730-D45CACA7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957C-430B-4360-8522-A39BA790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B2A1-26BA-4024-8999-EEC5E24C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3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88F6-7D0C-4D46-8E0B-8BA2027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9944-56CF-42BE-BDF3-07F1EEE3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60734-49C0-4BEE-B6E3-B1539784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4F020-965D-4003-9438-157E0E33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B7C41-9F3B-4160-8D88-23A9C93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1A6F-31B3-4F07-BB57-3B1E2116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47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8830-2BF0-44ED-BEEB-5E017A3E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69BB1-8ED7-4413-AB77-335EB36A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1044F-02E2-4D05-88BE-E621AD58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EDFE0-530B-4C47-A7A0-7C1CEF2D0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F9DC4-AACE-497C-992F-4F4D3D260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E9B87-583B-491C-ACA1-6E6F205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ADC89-B881-40A9-A4B3-F485DBA3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7BA69-20EC-4BF7-97B4-FE674620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78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C8F2-9F9F-473C-8F58-3E8B9901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A32F-32EB-4165-A26F-D915B7B3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90EF-4A4C-493F-B867-EE0C205D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D63C0-4889-4497-89C8-CFB80057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54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46F8C-6F87-4949-9A29-5714E438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BBDB1-8A27-4A62-8326-2439B729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359FA-1A77-4352-851B-0154B1C8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30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60AC-087C-4CB9-BD80-B86A7DA4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D751-AC94-4208-B222-41B15079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A352A-8839-4909-BB42-2540CEA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16B3-2377-4ED4-A6EC-285B04E7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BE19D-17F5-4294-B753-1348647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B622-C1B1-4792-A16F-08B75F1D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59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8C57-0852-4591-87F5-8601E4F6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067F3-C6FE-47CB-B2F9-4FF19890F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A26BE-C7B3-4FE7-ABD0-E96D1534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23945-C352-47DA-B813-338A0C8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8370-5D56-4683-8CA9-D01E39FE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3E9F-50AB-4BD4-9EAE-56BC9C50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52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7491-8A7B-4434-AC24-BCB52183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66357-FB25-43FC-831A-5E253AB7F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DE8D-F7F7-4505-8F23-C5D7578B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28A6-9181-40E5-B6B8-8360BEE8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FAD8-B3B4-46B0-800A-FED503E1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07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EFE74-68E9-4F12-8163-AF030E44F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4F82A-09B1-4160-AE16-330F4B4F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52F1-9097-4296-80D2-22A1F33B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8C5C-A709-4118-8326-1D49A9F6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BBA9-AD49-48D9-B283-C6B399A3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A07F-DC70-494B-B6A3-AE132D7C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AA9F6-39EF-49C2-9CE4-4FBCB500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DB35-E29F-4520-BBCD-7B4ACB86E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9511-6630-484B-B71B-79B5F28502A8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2676-E0F7-46D9-9B0F-154E2E05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7614-B8D2-401B-84ED-9F4CD8C6B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BD21-608C-457B-99CF-F160A215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7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png"/><Relationship Id="rId7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1.jpg"/><Relationship Id="rId10" Type="http://schemas.openxmlformats.org/officeDocument/2006/relationships/image" Target="../media/image8.png"/><Relationship Id="rId4" Type="http://schemas.openxmlformats.org/officeDocument/2006/relationships/image" Target="../media/image10.jp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2E0E-521E-4430-A3D7-B776656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11" y="239697"/>
            <a:ext cx="9232777" cy="184655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IN" b="1" dirty="0"/>
              <a:t>Roth peranson algorithm</a:t>
            </a:r>
            <a:br>
              <a:rPr lang="en-IN" b="1" dirty="0"/>
            </a:br>
            <a:r>
              <a:rPr lang="en-IN" sz="3200" b="1" dirty="0"/>
              <a:t>SEMINAR 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E3D6F-F943-4F23-A3BC-6361029A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85" y="2247479"/>
            <a:ext cx="2136801" cy="2137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325E7D-F14D-4547-AFAA-9467C463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AD57C-63A6-4F66-A910-5B8F3979B4DC}"/>
              </a:ext>
            </a:extLst>
          </p:cNvPr>
          <p:cNvSpPr txBox="1"/>
          <p:nvPr/>
        </p:nvSpPr>
        <p:spPr>
          <a:xfrm>
            <a:off x="355106" y="4607511"/>
            <a:ext cx="654284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00" dirty="0"/>
              <a:t>MOJAMMIL</a:t>
            </a:r>
          </a:p>
          <a:p>
            <a:pPr>
              <a:lnSpc>
                <a:spcPct val="150000"/>
              </a:lnSpc>
            </a:pPr>
            <a:r>
              <a:rPr lang="en-IN" sz="2100" dirty="0"/>
              <a:t>157238</a:t>
            </a:r>
          </a:p>
          <a:p>
            <a:pPr>
              <a:lnSpc>
                <a:spcPct val="150000"/>
              </a:lnSpc>
            </a:pPr>
            <a:r>
              <a:rPr lang="en-IN" sz="2100" dirty="0"/>
              <a:t>COMPUTER SCIENCE ENGINEERING DEPARTMENT</a:t>
            </a:r>
          </a:p>
          <a:p>
            <a:pPr>
              <a:lnSpc>
                <a:spcPct val="150000"/>
              </a:lnSpc>
            </a:pPr>
            <a:r>
              <a:rPr lang="en-IN" sz="2100" dirty="0"/>
              <a:t>NIT WARANGAL</a:t>
            </a:r>
          </a:p>
        </p:txBody>
      </p:sp>
    </p:spTree>
    <p:extLst>
      <p:ext uri="{BB962C8B-B14F-4D97-AF65-F5344CB8AC3E}">
        <p14:creationId xmlns:p14="http://schemas.microsoft.com/office/powerpoint/2010/main" val="32694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110A4-54C7-43BE-AE70-C70466B9869F}"/>
              </a:ext>
            </a:extLst>
          </p:cNvPr>
          <p:cNvSpPr/>
          <p:nvPr/>
        </p:nvSpPr>
        <p:spPr>
          <a:xfrm>
            <a:off x="0" y="-26633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1E3D8-D966-40C0-BEF4-4F9BD2E4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5BB8-4C58-4385-84EB-FA556E49DD31}"/>
              </a:ext>
            </a:extLst>
          </p:cNvPr>
          <p:cNvSpPr txBox="1"/>
          <p:nvPr/>
        </p:nvSpPr>
        <p:spPr>
          <a:xfrm>
            <a:off x="1043529" y="575423"/>
            <a:ext cx="595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Application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B5552-45D7-40CA-AB98-9758645D7D0D}"/>
              </a:ext>
            </a:extLst>
          </p:cNvPr>
          <p:cNvSpPr txBox="1"/>
          <p:nvPr/>
        </p:nvSpPr>
        <p:spPr>
          <a:xfrm>
            <a:off x="841248" y="2386584"/>
            <a:ext cx="7644384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It is used in National Resident Matching Program in 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Most of the online dating sites uses this algorithm to optimize user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At college level, it can be used to select the Project and Project guide.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This algorithm can be used to develop an Application which can be helpful for both job seeker as well as job provider</a:t>
            </a:r>
          </a:p>
        </p:txBody>
      </p:sp>
    </p:spTree>
    <p:extLst>
      <p:ext uri="{BB962C8B-B14F-4D97-AF65-F5344CB8AC3E}">
        <p14:creationId xmlns:p14="http://schemas.microsoft.com/office/powerpoint/2010/main" val="22724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2D18A-DF14-44B9-8F67-687A9CAEA897}"/>
              </a:ext>
            </a:extLst>
          </p:cNvPr>
          <p:cNvSpPr/>
          <p:nvPr/>
        </p:nvSpPr>
        <p:spPr>
          <a:xfrm>
            <a:off x="0" y="-26633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92140-3B12-4E6C-B935-18FFA1879C0B}"/>
              </a:ext>
            </a:extLst>
          </p:cNvPr>
          <p:cNvSpPr/>
          <p:nvPr/>
        </p:nvSpPr>
        <p:spPr>
          <a:xfrm>
            <a:off x="0" y="0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47DA8-5BA5-4E66-ABBD-CC007E6EE759}"/>
              </a:ext>
            </a:extLst>
          </p:cNvPr>
          <p:cNvSpPr txBox="1"/>
          <p:nvPr/>
        </p:nvSpPr>
        <p:spPr>
          <a:xfrm>
            <a:off x="1043529" y="575423"/>
            <a:ext cx="595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Application in Medical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0B0B4-F1A0-42D0-A635-DF1DD032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23C61B-E567-4809-B07C-523E88912381}"/>
              </a:ext>
            </a:extLst>
          </p:cNvPr>
          <p:cNvSpPr txBox="1"/>
          <p:nvPr/>
        </p:nvSpPr>
        <p:spPr>
          <a:xfrm>
            <a:off x="603504" y="2622999"/>
            <a:ext cx="87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Kidney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6574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6A803-66AF-4AC2-9531-235BC2DC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66418-A553-4FEF-BA89-82D39B62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598" y="709751"/>
            <a:ext cx="4789218" cy="3564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82195-A83B-495E-B07B-B149C5377E84}"/>
              </a:ext>
            </a:extLst>
          </p:cNvPr>
          <p:cNvSpPr txBox="1"/>
          <p:nvPr/>
        </p:nvSpPr>
        <p:spPr>
          <a:xfrm>
            <a:off x="3300984" y="4515807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2-way exchange involves 4 simultaneous surgeries.</a:t>
            </a:r>
          </a:p>
        </p:txBody>
      </p:sp>
    </p:spTree>
    <p:extLst>
      <p:ext uri="{BB962C8B-B14F-4D97-AF65-F5344CB8AC3E}">
        <p14:creationId xmlns:p14="http://schemas.microsoft.com/office/powerpoint/2010/main" val="357092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9D55F-3E5B-4AAF-AC19-2C1E65CB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54BF5-F71C-49EF-A97C-45F5FC1F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58" y="-31262"/>
            <a:ext cx="8343900" cy="624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E49970-CB85-4803-901C-595754A72E72}"/>
              </a:ext>
            </a:extLst>
          </p:cNvPr>
          <p:cNvSpPr/>
          <p:nvPr/>
        </p:nvSpPr>
        <p:spPr>
          <a:xfrm>
            <a:off x="9290304" y="5843016"/>
            <a:ext cx="667512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6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55114-D654-4667-B1F1-043613A3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039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480CF-0596-4A29-83B4-4B8F142B1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939" y="5539666"/>
            <a:ext cx="1674918" cy="1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30E26-E900-458B-8732-13F4E54C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82407"/>
            <a:ext cx="10248900" cy="4486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C928B9-C425-4988-8A30-865961A6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939" y="5539666"/>
            <a:ext cx="1674918" cy="1256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08958-1B01-42AE-BC96-5ECD35F45405}"/>
              </a:ext>
            </a:extLst>
          </p:cNvPr>
          <p:cNvSpPr txBox="1"/>
          <p:nvPr/>
        </p:nvSpPr>
        <p:spPr>
          <a:xfrm>
            <a:off x="4115972" y="5069508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Longest Running Transplant Chain</a:t>
            </a:r>
          </a:p>
        </p:txBody>
      </p:sp>
    </p:spTree>
    <p:extLst>
      <p:ext uri="{BB962C8B-B14F-4D97-AF65-F5344CB8AC3E}">
        <p14:creationId xmlns:p14="http://schemas.microsoft.com/office/powerpoint/2010/main" val="245874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642A6-5A76-4412-B6A1-B997C624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571500"/>
            <a:ext cx="7609865" cy="4922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6DF90-5B47-4C3B-9F45-EF7A9DF1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939" y="5539666"/>
            <a:ext cx="1674918" cy="1256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D5F8-FDCA-4718-A176-E3BF63FA12FA}"/>
              </a:ext>
            </a:extLst>
          </p:cNvPr>
          <p:cNvSpPr txBox="1"/>
          <p:nvPr/>
        </p:nvSpPr>
        <p:spPr>
          <a:xfrm>
            <a:off x="2081212" y="5539666"/>
            <a:ext cx="776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People who got organ transplant using National Residency Match Program(2012)</a:t>
            </a:r>
          </a:p>
        </p:txBody>
      </p:sp>
    </p:spTree>
    <p:extLst>
      <p:ext uri="{BB962C8B-B14F-4D97-AF65-F5344CB8AC3E}">
        <p14:creationId xmlns:p14="http://schemas.microsoft.com/office/powerpoint/2010/main" val="27067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8902B2-EB14-4FB9-B78A-6B574065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939" y="5539666"/>
            <a:ext cx="1674918" cy="12561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65FBC8-8E17-41ED-835E-9A30D281E635}"/>
              </a:ext>
            </a:extLst>
          </p:cNvPr>
          <p:cNvSpPr/>
          <p:nvPr/>
        </p:nvSpPr>
        <p:spPr>
          <a:xfrm>
            <a:off x="0" y="2077374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73F10-5DDB-405F-A47D-26FB5E90156C}"/>
              </a:ext>
            </a:extLst>
          </p:cNvPr>
          <p:cNvSpPr txBox="1"/>
          <p:nvPr/>
        </p:nvSpPr>
        <p:spPr>
          <a:xfrm>
            <a:off x="2898962" y="2734323"/>
            <a:ext cx="595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ThankYou</a:t>
            </a:r>
            <a:endParaRPr lang="en-IN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71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5A28E-8E9F-46F8-9396-9D39AD8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72" y="453727"/>
            <a:ext cx="1163298" cy="1163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8C232-B15A-4B2E-BE3A-E330D36E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21" y="453727"/>
            <a:ext cx="1163297" cy="1163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73CF3-BB33-42B0-B513-DFAEAF6C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523" y="453727"/>
            <a:ext cx="1163297" cy="116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B06C9C-A4E0-4F5C-A290-F557103A8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812" y="453727"/>
            <a:ext cx="1071562" cy="1163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0E00CF-E108-467C-9B5A-C7B8A943D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708" y="453727"/>
            <a:ext cx="1071562" cy="11632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869E69-290A-4B77-8649-C834408AF59C}"/>
              </a:ext>
            </a:extLst>
          </p:cNvPr>
          <p:cNvSpPr txBox="1"/>
          <p:nvPr/>
        </p:nvSpPr>
        <p:spPr>
          <a:xfrm>
            <a:off x="1651059" y="1688123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Sunny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4D678-2C80-4ADC-B48E-5EBB0C23ADC1}"/>
              </a:ext>
            </a:extLst>
          </p:cNvPr>
          <p:cNvSpPr txBox="1"/>
          <p:nvPr/>
        </p:nvSpPr>
        <p:spPr>
          <a:xfrm>
            <a:off x="7557451" y="171592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Latha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7BD76-E105-408E-9AC9-21EF494A5488}"/>
              </a:ext>
            </a:extLst>
          </p:cNvPr>
          <p:cNvSpPr txBox="1"/>
          <p:nvPr/>
        </p:nvSpPr>
        <p:spPr>
          <a:xfrm>
            <a:off x="9325708" y="171592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Dan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F0940-8FDA-48D3-9F90-FCC5FB0659FA}"/>
              </a:ext>
            </a:extLst>
          </p:cNvPr>
          <p:cNvSpPr txBox="1"/>
          <p:nvPr/>
        </p:nvSpPr>
        <p:spPr>
          <a:xfrm>
            <a:off x="5703336" y="171592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Joseph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6E43F-0231-499D-93D2-2A1E2B16040F}"/>
              </a:ext>
            </a:extLst>
          </p:cNvPr>
          <p:cNvSpPr txBox="1"/>
          <p:nvPr/>
        </p:nvSpPr>
        <p:spPr>
          <a:xfrm>
            <a:off x="3697621" y="1738923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Arthur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58DD5-A1C5-4A7B-98D0-6FFEE3E0443C}"/>
              </a:ext>
            </a:extLst>
          </p:cNvPr>
          <p:cNvSpPr/>
          <p:nvPr/>
        </p:nvSpPr>
        <p:spPr>
          <a:xfrm flipV="1">
            <a:off x="0" y="3597423"/>
            <a:ext cx="1219200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90D542-32AC-4918-A0E9-62115856B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C1A6EE-444B-46CC-9CF4-65EB913EC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7872" y="4014701"/>
            <a:ext cx="1304918" cy="9970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FCB882-883A-47DE-B7D9-C9843885B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064" y="4014701"/>
            <a:ext cx="1304918" cy="9988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726323-58DA-46C7-9654-0B51E25E2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7820" y="4024788"/>
            <a:ext cx="1304918" cy="9769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6D1076-DA69-48EE-9E5E-A6200485640B}"/>
              </a:ext>
            </a:extLst>
          </p:cNvPr>
          <p:cNvSpPr txBox="1"/>
          <p:nvPr/>
        </p:nvSpPr>
        <p:spPr>
          <a:xfrm>
            <a:off x="8284308" y="5086143"/>
            <a:ext cx="161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Org3(2 Positions)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C82190-67FC-4853-802F-64F58B32A208}"/>
              </a:ext>
            </a:extLst>
          </p:cNvPr>
          <p:cNvSpPr txBox="1"/>
          <p:nvPr/>
        </p:nvSpPr>
        <p:spPr>
          <a:xfrm>
            <a:off x="4924990" y="5086143"/>
            <a:ext cx="154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Org2(2 Positions)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0B6928-84B3-4877-A7AE-26C8261805AE}"/>
              </a:ext>
            </a:extLst>
          </p:cNvPr>
          <p:cNvSpPr txBox="1"/>
          <p:nvPr/>
        </p:nvSpPr>
        <p:spPr>
          <a:xfrm>
            <a:off x="1368525" y="5086142"/>
            <a:ext cx="154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Org1(2 Positions 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8F6689-4331-471A-A9A3-53FFEFB88C3B}"/>
              </a:ext>
            </a:extLst>
          </p:cNvPr>
          <p:cNvSpPr txBox="1"/>
          <p:nvPr/>
        </p:nvSpPr>
        <p:spPr>
          <a:xfrm>
            <a:off x="1619796" y="2015922"/>
            <a:ext cx="116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2CACB-38F3-4D11-9819-4CC7033895E0}"/>
              </a:ext>
            </a:extLst>
          </p:cNvPr>
          <p:cNvSpPr txBox="1"/>
          <p:nvPr/>
        </p:nvSpPr>
        <p:spPr>
          <a:xfrm>
            <a:off x="7462812" y="2040203"/>
            <a:ext cx="91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Org3</a:t>
            </a:r>
          </a:p>
          <a:p>
            <a:pPr marL="342900" indent="-342900">
              <a:buFont typeface="+mj-lt"/>
              <a:buAutoNum type="arabicPeriod"/>
            </a:pP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93352A-1FCC-46BD-B306-A8EADA7DA8C7}"/>
              </a:ext>
            </a:extLst>
          </p:cNvPr>
          <p:cNvSpPr txBox="1"/>
          <p:nvPr/>
        </p:nvSpPr>
        <p:spPr>
          <a:xfrm>
            <a:off x="5723582" y="2073135"/>
            <a:ext cx="9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2F0EC-7C20-43E4-88B7-03ABBB5E3644}"/>
              </a:ext>
            </a:extLst>
          </p:cNvPr>
          <p:cNvSpPr txBox="1"/>
          <p:nvPr/>
        </p:nvSpPr>
        <p:spPr>
          <a:xfrm>
            <a:off x="3632258" y="2063202"/>
            <a:ext cx="91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D2090-F9EC-4BDD-BB14-E5E0085F19B5}"/>
              </a:ext>
            </a:extLst>
          </p:cNvPr>
          <p:cNvSpPr txBox="1"/>
          <p:nvPr/>
        </p:nvSpPr>
        <p:spPr>
          <a:xfrm>
            <a:off x="9202042" y="2021112"/>
            <a:ext cx="9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4050C-87C4-4FF5-92CE-CBFF3D761720}"/>
              </a:ext>
            </a:extLst>
          </p:cNvPr>
          <p:cNvSpPr txBox="1"/>
          <p:nvPr/>
        </p:nvSpPr>
        <p:spPr>
          <a:xfrm>
            <a:off x="4998063" y="5439680"/>
            <a:ext cx="1410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Arthur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Sunny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Latha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Joseph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881EB-BAC4-4D35-B931-137F492A6288}"/>
              </a:ext>
            </a:extLst>
          </p:cNvPr>
          <p:cNvSpPr txBox="1"/>
          <p:nvPr/>
        </p:nvSpPr>
        <p:spPr>
          <a:xfrm>
            <a:off x="8437819" y="5485040"/>
            <a:ext cx="141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Arthur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Joseph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Latha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0EC492-3D6B-4FCE-A46A-70A96D98B7E8}"/>
              </a:ext>
            </a:extLst>
          </p:cNvPr>
          <p:cNvSpPr txBox="1"/>
          <p:nvPr/>
        </p:nvSpPr>
        <p:spPr>
          <a:xfrm>
            <a:off x="1557872" y="5485040"/>
            <a:ext cx="128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Joseph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EA0756-3084-4BA8-BB57-BE373FA351FD}"/>
              </a:ext>
            </a:extLst>
          </p:cNvPr>
          <p:cNvCxnSpPr>
            <a:cxnSpLocks/>
          </p:cNvCxnSpPr>
          <p:nvPr/>
        </p:nvCxnSpPr>
        <p:spPr>
          <a:xfrm flipV="1">
            <a:off x="1475549" y="2132851"/>
            <a:ext cx="1566942" cy="218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96A66C-D460-443F-AA96-3B9544F5C52A}"/>
              </a:ext>
            </a:extLst>
          </p:cNvPr>
          <p:cNvSpPr/>
          <p:nvPr/>
        </p:nvSpPr>
        <p:spPr>
          <a:xfrm>
            <a:off x="0" y="-26633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9EA14-7C7E-4914-9D56-6C040399200B}"/>
              </a:ext>
            </a:extLst>
          </p:cNvPr>
          <p:cNvSpPr txBox="1"/>
          <p:nvPr/>
        </p:nvSpPr>
        <p:spPr>
          <a:xfrm>
            <a:off x="1443024" y="745724"/>
            <a:ext cx="595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Topics to be covered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B0D51-4FE4-47FD-B0DC-BBEEB9FB2B0B}"/>
              </a:ext>
            </a:extLst>
          </p:cNvPr>
          <p:cNvSpPr txBox="1"/>
          <p:nvPr/>
        </p:nvSpPr>
        <p:spPr>
          <a:xfrm>
            <a:off x="1443024" y="2405849"/>
            <a:ext cx="6271671" cy="249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Introduction to the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Working of the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Working demo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It’s application in day to day life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It’s importance in the medical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83A96-95A9-4FAD-9FC1-82718012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7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DA0453-81CB-4F8A-9D18-DF9019DCD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38548"/>
              </p:ext>
            </p:extLst>
          </p:nvPr>
        </p:nvGraphicFramePr>
        <p:xfrm>
          <a:off x="346229" y="1806065"/>
          <a:ext cx="10333608" cy="431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0EDB9E-3FBA-4388-B028-EF0DFCAAE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6E0D84-0164-4AC9-8646-ADB4DC0C3893}"/>
              </a:ext>
            </a:extLst>
          </p:cNvPr>
          <p:cNvSpPr/>
          <p:nvPr/>
        </p:nvSpPr>
        <p:spPr>
          <a:xfrm>
            <a:off x="0" y="-53266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D967C-61D8-442F-A2B8-3379CB72F676}"/>
              </a:ext>
            </a:extLst>
          </p:cNvPr>
          <p:cNvSpPr txBox="1"/>
          <p:nvPr/>
        </p:nvSpPr>
        <p:spPr>
          <a:xfrm>
            <a:off x="1043529" y="575423"/>
            <a:ext cx="595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Introduction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3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3CFF0-630A-4C1E-A0FD-A84C8CD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C8EA7-DC96-475C-8850-053912B9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3631"/>
            <a:ext cx="5787547" cy="383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15D6D-C7DA-486C-9881-FFD5F08E6FED}"/>
              </a:ext>
            </a:extLst>
          </p:cNvPr>
          <p:cNvSpPr txBox="1"/>
          <p:nvPr/>
        </p:nvSpPr>
        <p:spPr>
          <a:xfrm>
            <a:off x="308453" y="1109709"/>
            <a:ext cx="5397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Alvin Roth and others did further work on matching problem, leading to Shapley and Roth receiving a Nobel Prize in 2012.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They considered location also as one of the factor for matching criteria.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1A18C-856D-4130-BA89-40025E3B3F8B}"/>
              </a:ext>
            </a:extLst>
          </p:cNvPr>
          <p:cNvSpPr txBox="1"/>
          <p:nvPr/>
        </p:nvSpPr>
        <p:spPr>
          <a:xfrm>
            <a:off x="6294269" y="4476031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Alvin Roth accepting the Nobel Prize in 2012.</a:t>
            </a:r>
          </a:p>
        </p:txBody>
      </p:sp>
    </p:spTree>
    <p:extLst>
      <p:ext uri="{BB962C8B-B14F-4D97-AF65-F5344CB8AC3E}">
        <p14:creationId xmlns:p14="http://schemas.microsoft.com/office/powerpoint/2010/main" val="428871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D8987-DDCB-427E-A1D6-DDEB52DB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88797A-31B4-4B46-9CA7-00E15762EBD5}"/>
              </a:ext>
            </a:extLst>
          </p:cNvPr>
          <p:cNvSpPr/>
          <p:nvPr/>
        </p:nvSpPr>
        <p:spPr>
          <a:xfrm>
            <a:off x="0" y="-26633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529F8-8219-4091-8BD2-475DB940B8E5}"/>
              </a:ext>
            </a:extLst>
          </p:cNvPr>
          <p:cNvSpPr txBox="1"/>
          <p:nvPr/>
        </p:nvSpPr>
        <p:spPr>
          <a:xfrm>
            <a:off x="1043529" y="594804"/>
            <a:ext cx="595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Stable Marriage Problem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AF503-EFA9-4652-B829-F0D1D694A36D}"/>
              </a:ext>
            </a:extLst>
          </p:cNvPr>
          <p:cNvSpPr txBox="1"/>
          <p:nvPr/>
        </p:nvSpPr>
        <p:spPr>
          <a:xfrm>
            <a:off x="1043529" y="2503503"/>
            <a:ext cx="7647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Problem of trying to find the stable pairings between two sets of people(i.e., men and women who want to get married).</a:t>
            </a:r>
          </a:p>
          <a:p>
            <a:endParaRPr lang="en-IN" dirty="0"/>
          </a:p>
          <a:p>
            <a:r>
              <a:rPr lang="en-IN" dirty="0"/>
              <a:t>A set of pairings is considered </a:t>
            </a:r>
            <a:r>
              <a:rPr lang="en-IN" b="1" dirty="0"/>
              <a:t>stable </a:t>
            </a:r>
            <a:r>
              <a:rPr lang="en-IN" dirty="0"/>
              <a:t>if there is no pair that prefers each other to their assigned matches.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478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5BF0C-D25E-4CCA-B1D0-82B03636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08974-E09E-469A-8D93-5D537007C2EA}"/>
              </a:ext>
            </a:extLst>
          </p:cNvPr>
          <p:cNvSpPr/>
          <p:nvPr/>
        </p:nvSpPr>
        <p:spPr>
          <a:xfrm>
            <a:off x="0" y="2077374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DC6DA-DE39-4DED-96F2-A0EB977079E9}"/>
              </a:ext>
            </a:extLst>
          </p:cNvPr>
          <p:cNvSpPr txBox="1"/>
          <p:nvPr/>
        </p:nvSpPr>
        <p:spPr>
          <a:xfrm>
            <a:off x="2898962" y="2734323"/>
            <a:ext cx="595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Algorithm Working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E19C0-3BE3-4C23-A04D-F9F004C7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097" y="1659385"/>
            <a:ext cx="2606336" cy="26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3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5A28E-8E9F-46F8-9396-9D39AD88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72" y="453727"/>
            <a:ext cx="1163298" cy="1163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8C232-B15A-4B2E-BE3A-E330D36E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21" y="453727"/>
            <a:ext cx="1163297" cy="1163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73CF3-BB33-42B0-B513-DFAEAF6C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523" y="453727"/>
            <a:ext cx="1163297" cy="116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B06C9C-A4E0-4F5C-A290-F557103A8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812" y="453727"/>
            <a:ext cx="1071562" cy="1163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0E00CF-E108-467C-9B5A-C7B8A943D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708" y="453727"/>
            <a:ext cx="1071562" cy="11632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869E69-290A-4B77-8649-C834408AF59C}"/>
              </a:ext>
            </a:extLst>
          </p:cNvPr>
          <p:cNvSpPr txBox="1"/>
          <p:nvPr/>
        </p:nvSpPr>
        <p:spPr>
          <a:xfrm>
            <a:off x="1651059" y="1688123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Sunny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4D678-2C80-4ADC-B48E-5EBB0C23ADC1}"/>
              </a:ext>
            </a:extLst>
          </p:cNvPr>
          <p:cNvSpPr txBox="1"/>
          <p:nvPr/>
        </p:nvSpPr>
        <p:spPr>
          <a:xfrm>
            <a:off x="7557451" y="171592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Latha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7BD76-E105-408E-9AC9-21EF494A5488}"/>
              </a:ext>
            </a:extLst>
          </p:cNvPr>
          <p:cNvSpPr txBox="1"/>
          <p:nvPr/>
        </p:nvSpPr>
        <p:spPr>
          <a:xfrm>
            <a:off x="9325708" y="171592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Dan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F0940-8FDA-48D3-9F90-FCC5FB0659FA}"/>
              </a:ext>
            </a:extLst>
          </p:cNvPr>
          <p:cNvSpPr txBox="1"/>
          <p:nvPr/>
        </p:nvSpPr>
        <p:spPr>
          <a:xfrm>
            <a:off x="5703336" y="171592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Joseph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6E43F-0231-499D-93D2-2A1E2B16040F}"/>
              </a:ext>
            </a:extLst>
          </p:cNvPr>
          <p:cNvSpPr txBox="1"/>
          <p:nvPr/>
        </p:nvSpPr>
        <p:spPr>
          <a:xfrm>
            <a:off x="3697621" y="1738923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Arthur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58DD5-A1C5-4A7B-98D0-6FFEE3E0443C}"/>
              </a:ext>
            </a:extLst>
          </p:cNvPr>
          <p:cNvSpPr/>
          <p:nvPr/>
        </p:nvSpPr>
        <p:spPr>
          <a:xfrm flipV="1">
            <a:off x="0" y="3597423"/>
            <a:ext cx="1219200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90D542-32AC-4918-A0E9-62115856B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C1A6EE-444B-46CC-9CF4-65EB913EC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7872" y="4014701"/>
            <a:ext cx="1304918" cy="9970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FCB882-883A-47DE-B7D9-C9843885B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064" y="4014701"/>
            <a:ext cx="1304918" cy="9988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726323-58DA-46C7-9654-0B51E25E2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7820" y="4024788"/>
            <a:ext cx="1304918" cy="9769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6D1076-DA69-48EE-9E5E-A6200485640B}"/>
              </a:ext>
            </a:extLst>
          </p:cNvPr>
          <p:cNvSpPr txBox="1"/>
          <p:nvPr/>
        </p:nvSpPr>
        <p:spPr>
          <a:xfrm>
            <a:off x="8284308" y="5086143"/>
            <a:ext cx="161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Org3(2 Positions)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C82190-67FC-4853-802F-64F58B32A208}"/>
              </a:ext>
            </a:extLst>
          </p:cNvPr>
          <p:cNvSpPr txBox="1"/>
          <p:nvPr/>
        </p:nvSpPr>
        <p:spPr>
          <a:xfrm>
            <a:off x="4924990" y="5086143"/>
            <a:ext cx="154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Org2(2 Positions)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0B6928-84B3-4877-A7AE-26C8261805AE}"/>
              </a:ext>
            </a:extLst>
          </p:cNvPr>
          <p:cNvSpPr txBox="1"/>
          <p:nvPr/>
        </p:nvSpPr>
        <p:spPr>
          <a:xfrm>
            <a:off x="1368525" y="5086142"/>
            <a:ext cx="154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Org1(2 Positions 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8F6689-4331-471A-A9A3-53FFEFB88C3B}"/>
              </a:ext>
            </a:extLst>
          </p:cNvPr>
          <p:cNvSpPr txBox="1"/>
          <p:nvPr/>
        </p:nvSpPr>
        <p:spPr>
          <a:xfrm>
            <a:off x="1619797" y="2015922"/>
            <a:ext cx="911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2CACB-38F3-4D11-9819-4CC7033895E0}"/>
              </a:ext>
            </a:extLst>
          </p:cNvPr>
          <p:cNvSpPr txBox="1"/>
          <p:nvPr/>
        </p:nvSpPr>
        <p:spPr>
          <a:xfrm>
            <a:off x="7462812" y="2040203"/>
            <a:ext cx="91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Org3</a:t>
            </a:r>
          </a:p>
          <a:p>
            <a:pPr marL="342900" indent="-342900">
              <a:buFont typeface="+mj-lt"/>
              <a:buAutoNum type="arabicPeriod"/>
            </a:pP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93352A-1FCC-46BD-B306-A8EADA7DA8C7}"/>
              </a:ext>
            </a:extLst>
          </p:cNvPr>
          <p:cNvSpPr txBox="1"/>
          <p:nvPr/>
        </p:nvSpPr>
        <p:spPr>
          <a:xfrm>
            <a:off x="5723582" y="2073135"/>
            <a:ext cx="9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Org3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2F0EC-7C20-43E4-88B7-03ABBB5E3644}"/>
              </a:ext>
            </a:extLst>
          </p:cNvPr>
          <p:cNvSpPr txBox="1"/>
          <p:nvPr/>
        </p:nvSpPr>
        <p:spPr>
          <a:xfrm>
            <a:off x="3632258" y="2063202"/>
            <a:ext cx="91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D2090-F9EC-4BDD-BB14-E5E0085F19B5}"/>
              </a:ext>
            </a:extLst>
          </p:cNvPr>
          <p:cNvSpPr txBox="1"/>
          <p:nvPr/>
        </p:nvSpPr>
        <p:spPr>
          <a:xfrm>
            <a:off x="9202042" y="2021112"/>
            <a:ext cx="9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Org1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Org3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4050C-87C4-4FF5-92CE-CBFF3D761720}"/>
              </a:ext>
            </a:extLst>
          </p:cNvPr>
          <p:cNvSpPr txBox="1"/>
          <p:nvPr/>
        </p:nvSpPr>
        <p:spPr>
          <a:xfrm>
            <a:off x="4998063" y="5439680"/>
            <a:ext cx="1410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Sunny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Arthur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Latha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Joseph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881EB-BAC4-4D35-B931-137F492A6288}"/>
              </a:ext>
            </a:extLst>
          </p:cNvPr>
          <p:cNvSpPr txBox="1"/>
          <p:nvPr/>
        </p:nvSpPr>
        <p:spPr>
          <a:xfrm>
            <a:off x="8437819" y="5485040"/>
            <a:ext cx="141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Sunny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Joseph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Latha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0EC492-3D6B-4FCE-A46A-70A96D98B7E8}"/>
              </a:ext>
            </a:extLst>
          </p:cNvPr>
          <p:cNvSpPr txBox="1"/>
          <p:nvPr/>
        </p:nvSpPr>
        <p:spPr>
          <a:xfrm>
            <a:off x="1557872" y="5485040"/>
            <a:ext cx="128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Joseph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8B771A-56B8-490F-81C9-564B09099606}"/>
              </a:ext>
            </a:extLst>
          </p:cNvPr>
          <p:cNvCxnSpPr>
            <a:cxnSpLocks/>
          </p:cNvCxnSpPr>
          <p:nvPr/>
        </p:nvCxnSpPr>
        <p:spPr>
          <a:xfrm flipV="1">
            <a:off x="1475549" y="2132851"/>
            <a:ext cx="1566942" cy="218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17B366-8630-46BD-8A63-C141011B8AE3}"/>
              </a:ext>
            </a:extLst>
          </p:cNvPr>
          <p:cNvCxnSpPr>
            <a:cxnSpLocks/>
          </p:cNvCxnSpPr>
          <p:nvPr/>
        </p:nvCxnSpPr>
        <p:spPr>
          <a:xfrm flipV="1">
            <a:off x="4811192" y="5786801"/>
            <a:ext cx="1566942" cy="218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4CAC21-FF99-4E2C-BB57-364FB1A4F905}"/>
              </a:ext>
            </a:extLst>
          </p:cNvPr>
          <p:cNvCxnSpPr>
            <a:cxnSpLocks/>
          </p:cNvCxnSpPr>
          <p:nvPr/>
        </p:nvCxnSpPr>
        <p:spPr>
          <a:xfrm flipV="1">
            <a:off x="3516401" y="2201897"/>
            <a:ext cx="1566942" cy="218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D2DC3D-8BAF-4108-B800-F3E016455A9E}"/>
              </a:ext>
            </a:extLst>
          </p:cNvPr>
          <p:cNvCxnSpPr>
            <a:cxnSpLocks/>
          </p:cNvCxnSpPr>
          <p:nvPr/>
        </p:nvCxnSpPr>
        <p:spPr>
          <a:xfrm flipV="1">
            <a:off x="4811192" y="5924855"/>
            <a:ext cx="1566942" cy="218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1607EB-039F-4143-8C66-0A380CAE0544}"/>
              </a:ext>
            </a:extLst>
          </p:cNvPr>
          <p:cNvCxnSpPr>
            <a:cxnSpLocks/>
          </p:cNvCxnSpPr>
          <p:nvPr/>
        </p:nvCxnSpPr>
        <p:spPr>
          <a:xfrm flipV="1">
            <a:off x="5450351" y="2190088"/>
            <a:ext cx="1566942" cy="21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863D4A-8EC9-4150-81E4-98087B108F35}"/>
              </a:ext>
            </a:extLst>
          </p:cNvPr>
          <p:cNvCxnSpPr>
            <a:cxnSpLocks/>
          </p:cNvCxnSpPr>
          <p:nvPr/>
        </p:nvCxnSpPr>
        <p:spPr>
          <a:xfrm flipV="1">
            <a:off x="4808020" y="6294187"/>
            <a:ext cx="1566942" cy="21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212232FD-F28B-4574-AFCD-6C3B4B8AB581}"/>
              </a:ext>
            </a:extLst>
          </p:cNvPr>
          <p:cNvSpPr/>
          <p:nvPr/>
        </p:nvSpPr>
        <p:spPr>
          <a:xfrm>
            <a:off x="6734863" y="2118549"/>
            <a:ext cx="135620" cy="2103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59B85272-98C1-4509-885D-C2309C9B0A1C}"/>
              </a:ext>
            </a:extLst>
          </p:cNvPr>
          <p:cNvSpPr/>
          <p:nvPr/>
        </p:nvSpPr>
        <p:spPr>
          <a:xfrm>
            <a:off x="6331359" y="6193877"/>
            <a:ext cx="135620" cy="2103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1E7F93-EFAA-4999-9CBB-EA520A2148E9}"/>
              </a:ext>
            </a:extLst>
          </p:cNvPr>
          <p:cNvCxnSpPr>
            <a:cxnSpLocks/>
          </p:cNvCxnSpPr>
          <p:nvPr/>
        </p:nvCxnSpPr>
        <p:spPr>
          <a:xfrm flipV="1">
            <a:off x="5450351" y="2406585"/>
            <a:ext cx="1566942" cy="218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C95B37-67C8-4E90-BFAB-0CE815DBEB47}"/>
              </a:ext>
            </a:extLst>
          </p:cNvPr>
          <p:cNvCxnSpPr>
            <a:cxnSpLocks/>
          </p:cNvCxnSpPr>
          <p:nvPr/>
        </p:nvCxnSpPr>
        <p:spPr>
          <a:xfrm flipV="1">
            <a:off x="8233818" y="5949890"/>
            <a:ext cx="1566942" cy="218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EC2003-49EA-44E1-B788-895D8C8DEF84}"/>
              </a:ext>
            </a:extLst>
          </p:cNvPr>
          <p:cNvCxnSpPr>
            <a:cxnSpLocks/>
          </p:cNvCxnSpPr>
          <p:nvPr/>
        </p:nvCxnSpPr>
        <p:spPr>
          <a:xfrm flipV="1">
            <a:off x="7302580" y="2156851"/>
            <a:ext cx="1566942" cy="218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9E0158A5-0D1E-447E-8403-4EBC6FB37E40}"/>
              </a:ext>
            </a:extLst>
          </p:cNvPr>
          <p:cNvSpPr/>
          <p:nvPr/>
        </p:nvSpPr>
        <p:spPr>
          <a:xfrm>
            <a:off x="8584892" y="2073135"/>
            <a:ext cx="135620" cy="2103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3BFD00-39B9-4FF7-8C0E-8862AB81BF08}"/>
              </a:ext>
            </a:extLst>
          </p:cNvPr>
          <p:cNvCxnSpPr>
            <a:cxnSpLocks/>
          </p:cNvCxnSpPr>
          <p:nvPr/>
        </p:nvCxnSpPr>
        <p:spPr>
          <a:xfrm flipV="1">
            <a:off x="7302580" y="2345397"/>
            <a:ext cx="1566942" cy="218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DB990ED3-26B6-482B-8A20-28604DC897CB}"/>
              </a:ext>
            </a:extLst>
          </p:cNvPr>
          <p:cNvSpPr/>
          <p:nvPr/>
        </p:nvSpPr>
        <p:spPr>
          <a:xfrm>
            <a:off x="8737292" y="2225535"/>
            <a:ext cx="135620" cy="2103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6F4E46-4911-4FF8-B1FD-323DDB272DF9}"/>
              </a:ext>
            </a:extLst>
          </p:cNvPr>
          <p:cNvCxnSpPr>
            <a:cxnSpLocks/>
          </p:cNvCxnSpPr>
          <p:nvPr/>
        </p:nvCxnSpPr>
        <p:spPr>
          <a:xfrm flipV="1">
            <a:off x="7327919" y="2529674"/>
            <a:ext cx="1566942" cy="218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2C2A05-90E2-4AB6-83C9-A09314CBF332}"/>
              </a:ext>
            </a:extLst>
          </p:cNvPr>
          <p:cNvCxnSpPr>
            <a:cxnSpLocks/>
          </p:cNvCxnSpPr>
          <p:nvPr/>
        </p:nvCxnSpPr>
        <p:spPr>
          <a:xfrm flipV="1">
            <a:off x="8247227" y="6167760"/>
            <a:ext cx="1566942" cy="218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46454C-0762-4CF2-8A45-BF8CF9B1BAA6}"/>
              </a:ext>
            </a:extLst>
          </p:cNvPr>
          <p:cNvCxnSpPr>
            <a:cxnSpLocks/>
          </p:cNvCxnSpPr>
          <p:nvPr/>
        </p:nvCxnSpPr>
        <p:spPr>
          <a:xfrm flipV="1">
            <a:off x="9030698" y="2132851"/>
            <a:ext cx="1566942" cy="218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DBAA30-5D71-47E7-A449-653A3367DE51}"/>
              </a:ext>
            </a:extLst>
          </p:cNvPr>
          <p:cNvCxnSpPr>
            <a:cxnSpLocks/>
          </p:cNvCxnSpPr>
          <p:nvPr/>
        </p:nvCxnSpPr>
        <p:spPr>
          <a:xfrm flipV="1">
            <a:off x="4808020" y="5530842"/>
            <a:ext cx="1566942" cy="218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46B2B32F-6155-4035-A29F-73E2AD361949}"/>
              </a:ext>
            </a:extLst>
          </p:cNvPr>
          <p:cNvSpPr/>
          <p:nvPr/>
        </p:nvSpPr>
        <p:spPr>
          <a:xfrm>
            <a:off x="6347618" y="5841023"/>
            <a:ext cx="135620" cy="2103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0B54055-3432-4198-9A68-479FC55CCC62}"/>
              </a:ext>
            </a:extLst>
          </p:cNvPr>
          <p:cNvCxnSpPr>
            <a:cxnSpLocks/>
          </p:cNvCxnSpPr>
          <p:nvPr/>
        </p:nvCxnSpPr>
        <p:spPr>
          <a:xfrm flipV="1">
            <a:off x="3523476" y="2381795"/>
            <a:ext cx="1566942" cy="218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F19C2887-6BF3-4F77-A462-22091A8FC81B}"/>
              </a:ext>
            </a:extLst>
          </p:cNvPr>
          <p:cNvSpPr/>
          <p:nvPr/>
        </p:nvSpPr>
        <p:spPr>
          <a:xfrm>
            <a:off x="5019012" y="2278900"/>
            <a:ext cx="135620" cy="2103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0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53" grpId="0" animBg="1"/>
      <p:bldP spid="54" grpId="0" animBg="1"/>
      <p:bldP spid="58" grpId="0" animBg="1"/>
      <p:bldP spid="60" grpId="0" animBg="1"/>
      <p:bldP spid="67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561C3F-799F-46E0-873C-CF808189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72ABA2-C91C-4DB3-9C7F-46F84D8DCC8E}"/>
              </a:ext>
            </a:extLst>
          </p:cNvPr>
          <p:cNvSpPr/>
          <p:nvPr/>
        </p:nvSpPr>
        <p:spPr>
          <a:xfrm>
            <a:off x="4654296" y="1069848"/>
            <a:ext cx="45720" cy="534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A88AA-B249-48EC-9F54-657022BEA4D8}"/>
              </a:ext>
            </a:extLst>
          </p:cNvPr>
          <p:cNvSpPr/>
          <p:nvPr/>
        </p:nvSpPr>
        <p:spPr>
          <a:xfrm>
            <a:off x="0" y="1307592"/>
            <a:ext cx="4636008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579487-8A7F-4B7B-9007-E61BE2035F5E}"/>
              </a:ext>
            </a:extLst>
          </p:cNvPr>
          <p:cNvSpPr/>
          <p:nvPr/>
        </p:nvSpPr>
        <p:spPr>
          <a:xfrm>
            <a:off x="4718304" y="1307592"/>
            <a:ext cx="7473696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91AF0-73B7-4194-9C2C-1952F056E1A7}"/>
              </a:ext>
            </a:extLst>
          </p:cNvPr>
          <p:cNvSpPr txBox="1"/>
          <p:nvPr/>
        </p:nvSpPr>
        <p:spPr>
          <a:xfrm>
            <a:off x="274320" y="153619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 Matched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63228-4ED1-48BE-BD7A-8067E63C5E04}"/>
              </a:ext>
            </a:extLst>
          </p:cNvPr>
          <p:cNvSpPr txBox="1"/>
          <p:nvPr/>
        </p:nvSpPr>
        <p:spPr>
          <a:xfrm>
            <a:off x="6242304" y="148411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 Matched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22FD10-7E28-4817-8A43-2C8AE4B3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93" y="2258568"/>
            <a:ext cx="1163297" cy="1163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F3225B-6253-4B26-8648-6DC9FF757F26}"/>
              </a:ext>
            </a:extLst>
          </p:cNvPr>
          <p:cNvSpPr txBox="1"/>
          <p:nvPr/>
        </p:nvSpPr>
        <p:spPr>
          <a:xfrm>
            <a:off x="1301893" y="354376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Arthur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9F9776-638B-4BBB-8E60-9A807CDE7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893" y="4191226"/>
            <a:ext cx="1304918" cy="997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FB71C8-7ED4-415B-9C41-E8DCE0271B01}"/>
              </a:ext>
            </a:extLst>
          </p:cNvPr>
          <p:cNvSpPr txBox="1"/>
          <p:nvPr/>
        </p:nvSpPr>
        <p:spPr>
          <a:xfrm>
            <a:off x="1112546" y="5262667"/>
            <a:ext cx="154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Org1(2 Positions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F65B5C-0E61-4E3C-8DB0-FD2AD44E6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586" y="4189518"/>
            <a:ext cx="1304918" cy="9988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AD83E-5B2E-4A80-83A3-F91B2320CE04}"/>
              </a:ext>
            </a:extLst>
          </p:cNvPr>
          <p:cNvSpPr txBox="1"/>
          <p:nvPr/>
        </p:nvSpPr>
        <p:spPr>
          <a:xfrm>
            <a:off x="5205512" y="5260960"/>
            <a:ext cx="154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Org2(2 Positions)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5F90DC-EFB1-4F6B-AD91-02BD4A195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942" y="2380467"/>
            <a:ext cx="1071562" cy="11632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4FEA4F-B491-457C-8B8C-DC5A7C90C731}"/>
              </a:ext>
            </a:extLst>
          </p:cNvPr>
          <p:cNvSpPr txBox="1"/>
          <p:nvPr/>
        </p:nvSpPr>
        <p:spPr>
          <a:xfrm>
            <a:off x="4837942" y="364266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Dan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58AA0C-FC86-4803-98A1-55316DB24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498" y="2408268"/>
            <a:ext cx="1163298" cy="11632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5B2862-9DA2-4858-BECD-496629B08889}"/>
              </a:ext>
            </a:extLst>
          </p:cNvPr>
          <p:cNvSpPr txBox="1"/>
          <p:nvPr/>
        </p:nvSpPr>
        <p:spPr>
          <a:xfrm>
            <a:off x="6375685" y="364266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Sunny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14B988-606B-4EBD-B3EB-170E00180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5467" y="4200459"/>
            <a:ext cx="1304918" cy="9769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518549-D932-4861-BB7E-1B76A7EE2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444" y="2380467"/>
            <a:ext cx="1163297" cy="11632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E4B2D0-304D-4933-A6DE-66E8F726204A}"/>
              </a:ext>
            </a:extLst>
          </p:cNvPr>
          <p:cNvSpPr txBox="1"/>
          <p:nvPr/>
        </p:nvSpPr>
        <p:spPr>
          <a:xfrm>
            <a:off x="9015257" y="364266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Joseph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BDE76-567A-4EA6-96AF-2A5B866B86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3233" y="2380467"/>
            <a:ext cx="1071562" cy="11632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F7E7F8-A3CE-4F31-A547-8033FC331F70}"/>
              </a:ext>
            </a:extLst>
          </p:cNvPr>
          <p:cNvSpPr txBox="1"/>
          <p:nvPr/>
        </p:nvSpPr>
        <p:spPr>
          <a:xfrm>
            <a:off x="10697872" y="3642664"/>
            <a:ext cx="97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Latha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60CA17-6A6C-45ED-9983-A6E50A830BAA}"/>
              </a:ext>
            </a:extLst>
          </p:cNvPr>
          <p:cNvSpPr txBox="1"/>
          <p:nvPr/>
        </p:nvSpPr>
        <p:spPr>
          <a:xfrm>
            <a:off x="9736758" y="5260960"/>
            <a:ext cx="161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Org3(2 Positions)</a:t>
            </a:r>
          </a:p>
        </p:txBody>
      </p:sp>
    </p:spTree>
    <p:extLst>
      <p:ext uri="{BB962C8B-B14F-4D97-AF65-F5344CB8AC3E}">
        <p14:creationId xmlns:p14="http://schemas.microsoft.com/office/powerpoint/2010/main" val="67552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46F37-E3F8-4A80-BA21-507150032518}"/>
              </a:ext>
            </a:extLst>
          </p:cNvPr>
          <p:cNvSpPr/>
          <p:nvPr/>
        </p:nvSpPr>
        <p:spPr>
          <a:xfrm>
            <a:off x="0" y="2077374"/>
            <a:ext cx="12192000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BA02B-FCDA-4AC5-B025-696EE33E2EE8}"/>
              </a:ext>
            </a:extLst>
          </p:cNvPr>
          <p:cNvSpPr txBox="1"/>
          <p:nvPr/>
        </p:nvSpPr>
        <p:spPr>
          <a:xfrm>
            <a:off x="2898962" y="2734323"/>
            <a:ext cx="595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Demo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E8CF4-C5CE-48C2-9401-A8FC8D7D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3" y="5539666"/>
            <a:ext cx="1674918" cy="1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2297</TotalTime>
  <Words>399</Words>
  <Application>Microsoft Office PowerPoint</Application>
  <PresentationFormat>Widescreen</PresentationFormat>
  <Paragraphs>110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</vt:lpstr>
      <vt:lpstr>Wingdings 3</vt:lpstr>
      <vt:lpstr>Slice</vt:lpstr>
      <vt:lpstr>Office Theme</vt:lpstr>
      <vt:lpstr>Roth peranson algorithm SEMINAR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Roth peranson algorithm SEMINAR presentation</dc:title>
  <dc:creator>Mojammil khan</dc:creator>
  <cp:lastModifiedBy>Mojammil khan</cp:lastModifiedBy>
  <cp:revision>30</cp:revision>
  <dcterms:created xsi:type="dcterms:W3CDTF">2019-03-27T07:23:28Z</dcterms:created>
  <dcterms:modified xsi:type="dcterms:W3CDTF">2019-03-29T05:44:57Z</dcterms:modified>
</cp:coreProperties>
</file>