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560" r:id="rId2"/>
    <p:sldId id="582" r:id="rId3"/>
    <p:sldId id="583" r:id="rId4"/>
    <p:sldId id="584" r:id="rId5"/>
    <p:sldId id="585" r:id="rId6"/>
    <p:sldId id="586" r:id="rId7"/>
    <p:sldId id="587" r:id="rId8"/>
    <p:sldId id="588" r:id="rId9"/>
    <p:sldId id="589" r:id="rId10"/>
    <p:sldId id="593" r:id="rId11"/>
    <p:sldId id="561" r:id="rId12"/>
    <p:sldId id="591" r:id="rId13"/>
    <p:sldId id="595" r:id="rId14"/>
    <p:sldId id="563" r:id="rId15"/>
    <p:sldId id="564" r:id="rId16"/>
    <p:sldId id="565" r:id="rId17"/>
    <p:sldId id="566" r:id="rId18"/>
    <p:sldId id="567" r:id="rId19"/>
    <p:sldId id="568" r:id="rId20"/>
    <p:sldId id="569" r:id="rId21"/>
    <p:sldId id="570" r:id="rId22"/>
    <p:sldId id="596" r:id="rId23"/>
    <p:sldId id="571" r:id="rId24"/>
    <p:sldId id="575" r:id="rId25"/>
    <p:sldId id="576" r:id="rId26"/>
    <p:sldId id="577" r:id="rId27"/>
    <p:sldId id="608" r:id="rId28"/>
    <p:sldId id="579" r:id="rId29"/>
    <p:sldId id="598" r:id="rId30"/>
    <p:sldId id="599" r:id="rId31"/>
    <p:sldId id="600" r:id="rId32"/>
    <p:sldId id="601" r:id="rId33"/>
    <p:sldId id="602" r:id="rId34"/>
    <p:sldId id="603" r:id="rId35"/>
    <p:sldId id="604" r:id="rId36"/>
    <p:sldId id="605" r:id="rId37"/>
    <p:sldId id="606" r:id="rId38"/>
    <p:sldId id="492" r:id="rId39"/>
    <p:sldId id="524" r:id="rId40"/>
    <p:sldId id="525" r:id="rId41"/>
    <p:sldId id="526" r:id="rId42"/>
    <p:sldId id="528" r:id="rId43"/>
    <p:sldId id="529" r:id="rId44"/>
    <p:sldId id="530" r:id="rId45"/>
    <p:sldId id="532" r:id="rId46"/>
    <p:sldId id="554" r:id="rId47"/>
    <p:sldId id="556" r:id="rId48"/>
    <p:sldId id="509" r:id="rId49"/>
    <p:sldId id="503" r:id="rId50"/>
    <p:sldId id="504" r:id="rId51"/>
    <p:sldId id="617" r:id="rId52"/>
    <p:sldId id="619" r:id="rId53"/>
    <p:sldId id="607" r:id="rId54"/>
    <p:sldId id="616" r:id="rId55"/>
    <p:sldId id="615" r:id="rId56"/>
    <p:sldId id="609" r:id="rId57"/>
    <p:sldId id="618" r:id="rId58"/>
    <p:sldId id="537" r:id="rId59"/>
    <p:sldId id="538" r:id="rId60"/>
    <p:sldId id="539" r:id="rId61"/>
    <p:sldId id="540" r:id="rId62"/>
    <p:sldId id="541" r:id="rId63"/>
    <p:sldId id="542" r:id="rId64"/>
    <p:sldId id="543" r:id="rId65"/>
  </p:sldIdLst>
  <p:sldSz cx="9144000" cy="6858000" type="screen4x3"/>
  <p:notesSz cx="7315200" cy="9601200"/>
  <p:defaultTextStyle>
    <a:defPPr>
      <a:defRPr lang="en-US"/>
    </a:defPPr>
    <a:lvl1pPr algn="l" rtl="0" fontAlgn="base">
      <a:lnSpc>
        <a:spcPct val="30000"/>
      </a:lnSpc>
      <a:spcBef>
        <a:spcPct val="20000"/>
      </a:spcBef>
      <a:spcAft>
        <a:spcPct val="0"/>
      </a:spcAft>
      <a:buClr>
        <a:schemeClr val="tx2"/>
      </a:buClr>
      <a:buSzPct val="75000"/>
      <a:buFont typeface="Wingdings" pitchFamily="2" charset="2"/>
      <a:defRPr sz="2400" b="1" kern="1200">
        <a:solidFill>
          <a:schemeClr val="folHlink"/>
        </a:solidFill>
        <a:latin typeface="Arial" charset="0"/>
        <a:ea typeface="+mn-ea"/>
        <a:cs typeface="+mn-cs"/>
      </a:defRPr>
    </a:lvl1pPr>
    <a:lvl2pPr marL="457200" algn="l" rtl="0" fontAlgn="base">
      <a:lnSpc>
        <a:spcPct val="30000"/>
      </a:lnSpc>
      <a:spcBef>
        <a:spcPct val="20000"/>
      </a:spcBef>
      <a:spcAft>
        <a:spcPct val="0"/>
      </a:spcAft>
      <a:buClr>
        <a:schemeClr val="tx2"/>
      </a:buClr>
      <a:buSzPct val="75000"/>
      <a:buFont typeface="Wingdings" pitchFamily="2" charset="2"/>
      <a:defRPr sz="2400" b="1" kern="1200">
        <a:solidFill>
          <a:schemeClr val="folHlink"/>
        </a:solidFill>
        <a:latin typeface="Arial" charset="0"/>
        <a:ea typeface="+mn-ea"/>
        <a:cs typeface="+mn-cs"/>
      </a:defRPr>
    </a:lvl2pPr>
    <a:lvl3pPr marL="914400" algn="l" rtl="0" fontAlgn="base">
      <a:lnSpc>
        <a:spcPct val="30000"/>
      </a:lnSpc>
      <a:spcBef>
        <a:spcPct val="20000"/>
      </a:spcBef>
      <a:spcAft>
        <a:spcPct val="0"/>
      </a:spcAft>
      <a:buClr>
        <a:schemeClr val="tx2"/>
      </a:buClr>
      <a:buSzPct val="75000"/>
      <a:buFont typeface="Wingdings" pitchFamily="2" charset="2"/>
      <a:defRPr sz="2400" b="1" kern="1200">
        <a:solidFill>
          <a:schemeClr val="folHlink"/>
        </a:solidFill>
        <a:latin typeface="Arial" charset="0"/>
        <a:ea typeface="+mn-ea"/>
        <a:cs typeface="+mn-cs"/>
      </a:defRPr>
    </a:lvl3pPr>
    <a:lvl4pPr marL="1371600" algn="l" rtl="0" fontAlgn="base">
      <a:lnSpc>
        <a:spcPct val="30000"/>
      </a:lnSpc>
      <a:spcBef>
        <a:spcPct val="20000"/>
      </a:spcBef>
      <a:spcAft>
        <a:spcPct val="0"/>
      </a:spcAft>
      <a:buClr>
        <a:schemeClr val="tx2"/>
      </a:buClr>
      <a:buSzPct val="75000"/>
      <a:buFont typeface="Wingdings" pitchFamily="2" charset="2"/>
      <a:defRPr sz="2400" b="1" kern="1200">
        <a:solidFill>
          <a:schemeClr val="folHlink"/>
        </a:solidFill>
        <a:latin typeface="Arial" charset="0"/>
        <a:ea typeface="+mn-ea"/>
        <a:cs typeface="+mn-cs"/>
      </a:defRPr>
    </a:lvl4pPr>
    <a:lvl5pPr marL="1828800" algn="l" rtl="0" fontAlgn="base">
      <a:lnSpc>
        <a:spcPct val="30000"/>
      </a:lnSpc>
      <a:spcBef>
        <a:spcPct val="20000"/>
      </a:spcBef>
      <a:spcAft>
        <a:spcPct val="0"/>
      </a:spcAft>
      <a:buClr>
        <a:schemeClr val="tx2"/>
      </a:buClr>
      <a:buSzPct val="75000"/>
      <a:buFont typeface="Wingdings" pitchFamily="2" charset="2"/>
      <a:defRPr sz="2400" b="1" kern="1200">
        <a:solidFill>
          <a:schemeClr val="folHlink"/>
        </a:solidFill>
        <a:latin typeface="Arial" charset="0"/>
        <a:ea typeface="+mn-ea"/>
        <a:cs typeface="+mn-cs"/>
      </a:defRPr>
    </a:lvl5pPr>
    <a:lvl6pPr marL="2286000" algn="l" defTabSz="914400" rtl="0" eaLnBrk="1" latinLnBrk="0" hangingPunct="1">
      <a:defRPr sz="2400" b="1" kern="1200">
        <a:solidFill>
          <a:schemeClr val="folHlink"/>
        </a:solidFill>
        <a:latin typeface="Arial" charset="0"/>
        <a:ea typeface="+mn-ea"/>
        <a:cs typeface="+mn-cs"/>
      </a:defRPr>
    </a:lvl6pPr>
    <a:lvl7pPr marL="2743200" algn="l" defTabSz="914400" rtl="0" eaLnBrk="1" latinLnBrk="0" hangingPunct="1">
      <a:defRPr sz="2400" b="1" kern="1200">
        <a:solidFill>
          <a:schemeClr val="folHlink"/>
        </a:solidFill>
        <a:latin typeface="Arial" charset="0"/>
        <a:ea typeface="+mn-ea"/>
        <a:cs typeface="+mn-cs"/>
      </a:defRPr>
    </a:lvl7pPr>
    <a:lvl8pPr marL="3200400" algn="l" defTabSz="914400" rtl="0" eaLnBrk="1" latinLnBrk="0" hangingPunct="1">
      <a:defRPr sz="2400" b="1" kern="1200">
        <a:solidFill>
          <a:schemeClr val="folHlink"/>
        </a:solidFill>
        <a:latin typeface="Arial" charset="0"/>
        <a:ea typeface="+mn-ea"/>
        <a:cs typeface="+mn-cs"/>
      </a:defRPr>
    </a:lvl8pPr>
    <a:lvl9pPr marL="3657600" algn="l" defTabSz="914400" rtl="0" eaLnBrk="1" latinLnBrk="0" hangingPunct="1">
      <a:defRPr sz="2400" b="1" kern="1200">
        <a:solidFill>
          <a:schemeClr val="fo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a:srgbClr val="97CBFF"/>
    <a:srgbClr val="A7D3FF"/>
    <a:srgbClr val="AFD7FF"/>
    <a:srgbClr val="ABD5FF"/>
    <a:srgbClr val="99CCFF"/>
    <a:srgbClr val="0000CC"/>
    <a:srgbClr val="003300"/>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9" autoAdjust="0"/>
    <p:restoredTop sz="96327" autoAdjust="0"/>
  </p:normalViewPr>
  <p:slideViewPr>
    <p:cSldViewPr snapToGrid="0">
      <p:cViewPr varScale="1">
        <p:scale>
          <a:sx n="72" d="100"/>
          <a:sy n="72" d="100"/>
        </p:scale>
        <p:origin x="-97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snapToGrid="0">
      <p:cViewPr varScale="1">
        <p:scale>
          <a:sx n="51" d="100"/>
          <a:sy n="51" d="100"/>
        </p:scale>
        <p:origin x="-1848" y="-90"/>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387" tIns="48193" rIns="96387" bIns="48193" numCol="1" anchor="t" anchorCtr="0" compatLnSpc="1">
            <a:prstTxWarp prst="textNoShape">
              <a:avLst/>
            </a:prstTxWarp>
          </a:bodyPr>
          <a:lstStyle>
            <a:lvl1pPr defTabSz="963613">
              <a:lnSpc>
                <a:spcPct val="100000"/>
              </a:lnSpc>
              <a:spcBef>
                <a:spcPct val="0"/>
              </a:spcBef>
              <a:buClrTx/>
              <a:buSzTx/>
              <a:buFontTx/>
              <a:buNone/>
              <a:defRPr sz="1300" b="0" smtClean="0">
                <a:solidFill>
                  <a:schemeClr val="tx1"/>
                </a:solidFill>
              </a:defRPr>
            </a:lvl1pPr>
          </a:lstStyle>
          <a:p>
            <a:pPr>
              <a:defRPr/>
            </a:pPr>
            <a:endParaRPr lang="en-US"/>
          </a:p>
        </p:txBody>
      </p:sp>
      <p:sp>
        <p:nvSpPr>
          <p:cNvPr id="17203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387" tIns="48193" rIns="96387" bIns="48193" numCol="1" anchor="t" anchorCtr="0" compatLnSpc="1">
            <a:prstTxWarp prst="textNoShape">
              <a:avLst/>
            </a:prstTxWarp>
          </a:bodyPr>
          <a:lstStyle>
            <a:lvl1pPr algn="r" defTabSz="963613">
              <a:lnSpc>
                <a:spcPct val="100000"/>
              </a:lnSpc>
              <a:spcBef>
                <a:spcPct val="0"/>
              </a:spcBef>
              <a:buClrTx/>
              <a:buSzTx/>
              <a:buFontTx/>
              <a:buNone/>
              <a:defRPr sz="1300" b="0" smtClean="0">
                <a:solidFill>
                  <a:schemeClr val="tx1"/>
                </a:solidFill>
              </a:defRPr>
            </a:lvl1pPr>
          </a:lstStyle>
          <a:p>
            <a:pPr>
              <a:defRPr/>
            </a:pPr>
            <a:endParaRPr lang="en-US"/>
          </a:p>
        </p:txBody>
      </p:sp>
      <p:sp>
        <p:nvSpPr>
          <p:cNvPr id="17203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387" tIns="48193" rIns="96387" bIns="48193" numCol="1" anchor="b" anchorCtr="0" compatLnSpc="1">
            <a:prstTxWarp prst="textNoShape">
              <a:avLst/>
            </a:prstTxWarp>
          </a:bodyPr>
          <a:lstStyle>
            <a:lvl1pPr defTabSz="963613">
              <a:lnSpc>
                <a:spcPct val="100000"/>
              </a:lnSpc>
              <a:spcBef>
                <a:spcPct val="0"/>
              </a:spcBef>
              <a:buClrTx/>
              <a:buSzTx/>
              <a:buFontTx/>
              <a:buNone/>
              <a:defRPr sz="1300" b="0" smtClean="0">
                <a:solidFill>
                  <a:schemeClr val="tx1"/>
                </a:solidFill>
              </a:defRPr>
            </a:lvl1pPr>
          </a:lstStyle>
          <a:p>
            <a:pPr>
              <a:defRPr/>
            </a:pPr>
            <a:endParaRPr lang="en-US"/>
          </a:p>
        </p:txBody>
      </p:sp>
      <p:sp>
        <p:nvSpPr>
          <p:cNvPr id="17203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387" tIns="48193" rIns="96387" bIns="48193" numCol="1" anchor="b" anchorCtr="0" compatLnSpc="1">
            <a:prstTxWarp prst="textNoShape">
              <a:avLst/>
            </a:prstTxWarp>
          </a:bodyPr>
          <a:lstStyle>
            <a:lvl1pPr algn="r" defTabSz="963613">
              <a:lnSpc>
                <a:spcPct val="100000"/>
              </a:lnSpc>
              <a:spcBef>
                <a:spcPct val="0"/>
              </a:spcBef>
              <a:buClrTx/>
              <a:buSzTx/>
              <a:buFontTx/>
              <a:buNone/>
              <a:defRPr sz="1300" b="0" smtClean="0">
                <a:solidFill>
                  <a:schemeClr val="tx1"/>
                </a:solidFill>
              </a:defRPr>
            </a:lvl1pPr>
          </a:lstStyle>
          <a:p>
            <a:pPr>
              <a:defRPr/>
            </a:pPr>
            <a:fld id="{44B74B0E-0CC6-47E6-A0C7-90303C7F791B}"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387" tIns="48193" rIns="96387" bIns="48193" numCol="1" anchor="t" anchorCtr="0" compatLnSpc="1">
            <a:prstTxWarp prst="textNoShape">
              <a:avLst/>
            </a:prstTxWarp>
          </a:bodyPr>
          <a:lstStyle>
            <a:lvl1pPr defTabSz="963613">
              <a:lnSpc>
                <a:spcPct val="100000"/>
              </a:lnSpc>
              <a:spcBef>
                <a:spcPct val="0"/>
              </a:spcBef>
              <a:buClrTx/>
              <a:buSzTx/>
              <a:buFontTx/>
              <a:buNone/>
              <a:defRPr sz="1300" b="0" smtClean="0">
                <a:solidFill>
                  <a:schemeClr val="tx1"/>
                </a:solidFill>
              </a:defRPr>
            </a:lvl1pPr>
          </a:lstStyle>
          <a:p>
            <a:pPr>
              <a:defRPr/>
            </a:pPr>
            <a:endParaRPr lang="en-US"/>
          </a:p>
        </p:txBody>
      </p:sp>
      <p:sp>
        <p:nvSpPr>
          <p:cNvPr id="184323" name="Rectangle 3"/>
          <p:cNvSpPr>
            <a:spLocks noGrp="1" noChangeArrowheads="1"/>
          </p:cNvSpPr>
          <p:nvPr>
            <p:ph type="dt" idx="1"/>
          </p:nvPr>
        </p:nvSpPr>
        <p:spPr bwMode="auto">
          <a:xfrm>
            <a:off x="4144963" y="0"/>
            <a:ext cx="3170237" cy="477838"/>
          </a:xfrm>
          <a:prstGeom prst="rect">
            <a:avLst/>
          </a:prstGeom>
          <a:noFill/>
          <a:ln w="9525">
            <a:noFill/>
            <a:miter lim="800000"/>
            <a:headEnd/>
            <a:tailEnd/>
          </a:ln>
          <a:effectLst/>
        </p:spPr>
        <p:txBody>
          <a:bodyPr vert="horz" wrap="square" lIns="96387" tIns="48193" rIns="96387" bIns="48193" numCol="1" anchor="t" anchorCtr="0" compatLnSpc="1">
            <a:prstTxWarp prst="textNoShape">
              <a:avLst/>
            </a:prstTxWarp>
          </a:bodyPr>
          <a:lstStyle>
            <a:lvl1pPr algn="r" defTabSz="963613">
              <a:lnSpc>
                <a:spcPct val="100000"/>
              </a:lnSpc>
              <a:spcBef>
                <a:spcPct val="0"/>
              </a:spcBef>
              <a:buClrTx/>
              <a:buSzTx/>
              <a:buFontTx/>
              <a:buNone/>
              <a:defRPr sz="1300" b="0" smtClean="0">
                <a:solidFill>
                  <a:schemeClr val="tx1"/>
                </a:solidFill>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70000" y="715963"/>
            <a:ext cx="4776788" cy="3582987"/>
          </a:xfrm>
          <a:prstGeom prst="rect">
            <a:avLst/>
          </a:prstGeom>
          <a:noFill/>
          <a:ln w="9525">
            <a:solidFill>
              <a:srgbClr val="000000"/>
            </a:solidFill>
            <a:miter lim="800000"/>
            <a:headEnd/>
            <a:tailEnd/>
          </a:ln>
        </p:spPr>
      </p:sp>
      <p:sp>
        <p:nvSpPr>
          <p:cNvPr id="184325" name="Rectangle 5"/>
          <p:cNvSpPr>
            <a:spLocks noGrp="1" noChangeArrowheads="1"/>
          </p:cNvSpPr>
          <p:nvPr>
            <p:ph type="body" sz="quarter" idx="3"/>
          </p:nvPr>
        </p:nvSpPr>
        <p:spPr bwMode="auto">
          <a:xfrm>
            <a:off x="974725" y="4537075"/>
            <a:ext cx="5365750" cy="4379913"/>
          </a:xfrm>
          <a:prstGeom prst="rect">
            <a:avLst/>
          </a:prstGeom>
          <a:noFill/>
          <a:ln w="9525">
            <a:noFill/>
            <a:miter lim="800000"/>
            <a:headEnd/>
            <a:tailEnd/>
          </a:ln>
          <a:effectLst/>
        </p:spPr>
        <p:txBody>
          <a:bodyPr vert="horz" wrap="square" lIns="96387" tIns="48193" rIns="96387" bIns="481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26" name="Rectangle 6"/>
          <p:cNvSpPr>
            <a:spLocks noGrp="1" noChangeArrowheads="1"/>
          </p:cNvSpPr>
          <p:nvPr>
            <p:ph type="ftr" sz="quarter" idx="4"/>
          </p:nvPr>
        </p:nvSpPr>
        <p:spPr bwMode="auto">
          <a:xfrm>
            <a:off x="0" y="9155113"/>
            <a:ext cx="3170238" cy="477837"/>
          </a:xfrm>
          <a:prstGeom prst="rect">
            <a:avLst/>
          </a:prstGeom>
          <a:noFill/>
          <a:ln w="9525">
            <a:noFill/>
            <a:miter lim="800000"/>
            <a:headEnd/>
            <a:tailEnd/>
          </a:ln>
          <a:effectLst/>
        </p:spPr>
        <p:txBody>
          <a:bodyPr vert="horz" wrap="square" lIns="96387" tIns="48193" rIns="96387" bIns="48193" numCol="1" anchor="b" anchorCtr="0" compatLnSpc="1">
            <a:prstTxWarp prst="textNoShape">
              <a:avLst/>
            </a:prstTxWarp>
          </a:bodyPr>
          <a:lstStyle>
            <a:lvl1pPr defTabSz="963613">
              <a:lnSpc>
                <a:spcPct val="100000"/>
              </a:lnSpc>
              <a:spcBef>
                <a:spcPct val="0"/>
              </a:spcBef>
              <a:buClrTx/>
              <a:buSzTx/>
              <a:buFontTx/>
              <a:buNone/>
              <a:defRPr sz="1300" b="0" smtClean="0">
                <a:solidFill>
                  <a:schemeClr val="tx1"/>
                </a:solidFill>
              </a:defRPr>
            </a:lvl1pPr>
          </a:lstStyle>
          <a:p>
            <a:pPr>
              <a:defRPr/>
            </a:pPr>
            <a:endParaRPr lang="en-US"/>
          </a:p>
        </p:txBody>
      </p:sp>
      <p:sp>
        <p:nvSpPr>
          <p:cNvPr id="184327" name="Rectangle 7"/>
          <p:cNvSpPr>
            <a:spLocks noGrp="1" noChangeArrowheads="1"/>
          </p:cNvSpPr>
          <p:nvPr>
            <p:ph type="sldNum" sz="quarter" idx="5"/>
          </p:nvPr>
        </p:nvSpPr>
        <p:spPr bwMode="auto">
          <a:xfrm>
            <a:off x="4144963" y="9155113"/>
            <a:ext cx="3170237" cy="477837"/>
          </a:xfrm>
          <a:prstGeom prst="rect">
            <a:avLst/>
          </a:prstGeom>
          <a:noFill/>
          <a:ln w="9525">
            <a:noFill/>
            <a:miter lim="800000"/>
            <a:headEnd/>
            <a:tailEnd/>
          </a:ln>
          <a:effectLst/>
        </p:spPr>
        <p:txBody>
          <a:bodyPr vert="horz" wrap="square" lIns="96387" tIns="48193" rIns="96387" bIns="48193" numCol="1" anchor="b" anchorCtr="0" compatLnSpc="1">
            <a:prstTxWarp prst="textNoShape">
              <a:avLst/>
            </a:prstTxWarp>
          </a:bodyPr>
          <a:lstStyle>
            <a:lvl1pPr algn="r" defTabSz="963613">
              <a:lnSpc>
                <a:spcPct val="100000"/>
              </a:lnSpc>
              <a:spcBef>
                <a:spcPct val="0"/>
              </a:spcBef>
              <a:buClrTx/>
              <a:buSzTx/>
              <a:buFontTx/>
              <a:buNone/>
              <a:defRPr sz="1300" b="0" smtClean="0">
                <a:solidFill>
                  <a:schemeClr val="tx1"/>
                </a:solidFill>
              </a:defRPr>
            </a:lvl1pPr>
          </a:lstStyle>
          <a:p>
            <a:pPr>
              <a:defRPr/>
            </a:pPr>
            <a:fld id="{2EFCE2B9-C38C-42EB-8D4C-E7420599AC08}"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D830BC22-EF47-4199-BE1F-92FDDBCC9679}" type="slidenum">
              <a:rPr lang="en-US" sz="1300" b="0">
                <a:solidFill>
                  <a:schemeClr val="tx1"/>
                </a:solidFill>
              </a:rPr>
              <a:pPr algn="r" defTabSz="963613">
                <a:lnSpc>
                  <a:spcPct val="100000"/>
                </a:lnSpc>
                <a:spcBef>
                  <a:spcPct val="0"/>
                </a:spcBef>
                <a:buClrTx/>
                <a:buSzTx/>
                <a:buFontTx/>
                <a:buNone/>
              </a:pPr>
              <a:t>1</a:t>
            </a:fld>
            <a:endParaRPr lang="en-US" sz="1300" b="0">
              <a:solidFill>
                <a:schemeClr val="tx1"/>
              </a:solidFill>
            </a:endParaRPr>
          </a:p>
        </p:txBody>
      </p:sp>
      <p:sp>
        <p:nvSpPr>
          <p:cNvPr id="66563" name="Rectangle 1026"/>
          <p:cNvSpPr>
            <a:spLocks noGrp="1" noRot="1" noChangeAspect="1" noChangeArrowheads="1" noTextEdit="1"/>
          </p:cNvSpPr>
          <p:nvPr>
            <p:ph type="sldImg"/>
          </p:nvPr>
        </p:nvSpPr>
        <p:spPr>
          <a:xfrm>
            <a:off x="1258888" y="719138"/>
            <a:ext cx="4802187" cy="3602037"/>
          </a:xfrm>
          <a:ln/>
        </p:spPr>
      </p:sp>
      <p:sp>
        <p:nvSpPr>
          <p:cNvPr id="66564" name="Rectangle 1027"/>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D7DF0FB0-009A-4F6B-8EDD-05938E81ADBE}" type="slidenum">
              <a:rPr lang="en-US" sz="1300" b="0">
                <a:solidFill>
                  <a:schemeClr val="tx1"/>
                </a:solidFill>
              </a:rPr>
              <a:pPr algn="r" defTabSz="963613">
                <a:lnSpc>
                  <a:spcPct val="100000"/>
                </a:lnSpc>
                <a:spcBef>
                  <a:spcPct val="0"/>
                </a:spcBef>
                <a:buClrTx/>
                <a:buSzTx/>
                <a:buFontTx/>
                <a:buNone/>
              </a:pPr>
              <a:t>12</a:t>
            </a:fld>
            <a:endParaRPr lang="en-US" sz="1300" b="0">
              <a:solidFill>
                <a:schemeClr val="tx1"/>
              </a:solidFill>
            </a:endParaRPr>
          </a:p>
        </p:txBody>
      </p:sp>
      <p:sp>
        <p:nvSpPr>
          <p:cNvPr id="78851" name="Rectangle 2"/>
          <p:cNvSpPr>
            <a:spLocks noGrp="1" noRot="1" noChangeAspect="1" noChangeArrowheads="1" noTextEdit="1"/>
          </p:cNvSpPr>
          <p:nvPr>
            <p:ph type="sldImg"/>
          </p:nvPr>
        </p:nvSpPr>
        <p:spPr>
          <a:xfrm>
            <a:off x="1258888" y="719138"/>
            <a:ext cx="4802187" cy="3602037"/>
          </a:xfrm>
          <a:ln/>
        </p:spPr>
      </p:sp>
      <p:sp>
        <p:nvSpPr>
          <p:cNvPr id="78852"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r>
              <a:rPr lang="en-US" smtClean="0"/>
              <a:t>The slide shows evolution of BI.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4FD953E0-9E07-4035-AEC6-0345042E5CBE}" type="slidenum">
              <a:rPr lang="en-US" sz="1300" b="0">
                <a:solidFill>
                  <a:schemeClr val="tx1"/>
                </a:solidFill>
              </a:rPr>
              <a:pPr algn="r" defTabSz="963613">
                <a:lnSpc>
                  <a:spcPct val="100000"/>
                </a:lnSpc>
                <a:spcBef>
                  <a:spcPct val="0"/>
                </a:spcBef>
                <a:buClrTx/>
                <a:buSzTx/>
                <a:buFontTx/>
                <a:buNone/>
              </a:pPr>
              <a:t>14</a:t>
            </a:fld>
            <a:endParaRPr lang="en-US" sz="1300" b="0">
              <a:solidFill>
                <a:schemeClr val="tx1"/>
              </a:solidFill>
            </a:endParaRPr>
          </a:p>
        </p:txBody>
      </p:sp>
      <p:sp>
        <p:nvSpPr>
          <p:cNvPr id="80899" name="Rectangle 1026"/>
          <p:cNvSpPr>
            <a:spLocks noGrp="1" noRot="1" noChangeAspect="1" noChangeArrowheads="1" noTextEdit="1"/>
          </p:cNvSpPr>
          <p:nvPr>
            <p:ph type="sldImg"/>
          </p:nvPr>
        </p:nvSpPr>
        <p:spPr>
          <a:xfrm>
            <a:off x="1258888" y="719138"/>
            <a:ext cx="4802187" cy="3602037"/>
          </a:xfrm>
          <a:ln/>
        </p:spPr>
      </p:sp>
      <p:sp>
        <p:nvSpPr>
          <p:cNvPr id="80900" name="Rectangle 1027"/>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610FFDAA-61D2-4FA7-BFD3-E457D1DC8DC9}" type="slidenum">
              <a:rPr lang="en-US" sz="1300" b="0">
                <a:solidFill>
                  <a:schemeClr val="tx1"/>
                </a:solidFill>
              </a:rPr>
              <a:pPr algn="r" defTabSz="963613">
                <a:lnSpc>
                  <a:spcPct val="100000"/>
                </a:lnSpc>
                <a:spcBef>
                  <a:spcPct val="0"/>
                </a:spcBef>
                <a:buClrTx/>
                <a:buSzTx/>
                <a:buFontTx/>
                <a:buNone/>
              </a:pPr>
              <a:t>15</a:t>
            </a:fld>
            <a:endParaRPr lang="en-US" sz="1300" b="0">
              <a:solidFill>
                <a:schemeClr val="tx1"/>
              </a:solidFill>
            </a:endParaRPr>
          </a:p>
        </p:txBody>
      </p:sp>
      <p:sp>
        <p:nvSpPr>
          <p:cNvPr id="81923" name="Rectangle 1026"/>
          <p:cNvSpPr>
            <a:spLocks noGrp="1" noRot="1" noChangeAspect="1" noChangeArrowheads="1" noTextEdit="1"/>
          </p:cNvSpPr>
          <p:nvPr>
            <p:ph type="sldImg"/>
          </p:nvPr>
        </p:nvSpPr>
        <p:spPr>
          <a:xfrm>
            <a:off x="1258888" y="719138"/>
            <a:ext cx="4802187" cy="3602037"/>
          </a:xfrm>
          <a:ln/>
        </p:spPr>
      </p:sp>
      <p:sp>
        <p:nvSpPr>
          <p:cNvPr id="81924" name="Rectangle 1027"/>
          <p:cNvSpPr>
            <a:spLocks noGrp="1" noChangeArrowheads="1"/>
          </p:cNvSpPr>
          <p:nvPr>
            <p:ph type="body" idx="1"/>
          </p:nvPr>
        </p:nvSpPr>
        <p:spPr>
          <a:xfrm>
            <a:off x="731838" y="4560888"/>
            <a:ext cx="5851525" cy="4321175"/>
          </a:xfrm>
          <a:solidFill>
            <a:srgbClr val="FFFFFF"/>
          </a:solidFill>
          <a:ln>
            <a:solidFill>
              <a:srgbClr val="000000"/>
            </a:solidFill>
          </a:ln>
        </p:spPr>
        <p:txBody>
          <a:bodyPr/>
          <a:lstStyle/>
          <a:p>
            <a:pPr eaLnBrk="1" hangingPunct="1"/>
            <a:endParaRPr lang="en-US" sz="10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9DA76A88-CCCA-4D7C-915B-4A6FD20409AE}" type="slidenum">
              <a:rPr lang="en-US" sz="1300" b="0">
                <a:solidFill>
                  <a:schemeClr val="tx1"/>
                </a:solidFill>
              </a:rPr>
              <a:pPr algn="r" defTabSz="963613">
                <a:lnSpc>
                  <a:spcPct val="100000"/>
                </a:lnSpc>
                <a:spcBef>
                  <a:spcPct val="0"/>
                </a:spcBef>
                <a:buClrTx/>
                <a:buSzTx/>
                <a:buFontTx/>
                <a:buNone/>
              </a:pPr>
              <a:t>16</a:t>
            </a:fld>
            <a:endParaRPr lang="en-US" sz="1300" b="0">
              <a:solidFill>
                <a:schemeClr val="tx1"/>
              </a:solidFill>
            </a:endParaRPr>
          </a:p>
        </p:txBody>
      </p:sp>
      <p:sp>
        <p:nvSpPr>
          <p:cNvPr id="82947" name="Rectangle 2"/>
          <p:cNvSpPr>
            <a:spLocks noGrp="1" noRot="1" noChangeAspect="1" noChangeArrowheads="1" noTextEdit="1"/>
          </p:cNvSpPr>
          <p:nvPr>
            <p:ph type="sldImg"/>
          </p:nvPr>
        </p:nvSpPr>
        <p:spPr>
          <a:xfrm>
            <a:off x="1258888" y="719138"/>
            <a:ext cx="4802187" cy="3602037"/>
          </a:xfrm>
          <a:ln/>
        </p:spPr>
      </p:sp>
      <p:sp>
        <p:nvSpPr>
          <p:cNvPr id="82948"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87908970-FD4A-4F59-8906-EA76910351A9}" type="slidenum">
              <a:rPr lang="en-US" sz="1300" b="0">
                <a:solidFill>
                  <a:schemeClr val="tx1"/>
                </a:solidFill>
              </a:rPr>
              <a:pPr algn="r" defTabSz="963613">
                <a:lnSpc>
                  <a:spcPct val="100000"/>
                </a:lnSpc>
                <a:spcBef>
                  <a:spcPct val="0"/>
                </a:spcBef>
                <a:buClrTx/>
                <a:buSzTx/>
                <a:buFontTx/>
                <a:buNone/>
              </a:pPr>
              <a:t>17</a:t>
            </a:fld>
            <a:endParaRPr lang="en-US" sz="1300" b="0">
              <a:solidFill>
                <a:schemeClr val="tx1"/>
              </a:solidFill>
            </a:endParaRPr>
          </a:p>
        </p:txBody>
      </p:sp>
      <p:sp>
        <p:nvSpPr>
          <p:cNvPr id="83971" name="Rectangle 2"/>
          <p:cNvSpPr>
            <a:spLocks noGrp="1" noRot="1" noChangeAspect="1" noChangeArrowheads="1" noTextEdit="1"/>
          </p:cNvSpPr>
          <p:nvPr>
            <p:ph type="sldImg"/>
          </p:nvPr>
        </p:nvSpPr>
        <p:spPr>
          <a:xfrm>
            <a:off x="1258888" y="719138"/>
            <a:ext cx="4802187" cy="3602037"/>
          </a:xfrm>
          <a:ln/>
        </p:spPr>
      </p:sp>
      <p:sp>
        <p:nvSpPr>
          <p:cNvPr id="83972"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9262086D-6BD9-449C-9CD3-C2E507806709}" type="slidenum">
              <a:rPr lang="en-US" sz="1300" b="0">
                <a:solidFill>
                  <a:schemeClr val="tx1"/>
                </a:solidFill>
              </a:rPr>
              <a:pPr algn="r" defTabSz="963613">
                <a:lnSpc>
                  <a:spcPct val="100000"/>
                </a:lnSpc>
                <a:spcBef>
                  <a:spcPct val="0"/>
                </a:spcBef>
                <a:buClrTx/>
                <a:buSzTx/>
                <a:buFontTx/>
                <a:buNone/>
              </a:pPr>
              <a:t>18</a:t>
            </a:fld>
            <a:endParaRPr lang="en-US" sz="1300" b="0">
              <a:solidFill>
                <a:schemeClr val="tx1"/>
              </a:solidFill>
            </a:endParaRPr>
          </a:p>
        </p:txBody>
      </p:sp>
      <p:sp>
        <p:nvSpPr>
          <p:cNvPr id="84995" name="Rectangle 2"/>
          <p:cNvSpPr>
            <a:spLocks noGrp="1" noRot="1" noChangeAspect="1" noChangeArrowheads="1" noTextEdit="1"/>
          </p:cNvSpPr>
          <p:nvPr>
            <p:ph type="sldImg"/>
          </p:nvPr>
        </p:nvSpPr>
        <p:spPr>
          <a:xfrm>
            <a:off x="1258888" y="719138"/>
            <a:ext cx="4802187" cy="3602037"/>
          </a:xfrm>
          <a:ln/>
        </p:spPr>
      </p:sp>
      <p:sp>
        <p:nvSpPr>
          <p:cNvPr id="84996"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EE3B6854-14D5-41C0-ACA4-727316487AF1}" type="slidenum">
              <a:rPr lang="en-US" sz="1300" b="0">
                <a:solidFill>
                  <a:schemeClr val="tx1"/>
                </a:solidFill>
              </a:rPr>
              <a:pPr algn="r" defTabSz="963613">
                <a:lnSpc>
                  <a:spcPct val="100000"/>
                </a:lnSpc>
                <a:spcBef>
                  <a:spcPct val="0"/>
                </a:spcBef>
                <a:buClrTx/>
                <a:buSzTx/>
                <a:buFontTx/>
                <a:buNone/>
              </a:pPr>
              <a:t>19</a:t>
            </a:fld>
            <a:endParaRPr lang="en-US" sz="1300" b="0">
              <a:solidFill>
                <a:schemeClr val="tx1"/>
              </a:solidFill>
            </a:endParaRPr>
          </a:p>
        </p:txBody>
      </p:sp>
      <p:sp>
        <p:nvSpPr>
          <p:cNvPr id="86019" name="Rectangle 2"/>
          <p:cNvSpPr>
            <a:spLocks noGrp="1" noRot="1" noChangeAspect="1" noChangeArrowheads="1" noTextEdit="1"/>
          </p:cNvSpPr>
          <p:nvPr>
            <p:ph type="sldImg"/>
          </p:nvPr>
        </p:nvSpPr>
        <p:spPr>
          <a:xfrm>
            <a:off x="1258888" y="719138"/>
            <a:ext cx="4802187" cy="3602037"/>
          </a:xfrm>
          <a:ln/>
        </p:spPr>
      </p:sp>
      <p:sp>
        <p:nvSpPr>
          <p:cNvPr id="86020"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178AE22E-D504-48D2-868A-7852E33B66C5}" type="slidenum">
              <a:rPr lang="en-US" sz="1300" b="0">
                <a:solidFill>
                  <a:schemeClr val="tx1"/>
                </a:solidFill>
              </a:rPr>
              <a:pPr algn="r" defTabSz="963613">
                <a:lnSpc>
                  <a:spcPct val="100000"/>
                </a:lnSpc>
                <a:spcBef>
                  <a:spcPct val="0"/>
                </a:spcBef>
                <a:buClrTx/>
                <a:buSzTx/>
                <a:buFontTx/>
                <a:buNone/>
              </a:pPr>
              <a:t>20</a:t>
            </a:fld>
            <a:endParaRPr lang="en-US" sz="1300" b="0">
              <a:solidFill>
                <a:schemeClr val="tx1"/>
              </a:solidFill>
            </a:endParaRPr>
          </a:p>
        </p:txBody>
      </p:sp>
      <p:sp>
        <p:nvSpPr>
          <p:cNvPr id="87043" name="Rectangle 2"/>
          <p:cNvSpPr>
            <a:spLocks noGrp="1" noRot="1" noChangeAspect="1" noChangeArrowheads="1" noTextEdit="1"/>
          </p:cNvSpPr>
          <p:nvPr>
            <p:ph type="sldImg"/>
          </p:nvPr>
        </p:nvSpPr>
        <p:spPr>
          <a:xfrm>
            <a:off x="1258888" y="719138"/>
            <a:ext cx="4802187" cy="3602037"/>
          </a:xfrm>
          <a:ln/>
        </p:spPr>
      </p:sp>
      <p:sp>
        <p:nvSpPr>
          <p:cNvPr id="87044"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BA90A157-C218-422F-9C71-4D982B1AB5F5}" type="slidenum">
              <a:rPr lang="en-US" sz="1300" b="0">
                <a:solidFill>
                  <a:schemeClr val="tx1"/>
                </a:solidFill>
              </a:rPr>
              <a:pPr algn="r" defTabSz="963613">
                <a:lnSpc>
                  <a:spcPct val="100000"/>
                </a:lnSpc>
                <a:spcBef>
                  <a:spcPct val="0"/>
                </a:spcBef>
                <a:buClrTx/>
                <a:buSzTx/>
                <a:buFontTx/>
                <a:buNone/>
              </a:pPr>
              <a:t>21</a:t>
            </a:fld>
            <a:endParaRPr lang="en-US" sz="1300" b="0">
              <a:solidFill>
                <a:schemeClr val="tx1"/>
              </a:solidFill>
            </a:endParaRPr>
          </a:p>
        </p:txBody>
      </p:sp>
      <p:sp>
        <p:nvSpPr>
          <p:cNvPr id="88067" name="Rectangle 2050"/>
          <p:cNvSpPr>
            <a:spLocks noGrp="1" noRot="1" noChangeAspect="1" noChangeArrowheads="1" noTextEdit="1"/>
          </p:cNvSpPr>
          <p:nvPr>
            <p:ph type="sldImg"/>
          </p:nvPr>
        </p:nvSpPr>
        <p:spPr>
          <a:xfrm>
            <a:off x="1258888" y="719138"/>
            <a:ext cx="4802187" cy="3602037"/>
          </a:xfrm>
          <a:ln/>
        </p:spPr>
      </p:sp>
      <p:sp>
        <p:nvSpPr>
          <p:cNvPr id="88068" name="Rectangle 2051"/>
          <p:cNvSpPr>
            <a:spLocks noGrp="1" noChangeArrowheads="1"/>
          </p:cNvSpPr>
          <p:nvPr>
            <p:ph type="body" idx="1"/>
          </p:nvPr>
        </p:nvSpPr>
        <p:spPr>
          <a:xfrm>
            <a:off x="731838" y="4560888"/>
            <a:ext cx="5851525" cy="4321175"/>
          </a:xfrm>
          <a:solidFill>
            <a:srgbClr val="FFFFFF"/>
          </a:solidFill>
          <a:ln>
            <a:solidFill>
              <a:srgbClr val="000000"/>
            </a:solidFill>
          </a:ln>
        </p:spPr>
        <p:txBody>
          <a:bodyPr/>
          <a:lstStyle/>
          <a:p>
            <a:pPr eaLnBrk="1" hangingPunct="1"/>
            <a:r>
              <a:rPr lang="en-GB" smtClean="0"/>
              <a:t>BI can be applied within the business or in those areas that reach outside the business.  Here are just some examples.</a:t>
            </a:r>
          </a:p>
          <a:p>
            <a:pPr eaLnBrk="1" hangingPunct="1"/>
            <a:endParaRPr lang="en-GB" smtClean="0"/>
          </a:p>
          <a:p>
            <a:pPr eaLnBrk="1" hangingPunct="1"/>
            <a:r>
              <a:rPr lang="en-GB" smtClean="0"/>
              <a:t>Companies spend millions on ERP and find they are unable to report or analysis their data</a:t>
            </a:r>
          </a:p>
          <a:p>
            <a:pPr eaLnBrk="1" hangingPunct="1"/>
            <a:endParaRPr lang="en-GB" smtClean="0"/>
          </a:p>
          <a:p>
            <a:pPr eaLnBrk="1" hangingPunct="1"/>
            <a:r>
              <a:rPr lang="en-GB" smtClean="0"/>
              <a:t>Balanced scorecard provides a consolidated view of the business</a:t>
            </a:r>
          </a:p>
          <a:p>
            <a:pPr eaLnBrk="1" hangingPunct="1"/>
            <a:endParaRPr lang="en-GB" smtClean="0"/>
          </a:p>
          <a:p>
            <a:pPr eaLnBrk="1" hangingPunct="1"/>
            <a:r>
              <a:rPr lang="en-GB" smtClean="0"/>
              <a:t>Segmentation – cutting the data by the key dimension.  Richard will demonstrate some examples of this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r>
              <a:rPr lang="en-US" smtClean="0"/>
              <a:t>The architecture of BI consists of three components. They are Data Warehouse, Business Analytics and Performance management. In this course we are discussing only data warehouse component only.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B05353CC-C394-4D8F-AFCF-C4065222AD4F}" type="slidenum">
              <a:rPr lang="en-US" sz="1300" b="0">
                <a:solidFill>
                  <a:schemeClr val="tx1"/>
                </a:solidFill>
              </a:rPr>
              <a:pPr algn="r" defTabSz="963613">
                <a:lnSpc>
                  <a:spcPct val="100000"/>
                </a:lnSpc>
                <a:spcBef>
                  <a:spcPct val="0"/>
                </a:spcBef>
                <a:buClrTx/>
                <a:buSzTx/>
                <a:buFontTx/>
                <a:buNone/>
              </a:pPr>
              <a:t>23</a:t>
            </a:fld>
            <a:endParaRPr lang="en-US" sz="1300" b="0">
              <a:solidFill>
                <a:schemeClr val="tx1"/>
              </a:solidFill>
            </a:endParaRPr>
          </a:p>
        </p:txBody>
      </p:sp>
      <p:sp>
        <p:nvSpPr>
          <p:cNvPr id="90115" name="Rectangle 2"/>
          <p:cNvSpPr>
            <a:spLocks noGrp="1" noRot="1" noChangeAspect="1" noChangeArrowheads="1" noTextEdit="1"/>
          </p:cNvSpPr>
          <p:nvPr>
            <p:ph type="sldImg"/>
          </p:nvPr>
        </p:nvSpPr>
        <p:spPr>
          <a:xfrm>
            <a:off x="1258888" y="719138"/>
            <a:ext cx="4802187" cy="3602037"/>
          </a:xfrm>
          <a:ln/>
        </p:spPr>
      </p:sp>
      <p:sp>
        <p:nvSpPr>
          <p:cNvPr id="90116"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1A9FCC5A-387A-42E2-AFD4-5FA3CB654566}" type="slidenum">
              <a:rPr lang="en-US" sz="1300" b="0">
                <a:solidFill>
                  <a:schemeClr val="tx1"/>
                </a:solidFill>
              </a:rPr>
              <a:pPr algn="r" defTabSz="963613">
                <a:lnSpc>
                  <a:spcPct val="100000"/>
                </a:lnSpc>
                <a:spcBef>
                  <a:spcPct val="0"/>
                </a:spcBef>
                <a:buClrTx/>
                <a:buSzTx/>
                <a:buFontTx/>
                <a:buNone/>
              </a:pPr>
              <a:t>24</a:t>
            </a:fld>
            <a:endParaRPr lang="en-US" sz="1300" b="0">
              <a:solidFill>
                <a:schemeClr val="tx1"/>
              </a:solidFill>
            </a:endParaRPr>
          </a:p>
        </p:txBody>
      </p:sp>
      <p:sp>
        <p:nvSpPr>
          <p:cNvPr id="91139" name="Rectangle 2"/>
          <p:cNvSpPr>
            <a:spLocks noGrp="1" noRot="1" noChangeAspect="1" noChangeArrowheads="1" noTextEdit="1"/>
          </p:cNvSpPr>
          <p:nvPr>
            <p:ph type="sldImg"/>
          </p:nvPr>
        </p:nvSpPr>
        <p:spPr>
          <a:xfrm>
            <a:off x="1258888" y="719138"/>
            <a:ext cx="4802187" cy="3602037"/>
          </a:xfrm>
          <a:ln/>
        </p:spPr>
      </p:sp>
      <p:sp>
        <p:nvSpPr>
          <p:cNvPr id="91140"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F479EB6E-E4AE-41DF-B5E0-80EB47E4094B}" type="slidenum">
              <a:rPr lang="en-US" sz="1300" b="0">
                <a:solidFill>
                  <a:schemeClr val="tx1"/>
                </a:solidFill>
              </a:rPr>
              <a:pPr algn="r" defTabSz="963613">
                <a:lnSpc>
                  <a:spcPct val="100000"/>
                </a:lnSpc>
                <a:spcBef>
                  <a:spcPct val="0"/>
                </a:spcBef>
                <a:buClrTx/>
                <a:buSzTx/>
                <a:buFontTx/>
                <a:buNone/>
              </a:pPr>
              <a:t>25</a:t>
            </a:fld>
            <a:endParaRPr lang="en-US" sz="1300" b="0">
              <a:solidFill>
                <a:schemeClr val="tx1"/>
              </a:solidFill>
            </a:endParaRPr>
          </a:p>
        </p:txBody>
      </p:sp>
      <p:sp>
        <p:nvSpPr>
          <p:cNvPr id="92163" name="Rectangle 2"/>
          <p:cNvSpPr>
            <a:spLocks noGrp="1" noRot="1" noChangeAspect="1" noChangeArrowheads="1" noTextEdit="1"/>
          </p:cNvSpPr>
          <p:nvPr>
            <p:ph type="sldImg"/>
          </p:nvPr>
        </p:nvSpPr>
        <p:spPr>
          <a:xfrm>
            <a:off x="1258888" y="719138"/>
            <a:ext cx="4802187" cy="3602037"/>
          </a:xfrm>
          <a:ln/>
        </p:spPr>
      </p:sp>
      <p:sp>
        <p:nvSpPr>
          <p:cNvPr id="92164"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55486E6A-FBB1-4909-9D31-044C245E69D5}" type="slidenum">
              <a:rPr lang="en-US" sz="1300" b="0">
                <a:solidFill>
                  <a:schemeClr val="tx1"/>
                </a:solidFill>
              </a:rPr>
              <a:pPr algn="r" defTabSz="963613">
                <a:lnSpc>
                  <a:spcPct val="100000"/>
                </a:lnSpc>
                <a:spcBef>
                  <a:spcPct val="0"/>
                </a:spcBef>
                <a:buClrTx/>
                <a:buSzTx/>
                <a:buFontTx/>
                <a:buNone/>
              </a:pPr>
              <a:t>26</a:t>
            </a:fld>
            <a:endParaRPr lang="en-US" sz="1300" b="0">
              <a:solidFill>
                <a:schemeClr val="tx1"/>
              </a:solidFill>
            </a:endParaRPr>
          </a:p>
        </p:txBody>
      </p:sp>
      <p:sp>
        <p:nvSpPr>
          <p:cNvPr id="93187" name="Rectangle 2"/>
          <p:cNvSpPr>
            <a:spLocks noGrp="1" noRot="1" noChangeAspect="1" noChangeArrowheads="1" noTextEdit="1"/>
          </p:cNvSpPr>
          <p:nvPr>
            <p:ph type="sldImg"/>
          </p:nvPr>
        </p:nvSpPr>
        <p:spPr>
          <a:xfrm>
            <a:off x="1258888" y="719138"/>
            <a:ext cx="4802187" cy="3602037"/>
          </a:xfrm>
          <a:ln/>
        </p:spPr>
      </p:sp>
      <p:sp>
        <p:nvSpPr>
          <p:cNvPr id="93188" name="Rectangle 3"/>
          <p:cNvSpPr>
            <a:spLocks noGrp="1" noChangeArrowheads="1"/>
          </p:cNvSpPr>
          <p:nvPr>
            <p:ph type="body" idx="1"/>
          </p:nvPr>
        </p:nvSpPr>
        <p:spPr>
          <a:xfrm>
            <a:off x="976313" y="4560888"/>
            <a:ext cx="5362575" cy="4321175"/>
          </a:xfrm>
          <a:solidFill>
            <a:srgbClr val="FFFFFF"/>
          </a:solidFill>
          <a:ln>
            <a:solidFill>
              <a:srgbClr val="000000"/>
            </a:solidFill>
          </a:ln>
        </p:spPr>
        <p:txBody>
          <a:bodyPr/>
          <a:lstStyle/>
          <a:p>
            <a:pPr eaLnBrk="1" hangingPunct="1"/>
            <a:endParaRPr lang="en-US" b="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55486E6A-FBB1-4909-9D31-044C245E69D5}" type="slidenum">
              <a:rPr lang="en-US" sz="1300" b="0">
                <a:solidFill>
                  <a:schemeClr val="tx1"/>
                </a:solidFill>
              </a:rPr>
              <a:pPr algn="r" defTabSz="963613">
                <a:lnSpc>
                  <a:spcPct val="100000"/>
                </a:lnSpc>
                <a:spcBef>
                  <a:spcPct val="0"/>
                </a:spcBef>
                <a:buClrTx/>
                <a:buSzTx/>
                <a:buFontTx/>
                <a:buNone/>
              </a:pPr>
              <a:t>27</a:t>
            </a:fld>
            <a:endParaRPr lang="en-US" sz="1300" b="0">
              <a:solidFill>
                <a:schemeClr val="tx1"/>
              </a:solidFill>
            </a:endParaRPr>
          </a:p>
        </p:txBody>
      </p:sp>
      <p:sp>
        <p:nvSpPr>
          <p:cNvPr id="93187" name="Rectangle 2"/>
          <p:cNvSpPr>
            <a:spLocks noGrp="1" noRot="1" noChangeAspect="1" noChangeArrowheads="1" noTextEdit="1"/>
          </p:cNvSpPr>
          <p:nvPr>
            <p:ph type="sldImg"/>
          </p:nvPr>
        </p:nvSpPr>
        <p:spPr>
          <a:xfrm>
            <a:off x="1258888" y="719138"/>
            <a:ext cx="4802187" cy="3602037"/>
          </a:xfrm>
          <a:ln/>
        </p:spPr>
      </p:sp>
      <p:sp>
        <p:nvSpPr>
          <p:cNvPr id="93188" name="Rectangle 3"/>
          <p:cNvSpPr>
            <a:spLocks noGrp="1" noChangeArrowheads="1"/>
          </p:cNvSpPr>
          <p:nvPr>
            <p:ph type="body" idx="1"/>
          </p:nvPr>
        </p:nvSpPr>
        <p:spPr>
          <a:xfrm>
            <a:off x="976313" y="4560888"/>
            <a:ext cx="5362575" cy="4321175"/>
          </a:xfrm>
          <a:solidFill>
            <a:srgbClr val="FFFFFF"/>
          </a:solidFill>
          <a:ln>
            <a:solidFill>
              <a:srgbClr val="000000"/>
            </a:solidFill>
          </a:ln>
        </p:spPr>
        <p:txBody>
          <a:bodyPr/>
          <a:lstStyle/>
          <a:p>
            <a:pPr eaLnBrk="1" hangingPunct="1"/>
            <a:endParaRPr lang="en-US"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D4C98BE5-23D1-4823-83F9-40448A4F48D2}" type="slidenum">
              <a:rPr lang="en-US" sz="1300" b="0">
                <a:solidFill>
                  <a:schemeClr val="tx1"/>
                </a:solidFill>
              </a:rPr>
              <a:pPr algn="r" defTabSz="963613">
                <a:lnSpc>
                  <a:spcPct val="100000"/>
                </a:lnSpc>
                <a:spcBef>
                  <a:spcPct val="0"/>
                </a:spcBef>
                <a:buClrTx/>
                <a:buSzTx/>
                <a:buFontTx/>
                <a:buNone/>
              </a:pPr>
              <a:t>28</a:t>
            </a:fld>
            <a:endParaRPr lang="en-US" sz="1300" b="0">
              <a:solidFill>
                <a:schemeClr val="tx1"/>
              </a:solidFill>
            </a:endParaRPr>
          </a:p>
        </p:txBody>
      </p:sp>
      <p:sp>
        <p:nvSpPr>
          <p:cNvPr id="95235" name="Rectangle 2"/>
          <p:cNvSpPr>
            <a:spLocks noGrp="1" noRot="1" noChangeAspect="1" noChangeArrowheads="1" noTextEdit="1"/>
          </p:cNvSpPr>
          <p:nvPr>
            <p:ph type="sldImg"/>
          </p:nvPr>
        </p:nvSpPr>
        <p:spPr>
          <a:xfrm>
            <a:off x="1258888" y="719138"/>
            <a:ext cx="4802187" cy="3602037"/>
          </a:xfrm>
          <a:ln/>
        </p:spPr>
      </p:sp>
      <p:sp>
        <p:nvSpPr>
          <p:cNvPr id="95236" name="Rectangle 3"/>
          <p:cNvSpPr>
            <a:spLocks noGrp="1" noChangeArrowheads="1"/>
          </p:cNvSpPr>
          <p:nvPr>
            <p:ph type="body" idx="1"/>
          </p:nvPr>
        </p:nvSpPr>
        <p:spPr>
          <a:xfrm>
            <a:off x="731838" y="4560888"/>
            <a:ext cx="5851525" cy="4321175"/>
          </a:xfrm>
          <a:solidFill>
            <a:srgbClr val="FFFFFF"/>
          </a:solidFill>
          <a:ln>
            <a:solidFill>
              <a:srgbClr val="000000"/>
            </a:solidFill>
          </a:ln>
        </p:spPr>
        <p:txBody>
          <a:bodyPr/>
          <a:lstStyle/>
          <a:p>
            <a:pPr eaLnBrk="1" hangingPunct="1"/>
            <a:r>
              <a:rPr lang="en-GB" smtClean="0"/>
              <a:t>And with these types of application areas, coupled with the adhoc, flexible nature of BI, having clear sight of your business goals is very important.</a:t>
            </a:r>
          </a:p>
          <a:p>
            <a:pPr eaLnBrk="1" hangingPunct="1"/>
            <a:endParaRPr lang="en-GB" smtClean="0"/>
          </a:p>
          <a:p>
            <a:pPr eaLnBrk="1" hangingPunct="1"/>
            <a:r>
              <a:rPr lang="en-GB" smtClean="0"/>
              <a:t>Although the technology integrates data sources the old problems still exist with data quality &amp; complexity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57300" y="719138"/>
            <a:ext cx="4802188" cy="3602037"/>
          </a:xfrm>
          <a:ln/>
        </p:spPr>
      </p:sp>
      <p:sp>
        <p:nvSpPr>
          <p:cNvPr id="96259" name="Rectangle 3"/>
          <p:cNvSpPr>
            <a:spLocks noGrp="1" noChangeArrowheads="1"/>
          </p:cNvSpPr>
          <p:nvPr>
            <p:ph type="body" idx="1"/>
          </p:nvPr>
        </p:nvSpPr>
        <p:spPr>
          <a:xfrm>
            <a:off x="974725" y="4560888"/>
            <a:ext cx="5365750" cy="4321175"/>
          </a:xfrm>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257300" y="719138"/>
            <a:ext cx="4802188" cy="3602037"/>
          </a:xfrm>
          <a:ln/>
        </p:spPr>
      </p:sp>
      <p:sp>
        <p:nvSpPr>
          <p:cNvPr id="97283" name="Rectangle 3"/>
          <p:cNvSpPr>
            <a:spLocks noGrp="1" noChangeArrowheads="1"/>
          </p:cNvSpPr>
          <p:nvPr>
            <p:ph type="body" idx="1"/>
          </p:nvPr>
        </p:nvSpPr>
        <p:spPr>
          <a:xfrm>
            <a:off x="974725" y="4560888"/>
            <a:ext cx="5365750" cy="4321175"/>
          </a:xfrm>
          <a:noFill/>
          <a:ln/>
        </p:spPr>
        <p:txBody>
          <a:bodyPr/>
          <a:lstStyle/>
          <a:p>
            <a:pPr eaLnBrk="1" hangingPunct="1">
              <a:lnSpc>
                <a:spcPct val="90000"/>
              </a:lnSpc>
            </a:pPr>
            <a:r>
              <a:rPr lang="en-US" smtClean="0"/>
              <a:t>Data</a:t>
            </a:r>
          </a:p>
          <a:p>
            <a:pPr lvl="1" eaLnBrk="1" hangingPunct="1">
              <a:lnSpc>
                <a:spcPct val="90000"/>
              </a:lnSpc>
            </a:pPr>
            <a:r>
              <a:rPr lang="en-US" smtClean="0"/>
              <a:t>Known facts that can be recorded and stored on computer media (raw facts).</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257300" y="719138"/>
            <a:ext cx="4802188" cy="3602037"/>
          </a:xfrm>
          <a:ln/>
        </p:spPr>
      </p:sp>
      <p:sp>
        <p:nvSpPr>
          <p:cNvPr id="98307" name="Rectangle 3"/>
          <p:cNvSpPr>
            <a:spLocks noGrp="1" noChangeArrowheads="1"/>
          </p:cNvSpPr>
          <p:nvPr>
            <p:ph type="body" idx="1"/>
          </p:nvPr>
        </p:nvSpPr>
        <p:spPr>
          <a:xfrm>
            <a:off x="974725" y="4560888"/>
            <a:ext cx="5365750" cy="4321175"/>
          </a:xfrm>
          <a:noFill/>
          <a:ln/>
        </p:spPr>
        <p:txBody>
          <a:bodyPr/>
          <a:lstStyle/>
          <a:p>
            <a:pPr eaLnBrk="1" hangingPunct="1">
              <a:lnSpc>
                <a:spcPct val="90000"/>
              </a:lnSpc>
            </a:pPr>
            <a:r>
              <a:rPr lang="en-US" smtClean="0"/>
              <a:t>Information</a:t>
            </a:r>
          </a:p>
          <a:p>
            <a:pPr lvl="1" eaLnBrk="1" hangingPunct="1">
              <a:lnSpc>
                <a:spcPct val="90000"/>
              </a:lnSpc>
            </a:pPr>
            <a:r>
              <a:rPr lang="en-US" smtClean="0"/>
              <a:t>Data processed into a form that has a meaning and is useful.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b="1" smtClean="0">
                <a:solidFill>
                  <a:schemeClr val="tx2"/>
                </a:solidFill>
              </a:rPr>
              <a:t>Most of the organizations today are faced with an almost overwhelming  and demand oriented  set of questions.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57300" y="719138"/>
            <a:ext cx="4802188" cy="3602037"/>
          </a:xfrm>
          <a:ln/>
        </p:spPr>
      </p:sp>
      <p:sp>
        <p:nvSpPr>
          <p:cNvPr id="99331" name="Rectangle 3"/>
          <p:cNvSpPr>
            <a:spLocks noGrp="1" noChangeArrowheads="1"/>
          </p:cNvSpPr>
          <p:nvPr>
            <p:ph type="body" idx="1"/>
          </p:nvPr>
        </p:nvSpPr>
        <p:spPr>
          <a:xfrm>
            <a:off x="974725" y="4560888"/>
            <a:ext cx="5365750" cy="4321175"/>
          </a:xfrm>
          <a:noFill/>
          <a:ln/>
        </p:spPr>
        <p:txBody>
          <a:bodyPr/>
          <a:lstStyle/>
          <a:p>
            <a:pPr eaLnBrk="1" hangingPunct="1">
              <a:lnSpc>
                <a:spcPct val="90000"/>
              </a:lnSpc>
            </a:pPr>
            <a:r>
              <a:rPr lang="en-US" smtClean="0"/>
              <a:t>Data</a:t>
            </a:r>
          </a:p>
          <a:p>
            <a:pPr lvl="1" eaLnBrk="1" hangingPunct="1">
              <a:lnSpc>
                <a:spcPct val="90000"/>
              </a:lnSpc>
            </a:pPr>
            <a:r>
              <a:rPr lang="en-US" smtClean="0"/>
              <a:t>Known facts that can be recorded and stored on computer media (raw facts).</a:t>
            </a:r>
          </a:p>
          <a:p>
            <a:pPr eaLnBrk="1" hangingPunct="1">
              <a:lnSpc>
                <a:spcPct val="90000"/>
              </a:lnSpc>
            </a:pPr>
            <a:r>
              <a:rPr lang="en-US" smtClean="0"/>
              <a:t>Knowledge</a:t>
            </a:r>
          </a:p>
          <a:p>
            <a:pPr lvl="1" eaLnBrk="1" hangingPunct="1">
              <a:lnSpc>
                <a:spcPct val="90000"/>
              </a:lnSpc>
            </a:pPr>
            <a:r>
              <a:rPr lang="en-US" smtClean="0"/>
              <a:t>Knowledge is based on information and it implies responsibility and commitment to a decision.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257300" y="719138"/>
            <a:ext cx="4802188" cy="3602037"/>
          </a:xfrm>
          <a:ln/>
        </p:spPr>
      </p:sp>
      <p:sp>
        <p:nvSpPr>
          <p:cNvPr id="100355" name="Rectangle 3"/>
          <p:cNvSpPr>
            <a:spLocks noGrp="1" noChangeArrowheads="1"/>
          </p:cNvSpPr>
          <p:nvPr>
            <p:ph type="body" idx="1"/>
          </p:nvPr>
        </p:nvSpPr>
        <p:spPr>
          <a:xfrm>
            <a:off x="974725" y="4560888"/>
            <a:ext cx="5365750" cy="4321175"/>
          </a:xfrm>
          <a:noFill/>
          <a:ln/>
        </p:spPr>
        <p:txBody>
          <a:bodyPr/>
          <a:lstStyle/>
          <a:p>
            <a:pPr eaLnBrk="1" hangingPunct="1">
              <a:lnSpc>
                <a:spcPct val="90000"/>
              </a:lnSpc>
            </a:pPr>
            <a:r>
              <a:rPr lang="en-US" smtClean="0"/>
              <a:t>Decision</a:t>
            </a:r>
          </a:p>
          <a:p>
            <a:pPr lvl="1" eaLnBrk="1" hangingPunct="1">
              <a:lnSpc>
                <a:spcPct val="90000"/>
              </a:lnSpc>
            </a:pPr>
            <a:r>
              <a:rPr lang="en-US" smtClean="0"/>
              <a:t>Ignites action based on knowledge.</a:t>
            </a: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258888" y="719138"/>
            <a:ext cx="4802187" cy="3602037"/>
          </a:xfrm>
          <a:solidFill>
            <a:srgbClr val="FFFFFF"/>
          </a:solidFill>
          <a:ln/>
        </p:spPr>
      </p:sp>
      <p:sp>
        <p:nvSpPr>
          <p:cNvPr id="101379" name="Rectangle 3"/>
          <p:cNvSpPr>
            <a:spLocks noGrp="1" noChangeArrowheads="1"/>
          </p:cNvSpPr>
          <p:nvPr>
            <p:ph type="body" idx="1"/>
          </p:nvPr>
        </p:nvSpPr>
        <p:spPr>
          <a:xfrm>
            <a:off x="974725" y="4560888"/>
            <a:ext cx="5365750" cy="4321175"/>
          </a:xfrm>
          <a:solidFill>
            <a:srgbClr val="FFFFFF"/>
          </a:solidFill>
          <a:ln>
            <a:solidFill>
              <a:srgbClr val="000000"/>
            </a:solidFill>
          </a:ln>
        </p:spPr>
        <p:txBody>
          <a:bodyPr lIns="96985" tIns="48492" rIns="96985" bIns="48492"/>
          <a:lstStyle/>
          <a:p>
            <a:pPr eaLnBrk="1" hangingPunct="1"/>
            <a:r>
              <a:rPr lang="en-US" smtClean="0"/>
              <a:t>At one side due to rapid development  of technologies, data is growing at rapid rate and at the same time users are expecting a sophisticated information.</a:t>
            </a:r>
          </a:p>
          <a:p>
            <a:pPr eaLnBrk="1" hangingPunct="1"/>
            <a:endParaRPr lang="en-US" smtClean="0"/>
          </a:p>
          <a:p>
            <a:pPr eaLnBrk="1" hangingPunct="1"/>
            <a:r>
              <a:rPr lang="en-US" smtClean="0"/>
              <a:t>The solution is to uncover the hidden information.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58888" y="719138"/>
            <a:ext cx="4802187" cy="3602037"/>
          </a:xfrm>
          <a:ln/>
        </p:spPr>
      </p:sp>
      <p:sp>
        <p:nvSpPr>
          <p:cNvPr id="103427" name="Rectangle 3"/>
          <p:cNvSpPr>
            <a:spLocks noGrp="1" noChangeArrowheads="1"/>
          </p:cNvSpPr>
          <p:nvPr>
            <p:ph type="body" idx="1"/>
          </p:nvPr>
        </p:nvSpPr>
        <p:spPr>
          <a:xfrm>
            <a:off x="974725" y="4560888"/>
            <a:ext cx="5365750" cy="4321175"/>
          </a:xfrm>
          <a:noFill/>
          <a:ln/>
        </p:spPr>
        <p:txBody>
          <a:bodyPr/>
          <a:lstStyle/>
          <a:p>
            <a:pPr eaLnBrk="1" hangingPunct="1"/>
            <a:endParaRPr lang="en-I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258888" y="719138"/>
            <a:ext cx="4802187" cy="3602037"/>
          </a:xfrm>
          <a:ln/>
        </p:spPr>
      </p:sp>
      <p:sp>
        <p:nvSpPr>
          <p:cNvPr id="104451" name="Rectangle 3"/>
          <p:cNvSpPr>
            <a:spLocks noGrp="1" noChangeArrowheads="1"/>
          </p:cNvSpPr>
          <p:nvPr>
            <p:ph type="body" idx="1"/>
          </p:nvPr>
        </p:nvSpPr>
        <p:spPr>
          <a:xfrm>
            <a:off x="974725" y="4560888"/>
            <a:ext cx="5365750" cy="4321175"/>
          </a:xfrm>
          <a:noFill/>
          <a:ln/>
        </p:spPr>
        <p:txBody>
          <a:bodyPr/>
          <a:lstStyle/>
          <a:p>
            <a:pPr eaLnBrk="1" hangingPunct="1"/>
            <a:endParaRPr lang="en-I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258888" y="719138"/>
            <a:ext cx="4802187" cy="3602037"/>
          </a:xfrm>
          <a:ln/>
        </p:spPr>
      </p:sp>
      <p:sp>
        <p:nvSpPr>
          <p:cNvPr id="105475" name="Rectangle 3"/>
          <p:cNvSpPr>
            <a:spLocks noGrp="1" noChangeArrowheads="1"/>
          </p:cNvSpPr>
          <p:nvPr>
            <p:ph type="body" idx="1"/>
          </p:nvPr>
        </p:nvSpPr>
        <p:spPr>
          <a:xfrm>
            <a:off x="974725" y="4560888"/>
            <a:ext cx="5365750" cy="4321175"/>
          </a:xfrm>
          <a:noFill/>
          <a:ln/>
        </p:spPr>
        <p:txBody>
          <a:bodyPr/>
          <a:lstStyle/>
          <a:p>
            <a:pPr eaLnBrk="1" hangingPunct="1"/>
            <a:r>
              <a:rPr lang="en-US" smtClean="0"/>
              <a:t>DW collects and report data that already exists.</a:t>
            </a:r>
          </a:p>
          <a:p>
            <a:pPr eaLnBrk="1" hangingPunct="1"/>
            <a:r>
              <a:rPr lang="en-US" smtClean="0"/>
              <a:t>If an organization wishes to analyze the customers by zip code but addresses are not captured then it is not possible.</a:t>
            </a:r>
          </a:p>
          <a:p>
            <a:pPr eaLnBrk="1" hangingPunct="1"/>
            <a:endParaRPr lang="en-US" smtClean="0"/>
          </a:p>
          <a:p>
            <a:pPr eaLnBrk="1" hangingPunct="1"/>
            <a:endParaRPr lang="en-US" smtClean="0"/>
          </a:p>
          <a:p>
            <a:pPr eaLnBrk="1" hangingPunct="1"/>
            <a:endParaRPr lang="en-I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258888" y="719138"/>
            <a:ext cx="4802187" cy="3602037"/>
          </a:xfrm>
          <a:ln/>
        </p:spPr>
      </p:sp>
      <p:sp>
        <p:nvSpPr>
          <p:cNvPr id="106499" name="Rectangle 3"/>
          <p:cNvSpPr>
            <a:spLocks noGrp="1" noChangeArrowheads="1"/>
          </p:cNvSpPr>
          <p:nvPr>
            <p:ph type="body" idx="1"/>
          </p:nvPr>
        </p:nvSpPr>
        <p:spPr>
          <a:xfrm>
            <a:off x="974725" y="4560888"/>
            <a:ext cx="5365750" cy="4321175"/>
          </a:xfrm>
          <a:noFill/>
          <a:ln/>
        </p:spPr>
        <p:txBody>
          <a:bodyPr/>
          <a:lstStyle/>
          <a:p>
            <a:pPr eaLnBrk="1" hangingPunct="1"/>
            <a:r>
              <a:rPr lang="en-US" smtClean="0"/>
              <a:t>Project team structure and composition or to the culture of the enterprise</a:t>
            </a:r>
          </a:p>
          <a:p>
            <a:pPr eaLnBrk="1" hangingPunct="1"/>
            <a:r>
              <a:rPr lang="en-US" smtClean="0"/>
              <a:t>Technological:  these risks relate to the planning, selection and use of warehousing technologies.  Poor scalability of architectures, insufficient skills of implementers.</a:t>
            </a:r>
            <a:endParaRPr lang="en-I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sz="800" smtClean="0"/>
              <a:t>The slide shows the Gartner report. If you carefully view the graph shown on the slide, much of the data to answer these questions exists and more is available but there is a growing gap present  in the ability of organizations to analyze 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smtClean="0"/>
              <a:t>So what are the challenges for data access to answer these so called demand oriented questions?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r>
              <a:rPr lang="en-US" smtClean="0"/>
              <a:t>The techniques of BI are useful to answer these questions. </a:t>
            </a:r>
            <a:r>
              <a:rPr lang="en-US" sz="1100" smtClean="0"/>
              <a:t>Business intelligence involves the gathering, management, and analysis of data for the purpose of turning that data into useful information which is then  used to improve decision making. Organizations can then make more strategic decisions about how to administer clients and  programs.  These practices can also reduce operating costs through more effective financial analysis, risk management, and fraud management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r>
              <a:rPr lang="en-US" sz="900" smtClean="0"/>
              <a:t>Business Intelligence represents a fundamental shift in the purpose, objective and use of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r>
              <a:rPr lang="en-US" sz="900" smtClean="0"/>
              <a:t>Industry leaders agree that data warehousing is a process, a journey and takes a commitment.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55113"/>
            <a:ext cx="3170237" cy="477837"/>
          </a:xfrm>
          <a:prstGeom prst="rect">
            <a:avLst/>
          </a:prstGeom>
          <a:noFill/>
          <a:ln w="9525">
            <a:noFill/>
            <a:miter lim="800000"/>
            <a:headEnd/>
            <a:tailEnd/>
          </a:ln>
        </p:spPr>
        <p:txBody>
          <a:bodyPr lIns="96387" tIns="48193" rIns="96387" bIns="48193" anchor="b"/>
          <a:lstStyle/>
          <a:p>
            <a:pPr algn="r" defTabSz="963613">
              <a:lnSpc>
                <a:spcPct val="100000"/>
              </a:lnSpc>
              <a:spcBef>
                <a:spcPct val="0"/>
              </a:spcBef>
              <a:buClrTx/>
              <a:buSzTx/>
              <a:buFontTx/>
              <a:buNone/>
            </a:pPr>
            <a:fld id="{9433473F-2929-49AD-9AAE-00BD2F2B31E0}" type="slidenum">
              <a:rPr lang="en-US" sz="1300" b="0">
                <a:solidFill>
                  <a:schemeClr val="tx1"/>
                </a:solidFill>
              </a:rPr>
              <a:pPr algn="r" defTabSz="963613">
                <a:lnSpc>
                  <a:spcPct val="100000"/>
                </a:lnSpc>
                <a:spcBef>
                  <a:spcPct val="0"/>
                </a:spcBef>
                <a:buClrTx/>
                <a:buSzTx/>
                <a:buFontTx/>
                <a:buNone/>
              </a:pPr>
              <a:t>11</a:t>
            </a:fld>
            <a:endParaRPr lang="en-US" sz="1300" b="0">
              <a:solidFill>
                <a:schemeClr val="tx1"/>
              </a:solidFill>
            </a:endParaRPr>
          </a:p>
        </p:txBody>
      </p:sp>
      <p:sp>
        <p:nvSpPr>
          <p:cNvPr id="74755" name="Rectangle 2"/>
          <p:cNvSpPr>
            <a:spLocks noGrp="1" noRot="1" noChangeAspect="1" noChangeArrowheads="1" noTextEdit="1"/>
          </p:cNvSpPr>
          <p:nvPr>
            <p:ph type="sldImg"/>
          </p:nvPr>
        </p:nvSpPr>
        <p:spPr>
          <a:xfrm>
            <a:off x="1258888" y="719138"/>
            <a:ext cx="4802187" cy="3602037"/>
          </a:xfrm>
          <a:ln/>
        </p:spPr>
      </p:sp>
      <p:sp>
        <p:nvSpPr>
          <p:cNvPr id="436227" name="Rectangle 3"/>
          <p:cNvSpPr>
            <a:spLocks noGrp="1" noChangeArrowheads="1"/>
          </p:cNvSpPr>
          <p:nvPr>
            <p:ph type="body" idx="1"/>
          </p:nvPr>
        </p:nvSpPr>
        <p:spPr>
          <a:xfrm>
            <a:off x="731838" y="4560888"/>
            <a:ext cx="5851525" cy="4321175"/>
          </a:xfrm>
          <a:solidFill>
            <a:srgbClr val="FFFFFF"/>
          </a:solidFill>
          <a:ln>
            <a:solidFill>
              <a:srgbClr val="000000"/>
            </a:solidFill>
          </a:ln>
        </p:spPr>
        <p:txBody>
          <a:bodyPr/>
          <a:lstStyle/>
          <a:p>
            <a:pPr marL="685800" lvl="1" indent="-228600" eaLnBrk="1" hangingPunct="1">
              <a:spcBef>
                <a:spcPct val="50000"/>
              </a:spcBef>
              <a:buClr>
                <a:schemeClr val="tx1"/>
              </a:buClr>
              <a:buFontTx/>
              <a:buChar char="–"/>
              <a:defRPr/>
            </a:pPr>
            <a:r>
              <a:rPr lang="en-GB" smtClean="0">
                <a:effectLst>
                  <a:outerShdw blurRad="38100" dist="38100" dir="2700000" algn="tl">
                    <a:srgbClr val="C0C0C0"/>
                  </a:outerShdw>
                </a:effectLst>
              </a:rPr>
              <a:t>Relatively new  term but the it is synonymous with a range of applications that have been around for years. That means BI is nothing but </a:t>
            </a:r>
            <a:r>
              <a:rPr lang="en-US" altLang="ja-JP" smtClean="0"/>
              <a:t>An umbrella term that combines architectures, tools, databases, applications, and methodologies by building a system which basically assist the organizations to make more informed and faster decisions. </a:t>
            </a:r>
            <a:endParaRPr lang="en-US"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78838" cy="6173788"/>
            <a:chOff x="0" y="0"/>
            <a:chExt cx="5341" cy="3889"/>
          </a:xfrm>
        </p:grpSpPr>
        <p:sp>
          <p:nvSpPr>
            <p:cNvPr id="5" name="Freeform 3"/>
            <p:cNvSpPr>
              <a:spLocks/>
            </p:cNvSpPr>
            <p:nvPr/>
          </p:nvSpPr>
          <p:spPr bwMode="auto">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noFill/>
            <a:ln w="9525">
              <a:noFill/>
              <a:round/>
              <a:headEnd type="none" w="sm" len="sm"/>
              <a:tailEnd type="none" w="sm" len="sm"/>
            </a:ln>
            <a:effectLst/>
          </p:spPr>
          <p:txBody>
            <a:bodyPr/>
            <a:lstStyle/>
            <a:p>
              <a:pPr>
                <a:defRPr/>
              </a:pPr>
              <a:endParaRPr lang="en-US"/>
            </a:p>
          </p:txBody>
        </p:sp>
        <p:sp>
          <p:nvSpPr>
            <p:cNvPr id="6" name="Freeform 4"/>
            <p:cNvSpPr>
              <a:spLocks/>
            </p:cNvSpPr>
            <p:nvPr/>
          </p:nvSpPr>
          <p:spPr bwMode="auto">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noFill/>
            <a:ln w="9525">
              <a:noFill/>
              <a:round/>
              <a:headEnd type="none" w="sm" len="sm"/>
              <a:tailEnd type="none" w="sm" len="sm"/>
            </a:ln>
            <a:effectLst/>
          </p:spPr>
          <p:txBody>
            <a:bodyPr/>
            <a:lstStyle/>
            <a:p>
              <a:pPr>
                <a:defRPr/>
              </a:pPr>
              <a:endParaRPr lang="en-US"/>
            </a:p>
          </p:txBody>
        </p:sp>
        <p:sp>
          <p:nvSpPr>
            <p:cNvPr id="7" name="Freeform 5"/>
            <p:cNvSpPr>
              <a:spLocks/>
            </p:cNvSpPr>
            <p:nvPr/>
          </p:nvSpPr>
          <p:spPr bwMode="auto">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noFill/>
            <a:ln w="9525">
              <a:noFill/>
              <a:round/>
              <a:headEnd type="none" w="sm" len="sm"/>
              <a:tailEnd type="none" w="sm" len="sm"/>
            </a:ln>
            <a:effectLst/>
          </p:spPr>
          <p:txBody>
            <a:bodyPr/>
            <a:lstStyle/>
            <a:p>
              <a:pPr>
                <a:defRPr/>
              </a:pPr>
              <a:endParaRPr lang="en-US"/>
            </a:p>
          </p:txBody>
        </p:sp>
        <p:sp>
          <p:nvSpPr>
            <p:cNvPr id="8" name="Freeform 6"/>
            <p:cNvSpPr>
              <a:spLocks/>
            </p:cNvSpPr>
            <p:nvPr/>
          </p:nvSpPr>
          <p:spPr bwMode="auto">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noFill/>
            <a:ln w="9525">
              <a:noFill/>
              <a:round/>
              <a:headEnd type="none" w="sm" len="sm"/>
              <a:tailEnd type="none" w="sm" len="sm"/>
            </a:ln>
            <a:effectLst/>
          </p:spPr>
          <p:txBody>
            <a:bodyPr/>
            <a:lstStyle/>
            <a:p>
              <a:pPr>
                <a:defRPr/>
              </a:pPr>
              <a:endParaRPr lang="en-US"/>
            </a:p>
          </p:txBody>
        </p:sp>
      </p:grpSp>
      <p:sp>
        <p:nvSpPr>
          <p:cNvPr id="41991" name="Rectangle 7"/>
          <p:cNvSpPr>
            <a:spLocks noGrp="1" noChangeArrowheads="1"/>
          </p:cNvSpPr>
          <p:nvPr>
            <p:ph type="ctrTitle" sz="quarter"/>
          </p:nvPr>
        </p:nvSpPr>
        <p:spPr>
          <a:xfrm>
            <a:off x="685800" y="1143000"/>
            <a:ext cx="7772400" cy="1143000"/>
          </a:xfrm>
        </p:spPr>
        <p:txBody>
          <a:bodyPr/>
          <a:lstStyle>
            <a:lvl1pPr>
              <a:defRPr/>
            </a:lvl1pPr>
          </a:lstStyle>
          <a:p>
            <a:r>
              <a:rPr lang="en-US"/>
              <a:t>Click to edit Master title style</a:t>
            </a:r>
          </a:p>
        </p:txBody>
      </p:sp>
      <p:sp>
        <p:nvSpPr>
          <p:cNvPr id="41992" name="Rectangle 8"/>
          <p:cNvSpPr>
            <a:spLocks noGrp="1" noChangeArrowheads="1"/>
          </p:cNvSpPr>
          <p:nvPr>
            <p:ph type="subTitle" sz="quarter" idx="1"/>
          </p:nvPr>
        </p:nvSpPr>
        <p:spPr>
          <a:xfrm>
            <a:off x="1371600" y="2819400"/>
            <a:ext cx="6400800" cy="1752600"/>
          </a:xfrm>
          <a:ln w="9525">
            <a:headEnd/>
            <a:tailEnd/>
          </a:ln>
        </p:spPr>
        <p:txBody>
          <a:bodyPr lIns="92075" tIns="46038" rIns="92075" bIns="46038"/>
          <a:lstStyle>
            <a:lvl1pPr marL="0" indent="0" algn="ctr">
              <a:buFont typeface="Wingdings" pitchFamily="2" charset="2"/>
              <a:buNone/>
              <a:defRPr/>
            </a:lvl1pPr>
          </a:lstStyle>
          <a:p>
            <a:r>
              <a:rPr lang="en-US"/>
              <a:t>Click to edit Master subtitle style</a:t>
            </a:r>
          </a:p>
        </p:txBody>
      </p:sp>
      <p:sp>
        <p:nvSpPr>
          <p:cNvPr id="9" name="Rectangle 9"/>
          <p:cNvSpPr>
            <a:spLocks noGrp="1" noChangeArrowheads="1"/>
          </p:cNvSpPr>
          <p:nvPr>
            <p:ph type="dt" sz="quarter" idx="10"/>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nSpc>
                <a:spcPct val="100000"/>
              </a:lnSpc>
              <a:spcBef>
                <a:spcPct val="50000"/>
              </a:spcBef>
              <a:buClrTx/>
              <a:buSzTx/>
              <a:buFontTx/>
              <a:buNone/>
              <a:defRPr sz="1400" b="0" smtClean="0">
                <a:solidFill>
                  <a:srgbClr val="FFFFFF"/>
                </a:solidFill>
                <a:latin typeface="Times New Roman" pitchFamily="18" charset="0"/>
              </a:defRPr>
            </a:lvl1pPr>
          </a:lstStyle>
          <a:p>
            <a:pPr>
              <a:defRPr/>
            </a:pPr>
            <a:endParaRPr lang="en-US"/>
          </a:p>
        </p:txBody>
      </p:sp>
      <p:sp>
        <p:nvSpPr>
          <p:cNvPr id="10" name="Rectangle 10"/>
          <p:cNvSpPr>
            <a:spLocks noGrp="1" noChangeArrowheads="1"/>
          </p:cNvSpPr>
          <p:nvPr>
            <p:ph type="ftr" sz="quarter" idx="11"/>
          </p:nvPr>
        </p:nvSpPr>
        <p:spPr/>
        <p:txBody>
          <a:bodyPr/>
          <a:lstStyle>
            <a:lvl1pPr>
              <a:defRPr smtClean="0">
                <a:solidFill>
                  <a:srgbClr val="FFFFFF"/>
                </a:solidFill>
                <a:latin typeface="Times New Roman" pitchFamily="18" charset="0"/>
              </a:defRPr>
            </a:lvl1pPr>
          </a:lstStyle>
          <a:p>
            <a:pPr>
              <a:defRPr/>
            </a:pPr>
            <a:r>
              <a:rPr lang="en-US"/>
              <a:t>© Prentice Hall</a:t>
            </a:r>
          </a:p>
        </p:txBody>
      </p:sp>
      <p:sp>
        <p:nvSpPr>
          <p:cNvPr id="11" name="Rectangle 11"/>
          <p:cNvSpPr>
            <a:spLocks noGrp="1" noChangeArrowheads="1"/>
          </p:cNvSpPr>
          <p:nvPr>
            <p:ph type="sldNum" sz="quarter" idx="12"/>
          </p:nvPr>
        </p:nvSpPr>
        <p:spPr/>
        <p:txBody>
          <a:bodyPr/>
          <a:lstStyle>
            <a:lvl1pPr>
              <a:defRPr smtClean="0">
                <a:solidFill>
                  <a:srgbClr val="FFFFFF"/>
                </a:solidFill>
                <a:latin typeface="Times New Roman" pitchFamily="18" charset="0"/>
              </a:defRPr>
            </a:lvl1pPr>
          </a:lstStyle>
          <a:p>
            <a:pPr>
              <a:defRPr/>
            </a:pPr>
            <a:fld id="{191B2ED0-6C64-4921-95AE-4802D4A6C1B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5" name="Rectangle 10"/>
          <p:cNvSpPr>
            <a:spLocks noGrp="1" noChangeArrowheads="1"/>
          </p:cNvSpPr>
          <p:nvPr>
            <p:ph type="sldNum" sz="quarter" idx="11"/>
          </p:nvPr>
        </p:nvSpPr>
        <p:spPr>
          <a:ln/>
        </p:spPr>
        <p:txBody>
          <a:bodyPr/>
          <a:lstStyle>
            <a:lvl1pPr>
              <a:defRPr/>
            </a:lvl1pPr>
          </a:lstStyle>
          <a:p>
            <a:pPr>
              <a:defRPr/>
            </a:pPr>
            <a:fld id="{303F3359-6D0F-4AD6-9587-BBA83185AB4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5" name="Rectangle 10"/>
          <p:cNvSpPr>
            <a:spLocks noGrp="1" noChangeArrowheads="1"/>
          </p:cNvSpPr>
          <p:nvPr>
            <p:ph type="sldNum" sz="quarter" idx="11"/>
          </p:nvPr>
        </p:nvSpPr>
        <p:spPr>
          <a:ln/>
        </p:spPr>
        <p:txBody>
          <a:bodyPr/>
          <a:lstStyle>
            <a:lvl1pPr>
              <a:defRPr/>
            </a:lvl1pPr>
          </a:lstStyle>
          <a:p>
            <a:pPr>
              <a:defRPr/>
            </a:pPr>
            <a:fld id="{839FC30D-3CA8-4A10-952C-AC2627D433D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41475"/>
            <a:ext cx="3810000" cy="445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41475"/>
            <a:ext cx="3810000" cy="4454525"/>
          </a:xfrm>
        </p:spPr>
        <p:txBody>
          <a:bodyPr/>
          <a:lstStyle/>
          <a:p>
            <a:pPr lvl="0"/>
            <a:endParaRPr lang="en-US" noProof="0" smtClean="0"/>
          </a:p>
        </p:txBody>
      </p:sp>
      <p:sp>
        <p:nvSpPr>
          <p:cNvPr id="5"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6" name="Rectangle 10"/>
          <p:cNvSpPr>
            <a:spLocks noGrp="1" noChangeArrowheads="1"/>
          </p:cNvSpPr>
          <p:nvPr>
            <p:ph type="sldNum" sz="quarter" idx="11"/>
          </p:nvPr>
        </p:nvSpPr>
        <p:spPr>
          <a:ln/>
        </p:spPr>
        <p:txBody>
          <a:bodyPr/>
          <a:lstStyle>
            <a:lvl1pPr>
              <a:defRPr/>
            </a:lvl1pPr>
          </a:lstStyle>
          <a:p>
            <a:pPr>
              <a:defRPr/>
            </a:pPr>
            <a:fld id="{B2A46D71-BA5E-4753-AC47-1CC3B611CCC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641475"/>
            <a:ext cx="3810000" cy="4454525"/>
          </a:xfrm>
        </p:spPr>
        <p:txBody>
          <a:bodyPr/>
          <a:lstStyle/>
          <a:p>
            <a:pPr lvl="0"/>
            <a:endParaRPr lang="en-US" noProof="0" smtClean="0"/>
          </a:p>
        </p:txBody>
      </p:sp>
      <p:sp>
        <p:nvSpPr>
          <p:cNvPr id="4" name="Text Placeholder 3"/>
          <p:cNvSpPr>
            <a:spLocks noGrp="1"/>
          </p:cNvSpPr>
          <p:nvPr>
            <p:ph type="body" sz="half" idx="2"/>
          </p:nvPr>
        </p:nvSpPr>
        <p:spPr>
          <a:xfrm>
            <a:off x="4648200" y="1641475"/>
            <a:ext cx="3810000" cy="445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6" name="Rectangle 10"/>
          <p:cNvSpPr>
            <a:spLocks noGrp="1" noChangeArrowheads="1"/>
          </p:cNvSpPr>
          <p:nvPr>
            <p:ph type="sldNum" sz="quarter" idx="11"/>
          </p:nvPr>
        </p:nvSpPr>
        <p:spPr>
          <a:ln/>
        </p:spPr>
        <p:txBody>
          <a:bodyPr/>
          <a:lstStyle>
            <a:lvl1pPr>
              <a:defRPr/>
            </a:lvl1pPr>
          </a:lstStyle>
          <a:p>
            <a:pPr>
              <a:defRPr/>
            </a:pPr>
            <a:fld id="{89073A53-147F-4047-8131-53D83F36C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5" name="Rectangle 10"/>
          <p:cNvSpPr>
            <a:spLocks noGrp="1" noChangeArrowheads="1"/>
          </p:cNvSpPr>
          <p:nvPr>
            <p:ph type="sldNum" sz="quarter" idx="11"/>
          </p:nvPr>
        </p:nvSpPr>
        <p:spPr>
          <a:ln/>
        </p:spPr>
        <p:txBody>
          <a:bodyPr/>
          <a:lstStyle>
            <a:lvl1pPr>
              <a:defRPr/>
            </a:lvl1pPr>
          </a:lstStyle>
          <a:p>
            <a:pPr>
              <a:defRPr/>
            </a:pPr>
            <a:fld id="{9E10017E-B6AE-4A51-8EBB-A4BE18F5CD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5" name="Rectangle 10"/>
          <p:cNvSpPr>
            <a:spLocks noGrp="1" noChangeArrowheads="1"/>
          </p:cNvSpPr>
          <p:nvPr>
            <p:ph type="sldNum" sz="quarter" idx="11"/>
          </p:nvPr>
        </p:nvSpPr>
        <p:spPr>
          <a:ln/>
        </p:spPr>
        <p:txBody>
          <a:bodyPr/>
          <a:lstStyle>
            <a:lvl1pPr>
              <a:defRPr/>
            </a:lvl1pPr>
          </a:lstStyle>
          <a:p>
            <a:pPr>
              <a:defRPr/>
            </a:pPr>
            <a:fld id="{C040BEB9-B4B7-4DEB-AE99-C55D4B58F7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6" name="Rectangle 10"/>
          <p:cNvSpPr>
            <a:spLocks noGrp="1" noChangeArrowheads="1"/>
          </p:cNvSpPr>
          <p:nvPr>
            <p:ph type="sldNum" sz="quarter" idx="11"/>
          </p:nvPr>
        </p:nvSpPr>
        <p:spPr>
          <a:ln/>
        </p:spPr>
        <p:txBody>
          <a:bodyPr/>
          <a:lstStyle>
            <a:lvl1pPr>
              <a:defRPr/>
            </a:lvl1pPr>
          </a:lstStyle>
          <a:p>
            <a:pPr>
              <a:defRPr/>
            </a:pPr>
            <a:fld id="{260C3AF1-CA40-4A80-B41D-238B43728E4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8" name="Rectangle 10"/>
          <p:cNvSpPr>
            <a:spLocks noGrp="1" noChangeArrowheads="1"/>
          </p:cNvSpPr>
          <p:nvPr>
            <p:ph type="sldNum" sz="quarter" idx="11"/>
          </p:nvPr>
        </p:nvSpPr>
        <p:spPr>
          <a:ln/>
        </p:spPr>
        <p:txBody>
          <a:bodyPr/>
          <a:lstStyle>
            <a:lvl1pPr>
              <a:defRPr/>
            </a:lvl1pPr>
          </a:lstStyle>
          <a:p>
            <a:pPr>
              <a:defRPr/>
            </a:pPr>
            <a:fld id="{4D351A5B-22C5-45C4-A684-D072A632BBC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4" name="Rectangle 10"/>
          <p:cNvSpPr>
            <a:spLocks noGrp="1" noChangeArrowheads="1"/>
          </p:cNvSpPr>
          <p:nvPr>
            <p:ph type="sldNum" sz="quarter" idx="11"/>
          </p:nvPr>
        </p:nvSpPr>
        <p:spPr>
          <a:ln/>
        </p:spPr>
        <p:txBody>
          <a:bodyPr/>
          <a:lstStyle>
            <a:lvl1pPr>
              <a:defRPr/>
            </a:lvl1pPr>
          </a:lstStyle>
          <a:p>
            <a:pPr>
              <a:defRPr/>
            </a:pPr>
            <a:fld id="{53DF8126-4694-4EB8-B42C-3023362386C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3" name="Rectangle 10"/>
          <p:cNvSpPr>
            <a:spLocks noGrp="1" noChangeArrowheads="1"/>
          </p:cNvSpPr>
          <p:nvPr>
            <p:ph type="sldNum" sz="quarter" idx="11"/>
          </p:nvPr>
        </p:nvSpPr>
        <p:spPr>
          <a:ln/>
        </p:spPr>
        <p:txBody>
          <a:bodyPr/>
          <a:lstStyle>
            <a:lvl1pPr>
              <a:defRPr/>
            </a:lvl1pPr>
          </a:lstStyle>
          <a:p>
            <a:pPr>
              <a:defRPr/>
            </a:pPr>
            <a:fld id="{175FD278-EF2A-4E90-B5BB-FE2364BFFC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6" name="Rectangle 10"/>
          <p:cNvSpPr>
            <a:spLocks noGrp="1" noChangeArrowheads="1"/>
          </p:cNvSpPr>
          <p:nvPr>
            <p:ph type="sldNum" sz="quarter" idx="11"/>
          </p:nvPr>
        </p:nvSpPr>
        <p:spPr>
          <a:ln/>
        </p:spPr>
        <p:txBody>
          <a:bodyPr/>
          <a:lstStyle>
            <a:lvl1pPr>
              <a:defRPr/>
            </a:lvl1pPr>
          </a:lstStyle>
          <a:p>
            <a:pPr>
              <a:defRPr/>
            </a:pPr>
            <a:fld id="{EC93789E-7709-46EB-BCB4-F9C782E35B5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ftr" sz="quarter" idx="10"/>
          </p:nvPr>
        </p:nvSpPr>
        <p:spPr>
          <a:ln/>
        </p:spPr>
        <p:txBody>
          <a:bodyPr/>
          <a:lstStyle>
            <a:lvl1pPr>
              <a:defRPr/>
            </a:lvl1pPr>
          </a:lstStyle>
          <a:p>
            <a:pPr>
              <a:defRPr/>
            </a:pPr>
            <a:r>
              <a:rPr lang="en-US"/>
              <a:t>© Prentice Hall</a:t>
            </a:r>
          </a:p>
        </p:txBody>
      </p:sp>
      <p:sp>
        <p:nvSpPr>
          <p:cNvPr id="6" name="Rectangle 10"/>
          <p:cNvSpPr>
            <a:spLocks noGrp="1" noChangeArrowheads="1"/>
          </p:cNvSpPr>
          <p:nvPr>
            <p:ph type="sldNum" sz="quarter" idx="11"/>
          </p:nvPr>
        </p:nvSpPr>
        <p:spPr>
          <a:ln/>
        </p:spPr>
        <p:txBody>
          <a:bodyPr/>
          <a:lstStyle>
            <a:lvl1pPr>
              <a:defRPr/>
            </a:lvl1pPr>
          </a:lstStyle>
          <a:p>
            <a:pPr>
              <a:defRPr/>
            </a:pPr>
            <a:fld id="{A24AFD87-9C92-4E56-B8FC-3002BE2CA8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40963" name="Freeform 3"/>
            <p:cNvSpPr>
              <a:spLocks/>
            </p:cNvSpPr>
            <p:nvPr/>
          </p:nvSpPr>
          <p:spPr bwMode="auto">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noFill/>
            <a:ln w="9525">
              <a:noFill/>
              <a:round/>
              <a:headEnd type="none" w="sm" len="sm"/>
              <a:tailEnd type="none" w="sm" len="sm"/>
            </a:ln>
            <a:effectLst/>
          </p:spPr>
          <p:txBody>
            <a:bodyPr/>
            <a:lstStyle/>
            <a:p>
              <a:pPr>
                <a:defRPr/>
              </a:pPr>
              <a:endParaRPr lang="en-US"/>
            </a:p>
          </p:txBody>
        </p:sp>
        <p:sp>
          <p:nvSpPr>
            <p:cNvPr id="40964" name="Freeform 4"/>
            <p:cNvSpPr>
              <a:spLocks/>
            </p:cNvSpPr>
            <p:nvPr/>
          </p:nvSpPr>
          <p:spPr bwMode="auto">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noFill/>
            <a:ln w="9525">
              <a:noFill/>
              <a:round/>
              <a:headEnd type="none" w="sm" len="sm"/>
              <a:tailEnd type="none" w="sm" len="sm"/>
            </a:ln>
            <a:effectLst/>
          </p:spPr>
          <p:txBody>
            <a:bodyPr/>
            <a:lstStyle/>
            <a:p>
              <a:pPr>
                <a:defRPr/>
              </a:pPr>
              <a:endParaRPr lang="en-US"/>
            </a:p>
          </p:txBody>
        </p:sp>
        <p:sp>
          <p:nvSpPr>
            <p:cNvPr id="40965" name="Freeform 5"/>
            <p:cNvSpPr>
              <a:spLocks/>
            </p:cNvSpPr>
            <p:nvPr/>
          </p:nvSpPr>
          <p:spPr bwMode="auto">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noFill/>
            <a:ln w="9525">
              <a:noFill/>
              <a:round/>
              <a:headEnd type="none" w="sm" len="sm"/>
              <a:tailEnd type="none" w="sm" len="sm"/>
            </a:ln>
            <a:effectLst/>
          </p:spPr>
          <p:txBody>
            <a:bodyPr/>
            <a:lstStyle/>
            <a:p>
              <a:pPr>
                <a:defRPr/>
              </a:pPr>
              <a:endParaRPr lang="en-US"/>
            </a:p>
          </p:txBody>
        </p:sp>
        <p:sp>
          <p:nvSpPr>
            <p:cNvPr id="40966" name="Freeform 6"/>
            <p:cNvSpPr>
              <a:spLocks/>
            </p:cNvSpPr>
            <p:nvPr/>
          </p:nvSpPr>
          <p:spPr bwMode="auto">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noFill/>
            <a:ln w="9525">
              <a:noFill/>
              <a:round/>
              <a:headEnd type="none" w="sm" len="sm"/>
              <a:tailEnd type="none" w="sm" len="sm"/>
            </a:ln>
            <a:effectLst/>
          </p:spPr>
          <p:txBody>
            <a:bodyPr/>
            <a:lstStyle/>
            <a:p>
              <a:pPr>
                <a:defRPr/>
              </a:pPr>
              <a:endParaRPr lang="en-US"/>
            </a:p>
          </p:txBody>
        </p:sp>
      </p:grpSp>
      <p:sp>
        <p:nvSpPr>
          <p:cNvPr id="3075"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0969" name="Rectangle 9"/>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lnSpc>
                <a:spcPct val="100000"/>
              </a:lnSpc>
              <a:spcBef>
                <a:spcPct val="50000"/>
              </a:spcBef>
              <a:buClrTx/>
              <a:buSzTx/>
              <a:buFontTx/>
              <a:buNone/>
              <a:defRPr sz="1400" b="0" smtClean="0">
                <a:solidFill>
                  <a:schemeClr val="tx1"/>
                </a:solidFill>
                <a:cs typeface="Arial" charset="0"/>
              </a:defRPr>
            </a:lvl1pPr>
          </a:lstStyle>
          <a:p>
            <a:pPr>
              <a:defRPr/>
            </a:pPr>
            <a:r>
              <a:rPr lang="en-US"/>
              <a:t>© Prentice Hall</a:t>
            </a:r>
          </a:p>
        </p:txBody>
      </p:sp>
      <p:sp>
        <p:nvSpPr>
          <p:cNvPr id="40970" name="Rectangle 10"/>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lnSpc>
                <a:spcPct val="100000"/>
              </a:lnSpc>
              <a:spcBef>
                <a:spcPct val="50000"/>
              </a:spcBef>
              <a:buClrTx/>
              <a:buSzTx/>
              <a:buFontTx/>
              <a:buNone/>
              <a:defRPr sz="1400" b="0" smtClean="0">
                <a:solidFill>
                  <a:schemeClr val="tx1"/>
                </a:solidFill>
              </a:defRPr>
            </a:lvl1pPr>
          </a:lstStyle>
          <a:p>
            <a:pPr>
              <a:defRPr/>
            </a:pPr>
            <a:fld id="{266B9F08-28AA-4488-BBB2-271BE1C9E334}" type="slidenum">
              <a:rPr lang="en-US"/>
              <a:pPr>
                <a:defRPr/>
              </a:pPr>
              <a:t>‹#›</a:t>
            </a:fld>
            <a:endParaRPr lang="en-US"/>
          </a:p>
        </p:txBody>
      </p:sp>
      <p:sp>
        <p:nvSpPr>
          <p:cNvPr id="40971" name="Rectangle 11"/>
          <p:cNvSpPr>
            <a:spLocks noGrp="1" noChangeArrowheads="1"/>
          </p:cNvSpPr>
          <p:nvPr>
            <p:ph type="body" idx="1"/>
          </p:nvPr>
        </p:nvSpPr>
        <p:spPr bwMode="auto">
          <a:xfrm>
            <a:off x="685800" y="1641475"/>
            <a:ext cx="7772400" cy="44545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Rectangle 11"/>
          <p:cNvSpPr/>
          <p:nvPr userDrawn="1"/>
        </p:nvSpPr>
        <p:spPr bwMode="auto">
          <a:xfrm>
            <a:off x="8906005" y="0"/>
            <a:ext cx="237995" cy="6858000"/>
          </a:xfrm>
          <a:prstGeom prst="rect">
            <a:avLst/>
          </a:prstGeom>
          <a:gradFill flip="none" rotWithShape="1">
            <a:gsLst>
              <a:gs pos="0">
                <a:schemeClr val="accent2">
                  <a:tint val="66000"/>
                  <a:satMod val="160000"/>
                </a:schemeClr>
              </a:gs>
              <a:gs pos="50000">
                <a:srgbClr val="99FF99">
                  <a:alpha val="20000"/>
                </a:srgbClr>
              </a:gs>
              <a:gs pos="94000">
                <a:srgbClr val="003300">
                  <a:alpha val="83000"/>
                </a:srgbClr>
              </a:gs>
            </a:gsLst>
            <a:lin ang="10800000" scaled="1"/>
            <a:tileRect/>
          </a:gradFill>
          <a:ln w="12700"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spTree>
  </p:cSld>
  <p:clrMap bg1="dk2" tx1="lt1" bg2="dk1" tx2="lt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000">
          <a:solidFill>
            <a:srgbClr val="FFFF00"/>
          </a:solidFill>
          <a:latin typeface="+mj-lt"/>
          <a:ea typeface="+mj-ea"/>
          <a:cs typeface="+mj-cs"/>
        </a:defRPr>
      </a:lvl1pPr>
      <a:lvl2pPr algn="ctr" rtl="0" eaLnBrk="0" fontAlgn="base" hangingPunct="0">
        <a:spcBef>
          <a:spcPct val="0"/>
        </a:spcBef>
        <a:spcAft>
          <a:spcPct val="0"/>
        </a:spcAft>
        <a:defRPr sz="40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0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0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0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75000"/>
        <a:buFont typeface="Wingdings" pitchFamily="2" charset="2"/>
        <a:buChar char="Ø"/>
        <a:defRPr sz="3200">
          <a:solidFill>
            <a:srgbClr val="FFFFFF"/>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Ø"/>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Font typeface="Wingdings" pitchFamily="2" charset="2"/>
        <a:buChar char="Ø"/>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75000"/>
        <a:buFont typeface="Wingdings" pitchFamily="2" charset="2"/>
        <a:buChar char="Ø"/>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Font typeface="Wingdings" pitchFamily="2" charset="2"/>
        <a:buChar char="Ø"/>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pwp.starnetinc.com/larryg/" TargetMode="External"/><Relationship Id="rId2" Type="http://schemas.openxmlformats.org/officeDocument/2006/relationships/hyperlink" Target="http://www.rkimball.com/" TargetMode="External"/><Relationship Id="rId1" Type="http://schemas.openxmlformats.org/officeDocument/2006/relationships/slideLayout" Target="../slideLayouts/slideLayout2.xml"/><Relationship Id="rId4" Type="http://schemas.openxmlformats.org/officeDocument/2006/relationships/hyperlink" Target="http://www.dw-institut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050"/>
          <p:cNvSpPr>
            <a:spLocks noGrp="1" noChangeArrowheads="1"/>
          </p:cNvSpPr>
          <p:nvPr>
            <p:ph type="title" idx="4294967295"/>
          </p:nvPr>
        </p:nvSpPr>
        <p:spPr>
          <a:xfrm>
            <a:off x="682487" y="318052"/>
            <a:ext cx="7772400" cy="838200"/>
          </a:xfrm>
        </p:spPr>
        <p:txBody>
          <a:bodyPr/>
          <a:lstStyle/>
          <a:p>
            <a:pPr eaLnBrk="1" hangingPunct="1"/>
            <a:r>
              <a:rPr lang="en-US" sz="3600" dirty="0" smtClean="0"/>
              <a:t>Overview of BI and role of DW in BI</a:t>
            </a:r>
          </a:p>
        </p:txBody>
      </p:sp>
      <p:sp>
        <p:nvSpPr>
          <p:cNvPr id="461827" name="Rectangle 2051"/>
          <p:cNvSpPr>
            <a:spLocks noGrp="1" noChangeArrowheads="1"/>
          </p:cNvSpPr>
          <p:nvPr>
            <p:ph type="body" idx="4294967295"/>
          </p:nvPr>
        </p:nvSpPr>
        <p:spPr>
          <a:xfrm>
            <a:off x="596348" y="1527312"/>
            <a:ext cx="8534400" cy="4475163"/>
          </a:xfrm>
          <a:noFill/>
          <a:ln w="9525"/>
        </p:spPr>
        <p:txBody>
          <a:bodyPr/>
          <a:lstStyle/>
          <a:p>
            <a:pPr eaLnBrk="1" hangingPunct="1"/>
            <a:r>
              <a:rPr lang="en-US" sz="2800" dirty="0" smtClean="0"/>
              <a:t> Business Intelligence &amp; Why is it popular? </a:t>
            </a:r>
          </a:p>
          <a:p>
            <a:pPr eaLnBrk="1" hangingPunct="1"/>
            <a:r>
              <a:rPr lang="en-GB" sz="2800" dirty="0" smtClean="0"/>
              <a:t> Business Intelligence Steps</a:t>
            </a:r>
          </a:p>
          <a:p>
            <a:pPr eaLnBrk="1" hangingPunct="1"/>
            <a:r>
              <a:rPr lang="en-GB" sz="2800" dirty="0" smtClean="0"/>
              <a:t> Business Intelligence Cycle </a:t>
            </a:r>
          </a:p>
          <a:p>
            <a:pPr eaLnBrk="1" hangingPunct="1"/>
            <a:r>
              <a:rPr lang="en-GB" sz="2800" dirty="0" smtClean="0"/>
              <a:t> Example Scenarios</a:t>
            </a:r>
          </a:p>
          <a:p>
            <a:pPr eaLnBrk="1" hangingPunct="1"/>
            <a:r>
              <a:rPr lang="en-GB" sz="2800" dirty="0" smtClean="0"/>
              <a:t> State of Business Intelligence </a:t>
            </a:r>
          </a:p>
          <a:p>
            <a:pPr eaLnBrk="1" hangingPunct="1"/>
            <a:r>
              <a:rPr lang="en-GB" sz="2800" dirty="0" smtClean="0"/>
              <a:t> Business Intelligence Tools</a:t>
            </a:r>
          </a:p>
          <a:p>
            <a:pPr eaLnBrk="1" hangingPunct="1"/>
            <a:r>
              <a:rPr lang="en-GB" sz="2800" dirty="0" smtClean="0"/>
              <a:t> Role of Data Warehouse in BI</a:t>
            </a:r>
          </a:p>
          <a:p>
            <a:pPr eaLnBrk="1" hangingPunct="1"/>
            <a:r>
              <a:rPr lang="en-GB" sz="2800" dirty="0" smtClean="0"/>
              <a:t> Characteristics of data in DW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762539" y="2054087"/>
            <a:ext cx="6506818" cy="4068417"/>
          </a:xfrm>
          <a:prstGeom prst="rect">
            <a:avLst/>
          </a:prstGeom>
          <a:solidFill>
            <a:schemeClr val="tx2">
              <a:lumMod val="40000"/>
              <a:lumOff val="60000"/>
            </a:schemeClr>
          </a:solidFill>
          <a:ln w="12700"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pic>
        <p:nvPicPr>
          <p:cNvPr id="14338" name="Picture 3"/>
          <p:cNvPicPr>
            <a:picLocks noGrp="1" noChangeAspect="1" noChangeArrowheads="1"/>
          </p:cNvPicPr>
          <p:nvPr>
            <p:ph idx="1"/>
          </p:nvPr>
        </p:nvPicPr>
        <p:blipFill>
          <a:blip r:embed="rId3"/>
          <a:srcRect/>
          <a:stretch>
            <a:fillRect/>
          </a:stretch>
        </p:blipFill>
        <p:spPr>
          <a:xfrm>
            <a:off x="72892" y="632791"/>
            <a:ext cx="8713304" cy="5995393"/>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idx="4294967295"/>
          </p:nvPr>
        </p:nvSpPr>
        <p:spPr/>
        <p:txBody>
          <a:bodyPr/>
          <a:lstStyle/>
          <a:p>
            <a:pPr eaLnBrk="1" hangingPunct="1"/>
            <a:r>
              <a:rPr lang="en-US" b="1" dirty="0" smtClean="0"/>
              <a:t>Business Intelligence</a:t>
            </a:r>
          </a:p>
        </p:txBody>
      </p:sp>
      <p:sp>
        <p:nvSpPr>
          <p:cNvPr id="435203" name="Rectangle 1027"/>
          <p:cNvSpPr>
            <a:spLocks noGrp="1" noChangeArrowheads="1"/>
          </p:cNvSpPr>
          <p:nvPr>
            <p:ph type="body" idx="4294967295"/>
          </p:nvPr>
        </p:nvSpPr>
        <p:spPr>
          <a:xfrm>
            <a:off x="755374" y="2064025"/>
            <a:ext cx="7467600" cy="3647661"/>
          </a:xfrm>
        </p:spPr>
        <p:txBody>
          <a:bodyPr/>
          <a:lstStyle/>
          <a:p>
            <a:pPr eaLnBrk="1" hangingPunct="1">
              <a:buFont typeface="Wingdings" pitchFamily="2" charset="2"/>
              <a:buNone/>
              <a:defRPr/>
            </a:pPr>
            <a:r>
              <a:rPr lang="en-US" sz="3600" b="1" dirty="0" smtClean="0"/>
              <a:t>   “Business Intelligence (BI) software systems allow companies to make more informed and faster decisions by helping them to access and analyze data.”</a:t>
            </a:r>
            <a:r>
              <a:rPr lang="en-US" sz="4000" b="1" dirty="0" smtClean="0"/>
              <a:t>  </a:t>
            </a:r>
          </a:p>
          <a:p>
            <a:pPr eaLnBrk="1" hangingPunct="1">
              <a:buFont typeface="Wingdings" pitchFamily="2" charset="2"/>
              <a:buNone/>
              <a:defRPr/>
            </a:pPr>
            <a:endParaRPr lang="en-US" sz="4000" b="1" dirty="0" smtClean="0"/>
          </a:p>
          <a:p>
            <a:pPr lvl="1" eaLnBrk="1" hangingPunct="1">
              <a:buFontTx/>
              <a:buNone/>
              <a:defRPr/>
            </a:pPr>
            <a:endParaRPr lang="en-US" sz="3600" b="1" i="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type="body" idx="4294967295"/>
          </p:nvPr>
        </p:nvSpPr>
        <p:spPr>
          <a:xfrm>
            <a:off x="304800" y="1179440"/>
            <a:ext cx="8534400" cy="5943600"/>
          </a:xfrm>
          <a:noFill/>
          <a:ln w="9525"/>
        </p:spPr>
        <p:txBody>
          <a:bodyPr/>
          <a:lstStyle/>
          <a:p>
            <a:pPr eaLnBrk="1" hangingPunct="1">
              <a:lnSpc>
                <a:spcPct val="90000"/>
              </a:lnSpc>
            </a:pPr>
            <a:r>
              <a:rPr lang="en-US" sz="2400" dirty="0" smtClean="0"/>
              <a:t>Business Intelligence is the process of transforming data into information and through discovery transforming that information into knowledge” </a:t>
            </a:r>
            <a:br>
              <a:rPr lang="en-US" sz="2400" dirty="0" smtClean="0"/>
            </a:br>
            <a:r>
              <a:rPr lang="en-US" sz="2400" dirty="0" smtClean="0"/>
              <a:t>					- Gartner Group </a:t>
            </a:r>
            <a:br>
              <a:rPr lang="en-US" sz="2400" dirty="0" smtClean="0"/>
            </a:br>
            <a:endParaRPr lang="en-US" sz="2400" dirty="0" smtClean="0"/>
          </a:p>
          <a:p>
            <a:pPr eaLnBrk="1" hangingPunct="1">
              <a:lnSpc>
                <a:spcPct val="90000"/>
              </a:lnSpc>
            </a:pPr>
            <a:r>
              <a:rPr lang="en-GB" sz="2800" dirty="0" smtClean="0"/>
              <a:t>It is the conversion of data into information in such a way that the business is able to </a:t>
            </a:r>
            <a:r>
              <a:rPr lang="en-GB" sz="2800" dirty="0" smtClean="0">
                <a:solidFill>
                  <a:schemeClr val="accent2"/>
                </a:solidFill>
              </a:rPr>
              <a:t>analyse the information to gain insight and take action</a:t>
            </a:r>
          </a:p>
          <a:p>
            <a:pPr eaLnBrk="1" hangingPunct="1">
              <a:lnSpc>
                <a:spcPct val="90000"/>
              </a:lnSpc>
              <a:buFont typeface="Wingdings" pitchFamily="2" charset="2"/>
              <a:buNone/>
            </a:pPr>
            <a:endParaRPr lang="en-GB" sz="2800" dirty="0" smtClean="0"/>
          </a:p>
          <a:p>
            <a:pPr eaLnBrk="1" hangingPunct="1">
              <a:lnSpc>
                <a:spcPct val="90000"/>
              </a:lnSpc>
            </a:pPr>
            <a:r>
              <a:rPr lang="en-US" sz="2400" dirty="0" smtClean="0"/>
              <a:t>Sometimes used synonymously with the information available in an enterprise for making </a:t>
            </a:r>
            <a:r>
              <a:rPr lang="en-US" sz="2400" dirty="0" smtClean="0">
                <a:solidFill>
                  <a:schemeClr val="accent2"/>
                </a:solidFill>
              </a:rPr>
              <a:t>strategic decisions</a:t>
            </a:r>
          </a:p>
          <a:p>
            <a:pPr eaLnBrk="1" hangingPunct="1">
              <a:lnSpc>
                <a:spcPct val="90000"/>
              </a:lnSpc>
              <a:buFont typeface="Wingdings" pitchFamily="2" charset="2"/>
              <a:buNone/>
            </a:pPr>
            <a:endParaRPr lang="en-US" sz="2400" dirty="0" smtClean="0">
              <a:solidFill>
                <a:srgbClr val="A50021"/>
              </a:solidFill>
            </a:endParaRPr>
          </a:p>
          <a:p>
            <a:pPr eaLnBrk="1" hangingPunct="1">
              <a:lnSpc>
                <a:spcPct val="90000"/>
              </a:lnSpc>
            </a:pPr>
            <a:r>
              <a:rPr lang="en-US" sz="2400" dirty="0" smtClean="0"/>
              <a:t>Business Intelligence is a discipline of developing information that is conclusive, fact-based and actionable.” </a:t>
            </a:r>
            <a:br>
              <a:rPr lang="en-US" sz="2400" dirty="0" smtClean="0"/>
            </a:br>
            <a:endParaRPr lang="en-US" sz="2800" dirty="0" smtClean="0">
              <a:solidFill>
                <a:srgbClr val="800000"/>
              </a:solidFill>
            </a:endParaRPr>
          </a:p>
        </p:txBody>
      </p:sp>
      <p:sp>
        <p:nvSpPr>
          <p:cNvPr id="19459" name="Rectangle 2"/>
          <p:cNvSpPr>
            <a:spLocks noGrp="1" noChangeArrowheads="1"/>
          </p:cNvSpPr>
          <p:nvPr>
            <p:ph type="title" idx="4294967295"/>
          </p:nvPr>
        </p:nvSpPr>
        <p:spPr>
          <a:xfrm>
            <a:off x="609600" y="0"/>
            <a:ext cx="7772400" cy="1143000"/>
          </a:xfrm>
        </p:spPr>
        <p:txBody>
          <a:bodyPr/>
          <a:lstStyle/>
          <a:p>
            <a:pPr eaLnBrk="1" hangingPunct="1"/>
            <a:r>
              <a:rPr lang="en-US" sz="3600" smtClean="0"/>
              <a:t>Business Intelligence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dissolve">
                                      <p:cBhvr>
                                        <p:cTn id="7" dur="500"/>
                                        <p:tgtEl>
                                          <p:spTgt spid="359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9427">
                                            <p:txEl>
                                              <p:pRg st="1" end="1"/>
                                            </p:txEl>
                                          </p:spTgt>
                                        </p:tgtEl>
                                        <p:attrNameLst>
                                          <p:attrName>style.visibility</p:attrName>
                                        </p:attrNameLst>
                                      </p:cBhvr>
                                      <p:to>
                                        <p:strVal val="visible"/>
                                      </p:to>
                                    </p:set>
                                    <p:animEffect transition="in" filter="dissolve">
                                      <p:cBhvr>
                                        <p:cTn id="12" dur="500"/>
                                        <p:tgtEl>
                                          <p:spTgt spid="359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9427">
                                            <p:txEl>
                                              <p:pRg st="3" end="3"/>
                                            </p:txEl>
                                          </p:spTgt>
                                        </p:tgtEl>
                                        <p:attrNameLst>
                                          <p:attrName>style.visibility</p:attrName>
                                        </p:attrNameLst>
                                      </p:cBhvr>
                                      <p:to>
                                        <p:strVal val="visible"/>
                                      </p:to>
                                    </p:set>
                                    <p:animEffect transition="in" filter="dissolve">
                                      <p:cBhvr>
                                        <p:cTn id="17" dur="500"/>
                                        <p:tgtEl>
                                          <p:spTgt spid="3594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9427">
                                            <p:txEl>
                                              <p:pRg st="5" end="5"/>
                                            </p:txEl>
                                          </p:spTgt>
                                        </p:tgtEl>
                                        <p:attrNameLst>
                                          <p:attrName>style.visibility</p:attrName>
                                        </p:attrNameLst>
                                      </p:cBhvr>
                                      <p:to>
                                        <p:strVal val="visible"/>
                                      </p:to>
                                    </p:set>
                                    <p:animEffect transition="in" filter="dissolve">
                                      <p:cBhvr>
                                        <p:cTn id="22" dur="500"/>
                                        <p:tgtEl>
                                          <p:spTgt spid="359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28600" y="228600"/>
            <a:ext cx="8686800" cy="990600"/>
          </a:xfrm>
        </p:spPr>
        <p:txBody>
          <a:bodyPr/>
          <a:lstStyle/>
          <a:p>
            <a:pPr eaLnBrk="1" hangingPunct="1"/>
            <a:r>
              <a:rPr lang="en-US" altLang="ja-JP" b="1" smtClean="0">
                <a:ea typeface="ＭＳ Ｐゴシック" charset="-128"/>
              </a:rPr>
              <a:t>Business Intelligence Evolution</a:t>
            </a:r>
            <a:r>
              <a:rPr lang="en-US" altLang="ja-JP" smtClean="0">
                <a:ea typeface="ＭＳ Ｐゴシック" charset="-128"/>
              </a:rPr>
              <a:t> </a:t>
            </a:r>
            <a:endParaRPr lang="en-US" smtClean="0"/>
          </a:p>
        </p:txBody>
      </p:sp>
      <p:pic>
        <p:nvPicPr>
          <p:cNvPr id="20483" name="Picture 3"/>
          <p:cNvPicPr>
            <a:picLocks noChangeAspect="1" noChangeArrowheads="1"/>
          </p:cNvPicPr>
          <p:nvPr/>
        </p:nvPicPr>
        <p:blipFill>
          <a:blip r:embed="rId3"/>
          <a:srcRect/>
          <a:stretch>
            <a:fillRect/>
          </a:stretch>
        </p:blipFill>
        <p:spPr bwMode="auto">
          <a:xfrm>
            <a:off x="286993" y="1371599"/>
            <a:ext cx="8648283" cy="5254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1026"/>
          <p:cNvSpPr>
            <a:spLocks noGrp="1" noChangeArrowheads="1"/>
          </p:cNvSpPr>
          <p:nvPr>
            <p:ph type="title" idx="4294967295"/>
          </p:nvPr>
        </p:nvSpPr>
        <p:spPr>
          <a:xfrm>
            <a:off x="609600" y="152400"/>
            <a:ext cx="7772400" cy="1143000"/>
          </a:xfrm>
        </p:spPr>
        <p:txBody>
          <a:bodyPr/>
          <a:lstStyle/>
          <a:p>
            <a:pPr eaLnBrk="1" hangingPunct="1"/>
            <a:r>
              <a:rPr lang="en-US" sz="3600" smtClean="0"/>
              <a:t>    Why Business Intelligence Popular?</a:t>
            </a:r>
          </a:p>
        </p:txBody>
      </p:sp>
      <p:sp>
        <p:nvSpPr>
          <p:cNvPr id="433155" name="Rectangle 1027"/>
          <p:cNvSpPr>
            <a:spLocks noGrp="1" noChangeArrowheads="1"/>
          </p:cNvSpPr>
          <p:nvPr>
            <p:ph type="body" idx="4294967295"/>
          </p:nvPr>
        </p:nvSpPr>
        <p:spPr>
          <a:xfrm>
            <a:off x="447261" y="1457734"/>
            <a:ext cx="8382000" cy="5181600"/>
          </a:xfrm>
        </p:spPr>
        <p:txBody>
          <a:bodyPr/>
          <a:lstStyle/>
          <a:p>
            <a:pPr eaLnBrk="1" hangingPunct="1">
              <a:lnSpc>
                <a:spcPct val="90000"/>
              </a:lnSpc>
              <a:defRPr/>
            </a:pPr>
            <a:r>
              <a:rPr lang="en-US" sz="2400" dirty="0" smtClean="0"/>
              <a:t>Business Intelligence gives companies ability to discover and utilize information they already own, and turn it into the knowledge that directly impacts corporate performance” </a:t>
            </a:r>
            <a:br>
              <a:rPr lang="en-US" sz="2400" dirty="0" smtClean="0"/>
            </a:br>
            <a:endParaRPr lang="en-US" sz="2400" dirty="0" smtClean="0"/>
          </a:p>
          <a:p>
            <a:pPr eaLnBrk="1" hangingPunct="1">
              <a:lnSpc>
                <a:spcPct val="90000"/>
              </a:lnSpc>
              <a:defRPr/>
            </a:pPr>
            <a:r>
              <a:rPr lang="en-US" sz="2400" dirty="0" smtClean="0"/>
              <a:t>Tactical Description: </a:t>
            </a:r>
          </a:p>
          <a:p>
            <a:pPr lvl="2" eaLnBrk="1" hangingPunct="1">
              <a:lnSpc>
                <a:spcPct val="90000"/>
              </a:lnSpc>
              <a:defRPr/>
            </a:pPr>
            <a:r>
              <a:rPr lang="en-US" dirty="0" smtClean="0">
                <a:solidFill>
                  <a:schemeClr val="accent2"/>
                </a:solidFill>
              </a:rPr>
              <a:t>Trends, patterns, clustering, planning, cause &amp; effect</a:t>
            </a:r>
          </a:p>
          <a:p>
            <a:pPr lvl="2" eaLnBrk="1" hangingPunct="1">
              <a:lnSpc>
                <a:spcPct val="90000"/>
              </a:lnSpc>
              <a:defRPr/>
            </a:pPr>
            <a:r>
              <a:rPr lang="en-US" dirty="0" smtClean="0">
                <a:solidFill>
                  <a:schemeClr val="accent2"/>
                </a:solidFill>
              </a:rPr>
              <a:t>Why? How? When? What?</a:t>
            </a:r>
          </a:p>
          <a:p>
            <a:pPr lvl="2" eaLnBrk="1" hangingPunct="1">
              <a:lnSpc>
                <a:spcPct val="90000"/>
              </a:lnSpc>
              <a:defRPr/>
            </a:pPr>
            <a:r>
              <a:rPr lang="en-US" dirty="0" smtClean="0">
                <a:solidFill>
                  <a:schemeClr val="accent2"/>
                </a:solidFill>
              </a:rPr>
              <a:t>Decision-making support</a:t>
            </a:r>
          </a:p>
          <a:p>
            <a:pPr lvl="2" eaLnBrk="1" hangingPunct="1">
              <a:lnSpc>
                <a:spcPct val="90000"/>
              </a:lnSpc>
              <a:defRPr/>
            </a:pPr>
            <a:r>
              <a:rPr lang="en-US" dirty="0" smtClean="0">
                <a:solidFill>
                  <a:schemeClr val="accent2"/>
                </a:solidFill>
              </a:rPr>
              <a:t>Reporting and QA</a:t>
            </a:r>
          </a:p>
          <a:p>
            <a:pPr lvl="2" eaLnBrk="1" hangingPunct="1">
              <a:lnSpc>
                <a:spcPct val="90000"/>
              </a:lnSpc>
              <a:defRPr/>
            </a:pPr>
            <a:r>
              <a:rPr lang="en-US" dirty="0" smtClean="0">
                <a:solidFill>
                  <a:schemeClr val="accent2"/>
                </a:solidFill>
              </a:rPr>
              <a:t>Forecasting</a:t>
            </a:r>
          </a:p>
          <a:p>
            <a:pPr lvl="2" eaLnBrk="1" hangingPunct="1">
              <a:lnSpc>
                <a:spcPct val="90000"/>
              </a:lnSpc>
              <a:defRPr/>
            </a:pPr>
            <a:r>
              <a:rPr lang="en-US" dirty="0" smtClean="0">
                <a:solidFill>
                  <a:schemeClr val="accent2"/>
                </a:solidFill>
              </a:rPr>
              <a:t>“Human-sized” reports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dissolve">
                                      <p:cBhvr>
                                        <p:cTn id="7" dur="500"/>
                                        <p:tgtEl>
                                          <p:spTgt spid="433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dissolve">
                                      <p:cBhvr>
                                        <p:cTn id="12" dur="500"/>
                                        <p:tgtEl>
                                          <p:spTgt spid="43315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33155">
                                            <p:txEl>
                                              <p:pRg st="2" end="2"/>
                                            </p:txEl>
                                          </p:spTgt>
                                        </p:tgtEl>
                                        <p:attrNameLst>
                                          <p:attrName>style.visibility</p:attrName>
                                        </p:attrNameLst>
                                      </p:cBhvr>
                                      <p:to>
                                        <p:strVal val="visible"/>
                                      </p:to>
                                    </p:set>
                                    <p:animEffect transition="in" filter="dissolve">
                                      <p:cBhvr>
                                        <p:cTn id="15" dur="500"/>
                                        <p:tgtEl>
                                          <p:spTgt spid="43315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33155">
                                            <p:txEl>
                                              <p:pRg st="3" end="3"/>
                                            </p:txEl>
                                          </p:spTgt>
                                        </p:tgtEl>
                                        <p:attrNameLst>
                                          <p:attrName>style.visibility</p:attrName>
                                        </p:attrNameLst>
                                      </p:cBhvr>
                                      <p:to>
                                        <p:strVal val="visible"/>
                                      </p:to>
                                    </p:set>
                                    <p:animEffect transition="in" filter="dissolve">
                                      <p:cBhvr>
                                        <p:cTn id="18" dur="500"/>
                                        <p:tgtEl>
                                          <p:spTgt spid="43315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3155">
                                            <p:txEl>
                                              <p:pRg st="4" end="4"/>
                                            </p:txEl>
                                          </p:spTgt>
                                        </p:tgtEl>
                                        <p:attrNameLst>
                                          <p:attrName>style.visibility</p:attrName>
                                        </p:attrNameLst>
                                      </p:cBhvr>
                                      <p:to>
                                        <p:strVal val="visible"/>
                                      </p:to>
                                    </p:set>
                                    <p:animEffect transition="in" filter="dissolve">
                                      <p:cBhvr>
                                        <p:cTn id="21" dur="500"/>
                                        <p:tgtEl>
                                          <p:spTgt spid="43315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33155">
                                            <p:txEl>
                                              <p:pRg st="5" end="5"/>
                                            </p:txEl>
                                          </p:spTgt>
                                        </p:tgtEl>
                                        <p:attrNameLst>
                                          <p:attrName>style.visibility</p:attrName>
                                        </p:attrNameLst>
                                      </p:cBhvr>
                                      <p:to>
                                        <p:strVal val="visible"/>
                                      </p:to>
                                    </p:set>
                                    <p:animEffect transition="in" filter="dissolve">
                                      <p:cBhvr>
                                        <p:cTn id="24" dur="500"/>
                                        <p:tgtEl>
                                          <p:spTgt spid="43315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33155">
                                            <p:txEl>
                                              <p:pRg st="6" end="6"/>
                                            </p:txEl>
                                          </p:spTgt>
                                        </p:tgtEl>
                                        <p:attrNameLst>
                                          <p:attrName>style.visibility</p:attrName>
                                        </p:attrNameLst>
                                      </p:cBhvr>
                                      <p:to>
                                        <p:strVal val="visible"/>
                                      </p:to>
                                    </p:set>
                                    <p:animEffect transition="in" filter="dissolve">
                                      <p:cBhvr>
                                        <p:cTn id="27" dur="500"/>
                                        <p:tgtEl>
                                          <p:spTgt spid="43315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33155">
                                            <p:txEl>
                                              <p:pRg st="7" end="7"/>
                                            </p:txEl>
                                          </p:spTgt>
                                        </p:tgtEl>
                                        <p:attrNameLst>
                                          <p:attrName>style.visibility</p:attrName>
                                        </p:attrNameLst>
                                      </p:cBhvr>
                                      <p:to>
                                        <p:strVal val="visible"/>
                                      </p:to>
                                    </p:set>
                                    <p:animEffect transition="in" filter="dissolve">
                                      <p:cBhvr>
                                        <p:cTn id="30" dur="500"/>
                                        <p:tgtEl>
                                          <p:spTgt spid="433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idx="4294967295"/>
          </p:nvPr>
        </p:nvSpPr>
        <p:spPr/>
        <p:txBody>
          <a:bodyPr/>
          <a:lstStyle/>
          <a:p>
            <a:pPr eaLnBrk="1" hangingPunct="1"/>
            <a:r>
              <a:rPr lang="en-US" b="1" smtClean="0">
                <a:solidFill>
                  <a:schemeClr val="accent2"/>
                </a:solidFill>
              </a:rPr>
              <a:t>Fill in the blanks…</a:t>
            </a:r>
          </a:p>
        </p:txBody>
      </p:sp>
      <p:sp>
        <p:nvSpPr>
          <p:cNvPr id="22531" name="Rectangle 1027"/>
          <p:cNvSpPr>
            <a:spLocks noGrp="1" noChangeArrowheads="1"/>
          </p:cNvSpPr>
          <p:nvPr>
            <p:ph type="body" idx="4294967295"/>
          </p:nvPr>
        </p:nvSpPr>
        <p:spPr>
          <a:xfrm>
            <a:off x="685800" y="2292838"/>
            <a:ext cx="7624763" cy="2505075"/>
          </a:xfrm>
          <a:noFill/>
          <a:ln w="9525"/>
        </p:spPr>
        <p:txBody>
          <a:bodyPr/>
          <a:lstStyle/>
          <a:p>
            <a:pPr algn="ctr" eaLnBrk="1" hangingPunct="1">
              <a:buFont typeface="Wingdings" pitchFamily="2" charset="2"/>
              <a:buNone/>
            </a:pPr>
            <a:r>
              <a:rPr lang="en-US" sz="3600" i="1" dirty="0" smtClean="0"/>
              <a:t>“Our company has tons of </a:t>
            </a:r>
            <a:r>
              <a:rPr lang="en-US" sz="3600" i="1" u="sng" dirty="0" smtClean="0"/>
              <a:t>_______</a:t>
            </a:r>
            <a:r>
              <a:rPr lang="en-US" sz="3600" i="1" dirty="0" smtClean="0"/>
              <a:t>,</a:t>
            </a:r>
          </a:p>
          <a:p>
            <a:pPr algn="ctr" eaLnBrk="1" hangingPunct="1">
              <a:buFont typeface="Wingdings" pitchFamily="2" charset="2"/>
              <a:buNone/>
            </a:pPr>
            <a:r>
              <a:rPr lang="en-US" sz="3600" i="1" dirty="0" smtClean="0"/>
              <a:t> but no real </a:t>
            </a:r>
            <a:r>
              <a:rPr lang="en-US" sz="3600" i="1" u="sng" dirty="0" smtClean="0"/>
              <a:t>____________</a:t>
            </a:r>
            <a:r>
              <a:rPr lang="en-US" sz="3600" i="1" dirty="0" smtClean="0"/>
              <a:t>!!!”</a:t>
            </a:r>
          </a:p>
        </p:txBody>
      </p:sp>
      <p:sp>
        <p:nvSpPr>
          <p:cNvPr id="437252" name="Rectangle 1028"/>
          <p:cNvSpPr>
            <a:spLocks noChangeArrowheads="1"/>
          </p:cNvSpPr>
          <p:nvPr/>
        </p:nvSpPr>
        <p:spPr bwMode="auto">
          <a:xfrm>
            <a:off x="685800" y="3886200"/>
            <a:ext cx="7772400" cy="1800225"/>
          </a:xfrm>
          <a:prstGeom prst="rect">
            <a:avLst/>
          </a:prstGeom>
          <a:noFill/>
          <a:ln w="9525">
            <a:noFill/>
            <a:miter lim="800000"/>
            <a:headEnd/>
            <a:tailEnd/>
          </a:ln>
          <a:effectLst/>
        </p:spPr>
        <p:txBody>
          <a:bodyPr>
            <a:spAutoFit/>
          </a:bodyPr>
          <a:lstStyle/>
          <a:p>
            <a:pPr lvl="1">
              <a:lnSpc>
                <a:spcPct val="100000"/>
              </a:lnSpc>
              <a:spcBef>
                <a:spcPct val="0"/>
              </a:spcBef>
              <a:buClrTx/>
              <a:buSzTx/>
              <a:buFontTx/>
              <a:buNone/>
              <a:defRPr/>
            </a:pPr>
            <a:endParaRPr lang="en-US" sz="2800" b="0">
              <a:solidFill>
                <a:schemeClr val="tx1"/>
              </a:solidFill>
              <a:effectLst>
                <a:outerShdw blurRad="38100" dist="38100" dir="2700000" algn="tl">
                  <a:srgbClr val="000000"/>
                </a:outerShdw>
              </a:effectLst>
            </a:endParaRPr>
          </a:p>
          <a:p>
            <a:pPr algn="ctr">
              <a:lnSpc>
                <a:spcPct val="100000"/>
              </a:lnSpc>
              <a:spcBef>
                <a:spcPct val="0"/>
              </a:spcBef>
              <a:buClrTx/>
              <a:buSzTx/>
              <a:buFontTx/>
              <a:buNone/>
              <a:defRPr/>
            </a:pPr>
            <a:r>
              <a:rPr lang="en-US" sz="2800" b="0" i="1">
                <a:solidFill>
                  <a:schemeClr val="tx1"/>
                </a:solidFill>
                <a:effectLst>
                  <a:outerShdw blurRad="38100" dist="38100" dir="2700000" algn="tl">
                    <a:srgbClr val="000000"/>
                  </a:outerShdw>
                </a:effectLst>
              </a:rPr>
              <a:t>“How you gather, manage, and use information will determine whether you win or lose.”</a:t>
            </a:r>
          </a:p>
          <a:p>
            <a:pPr algn="ctr">
              <a:lnSpc>
                <a:spcPct val="100000"/>
              </a:lnSpc>
              <a:spcBef>
                <a:spcPct val="0"/>
              </a:spcBef>
              <a:buClrTx/>
              <a:buSzTx/>
              <a:buFontTx/>
              <a:buNone/>
              <a:defRPr/>
            </a:pPr>
            <a:r>
              <a:rPr lang="en-US" sz="2800" b="0" i="1">
                <a:solidFill>
                  <a:schemeClr val="tx1"/>
                </a:solidFill>
                <a:effectLst>
                  <a:outerShdw blurRad="38100" dist="38100" dir="2700000" algn="tl">
                    <a:srgbClr val="000000"/>
                  </a:outerShdw>
                </a:effectLst>
              </a:rPr>
              <a:t>Bill Gates – Business at the Speed of Thought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animEffect transition="in" filter="blinds(horizontal)">
                                      <p:cBhvr>
                                        <p:cTn id="7" dur="500"/>
                                        <p:tgtEl>
                                          <p:spTgt spid="437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1026"/>
          <p:cNvSpPr>
            <a:spLocks noGrp="1" noChangeArrowheads="1"/>
          </p:cNvSpPr>
          <p:nvPr>
            <p:ph type="body" idx="4294967295"/>
          </p:nvPr>
        </p:nvSpPr>
        <p:spPr>
          <a:xfrm>
            <a:off x="533400" y="1143000"/>
            <a:ext cx="8077200" cy="4648200"/>
          </a:xfrm>
        </p:spPr>
        <p:txBody>
          <a:bodyPr/>
          <a:lstStyle/>
          <a:p>
            <a:pPr eaLnBrk="1" hangingPunct="1">
              <a:buFont typeface="Wingdings" pitchFamily="2" charset="2"/>
              <a:buNone/>
              <a:defRPr/>
            </a:pPr>
            <a:r>
              <a:rPr lang="en-US" dirty="0">
                <a:solidFill>
                  <a:srgbClr val="800000"/>
                </a:solidFill>
              </a:rPr>
              <a:t/>
            </a:r>
            <a:br>
              <a:rPr lang="en-US" dirty="0">
                <a:solidFill>
                  <a:srgbClr val="800000"/>
                </a:solidFill>
              </a:rPr>
            </a:br>
            <a:r>
              <a:rPr lang="en-US" dirty="0">
                <a:solidFill>
                  <a:schemeClr val="accent2"/>
                </a:solidFill>
              </a:rPr>
              <a:t>Various Steps: </a:t>
            </a:r>
            <a:endParaRPr lang="en-US" dirty="0" smtClean="0">
              <a:solidFill>
                <a:schemeClr val="accent2"/>
              </a:solidFill>
            </a:endParaRPr>
          </a:p>
          <a:p>
            <a:pPr eaLnBrk="1" hangingPunct="1">
              <a:buFont typeface="Wingdings" pitchFamily="2" charset="2"/>
              <a:buNone/>
              <a:defRPr/>
            </a:pPr>
            <a:endParaRPr lang="en-US" sz="2400" dirty="0">
              <a:solidFill>
                <a:schemeClr val="accent2"/>
              </a:solidFill>
            </a:endParaRPr>
          </a:p>
          <a:p>
            <a:pPr lvl="2" eaLnBrk="1" hangingPunct="1">
              <a:defRPr/>
            </a:pPr>
            <a:r>
              <a:rPr lang="en-US" sz="2800" dirty="0" smtClean="0">
                <a:solidFill>
                  <a:srgbClr val="FFFFFF"/>
                </a:solidFill>
              </a:rPr>
              <a:t>  Gathering </a:t>
            </a:r>
            <a:r>
              <a:rPr lang="en-US" sz="2800" dirty="0">
                <a:solidFill>
                  <a:srgbClr val="FFFFFF"/>
                </a:solidFill>
              </a:rPr>
              <a:t>Data</a:t>
            </a:r>
          </a:p>
          <a:p>
            <a:pPr lvl="2" eaLnBrk="1" hangingPunct="1">
              <a:defRPr/>
            </a:pPr>
            <a:r>
              <a:rPr lang="en-US" sz="2800" dirty="0" smtClean="0">
                <a:solidFill>
                  <a:srgbClr val="FFFFFF"/>
                </a:solidFill>
              </a:rPr>
              <a:t>  Organizing </a:t>
            </a:r>
            <a:r>
              <a:rPr lang="en-US" sz="2800" dirty="0">
                <a:solidFill>
                  <a:srgbClr val="FFFFFF"/>
                </a:solidFill>
              </a:rPr>
              <a:t>and Storing Data</a:t>
            </a:r>
          </a:p>
          <a:p>
            <a:pPr lvl="2" eaLnBrk="1" hangingPunct="1">
              <a:defRPr/>
            </a:pPr>
            <a:r>
              <a:rPr lang="en-US" sz="2800" dirty="0" smtClean="0">
                <a:solidFill>
                  <a:srgbClr val="FFFFFF"/>
                </a:solidFill>
              </a:rPr>
              <a:t>  Analysis</a:t>
            </a:r>
            <a:endParaRPr lang="en-US" sz="2800" dirty="0">
              <a:solidFill>
                <a:srgbClr val="FFFFFF"/>
              </a:solidFill>
            </a:endParaRPr>
          </a:p>
          <a:p>
            <a:pPr lvl="2" eaLnBrk="1" hangingPunct="1">
              <a:defRPr/>
            </a:pPr>
            <a:r>
              <a:rPr lang="en-US" sz="2800" dirty="0" smtClean="0">
                <a:solidFill>
                  <a:srgbClr val="FFFFFF"/>
                </a:solidFill>
              </a:rPr>
              <a:t>  Dissemination </a:t>
            </a:r>
            <a:r>
              <a:rPr lang="en-US" sz="2800" dirty="0">
                <a:solidFill>
                  <a:srgbClr val="FFFFFF"/>
                </a:solidFill>
              </a:rPr>
              <a:t>of Results</a:t>
            </a:r>
          </a:p>
          <a:p>
            <a:pPr lvl="2" eaLnBrk="1" hangingPunct="1">
              <a:defRPr/>
            </a:pPr>
            <a:r>
              <a:rPr lang="en-US" sz="2800" dirty="0" smtClean="0">
                <a:solidFill>
                  <a:srgbClr val="FFFFFF"/>
                </a:solidFill>
              </a:rPr>
              <a:t>  Decision </a:t>
            </a:r>
            <a:r>
              <a:rPr lang="en-US" sz="2800" dirty="0">
                <a:solidFill>
                  <a:srgbClr val="FFFFFF"/>
                </a:solidFill>
              </a:rPr>
              <a:t>Making and Action</a:t>
            </a:r>
          </a:p>
          <a:p>
            <a:pPr eaLnBrk="1" hangingPunct="1">
              <a:defRPr/>
            </a:pPr>
            <a:endParaRPr lang="en-US" sz="2800" dirty="0"/>
          </a:p>
        </p:txBody>
      </p:sp>
      <p:sp>
        <p:nvSpPr>
          <p:cNvPr id="23556" name="Rectangle 1027"/>
          <p:cNvSpPr>
            <a:spLocks noChangeArrowheads="1"/>
          </p:cNvSpPr>
          <p:nvPr/>
        </p:nvSpPr>
        <p:spPr bwMode="auto">
          <a:xfrm>
            <a:off x="609600" y="304800"/>
            <a:ext cx="7772400" cy="1143000"/>
          </a:xfrm>
          <a:prstGeom prst="rect">
            <a:avLst/>
          </a:prstGeom>
          <a:noFill/>
          <a:ln w="9525">
            <a:noFill/>
            <a:miter lim="800000"/>
            <a:headEnd/>
            <a:tailEnd/>
          </a:ln>
        </p:spPr>
        <p:txBody>
          <a:bodyPr anchor="ctr"/>
          <a:lstStyle/>
          <a:p>
            <a:pPr algn="ctr" eaLnBrk="0" hangingPunct="0">
              <a:lnSpc>
                <a:spcPct val="100000"/>
              </a:lnSpc>
              <a:spcBef>
                <a:spcPct val="0"/>
              </a:spcBef>
              <a:buClrTx/>
              <a:buSzTx/>
              <a:buFontTx/>
              <a:buNone/>
            </a:pPr>
            <a:r>
              <a:rPr lang="en-US" sz="4000" b="0" dirty="0">
                <a:solidFill>
                  <a:schemeClr val="tx2"/>
                </a:solidFill>
                <a:latin typeface="+mj-lt"/>
              </a:rPr>
              <a:t>Business Intelligence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Effect transition="in" filter="dissolve">
                                      <p:cBhvr>
                                        <p:cTn id="7" dur="500"/>
                                        <p:tgtEl>
                                          <p:spTgt spid="36147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1474">
                                            <p:txEl>
                                              <p:pRg st="2" end="2"/>
                                            </p:txEl>
                                          </p:spTgt>
                                        </p:tgtEl>
                                        <p:attrNameLst>
                                          <p:attrName>style.visibility</p:attrName>
                                        </p:attrNameLst>
                                      </p:cBhvr>
                                      <p:to>
                                        <p:strVal val="visible"/>
                                      </p:to>
                                    </p:set>
                                    <p:animEffect transition="in" filter="dissolve">
                                      <p:cBhvr>
                                        <p:cTn id="10" dur="500"/>
                                        <p:tgtEl>
                                          <p:spTgt spid="36147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1474">
                                            <p:txEl>
                                              <p:pRg st="3" end="3"/>
                                            </p:txEl>
                                          </p:spTgt>
                                        </p:tgtEl>
                                        <p:attrNameLst>
                                          <p:attrName>style.visibility</p:attrName>
                                        </p:attrNameLst>
                                      </p:cBhvr>
                                      <p:to>
                                        <p:strVal val="visible"/>
                                      </p:to>
                                    </p:set>
                                    <p:animEffect transition="in" filter="dissolve">
                                      <p:cBhvr>
                                        <p:cTn id="13" dur="500"/>
                                        <p:tgtEl>
                                          <p:spTgt spid="36147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1474">
                                            <p:txEl>
                                              <p:pRg st="4" end="4"/>
                                            </p:txEl>
                                          </p:spTgt>
                                        </p:tgtEl>
                                        <p:attrNameLst>
                                          <p:attrName>style.visibility</p:attrName>
                                        </p:attrNameLst>
                                      </p:cBhvr>
                                      <p:to>
                                        <p:strVal val="visible"/>
                                      </p:to>
                                    </p:set>
                                    <p:animEffect transition="in" filter="dissolve">
                                      <p:cBhvr>
                                        <p:cTn id="16" dur="500"/>
                                        <p:tgtEl>
                                          <p:spTgt spid="361474">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61474">
                                            <p:txEl>
                                              <p:pRg st="5" end="5"/>
                                            </p:txEl>
                                          </p:spTgt>
                                        </p:tgtEl>
                                        <p:attrNameLst>
                                          <p:attrName>style.visibility</p:attrName>
                                        </p:attrNameLst>
                                      </p:cBhvr>
                                      <p:to>
                                        <p:strVal val="visible"/>
                                      </p:to>
                                    </p:set>
                                    <p:animEffect transition="in" filter="dissolve">
                                      <p:cBhvr>
                                        <p:cTn id="19" dur="500"/>
                                        <p:tgtEl>
                                          <p:spTgt spid="361474">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61474">
                                            <p:txEl>
                                              <p:pRg st="6" end="6"/>
                                            </p:txEl>
                                          </p:spTgt>
                                        </p:tgtEl>
                                        <p:attrNameLst>
                                          <p:attrName>style.visibility</p:attrName>
                                        </p:attrNameLst>
                                      </p:cBhvr>
                                      <p:to>
                                        <p:strVal val="visible"/>
                                      </p:to>
                                    </p:set>
                                    <p:animEffect transition="in" filter="dissolve">
                                      <p:cBhvr>
                                        <p:cTn id="22" dur="500"/>
                                        <p:tgtEl>
                                          <p:spTgt spid="3614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048"/>
          <p:cNvGraphicFramePr>
            <a:graphicFrameLocks noChangeAspect="1"/>
          </p:cNvGraphicFramePr>
          <p:nvPr/>
        </p:nvGraphicFramePr>
        <p:xfrm>
          <a:off x="1246188" y="297276"/>
          <a:ext cx="6653212" cy="6740525"/>
        </p:xfrm>
        <a:graphic>
          <a:graphicData uri="http://schemas.openxmlformats.org/presentationml/2006/ole">
            <p:oleObj spid="_x0000_s1026" name="VISIO" r:id="rId4" imgW="6653880" imgH="6740280" progId="">
              <p:embed/>
            </p:oleObj>
          </a:graphicData>
        </a:graphic>
      </p:graphicFrame>
      <p:sp>
        <p:nvSpPr>
          <p:cNvPr id="1028" name="Text Box 3"/>
          <p:cNvSpPr txBox="1">
            <a:spLocks noChangeArrowheads="1"/>
          </p:cNvSpPr>
          <p:nvPr/>
        </p:nvSpPr>
        <p:spPr bwMode="auto">
          <a:xfrm>
            <a:off x="3458199" y="211966"/>
            <a:ext cx="2531462" cy="5847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GB" sz="3200" b="0" dirty="0">
                <a:solidFill>
                  <a:srgbClr val="FFFF00"/>
                </a:solidFill>
              </a:rPr>
              <a:t>The BI Cycle</a:t>
            </a:r>
          </a:p>
        </p:txBody>
      </p:sp>
      <p:sp useBgFill="1">
        <p:nvSpPr>
          <p:cNvPr id="5" name="TextBox 4"/>
          <p:cNvSpPr txBox="1"/>
          <p:nvPr/>
        </p:nvSpPr>
        <p:spPr>
          <a:xfrm>
            <a:off x="3670852" y="3193773"/>
            <a:ext cx="1875835" cy="830997"/>
          </a:xfrm>
          <a:prstGeom prst="rect">
            <a:avLst/>
          </a:prstGeom>
        </p:spPr>
        <p:txBody>
          <a:bodyPr wrap="none" rtlCol="0">
            <a:spAutoFit/>
          </a:bodyPr>
          <a:lstStyle/>
          <a:p>
            <a:pPr algn="ctr">
              <a:lnSpc>
                <a:spcPct val="100000"/>
              </a:lnSpc>
              <a:spcBef>
                <a:spcPts val="0"/>
              </a:spcBef>
            </a:pPr>
            <a:r>
              <a:rPr lang="en-US" dirty="0" smtClean="0"/>
              <a:t>Business</a:t>
            </a:r>
          </a:p>
          <a:p>
            <a:pPr algn="ctr">
              <a:lnSpc>
                <a:spcPct val="100000"/>
              </a:lnSpc>
              <a:spcBef>
                <a:spcPts val="0"/>
              </a:spcBef>
            </a:pPr>
            <a:r>
              <a:rPr lang="en-US" dirty="0" smtClean="0"/>
              <a:t>intelligence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2"/>
          <p:cNvSpPr>
            <a:spLocks noGrp="1" noChangeArrowheads="1"/>
          </p:cNvSpPr>
          <p:nvPr>
            <p:ph type="body" idx="4294967295"/>
          </p:nvPr>
        </p:nvSpPr>
        <p:spPr>
          <a:xfrm>
            <a:off x="387627" y="1600198"/>
            <a:ext cx="8001000" cy="4800600"/>
          </a:xfrm>
        </p:spPr>
        <p:txBody>
          <a:bodyPr/>
          <a:lstStyle/>
          <a:p>
            <a:pPr eaLnBrk="1" hangingPunct="1">
              <a:defRPr/>
            </a:pPr>
            <a:r>
              <a:rPr lang="en-US" sz="2800" dirty="0"/>
              <a:t>A local bank branch manager views a report generated by a database application at the end of a workday and decides to order more cash from the central vault, due to the low cash level in the local branch shown in the report.  The data about cash was </a:t>
            </a:r>
            <a:r>
              <a:rPr lang="en-US" sz="2800" b="1" i="1" dirty="0">
                <a:solidFill>
                  <a:schemeClr val="accent2"/>
                </a:solidFill>
              </a:rPr>
              <a:t>gathered</a:t>
            </a:r>
            <a:r>
              <a:rPr lang="en-US" sz="2800" dirty="0">
                <a:solidFill>
                  <a:srgbClr val="A50021"/>
                </a:solidFill>
              </a:rPr>
              <a:t> </a:t>
            </a:r>
            <a:r>
              <a:rPr lang="en-US" sz="2800" dirty="0"/>
              <a:t>and </a:t>
            </a:r>
            <a:r>
              <a:rPr lang="en-US" sz="2800" b="1" i="1" dirty="0">
                <a:solidFill>
                  <a:schemeClr val="accent2"/>
                </a:solidFill>
              </a:rPr>
              <a:t>organized</a:t>
            </a:r>
            <a:r>
              <a:rPr lang="en-US" sz="2800" dirty="0">
                <a:solidFill>
                  <a:schemeClr val="accent2"/>
                </a:solidFill>
              </a:rPr>
              <a:t> </a:t>
            </a:r>
            <a:r>
              <a:rPr lang="en-US" sz="2800" dirty="0"/>
              <a:t>in a database, </a:t>
            </a:r>
            <a:r>
              <a:rPr lang="en-US" sz="2800" b="1" i="1" dirty="0">
                <a:solidFill>
                  <a:schemeClr val="accent2"/>
                </a:solidFill>
              </a:rPr>
              <a:t>analyzed</a:t>
            </a:r>
            <a:r>
              <a:rPr lang="en-US" sz="2800" dirty="0"/>
              <a:t> into a report that was </a:t>
            </a:r>
            <a:r>
              <a:rPr lang="en-US" sz="2800" b="1" i="1" dirty="0">
                <a:solidFill>
                  <a:schemeClr val="accent2"/>
                </a:solidFill>
              </a:rPr>
              <a:t>disseminated</a:t>
            </a:r>
            <a:r>
              <a:rPr lang="en-US" sz="2800" dirty="0">
                <a:solidFill>
                  <a:srgbClr val="A50021"/>
                </a:solidFill>
              </a:rPr>
              <a:t> </a:t>
            </a:r>
            <a:r>
              <a:rPr lang="en-US" sz="2800" dirty="0"/>
              <a:t>to the manager who then made a </a:t>
            </a:r>
            <a:r>
              <a:rPr lang="en-US" sz="2800" b="1" i="1" dirty="0">
                <a:solidFill>
                  <a:schemeClr val="accent2"/>
                </a:solidFill>
              </a:rPr>
              <a:t>decision</a:t>
            </a:r>
            <a:r>
              <a:rPr lang="en-US" sz="2800" dirty="0"/>
              <a:t> based on it.  </a:t>
            </a:r>
          </a:p>
          <a:p>
            <a:pPr lvl="1" algn="just" eaLnBrk="1" hangingPunct="1">
              <a:buFontTx/>
              <a:buNone/>
              <a:defRPr/>
            </a:pPr>
            <a:endParaRPr lang="en-US" sz="2400" dirty="0"/>
          </a:p>
          <a:p>
            <a:pPr eaLnBrk="1" hangingPunct="1">
              <a:buFont typeface="Wingdings" pitchFamily="2" charset="2"/>
              <a:buNone/>
              <a:defRPr/>
            </a:pPr>
            <a:endParaRPr lang="en-US" sz="2400" dirty="0"/>
          </a:p>
        </p:txBody>
      </p:sp>
      <p:sp>
        <p:nvSpPr>
          <p:cNvPr id="24580" name="Rectangle 3"/>
          <p:cNvSpPr>
            <a:spLocks noChangeArrowheads="1"/>
          </p:cNvSpPr>
          <p:nvPr/>
        </p:nvSpPr>
        <p:spPr bwMode="auto">
          <a:xfrm>
            <a:off x="609600" y="53008"/>
            <a:ext cx="7772400" cy="1143000"/>
          </a:xfrm>
          <a:prstGeom prst="rect">
            <a:avLst/>
          </a:prstGeom>
          <a:noFill/>
          <a:ln w="9525">
            <a:noFill/>
            <a:miter lim="800000"/>
            <a:headEnd/>
            <a:tailEnd/>
          </a:ln>
        </p:spPr>
        <p:txBody>
          <a:bodyPr anchor="ctr"/>
          <a:lstStyle/>
          <a:p>
            <a:pPr algn="ctr" eaLnBrk="0" hangingPunct="0">
              <a:lnSpc>
                <a:spcPct val="100000"/>
              </a:lnSpc>
              <a:spcBef>
                <a:spcPct val="0"/>
              </a:spcBef>
              <a:buClrTx/>
              <a:buSzTx/>
              <a:buFontTx/>
              <a:buNone/>
            </a:pPr>
            <a:r>
              <a:rPr lang="en-US" sz="4000" b="0" dirty="0">
                <a:solidFill>
                  <a:schemeClr val="tx2"/>
                </a:solidFill>
                <a:latin typeface="+mj-lt"/>
              </a:rPr>
              <a:t>Example Scenario – 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5570">
                                            <p:txEl>
                                              <p:pRg st="0" end="0"/>
                                            </p:txEl>
                                          </p:spTgt>
                                        </p:tgtEl>
                                        <p:attrNameLst>
                                          <p:attrName>style.visibility</p:attrName>
                                        </p:attrNameLst>
                                      </p:cBhvr>
                                      <p:to>
                                        <p:strVal val="visible"/>
                                      </p:to>
                                    </p:set>
                                    <p:animEffect transition="in" filter="dissolve">
                                      <p:cBhvr>
                                        <p:cTn id="7" dur="500"/>
                                        <p:tgtEl>
                                          <p:spTgt spid="3655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body" idx="4294967295"/>
          </p:nvPr>
        </p:nvSpPr>
        <p:spPr>
          <a:xfrm>
            <a:off x="533400" y="1818861"/>
            <a:ext cx="8153400" cy="3429000"/>
          </a:xfrm>
          <a:noFill/>
          <a:ln w="9525"/>
        </p:spPr>
        <p:txBody>
          <a:bodyPr/>
          <a:lstStyle/>
          <a:p>
            <a:pPr eaLnBrk="1" hangingPunct="1">
              <a:lnSpc>
                <a:spcPct val="90000"/>
              </a:lnSpc>
            </a:pPr>
            <a:r>
              <a:rPr lang="en-US" sz="2800" dirty="0" smtClean="0"/>
              <a:t>A CEO of a large bank views a comprehensive analysis report  describing the performance of each branch for the past TEN years and makes a </a:t>
            </a:r>
            <a:r>
              <a:rPr lang="en-US" sz="2800" dirty="0" smtClean="0">
                <a:solidFill>
                  <a:schemeClr val="accent2"/>
                </a:solidFill>
              </a:rPr>
              <a:t>decision to close </a:t>
            </a:r>
            <a:r>
              <a:rPr lang="en-US" sz="2800" dirty="0" smtClean="0"/>
              <a:t>a particular bank branch. The data about branches was </a:t>
            </a:r>
            <a:r>
              <a:rPr lang="en-US" sz="2800" i="1" dirty="0" smtClean="0">
                <a:solidFill>
                  <a:schemeClr val="accent2"/>
                </a:solidFill>
              </a:rPr>
              <a:t>gathered</a:t>
            </a:r>
            <a:r>
              <a:rPr lang="en-US" sz="2800" dirty="0" smtClean="0"/>
              <a:t> and </a:t>
            </a:r>
            <a:r>
              <a:rPr lang="en-US" sz="2800" i="1" dirty="0" smtClean="0">
                <a:solidFill>
                  <a:schemeClr val="accent2"/>
                </a:solidFill>
              </a:rPr>
              <a:t>organized</a:t>
            </a:r>
            <a:r>
              <a:rPr lang="en-US" sz="2800" dirty="0" smtClean="0">
                <a:solidFill>
                  <a:srgbClr val="A50021"/>
                </a:solidFill>
              </a:rPr>
              <a:t> </a:t>
            </a:r>
            <a:r>
              <a:rPr lang="en-US" sz="2800" dirty="0" smtClean="0"/>
              <a:t>in a database, </a:t>
            </a:r>
            <a:r>
              <a:rPr lang="en-US" sz="2800" i="1" dirty="0" smtClean="0">
                <a:solidFill>
                  <a:schemeClr val="accent2"/>
                </a:solidFill>
              </a:rPr>
              <a:t>analyzed</a:t>
            </a:r>
            <a:r>
              <a:rPr lang="en-US" sz="2800" dirty="0" smtClean="0">
                <a:solidFill>
                  <a:srgbClr val="A50021"/>
                </a:solidFill>
              </a:rPr>
              <a:t> </a:t>
            </a:r>
            <a:r>
              <a:rPr lang="en-US" sz="2800" dirty="0" smtClean="0"/>
              <a:t>into a report that was </a:t>
            </a:r>
            <a:r>
              <a:rPr lang="en-US" sz="2800" i="1" dirty="0" smtClean="0">
                <a:solidFill>
                  <a:schemeClr val="accent2"/>
                </a:solidFill>
              </a:rPr>
              <a:t>disseminated</a:t>
            </a:r>
            <a:r>
              <a:rPr lang="en-US" sz="2800" dirty="0" smtClean="0">
                <a:solidFill>
                  <a:srgbClr val="A50021"/>
                </a:solidFill>
              </a:rPr>
              <a:t> </a:t>
            </a:r>
            <a:r>
              <a:rPr lang="en-US" sz="2800" dirty="0" smtClean="0"/>
              <a:t>to the CEO who then made a </a:t>
            </a:r>
            <a:r>
              <a:rPr lang="en-US" sz="2800" i="1" dirty="0" smtClean="0">
                <a:solidFill>
                  <a:schemeClr val="accent2"/>
                </a:solidFill>
              </a:rPr>
              <a:t>decision</a:t>
            </a:r>
            <a:r>
              <a:rPr lang="en-US" sz="2800" dirty="0" smtClean="0"/>
              <a:t> based on it.</a:t>
            </a:r>
            <a:r>
              <a:rPr lang="en-US" sz="1600" dirty="0" smtClean="0">
                <a:latin typeface="Courier New" pitchFamily="49" charset="0"/>
              </a:rPr>
              <a:t>  </a:t>
            </a:r>
          </a:p>
          <a:p>
            <a:pPr eaLnBrk="1" hangingPunct="1">
              <a:lnSpc>
                <a:spcPct val="90000"/>
              </a:lnSpc>
              <a:buFont typeface="Wingdings" pitchFamily="2" charset="2"/>
              <a:buNone/>
            </a:pPr>
            <a:r>
              <a:rPr lang="en-US" sz="2800" dirty="0" smtClean="0">
                <a:solidFill>
                  <a:srgbClr val="800000"/>
                </a:solidFill>
              </a:rPr>
              <a:t/>
            </a:r>
            <a:br>
              <a:rPr lang="en-US" sz="2800" dirty="0" smtClean="0">
                <a:solidFill>
                  <a:srgbClr val="800000"/>
                </a:solidFill>
              </a:rPr>
            </a:br>
            <a:endParaRPr lang="en-US" sz="2800" dirty="0" smtClean="0"/>
          </a:p>
          <a:p>
            <a:pPr eaLnBrk="1" hangingPunct="1">
              <a:lnSpc>
                <a:spcPct val="90000"/>
              </a:lnSpc>
              <a:buFont typeface="Wingdings" pitchFamily="2" charset="2"/>
              <a:buNone/>
            </a:pPr>
            <a:endParaRPr lang="en-US" sz="2800" dirty="0" smtClean="0"/>
          </a:p>
        </p:txBody>
      </p:sp>
      <p:sp>
        <p:nvSpPr>
          <p:cNvPr id="25604" name="Rectangle 3"/>
          <p:cNvSpPr>
            <a:spLocks noChangeArrowheads="1"/>
          </p:cNvSpPr>
          <p:nvPr/>
        </p:nvSpPr>
        <p:spPr bwMode="auto">
          <a:xfrm>
            <a:off x="569844" y="357808"/>
            <a:ext cx="7772400" cy="1143000"/>
          </a:xfrm>
          <a:prstGeom prst="rect">
            <a:avLst/>
          </a:prstGeom>
          <a:noFill/>
          <a:ln w="9525">
            <a:noFill/>
            <a:miter lim="800000"/>
            <a:headEnd/>
            <a:tailEnd/>
          </a:ln>
        </p:spPr>
        <p:txBody>
          <a:bodyPr anchor="ctr"/>
          <a:lstStyle/>
          <a:p>
            <a:pPr algn="ctr" eaLnBrk="0" hangingPunct="0">
              <a:lnSpc>
                <a:spcPct val="100000"/>
              </a:lnSpc>
              <a:spcBef>
                <a:spcPct val="0"/>
              </a:spcBef>
              <a:buClrTx/>
              <a:buSzTx/>
              <a:buFontTx/>
              <a:buNone/>
            </a:pPr>
            <a:r>
              <a:rPr lang="en-US" sz="4000" b="0" dirty="0">
                <a:solidFill>
                  <a:schemeClr val="tx2"/>
                </a:solidFill>
                <a:latin typeface="+mj-lt"/>
              </a:rPr>
              <a:t>Example Scenario 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18">
                                            <p:txEl>
                                              <p:pRg st="0" end="0"/>
                                            </p:txEl>
                                          </p:spTgt>
                                        </p:tgtEl>
                                        <p:attrNameLst>
                                          <p:attrName>style.visibility</p:attrName>
                                        </p:attrNameLst>
                                      </p:cBhvr>
                                      <p:to>
                                        <p:strVal val="visible"/>
                                      </p:to>
                                    </p:set>
                                    <p:animEffect transition="in" filter="dissolve">
                                      <p:cBhvr>
                                        <p:cTn id="7" dur="500"/>
                                        <p:tgtEl>
                                          <p:spTgt spid="3676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7618">
                                            <p:txEl>
                                              <p:pRg st="1" end="1"/>
                                            </p:txEl>
                                          </p:spTgt>
                                        </p:tgtEl>
                                        <p:attrNameLst>
                                          <p:attrName>style.visibility</p:attrName>
                                        </p:attrNameLst>
                                      </p:cBhvr>
                                      <p:to>
                                        <p:strVal val="visible"/>
                                      </p:to>
                                    </p:set>
                                    <p:animEffect transition="in" filter="dissolve">
                                      <p:cBhvr>
                                        <p:cTn id="12" dur="500"/>
                                        <p:tgtEl>
                                          <p:spTgt spid="3676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800" dirty="0" smtClean="0"/>
              <a:t>Popular Quote </a:t>
            </a:r>
          </a:p>
        </p:txBody>
      </p:sp>
      <p:sp>
        <p:nvSpPr>
          <p:cNvPr id="456707" name="Rectangle 3"/>
          <p:cNvSpPr>
            <a:spLocks noGrp="1" noChangeArrowheads="1"/>
          </p:cNvSpPr>
          <p:nvPr>
            <p:ph type="body" idx="4294967295"/>
          </p:nvPr>
        </p:nvSpPr>
        <p:spPr>
          <a:xfrm>
            <a:off x="705679" y="2226366"/>
            <a:ext cx="7772400" cy="3472071"/>
          </a:xfrm>
          <a:solidFill>
            <a:schemeClr val="accent2">
              <a:lumMod val="60000"/>
              <a:lumOff val="40000"/>
            </a:schemeClr>
          </a:solidFill>
          <a:ln>
            <a:solidFill>
              <a:srgbClr val="0000CC"/>
            </a:solidFill>
          </a:ln>
          <a:effectLst>
            <a:glow rad="2286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anchor="ctr"/>
          <a:lstStyle/>
          <a:p>
            <a:pPr algn="ctr" eaLnBrk="1" hangingPunct="1">
              <a:buFont typeface="Wingdings" pitchFamily="2" charset="2"/>
              <a:buNone/>
              <a:defRPr/>
            </a:pPr>
            <a:r>
              <a:rPr lang="en-US" sz="4000" dirty="0" smtClean="0">
                <a:solidFill>
                  <a:schemeClr val="bg2"/>
                </a:solidFill>
                <a:effectLst>
                  <a:outerShdw blurRad="38100" dist="38100" dir="2700000" algn="tl">
                    <a:srgbClr val="000000">
                      <a:alpha val="43137"/>
                    </a:srgbClr>
                  </a:outerShdw>
                </a:effectLst>
              </a:rPr>
              <a:t>"The secret of business is to know something that nobody else knows."</a:t>
            </a:r>
          </a:p>
        </p:txBody>
      </p:sp>
      <p:sp>
        <p:nvSpPr>
          <p:cNvPr id="5" name="TextBox 4"/>
          <p:cNvSpPr txBox="1"/>
          <p:nvPr/>
        </p:nvSpPr>
        <p:spPr>
          <a:xfrm>
            <a:off x="4810546" y="5247859"/>
            <a:ext cx="3498574" cy="221599"/>
          </a:xfrm>
          <a:prstGeom prst="rect">
            <a:avLst/>
          </a:prstGeom>
          <a:noFill/>
        </p:spPr>
        <p:txBody>
          <a:bodyPr wrap="square" rtlCol="0">
            <a:spAutoFit/>
          </a:bodyPr>
          <a:lstStyle/>
          <a:p>
            <a:r>
              <a:rPr lang="en-US" sz="2800" dirty="0" smtClean="0">
                <a:solidFill>
                  <a:srgbClr val="002060"/>
                </a:solidFill>
              </a:rPr>
              <a:t>- Aristotle Onassis</a:t>
            </a:r>
            <a:endParaRPr lang="en-US" sz="28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513520" y="-53004"/>
            <a:ext cx="7772400" cy="1143000"/>
          </a:xfrm>
        </p:spPr>
        <p:txBody>
          <a:bodyPr/>
          <a:lstStyle/>
          <a:p>
            <a:pPr eaLnBrk="1" hangingPunct="1"/>
            <a:r>
              <a:rPr lang="en-GB" dirty="0" smtClean="0"/>
              <a:t>BI Questions</a:t>
            </a:r>
            <a:endParaRPr lang="en-US" dirty="0" smtClean="0"/>
          </a:p>
        </p:txBody>
      </p:sp>
      <p:sp>
        <p:nvSpPr>
          <p:cNvPr id="369667" name="Rectangle 3"/>
          <p:cNvSpPr>
            <a:spLocks noGrp="1" noChangeArrowheads="1"/>
          </p:cNvSpPr>
          <p:nvPr>
            <p:ph type="body" idx="4294967295"/>
          </p:nvPr>
        </p:nvSpPr>
        <p:spPr>
          <a:xfrm>
            <a:off x="954148" y="1129751"/>
            <a:ext cx="8229600" cy="5728249"/>
          </a:xfrm>
        </p:spPr>
        <p:txBody>
          <a:bodyPr/>
          <a:lstStyle/>
          <a:p>
            <a:pPr eaLnBrk="1" hangingPunct="1">
              <a:defRPr/>
            </a:pPr>
            <a:r>
              <a:rPr lang="en-GB" sz="2800" dirty="0" smtClean="0">
                <a:solidFill>
                  <a:schemeClr val="accent2"/>
                </a:solidFill>
              </a:rPr>
              <a:t>What happened?</a:t>
            </a:r>
          </a:p>
          <a:p>
            <a:pPr lvl="1" eaLnBrk="1" hangingPunct="1">
              <a:defRPr/>
            </a:pPr>
            <a:r>
              <a:rPr lang="en-GB" dirty="0" smtClean="0">
                <a:solidFill>
                  <a:srgbClr val="FFFFFF"/>
                </a:solidFill>
                <a:effectLst>
                  <a:outerShdw blurRad="38100" dist="38100" dir="2700000" algn="tl">
                    <a:srgbClr val="000000">
                      <a:alpha val="43137"/>
                    </a:srgbClr>
                  </a:outerShdw>
                </a:effectLst>
              </a:rPr>
              <a:t>What were our total sales this month?</a:t>
            </a:r>
          </a:p>
          <a:p>
            <a:pPr eaLnBrk="1" hangingPunct="1">
              <a:defRPr/>
            </a:pPr>
            <a:r>
              <a:rPr lang="en-GB" sz="2800" dirty="0" smtClean="0">
                <a:solidFill>
                  <a:schemeClr val="accent2"/>
                </a:solidFill>
              </a:rPr>
              <a:t>What’s happening?</a:t>
            </a:r>
          </a:p>
          <a:p>
            <a:pPr lvl="1" eaLnBrk="1" hangingPunct="1">
              <a:defRPr/>
            </a:pPr>
            <a:r>
              <a:rPr lang="en-GB" dirty="0" smtClean="0">
                <a:solidFill>
                  <a:srgbClr val="FFFFFF"/>
                </a:solidFill>
              </a:rPr>
              <a:t> Are our sales going up or down, trend analysis</a:t>
            </a:r>
          </a:p>
          <a:p>
            <a:pPr eaLnBrk="1" hangingPunct="1">
              <a:defRPr/>
            </a:pPr>
            <a:r>
              <a:rPr lang="en-GB" sz="2800" dirty="0" smtClean="0">
                <a:solidFill>
                  <a:schemeClr val="accent2"/>
                </a:solidFill>
              </a:rPr>
              <a:t>Why?</a:t>
            </a:r>
          </a:p>
          <a:p>
            <a:pPr lvl="1" eaLnBrk="1" hangingPunct="1">
              <a:defRPr/>
            </a:pPr>
            <a:r>
              <a:rPr lang="en-GB" dirty="0" smtClean="0">
                <a:solidFill>
                  <a:srgbClr val="FFFFFF"/>
                </a:solidFill>
              </a:rPr>
              <a:t>Why have sales gone down? </a:t>
            </a:r>
          </a:p>
          <a:p>
            <a:pPr eaLnBrk="1" hangingPunct="1">
              <a:defRPr/>
            </a:pPr>
            <a:r>
              <a:rPr lang="en-GB" sz="2800" dirty="0" smtClean="0">
                <a:solidFill>
                  <a:schemeClr val="accent2"/>
                </a:solidFill>
              </a:rPr>
              <a:t>What will happen?</a:t>
            </a:r>
          </a:p>
          <a:p>
            <a:pPr lvl="1" eaLnBrk="1" hangingPunct="1">
              <a:defRPr/>
            </a:pPr>
            <a:r>
              <a:rPr lang="en-GB" dirty="0" smtClean="0">
                <a:solidFill>
                  <a:srgbClr val="FFFFFF"/>
                </a:solidFill>
              </a:rPr>
              <a:t>Forecasting &amp; What If Analysis</a:t>
            </a:r>
          </a:p>
          <a:p>
            <a:pPr eaLnBrk="1" hangingPunct="1">
              <a:defRPr/>
            </a:pPr>
            <a:r>
              <a:rPr lang="en-GB" sz="2800" dirty="0" smtClean="0">
                <a:solidFill>
                  <a:schemeClr val="accent2"/>
                </a:solidFill>
              </a:rPr>
              <a:t>What do I want to happen?</a:t>
            </a:r>
          </a:p>
          <a:p>
            <a:pPr lvl="1" eaLnBrk="1" hangingPunct="1">
              <a:defRPr/>
            </a:pPr>
            <a:r>
              <a:rPr lang="en-US" dirty="0" smtClean="0">
                <a:solidFill>
                  <a:srgbClr val="FFFFFF"/>
                </a:solidFill>
              </a:rPr>
              <a:t>Planning &amp; Targets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a:lnSpc>
                <a:spcPct val="100000"/>
              </a:lnSpc>
              <a:spcBef>
                <a:spcPct val="50000"/>
              </a:spcBef>
              <a:buClrTx/>
              <a:buSzTx/>
              <a:buFontTx/>
              <a:buNone/>
            </a:pPr>
            <a:fld id="{739495DF-2C99-4133-98A4-F6B3C2FDA938}" type="slidenum">
              <a:rPr lang="en-US" sz="1400" b="0">
                <a:solidFill>
                  <a:schemeClr val="tx1"/>
                </a:solidFill>
              </a:rPr>
              <a:pPr algn="r">
                <a:lnSpc>
                  <a:spcPct val="100000"/>
                </a:lnSpc>
                <a:spcBef>
                  <a:spcPct val="50000"/>
                </a:spcBef>
                <a:buClrTx/>
                <a:buSzTx/>
                <a:buFontTx/>
                <a:buNone/>
              </a:pPr>
              <a:t>21</a:t>
            </a:fld>
            <a:endParaRPr lang="en-US" sz="1400" b="0">
              <a:solidFill>
                <a:schemeClr val="tx1"/>
              </a:solidFill>
            </a:endParaRPr>
          </a:p>
        </p:txBody>
      </p:sp>
      <p:sp>
        <p:nvSpPr>
          <p:cNvPr id="27651" name="Rectangle 2"/>
          <p:cNvSpPr>
            <a:spLocks noGrp="1" noChangeArrowheads="1"/>
          </p:cNvSpPr>
          <p:nvPr>
            <p:ph type="title" idx="4294967295"/>
          </p:nvPr>
        </p:nvSpPr>
        <p:spPr>
          <a:xfrm>
            <a:off x="381000" y="217077"/>
            <a:ext cx="8007350" cy="1143000"/>
          </a:xfrm>
        </p:spPr>
        <p:txBody>
          <a:bodyPr/>
          <a:lstStyle/>
          <a:p>
            <a:pPr eaLnBrk="1" hangingPunct="1"/>
            <a:r>
              <a:rPr lang="en-GB" dirty="0" smtClean="0"/>
              <a:t>Where is Business Intelligence applied?</a:t>
            </a:r>
          </a:p>
        </p:txBody>
      </p:sp>
      <p:sp>
        <p:nvSpPr>
          <p:cNvPr id="27652" name="Rectangle 3"/>
          <p:cNvSpPr>
            <a:spLocks noGrp="1" noChangeArrowheads="1"/>
          </p:cNvSpPr>
          <p:nvPr>
            <p:ph type="body" sz="half" idx="4294967295"/>
          </p:nvPr>
        </p:nvSpPr>
        <p:spPr>
          <a:xfrm>
            <a:off x="685247" y="2162799"/>
            <a:ext cx="4112039" cy="4145235"/>
          </a:xfrm>
          <a:noFill/>
          <a:ln w="9525"/>
        </p:spPr>
        <p:txBody>
          <a:bodyPr/>
          <a:lstStyle/>
          <a:p>
            <a:pPr eaLnBrk="1" hangingPunct="1"/>
            <a:r>
              <a:rPr lang="en-GB" sz="2800" dirty="0" smtClean="0"/>
              <a:t>ERP Reporting</a:t>
            </a:r>
          </a:p>
          <a:p>
            <a:pPr eaLnBrk="1" hangingPunct="1"/>
            <a:r>
              <a:rPr lang="en-GB" sz="2800" dirty="0" smtClean="0"/>
              <a:t>KPI Tracking </a:t>
            </a:r>
          </a:p>
          <a:p>
            <a:pPr eaLnBrk="1" hangingPunct="1"/>
            <a:r>
              <a:rPr lang="en-GB" sz="2800" dirty="0" smtClean="0"/>
              <a:t>Product Profitability</a:t>
            </a:r>
          </a:p>
          <a:p>
            <a:pPr eaLnBrk="1" hangingPunct="1"/>
            <a:r>
              <a:rPr lang="en-GB" sz="2800" dirty="0" smtClean="0"/>
              <a:t>Risk Management</a:t>
            </a:r>
          </a:p>
          <a:p>
            <a:pPr eaLnBrk="1" hangingPunct="1"/>
            <a:r>
              <a:rPr lang="en-GB" sz="2800" dirty="0" smtClean="0"/>
              <a:t>Balanced Scorecard</a:t>
            </a:r>
          </a:p>
          <a:p>
            <a:pPr eaLnBrk="1" hangingPunct="1"/>
            <a:r>
              <a:rPr lang="en-GB" sz="2800" dirty="0" smtClean="0"/>
              <a:t>Activity Based Costing</a:t>
            </a:r>
          </a:p>
          <a:p>
            <a:pPr eaLnBrk="1" hangingPunct="1"/>
            <a:r>
              <a:rPr lang="en-GB" sz="2800" dirty="0" smtClean="0"/>
              <a:t>Global Sourcing</a:t>
            </a:r>
          </a:p>
          <a:p>
            <a:pPr eaLnBrk="1" hangingPunct="1"/>
            <a:r>
              <a:rPr lang="en-GB" sz="2800" dirty="0" smtClean="0"/>
              <a:t>Logistics</a:t>
            </a:r>
          </a:p>
        </p:txBody>
      </p:sp>
      <p:sp>
        <p:nvSpPr>
          <p:cNvPr id="27653" name="Rectangle 4"/>
          <p:cNvSpPr>
            <a:spLocks noGrp="1" noChangeArrowheads="1"/>
          </p:cNvSpPr>
          <p:nvPr>
            <p:ph type="body" sz="half" idx="4294967295"/>
          </p:nvPr>
        </p:nvSpPr>
        <p:spPr>
          <a:xfrm>
            <a:off x="5165028" y="2119799"/>
            <a:ext cx="3810000" cy="4042461"/>
          </a:xfrm>
          <a:noFill/>
          <a:ln w="9525"/>
        </p:spPr>
        <p:txBody>
          <a:bodyPr/>
          <a:lstStyle/>
          <a:p>
            <a:pPr eaLnBrk="1" hangingPunct="1"/>
            <a:r>
              <a:rPr lang="en-GB" sz="2800" dirty="0" smtClean="0"/>
              <a:t>Sales Analysis</a:t>
            </a:r>
          </a:p>
          <a:p>
            <a:pPr eaLnBrk="1" hangingPunct="1"/>
            <a:r>
              <a:rPr lang="en-GB" sz="2800" dirty="0" smtClean="0"/>
              <a:t>Sales Forecasting</a:t>
            </a:r>
          </a:p>
          <a:p>
            <a:pPr eaLnBrk="1" hangingPunct="1"/>
            <a:r>
              <a:rPr lang="en-GB" sz="2800" dirty="0" smtClean="0"/>
              <a:t>Segmentation</a:t>
            </a:r>
          </a:p>
          <a:p>
            <a:pPr eaLnBrk="1" hangingPunct="1"/>
            <a:r>
              <a:rPr lang="en-GB" sz="2800" dirty="0" smtClean="0"/>
              <a:t>Cross-selling</a:t>
            </a:r>
          </a:p>
          <a:p>
            <a:pPr eaLnBrk="1" hangingPunct="1"/>
            <a:r>
              <a:rPr lang="en-GB" sz="2800" dirty="0" smtClean="0"/>
              <a:t>CRM Analytics</a:t>
            </a:r>
          </a:p>
          <a:p>
            <a:pPr eaLnBrk="1" hangingPunct="1"/>
            <a:r>
              <a:rPr lang="en-GB" sz="2800" dirty="0" smtClean="0"/>
              <a:t>Campaign Planning</a:t>
            </a:r>
          </a:p>
          <a:p>
            <a:pPr eaLnBrk="1" hangingPunct="1"/>
            <a:r>
              <a:rPr lang="en-GB" sz="2800" dirty="0" smtClean="0"/>
              <a:t>Customer Profitability</a:t>
            </a:r>
          </a:p>
        </p:txBody>
      </p:sp>
      <p:sp>
        <p:nvSpPr>
          <p:cNvPr id="27654" name="Text Box 5"/>
          <p:cNvSpPr txBox="1">
            <a:spLocks noChangeArrowheads="1"/>
          </p:cNvSpPr>
          <p:nvPr/>
        </p:nvSpPr>
        <p:spPr bwMode="auto">
          <a:xfrm>
            <a:off x="514556" y="1649763"/>
            <a:ext cx="3675943" cy="52322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GB" sz="2800" b="0" dirty="0">
                <a:solidFill>
                  <a:schemeClr val="accent2"/>
                </a:solidFill>
              </a:rPr>
              <a:t>Operational Efficiency</a:t>
            </a:r>
          </a:p>
        </p:txBody>
      </p:sp>
      <p:sp>
        <p:nvSpPr>
          <p:cNvPr id="27655" name="Text Box 6"/>
          <p:cNvSpPr txBox="1">
            <a:spLocks noChangeArrowheads="1"/>
          </p:cNvSpPr>
          <p:nvPr/>
        </p:nvSpPr>
        <p:spPr bwMode="auto">
          <a:xfrm>
            <a:off x="5079783" y="1623259"/>
            <a:ext cx="3523722" cy="52322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GB" sz="2800" b="0" dirty="0">
                <a:solidFill>
                  <a:schemeClr val="accent2"/>
                </a:solidFill>
              </a:rPr>
              <a:t>Customer Interaction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ja-JP" b="1" smtClean="0">
                <a:ea typeface="ＭＳ Ｐゴシック" charset="-128"/>
              </a:rPr>
              <a:t>A Framework for </a:t>
            </a:r>
            <a:br>
              <a:rPr lang="en-US" altLang="ja-JP" b="1" smtClean="0">
                <a:ea typeface="ＭＳ Ｐゴシック" charset="-128"/>
              </a:rPr>
            </a:br>
            <a:r>
              <a:rPr lang="en-US" altLang="ja-JP" b="1" smtClean="0">
                <a:ea typeface="ＭＳ Ｐゴシック" charset="-128"/>
              </a:rPr>
              <a:t>Business Intelligence (BI)</a:t>
            </a:r>
            <a:r>
              <a:rPr lang="en-US" altLang="ja-JP" smtClean="0">
                <a:ea typeface="ＭＳ Ｐゴシック" charset="-128"/>
              </a:rPr>
              <a:t> </a:t>
            </a:r>
            <a:endParaRPr lang="en-US" smtClean="0"/>
          </a:p>
        </p:txBody>
      </p:sp>
      <p:sp>
        <p:nvSpPr>
          <p:cNvPr id="492547" name="Rectangle 3"/>
          <p:cNvSpPr>
            <a:spLocks noGrp="1" noChangeArrowheads="1"/>
          </p:cNvSpPr>
          <p:nvPr>
            <p:ph type="body" idx="1"/>
          </p:nvPr>
        </p:nvSpPr>
        <p:spPr>
          <a:xfrm>
            <a:off x="685800" y="2015847"/>
            <a:ext cx="7772400" cy="2549525"/>
          </a:xfrm>
        </p:spPr>
        <p:txBody>
          <a:bodyPr/>
          <a:lstStyle/>
          <a:p>
            <a:pPr eaLnBrk="1" hangingPunct="1">
              <a:defRPr/>
            </a:pPr>
            <a:r>
              <a:rPr lang="en-US" altLang="ja-JP" b="1" dirty="0" smtClean="0">
                <a:solidFill>
                  <a:schemeClr val="accent2"/>
                </a:solidFill>
                <a:ea typeface="ＭＳ Ｐゴシック" charset="-128"/>
              </a:rPr>
              <a:t>BI architecture</a:t>
            </a:r>
          </a:p>
          <a:p>
            <a:pPr lvl="1" eaLnBrk="1" hangingPunct="1">
              <a:defRPr/>
            </a:pPr>
            <a:r>
              <a:rPr lang="en-US" altLang="ja-JP" sz="3200" i="1" dirty="0" smtClean="0">
                <a:solidFill>
                  <a:srgbClr val="FFFFFF"/>
                </a:solidFill>
                <a:ea typeface="ＭＳ Ｐゴシック" charset="-128"/>
              </a:rPr>
              <a:t>Data warehouse</a:t>
            </a:r>
            <a:r>
              <a:rPr lang="en-US" altLang="ja-JP" sz="3200" dirty="0" smtClean="0">
                <a:solidFill>
                  <a:srgbClr val="FFFFFF"/>
                </a:solidFill>
                <a:ea typeface="ＭＳ Ｐゴシック" charset="-128"/>
              </a:rPr>
              <a:t> </a:t>
            </a:r>
          </a:p>
          <a:p>
            <a:pPr lvl="1" eaLnBrk="1" hangingPunct="1">
              <a:defRPr/>
            </a:pPr>
            <a:r>
              <a:rPr lang="en-US" altLang="ja-JP" sz="3200" i="1" dirty="0" smtClean="0">
                <a:solidFill>
                  <a:srgbClr val="FFFFFF"/>
                </a:solidFill>
                <a:ea typeface="ＭＳ Ｐゴシック" charset="-128"/>
              </a:rPr>
              <a:t>Business analytics</a:t>
            </a:r>
          </a:p>
          <a:p>
            <a:pPr lvl="1" eaLnBrk="1" hangingPunct="1">
              <a:defRPr/>
            </a:pPr>
            <a:r>
              <a:rPr lang="en-US" altLang="ja-JP" sz="3200" i="1" dirty="0" smtClean="0">
                <a:solidFill>
                  <a:srgbClr val="FFFFFF"/>
                </a:solidFill>
                <a:ea typeface="ＭＳ Ｐゴシック" charset="-128"/>
              </a:rPr>
              <a:t>Performance management (BPM</a:t>
            </a:r>
            <a:r>
              <a:rPr lang="en-US" altLang="ja-JP" sz="3200" dirty="0" smtClean="0">
                <a:solidFill>
                  <a:srgbClr val="FFFFFF"/>
                </a:solidFill>
                <a:ea typeface="ＭＳ Ｐゴシック" charset="-128"/>
              </a:rPr>
              <a:t>)</a:t>
            </a:r>
            <a:endParaRPr lang="en-US" sz="3200" dirty="0" smtClean="0">
              <a:solidFill>
                <a:srgbClr val="FFFFFF"/>
              </a:solidFill>
            </a:endParaRPr>
          </a:p>
        </p:txBody>
      </p:sp>
      <p:sp>
        <p:nvSpPr>
          <p:cNvPr id="28676" name="Rectangle 4"/>
          <p:cNvSpPr>
            <a:spLocks noChangeArrowheads="1"/>
          </p:cNvSpPr>
          <p:nvPr/>
        </p:nvSpPr>
        <p:spPr bwMode="auto">
          <a:xfrm>
            <a:off x="1447800" y="2133600"/>
            <a:ext cx="2590800" cy="533400"/>
          </a:xfrm>
          <a:prstGeom prst="rect">
            <a:avLst/>
          </a:prstGeom>
          <a:noFill/>
          <a:ln w="12700" cap="sq">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body" idx="4294967295"/>
          </p:nvPr>
        </p:nvSpPr>
        <p:spPr>
          <a:xfrm>
            <a:off x="533400" y="1524000"/>
            <a:ext cx="8305800" cy="3962400"/>
          </a:xfrm>
        </p:spPr>
        <p:txBody>
          <a:bodyPr/>
          <a:lstStyle/>
          <a:p>
            <a:pPr eaLnBrk="1" hangingPunct="1">
              <a:lnSpc>
                <a:spcPct val="90000"/>
              </a:lnSpc>
              <a:defRPr/>
            </a:pPr>
            <a:r>
              <a:rPr lang="en-US" dirty="0" smtClean="0"/>
              <a:t>Need for Data Warehousing</a:t>
            </a:r>
          </a:p>
          <a:p>
            <a:pPr lvl="1" eaLnBrk="1" hangingPunct="1">
              <a:lnSpc>
                <a:spcPct val="90000"/>
              </a:lnSpc>
              <a:defRPr/>
            </a:pPr>
            <a:r>
              <a:rPr lang="en-US" sz="3200" dirty="0" smtClean="0"/>
              <a:t>Integrated, company-wide view of high-quality information.</a:t>
            </a:r>
          </a:p>
          <a:p>
            <a:pPr lvl="1" eaLnBrk="1" hangingPunct="1">
              <a:lnSpc>
                <a:spcPct val="90000"/>
              </a:lnSpc>
              <a:defRPr/>
            </a:pPr>
            <a:r>
              <a:rPr lang="en-US" sz="3200" dirty="0" smtClean="0"/>
              <a:t>Separation of operational and analytical systems and data.</a:t>
            </a:r>
          </a:p>
          <a:p>
            <a:pPr eaLnBrk="1" hangingPunct="1">
              <a:lnSpc>
                <a:spcPct val="90000"/>
              </a:lnSpc>
              <a:defRPr/>
            </a:pPr>
            <a:r>
              <a:rPr lang="en-US" dirty="0" smtClean="0"/>
              <a:t>Data Warehouse</a:t>
            </a:r>
          </a:p>
          <a:p>
            <a:pPr lvl="1" eaLnBrk="1" hangingPunct="1">
              <a:lnSpc>
                <a:spcPct val="90000"/>
              </a:lnSpc>
              <a:defRPr/>
            </a:pPr>
            <a:r>
              <a:rPr lang="en-US" sz="3200" dirty="0" smtClean="0"/>
              <a:t>A foundation of a comprehensive business intelligence system</a:t>
            </a:r>
          </a:p>
        </p:txBody>
      </p:sp>
      <p:sp>
        <p:nvSpPr>
          <p:cNvPr id="29700" name="Rectangle 3"/>
          <p:cNvSpPr>
            <a:spLocks noChangeArrowheads="1"/>
          </p:cNvSpPr>
          <p:nvPr/>
        </p:nvSpPr>
        <p:spPr bwMode="auto">
          <a:xfrm>
            <a:off x="609600" y="238536"/>
            <a:ext cx="7772400" cy="914400"/>
          </a:xfrm>
          <a:prstGeom prst="rect">
            <a:avLst/>
          </a:prstGeom>
          <a:noFill/>
          <a:ln w="9525">
            <a:noFill/>
            <a:miter lim="800000"/>
            <a:headEnd/>
            <a:tailEnd/>
          </a:ln>
        </p:spPr>
        <p:txBody>
          <a:bodyPr anchor="ctr"/>
          <a:lstStyle/>
          <a:p>
            <a:pPr algn="ctr" eaLnBrk="0" hangingPunct="0">
              <a:lnSpc>
                <a:spcPct val="100000"/>
              </a:lnSpc>
              <a:spcBef>
                <a:spcPct val="0"/>
              </a:spcBef>
              <a:buClrTx/>
              <a:buSzTx/>
              <a:buFontTx/>
              <a:buNone/>
            </a:pPr>
            <a:r>
              <a:rPr lang="en-US" sz="4000" b="0" dirty="0">
                <a:solidFill>
                  <a:schemeClr val="tx2"/>
                </a:solidFill>
                <a:latin typeface="+mj-lt"/>
              </a:rPr>
              <a:t>Data Warehousing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3874">
                                            <p:txEl>
                                              <p:pRg st="0" end="0"/>
                                            </p:txEl>
                                          </p:spTgt>
                                        </p:tgtEl>
                                        <p:attrNameLst>
                                          <p:attrName>style.visibility</p:attrName>
                                        </p:attrNameLst>
                                      </p:cBhvr>
                                      <p:to>
                                        <p:strVal val="visible"/>
                                      </p:to>
                                    </p:set>
                                    <p:animEffect transition="in" filter="dissolve">
                                      <p:cBhvr>
                                        <p:cTn id="7" dur="500"/>
                                        <p:tgtEl>
                                          <p:spTgt spid="463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3874">
                                            <p:txEl>
                                              <p:pRg st="1" end="1"/>
                                            </p:txEl>
                                          </p:spTgt>
                                        </p:tgtEl>
                                        <p:attrNameLst>
                                          <p:attrName>style.visibility</p:attrName>
                                        </p:attrNameLst>
                                      </p:cBhvr>
                                      <p:to>
                                        <p:strVal val="visible"/>
                                      </p:to>
                                    </p:set>
                                    <p:animEffect transition="in" filter="dissolve">
                                      <p:cBhvr>
                                        <p:cTn id="12" dur="500"/>
                                        <p:tgtEl>
                                          <p:spTgt spid="463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3874">
                                            <p:txEl>
                                              <p:pRg st="2" end="2"/>
                                            </p:txEl>
                                          </p:spTgt>
                                        </p:tgtEl>
                                        <p:attrNameLst>
                                          <p:attrName>style.visibility</p:attrName>
                                        </p:attrNameLst>
                                      </p:cBhvr>
                                      <p:to>
                                        <p:strVal val="visible"/>
                                      </p:to>
                                    </p:set>
                                    <p:animEffect transition="in" filter="dissolve">
                                      <p:cBhvr>
                                        <p:cTn id="17" dur="500"/>
                                        <p:tgtEl>
                                          <p:spTgt spid="463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3874">
                                            <p:txEl>
                                              <p:pRg st="3" end="3"/>
                                            </p:txEl>
                                          </p:spTgt>
                                        </p:tgtEl>
                                        <p:attrNameLst>
                                          <p:attrName>style.visibility</p:attrName>
                                        </p:attrNameLst>
                                      </p:cBhvr>
                                      <p:to>
                                        <p:strVal val="visible"/>
                                      </p:to>
                                    </p:set>
                                    <p:animEffect transition="in" filter="dissolve">
                                      <p:cBhvr>
                                        <p:cTn id="22" dur="500"/>
                                        <p:tgtEl>
                                          <p:spTgt spid="463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3874">
                                            <p:txEl>
                                              <p:pRg st="4" end="4"/>
                                            </p:txEl>
                                          </p:spTgt>
                                        </p:tgtEl>
                                        <p:attrNameLst>
                                          <p:attrName>style.visibility</p:attrName>
                                        </p:attrNameLst>
                                      </p:cBhvr>
                                      <p:to>
                                        <p:strVal val="visible"/>
                                      </p:to>
                                    </p:set>
                                    <p:animEffect transition="in" filter="dissolve">
                                      <p:cBhvr>
                                        <p:cTn id="27" dur="500"/>
                                        <p:tgtEl>
                                          <p:spTgt spid="463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990600" y="228600"/>
            <a:ext cx="7772400" cy="1219200"/>
          </a:xfrm>
        </p:spPr>
        <p:txBody>
          <a:bodyPr/>
          <a:lstStyle/>
          <a:p>
            <a:pPr eaLnBrk="1" hangingPunct="1"/>
            <a:r>
              <a:rPr lang="en-GB" dirty="0" smtClean="0"/>
              <a:t>Business Intelligence Software</a:t>
            </a:r>
          </a:p>
        </p:txBody>
      </p:sp>
      <p:sp>
        <p:nvSpPr>
          <p:cNvPr id="375811" name="Rectangle 3"/>
          <p:cNvSpPr>
            <a:spLocks noGrp="1" noChangeArrowheads="1"/>
          </p:cNvSpPr>
          <p:nvPr>
            <p:ph type="body" idx="4294967295"/>
          </p:nvPr>
        </p:nvSpPr>
        <p:spPr>
          <a:xfrm>
            <a:off x="685800" y="1601719"/>
            <a:ext cx="7772400" cy="4454525"/>
          </a:xfrm>
        </p:spPr>
        <p:txBody>
          <a:bodyPr/>
          <a:lstStyle/>
          <a:p>
            <a:pPr eaLnBrk="1" hangingPunct="1">
              <a:defRPr/>
            </a:pPr>
            <a:r>
              <a:rPr lang="en-GB" dirty="0"/>
              <a:t>Integration of</a:t>
            </a:r>
          </a:p>
          <a:p>
            <a:pPr lvl="1" eaLnBrk="1" hangingPunct="1">
              <a:defRPr/>
            </a:pPr>
            <a:r>
              <a:rPr lang="en-GB" dirty="0"/>
              <a:t>OLAP multi-dimensional technology</a:t>
            </a:r>
          </a:p>
          <a:p>
            <a:pPr lvl="1" eaLnBrk="1" hangingPunct="1">
              <a:defRPr/>
            </a:pPr>
            <a:r>
              <a:rPr lang="en-GB" dirty="0"/>
              <a:t>Relational database technology</a:t>
            </a:r>
          </a:p>
          <a:p>
            <a:pPr lvl="1" eaLnBrk="1" hangingPunct="1">
              <a:defRPr/>
            </a:pPr>
            <a:r>
              <a:rPr lang="en-GB" dirty="0"/>
              <a:t>Web technology</a:t>
            </a:r>
          </a:p>
          <a:p>
            <a:pPr eaLnBrk="1" hangingPunct="1">
              <a:defRPr/>
            </a:pPr>
            <a:r>
              <a:rPr lang="en-GB" dirty="0"/>
              <a:t>Scalability for warehousing</a:t>
            </a:r>
          </a:p>
          <a:p>
            <a:pPr eaLnBrk="1" hangingPunct="1">
              <a:defRPr/>
            </a:pPr>
            <a:r>
              <a:rPr lang="en-GB" dirty="0"/>
              <a:t>Flexibility, performance and business views</a:t>
            </a:r>
          </a:p>
          <a:p>
            <a:pPr eaLnBrk="1" hangingPunct="1">
              <a:defRPr/>
            </a:pPr>
            <a:r>
              <a:rPr lang="en-GB" dirty="0"/>
              <a:t>Web deployment </a:t>
            </a:r>
          </a:p>
          <a:p>
            <a:pPr eaLnBrk="1" hangingPunct="1">
              <a:defRPr/>
            </a:pPr>
            <a:endParaRPr lang="en-GB" dirty="0"/>
          </a:p>
          <a:p>
            <a:pPr eaLnBrk="1" hangingPunct="1">
              <a:defRPr/>
            </a:pPr>
            <a:endParaRPr lang="en-GB"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9" name="Rectangle 5123"/>
          <p:cNvSpPr>
            <a:spLocks noGrp="1" noChangeArrowheads="1"/>
          </p:cNvSpPr>
          <p:nvPr>
            <p:ph type="body" idx="4294967295"/>
          </p:nvPr>
        </p:nvSpPr>
        <p:spPr>
          <a:xfrm>
            <a:off x="410816" y="1358348"/>
            <a:ext cx="8458200" cy="5214732"/>
          </a:xfrm>
        </p:spPr>
        <p:txBody>
          <a:bodyPr/>
          <a:lstStyle/>
          <a:p>
            <a:pPr eaLnBrk="1" hangingPunct="1">
              <a:spcBef>
                <a:spcPts val="768"/>
              </a:spcBef>
              <a:defRPr/>
            </a:pPr>
            <a:r>
              <a:rPr lang="en-US" sz="2500" dirty="0">
                <a:solidFill>
                  <a:schemeClr val="accent2"/>
                </a:solidFill>
              </a:rPr>
              <a:t>Software that enables business users to see and use (analyze) large amounts of complex data.</a:t>
            </a:r>
          </a:p>
          <a:p>
            <a:pPr lvl="2" eaLnBrk="1" hangingPunct="1">
              <a:spcBef>
                <a:spcPts val="768"/>
              </a:spcBef>
              <a:defRPr/>
            </a:pPr>
            <a:r>
              <a:rPr lang="en-US" sz="2500" dirty="0">
                <a:solidFill>
                  <a:srgbClr val="FFFFFF"/>
                </a:solidFill>
              </a:rPr>
              <a:t>Database Related</a:t>
            </a:r>
          </a:p>
          <a:p>
            <a:pPr lvl="3" eaLnBrk="1" hangingPunct="1">
              <a:spcBef>
                <a:spcPts val="768"/>
              </a:spcBef>
              <a:buFont typeface="Arial" pitchFamily="34" charset="0"/>
              <a:buChar char="•"/>
              <a:defRPr/>
            </a:pPr>
            <a:r>
              <a:rPr lang="en-US" sz="2500" dirty="0">
                <a:solidFill>
                  <a:srgbClr val="FFFFFF"/>
                </a:solidFill>
              </a:rPr>
              <a:t>Data Storage Software (DBMS)</a:t>
            </a:r>
          </a:p>
          <a:p>
            <a:pPr lvl="3" eaLnBrk="1" hangingPunct="1">
              <a:spcBef>
                <a:spcPts val="768"/>
              </a:spcBef>
              <a:buFont typeface="Arial" pitchFamily="34" charset="0"/>
              <a:buChar char="•"/>
              <a:defRPr/>
            </a:pPr>
            <a:r>
              <a:rPr lang="en-US" sz="2500" dirty="0">
                <a:solidFill>
                  <a:srgbClr val="FFFFFF"/>
                </a:solidFill>
              </a:rPr>
              <a:t>Query and Reporting Tools</a:t>
            </a:r>
          </a:p>
          <a:p>
            <a:pPr lvl="2" eaLnBrk="1" hangingPunct="1">
              <a:spcBef>
                <a:spcPts val="768"/>
              </a:spcBef>
              <a:defRPr/>
            </a:pPr>
            <a:r>
              <a:rPr lang="en-US" sz="2500" dirty="0">
                <a:solidFill>
                  <a:srgbClr val="FFFFFF"/>
                </a:solidFill>
              </a:rPr>
              <a:t>Data Warehousing Related</a:t>
            </a:r>
          </a:p>
          <a:p>
            <a:pPr lvl="3" eaLnBrk="1" hangingPunct="1">
              <a:spcBef>
                <a:spcPts val="768"/>
              </a:spcBef>
              <a:buFont typeface="Arial" pitchFamily="34" charset="0"/>
              <a:buChar char="•"/>
              <a:defRPr/>
            </a:pPr>
            <a:r>
              <a:rPr lang="en-US" sz="2500" dirty="0">
                <a:solidFill>
                  <a:srgbClr val="FFFFFF"/>
                </a:solidFill>
              </a:rPr>
              <a:t>Data Warehouse/ Data Mart Creation Tools</a:t>
            </a:r>
          </a:p>
          <a:p>
            <a:pPr lvl="3" eaLnBrk="1" hangingPunct="1">
              <a:spcBef>
                <a:spcPts val="768"/>
              </a:spcBef>
              <a:buFont typeface="Arial" pitchFamily="34" charset="0"/>
              <a:buChar char="•"/>
              <a:defRPr/>
            </a:pPr>
            <a:r>
              <a:rPr lang="en-US" sz="2500" dirty="0">
                <a:solidFill>
                  <a:srgbClr val="FFFFFF"/>
                </a:solidFill>
              </a:rPr>
              <a:t>OLAP Tools  </a:t>
            </a:r>
          </a:p>
          <a:p>
            <a:pPr lvl="2" eaLnBrk="1" hangingPunct="1">
              <a:spcBef>
                <a:spcPts val="768"/>
              </a:spcBef>
              <a:defRPr/>
            </a:pPr>
            <a:r>
              <a:rPr lang="en-US" sz="2500" dirty="0">
                <a:solidFill>
                  <a:srgbClr val="FFFFFF"/>
                </a:solidFill>
              </a:rPr>
              <a:t>Data Mining Related </a:t>
            </a:r>
          </a:p>
          <a:p>
            <a:pPr lvl="3" eaLnBrk="1" hangingPunct="1">
              <a:spcBef>
                <a:spcPts val="768"/>
              </a:spcBef>
              <a:buFont typeface="Arial" pitchFamily="34" charset="0"/>
              <a:buChar char="•"/>
              <a:defRPr/>
            </a:pPr>
            <a:r>
              <a:rPr lang="en-US" sz="2500" dirty="0">
                <a:solidFill>
                  <a:srgbClr val="FFFFFF"/>
                </a:solidFill>
              </a:rPr>
              <a:t>Data Mining Tools</a:t>
            </a:r>
          </a:p>
          <a:p>
            <a:pPr lvl="2" eaLnBrk="1" hangingPunct="1">
              <a:spcBef>
                <a:spcPts val="768"/>
              </a:spcBef>
              <a:defRPr/>
            </a:pPr>
            <a:r>
              <a:rPr lang="en-US" sz="2500" dirty="0">
                <a:solidFill>
                  <a:srgbClr val="FFFFFF"/>
                </a:solidFill>
              </a:rPr>
              <a:t>Other Special Purpose Tools</a:t>
            </a:r>
          </a:p>
        </p:txBody>
      </p:sp>
      <p:sp>
        <p:nvSpPr>
          <p:cNvPr id="31747" name="Rectangle 5122"/>
          <p:cNvSpPr>
            <a:spLocks noGrp="1" noChangeArrowheads="1"/>
          </p:cNvSpPr>
          <p:nvPr>
            <p:ph type="title" idx="4294967295"/>
          </p:nvPr>
        </p:nvSpPr>
        <p:spPr>
          <a:xfrm>
            <a:off x="685800" y="145772"/>
            <a:ext cx="7772400" cy="1143000"/>
          </a:xfrm>
        </p:spPr>
        <p:txBody>
          <a:bodyPr/>
          <a:lstStyle/>
          <a:p>
            <a:pPr eaLnBrk="1" hangingPunct="1"/>
            <a:r>
              <a:rPr lang="en-US" dirty="0" smtClean="0"/>
              <a:t>Business Intelligence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dissolve">
                                      <p:cBhvr>
                                        <p:cTn id="7" dur="500"/>
                                        <p:tgtEl>
                                          <p:spTgt spid="37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dissolve">
                                      <p:cBhvr>
                                        <p:cTn id="12" dur="500"/>
                                        <p:tgtEl>
                                          <p:spTgt spid="377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dissolve">
                                      <p:cBhvr>
                                        <p:cTn id="17" dur="500"/>
                                        <p:tgtEl>
                                          <p:spTgt spid="377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dissolve">
                                      <p:cBhvr>
                                        <p:cTn id="22" dur="500"/>
                                        <p:tgtEl>
                                          <p:spTgt spid="377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7859">
                                            <p:txEl>
                                              <p:pRg st="4" end="4"/>
                                            </p:txEl>
                                          </p:spTgt>
                                        </p:tgtEl>
                                        <p:attrNameLst>
                                          <p:attrName>style.visibility</p:attrName>
                                        </p:attrNameLst>
                                      </p:cBhvr>
                                      <p:to>
                                        <p:strVal val="visible"/>
                                      </p:to>
                                    </p:set>
                                    <p:animEffect transition="in" filter="dissolve">
                                      <p:cBhvr>
                                        <p:cTn id="27" dur="500"/>
                                        <p:tgtEl>
                                          <p:spTgt spid="3778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7859">
                                            <p:txEl>
                                              <p:pRg st="5" end="5"/>
                                            </p:txEl>
                                          </p:spTgt>
                                        </p:tgtEl>
                                        <p:attrNameLst>
                                          <p:attrName>style.visibility</p:attrName>
                                        </p:attrNameLst>
                                      </p:cBhvr>
                                      <p:to>
                                        <p:strVal val="visible"/>
                                      </p:to>
                                    </p:set>
                                    <p:animEffect transition="in" filter="dissolve">
                                      <p:cBhvr>
                                        <p:cTn id="32" dur="500"/>
                                        <p:tgtEl>
                                          <p:spTgt spid="3778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7859">
                                            <p:txEl>
                                              <p:pRg st="6" end="6"/>
                                            </p:txEl>
                                          </p:spTgt>
                                        </p:tgtEl>
                                        <p:attrNameLst>
                                          <p:attrName>style.visibility</p:attrName>
                                        </p:attrNameLst>
                                      </p:cBhvr>
                                      <p:to>
                                        <p:strVal val="visible"/>
                                      </p:to>
                                    </p:set>
                                    <p:animEffect transition="in" filter="dissolve">
                                      <p:cBhvr>
                                        <p:cTn id="37" dur="500"/>
                                        <p:tgtEl>
                                          <p:spTgt spid="3778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7859">
                                            <p:txEl>
                                              <p:pRg st="7" end="7"/>
                                            </p:txEl>
                                          </p:spTgt>
                                        </p:tgtEl>
                                        <p:attrNameLst>
                                          <p:attrName>style.visibility</p:attrName>
                                        </p:attrNameLst>
                                      </p:cBhvr>
                                      <p:to>
                                        <p:strVal val="visible"/>
                                      </p:to>
                                    </p:set>
                                    <p:animEffect transition="in" filter="dissolve">
                                      <p:cBhvr>
                                        <p:cTn id="42" dur="500"/>
                                        <p:tgtEl>
                                          <p:spTgt spid="3778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77859">
                                            <p:txEl>
                                              <p:pRg st="8" end="8"/>
                                            </p:txEl>
                                          </p:spTgt>
                                        </p:tgtEl>
                                        <p:attrNameLst>
                                          <p:attrName>style.visibility</p:attrName>
                                        </p:attrNameLst>
                                      </p:cBhvr>
                                      <p:to>
                                        <p:strVal val="visible"/>
                                      </p:to>
                                    </p:set>
                                    <p:animEffect transition="in" filter="dissolve">
                                      <p:cBhvr>
                                        <p:cTn id="47" dur="500"/>
                                        <p:tgtEl>
                                          <p:spTgt spid="3778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77859">
                                            <p:txEl>
                                              <p:pRg st="9" end="9"/>
                                            </p:txEl>
                                          </p:spTgt>
                                        </p:tgtEl>
                                        <p:attrNameLst>
                                          <p:attrName>style.visibility</p:attrName>
                                        </p:attrNameLst>
                                      </p:cBhvr>
                                      <p:to>
                                        <p:strVal val="visible"/>
                                      </p:to>
                                    </p:set>
                                    <p:animEffect transition="in" filter="dissolve">
                                      <p:cBhvr>
                                        <p:cTn id="52" dur="500"/>
                                        <p:tgtEl>
                                          <p:spTgt spid="377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04800" y="1278837"/>
            <a:ext cx="1139825" cy="1046163"/>
            <a:chOff x="192" y="864"/>
            <a:chExt cx="718" cy="659"/>
          </a:xfrm>
          <a:effectLst>
            <a:glow rad="101600">
              <a:srgbClr val="FFFFFF">
                <a:alpha val="60000"/>
              </a:srgbClr>
            </a:glow>
          </a:effectLst>
        </p:grpSpPr>
        <p:pic>
          <p:nvPicPr>
            <p:cNvPr id="32879" name="Picture 3" descr="dell poweredge 6300"/>
            <p:cNvPicPr>
              <a:picLocks noChangeAspect="1" noChangeArrowheads="1"/>
            </p:cNvPicPr>
            <p:nvPr/>
          </p:nvPicPr>
          <p:blipFill>
            <a:blip r:embed="rId3"/>
            <a:srcRect l="13849" t="7732" r="6834" b="10420"/>
            <a:stretch>
              <a:fillRect/>
            </a:stretch>
          </p:blipFill>
          <p:spPr bwMode="auto">
            <a:xfrm>
              <a:off x="192" y="864"/>
              <a:ext cx="465" cy="589"/>
            </a:xfrm>
            <a:prstGeom prst="rect">
              <a:avLst/>
            </a:prstGeom>
            <a:noFill/>
            <a:ln w="9525">
              <a:noFill/>
              <a:miter lim="800000"/>
              <a:headEnd/>
              <a:tailEnd/>
            </a:ln>
          </p:spPr>
        </p:pic>
        <p:sp>
          <p:nvSpPr>
            <p:cNvPr id="32880" name="AutoShape 4"/>
            <p:cNvSpPr>
              <a:spLocks noChangeArrowheads="1"/>
            </p:cNvSpPr>
            <p:nvPr/>
          </p:nvSpPr>
          <p:spPr bwMode="auto">
            <a:xfrm>
              <a:off x="568" y="1057"/>
              <a:ext cx="238" cy="389"/>
            </a:xfrm>
            <a:prstGeom prst="can">
              <a:avLst>
                <a:gd name="adj" fmla="val 32886"/>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881" name="AutoShape 5"/>
            <p:cNvSpPr>
              <a:spLocks noChangeArrowheads="1"/>
            </p:cNvSpPr>
            <p:nvPr/>
          </p:nvSpPr>
          <p:spPr bwMode="auto">
            <a:xfrm>
              <a:off x="671" y="1135"/>
              <a:ext cx="239" cy="388"/>
            </a:xfrm>
            <a:prstGeom prst="can">
              <a:avLst>
                <a:gd name="adj" fmla="val 3266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sp>
        <p:nvSpPr>
          <p:cNvPr id="32771" name="Text Box 7"/>
          <p:cNvSpPr txBox="1">
            <a:spLocks noChangeArrowheads="1"/>
          </p:cNvSpPr>
          <p:nvPr/>
        </p:nvSpPr>
        <p:spPr bwMode="auto">
          <a:xfrm>
            <a:off x="549965" y="0"/>
            <a:ext cx="3048000" cy="457200"/>
          </a:xfrm>
          <a:prstGeom prst="rect">
            <a:avLst/>
          </a:prstGeom>
          <a:noFill/>
          <a:ln w="12700">
            <a:noFill/>
            <a:miter lim="800000"/>
            <a:headEnd type="none" w="sm" len="sm"/>
            <a:tailEnd type="none" w="sm" len="sm"/>
          </a:ln>
        </p:spPr>
        <p:txBody>
          <a:bodyPr>
            <a:spAutoFit/>
          </a:bodyPr>
          <a:lstStyle/>
          <a:p>
            <a:pPr eaLnBrk="0" hangingPunct="0">
              <a:lnSpc>
                <a:spcPct val="100000"/>
              </a:lnSpc>
              <a:spcBef>
                <a:spcPct val="0"/>
              </a:spcBef>
              <a:buClrTx/>
              <a:buSzTx/>
              <a:buFontTx/>
              <a:buNone/>
            </a:pPr>
            <a:r>
              <a:rPr lang="en-US" dirty="0">
                <a:solidFill>
                  <a:srgbClr val="FFFFFF"/>
                </a:solidFill>
              </a:rPr>
              <a:t>Source Systems</a:t>
            </a:r>
          </a:p>
        </p:txBody>
      </p:sp>
      <p:grpSp>
        <p:nvGrpSpPr>
          <p:cNvPr id="32772" name="Group 8"/>
          <p:cNvGrpSpPr>
            <a:grpSpLocks/>
          </p:cNvGrpSpPr>
          <p:nvPr/>
        </p:nvGrpSpPr>
        <p:grpSpPr bwMode="auto">
          <a:xfrm>
            <a:off x="5562600" y="-26363"/>
            <a:ext cx="3581400" cy="5653088"/>
            <a:chOff x="3504" y="142"/>
            <a:chExt cx="2256" cy="3561"/>
          </a:xfrm>
        </p:grpSpPr>
        <p:grpSp>
          <p:nvGrpSpPr>
            <p:cNvPr id="32793" name="Group 9"/>
            <p:cNvGrpSpPr>
              <a:grpSpLocks/>
            </p:cNvGrpSpPr>
            <p:nvPr/>
          </p:nvGrpSpPr>
          <p:grpSpPr bwMode="auto">
            <a:xfrm>
              <a:off x="4224" y="1344"/>
              <a:ext cx="1368" cy="2359"/>
              <a:chOff x="4224" y="1344"/>
              <a:chExt cx="1368" cy="2359"/>
            </a:xfrm>
          </p:grpSpPr>
          <p:grpSp>
            <p:nvGrpSpPr>
              <p:cNvPr id="32795" name="Group 10"/>
              <p:cNvGrpSpPr>
                <a:grpSpLocks/>
              </p:cNvGrpSpPr>
              <p:nvPr/>
            </p:nvGrpSpPr>
            <p:grpSpPr bwMode="auto">
              <a:xfrm>
                <a:off x="4224" y="1344"/>
                <a:ext cx="648" cy="727"/>
                <a:chOff x="2614" y="840"/>
                <a:chExt cx="776" cy="871"/>
              </a:xfrm>
            </p:grpSpPr>
            <p:grpSp>
              <p:nvGrpSpPr>
                <p:cNvPr id="32852" name="Group 11"/>
                <p:cNvGrpSpPr>
                  <a:grpSpLocks/>
                </p:cNvGrpSpPr>
                <p:nvPr/>
              </p:nvGrpSpPr>
              <p:grpSpPr bwMode="auto">
                <a:xfrm>
                  <a:off x="2614" y="1299"/>
                  <a:ext cx="763" cy="412"/>
                  <a:chOff x="2614" y="1299"/>
                  <a:chExt cx="763" cy="412"/>
                </a:xfrm>
              </p:grpSpPr>
              <p:sp>
                <p:nvSpPr>
                  <p:cNvPr id="32865" name="Freeform 12"/>
                  <p:cNvSpPr>
                    <a:spLocks noChangeAspect="1"/>
                  </p:cNvSpPr>
                  <p:nvPr/>
                </p:nvSpPr>
                <p:spPr bwMode="auto">
                  <a:xfrm>
                    <a:off x="3113" y="1406"/>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6" name="Freeform 13"/>
                  <p:cNvSpPr>
                    <a:spLocks noChangeAspect="1"/>
                  </p:cNvSpPr>
                  <p:nvPr/>
                </p:nvSpPr>
                <p:spPr bwMode="auto">
                  <a:xfrm>
                    <a:off x="2614" y="1299"/>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7" name="Freeform 14"/>
                  <p:cNvSpPr>
                    <a:spLocks noChangeAspect="1"/>
                  </p:cNvSpPr>
                  <p:nvPr/>
                </p:nvSpPr>
                <p:spPr bwMode="auto">
                  <a:xfrm>
                    <a:off x="2614" y="1429"/>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8" name="Freeform 15"/>
                  <p:cNvSpPr>
                    <a:spLocks noChangeAspect="1"/>
                  </p:cNvSpPr>
                  <p:nvPr/>
                </p:nvSpPr>
                <p:spPr bwMode="auto">
                  <a:xfrm>
                    <a:off x="2875" y="1529"/>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endParaRPr lang="en-US"/>
                  </a:p>
                </p:txBody>
              </p:sp>
              <p:sp>
                <p:nvSpPr>
                  <p:cNvPr id="32869" name="Freeform 16"/>
                  <p:cNvSpPr>
                    <a:spLocks noChangeAspect="1" noChangeArrowheads="1"/>
                  </p:cNvSpPr>
                  <p:nvPr/>
                </p:nvSpPr>
                <p:spPr bwMode="auto">
                  <a:xfrm>
                    <a:off x="2879" y="1580"/>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2870" name="Freeform 17"/>
                  <p:cNvSpPr>
                    <a:spLocks/>
                  </p:cNvSpPr>
                  <p:nvPr/>
                </p:nvSpPr>
                <p:spPr bwMode="auto">
                  <a:xfrm>
                    <a:off x="2874" y="1528"/>
                    <a:ext cx="196" cy="83"/>
                  </a:xfrm>
                  <a:custGeom>
                    <a:avLst/>
                    <a:gdLst>
                      <a:gd name="T0" fmla="*/ 0 w 270"/>
                      <a:gd name="T1" fmla="*/ 59 h 116"/>
                      <a:gd name="T2" fmla="*/ 1 w 270"/>
                      <a:gd name="T3" fmla="*/ 0 h 116"/>
                      <a:gd name="T4" fmla="*/ 142 w 270"/>
                      <a:gd name="T5" fmla="*/ 39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endParaRPr lang="en-US"/>
                  </a:p>
                </p:txBody>
              </p:sp>
              <p:sp>
                <p:nvSpPr>
                  <p:cNvPr id="32871" name="Line 18"/>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2872" name="Line 19"/>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n-US"/>
                  </a:p>
                </p:txBody>
              </p:sp>
              <p:sp>
                <p:nvSpPr>
                  <p:cNvPr id="32873" name="Freeform 20"/>
                  <p:cNvSpPr>
                    <a:spLocks/>
                  </p:cNvSpPr>
                  <p:nvPr/>
                </p:nvSpPr>
                <p:spPr bwMode="auto">
                  <a:xfrm>
                    <a:off x="2940" y="1566"/>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endParaRPr lang="en-US"/>
                  </a:p>
                </p:txBody>
              </p:sp>
              <p:sp>
                <p:nvSpPr>
                  <p:cNvPr id="32874" name="Line 21"/>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75" name="Line 22"/>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76" name="Line 23"/>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77" name="Line 24"/>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78" name="Freeform 25"/>
                  <p:cNvSpPr>
                    <a:spLocks/>
                  </p:cNvSpPr>
                  <p:nvPr/>
                </p:nvSpPr>
                <p:spPr bwMode="auto">
                  <a:xfrm>
                    <a:off x="2877" y="1588"/>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endParaRPr lang="en-US"/>
                  </a:p>
                </p:txBody>
              </p:sp>
            </p:grpSp>
            <p:grpSp>
              <p:nvGrpSpPr>
                <p:cNvPr id="32853" name="Group 26"/>
                <p:cNvGrpSpPr>
                  <a:grpSpLocks/>
                </p:cNvGrpSpPr>
                <p:nvPr/>
              </p:nvGrpSpPr>
              <p:grpSpPr bwMode="auto">
                <a:xfrm>
                  <a:off x="2676" y="840"/>
                  <a:ext cx="714" cy="672"/>
                  <a:chOff x="2676" y="840"/>
                  <a:chExt cx="714" cy="672"/>
                </a:xfrm>
              </p:grpSpPr>
              <p:sp>
                <p:nvSpPr>
                  <p:cNvPr id="32854" name="Freeform 27"/>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32855" name="Freeform 28"/>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endParaRPr lang="en-US"/>
                  </a:p>
                </p:txBody>
              </p:sp>
              <p:sp>
                <p:nvSpPr>
                  <p:cNvPr id="32856" name="Oval 29"/>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2857" name="Freeform 30"/>
                  <p:cNvSpPr>
                    <a:spLocks/>
                  </p:cNvSpPr>
                  <p:nvPr/>
                </p:nvSpPr>
                <p:spPr bwMode="auto">
                  <a:xfrm>
                    <a:off x="2718" y="1337"/>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32858" name="Freeform 31"/>
                  <p:cNvSpPr>
                    <a:spLocks noChangeAspect="1"/>
                  </p:cNvSpPr>
                  <p:nvPr/>
                </p:nvSpPr>
                <p:spPr bwMode="auto">
                  <a:xfrm>
                    <a:off x="2826" y="840"/>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59" name="Freeform 32"/>
                  <p:cNvSpPr>
                    <a:spLocks noChangeAspect="1"/>
                  </p:cNvSpPr>
                  <p:nvPr/>
                </p:nvSpPr>
                <p:spPr bwMode="auto">
                  <a:xfrm>
                    <a:off x="3178" y="955"/>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0" name="Freeform 33"/>
                  <p:cNvSpPr>
                    <a:spLocks noChangeAspect="1"/>
                  </p:cNvSpPr>
                  <p:nvPr/>
                </p:nvSpPr>
                <p:spPr bwMode="auto">
                  <a:xfrm>
                    <a:off x="2676" y="846"/>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32861" name="Freeform 34"/>
                  <p:cNvSpPr>
                    <a:spLocks noChangeAspect="1"/>
                  </p:cNvSpPr>
                  <p:nvPr/>
                </p:nvSpPr>
                <p:spPr bwMode="auto">
                  <a:xfrm>
                    <a:off x="2676" y="897"/>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2" name="Freeform 35"/>
                  <p:cNvSpPr>
                    <a:spLocks noChangeAspect="1"/>
                  </p:cNvSpPr>
                  <p:nvPr/>
                </p:nvSpPr>
                <p:spPr bwMode="auto">
                  <a:xfrm>
                    <a:off x="2715" y="947"/>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441380" name="Freeform 36"/>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2864" name="Line 37"/>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n-US"/>
                  </a:p>
                </p:txBody>
              </p:sp>
            </p:grpSp>
          </p:grpSp>
          <p:grpSp>
            <p:nvGrpSpPr>
              <p:cNvPr id="32796" name="Group 38"/>
              <p:cNvGrpSpPr>
                <a:grpSpLocks/>
              </p:cNvGrpSpPr>
              <p:nvPr/>
            </p:nvGrpSpPr>
            <p:grpSpPr bwMode="auto">
              <a:xfrm>
                <a:off x="4944" y="2064"/>
                <a:ext cx="648" cy="727"/>
                <a:chOff x="2614" y="840"/>
                <a:chExt cx="776" cy="871"/>
              </a:xfrm>
            </p:grpSpPr>
            <p:grpSp>
              <p:nvGrpSpPr>
                <p:cNvPr id="32825" name="Group 39"/>
                <p:cNvGrpSpPr>
                  <a:grpSpLocks/>
                </p:cNvGrpSpPr>
                <p:nvPr/>
              </p:nvGrpSpPr>
              <p:grpSpPr bwMode="auto">
                <a:xfrm>
                  <a:off x="2614" y="1299"/>
                  <a:ext cx="763" cy="412"/>
                  <a:chOff x="2614" y="1299"/>
                  <a:chExt cx="763" cy="412"/>
                </a:xfrm>
              </p:grpSpPr>
              <p:sp>
                <p:nvSpPr>
                  <p:cNvPr id="32838" name="Freeform 40"/>
                  <p:cNvSpPr>
                    <a:spLocks noChangeAspect="1"/>
                  </p:cNvSpPr>
                  <p:nvPr/>
                </p:nvSpPr>
                <p:spPr bwMode="auto">
                  <a:xfrm>
                    <a:off x="3113" y="1406"/>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9" name="Freeform 41"/>
                  <p:cNvSpPr>
                    <a:spLocks noChangeAspect="1"/>
                  </p:cNvSpPr>
                  <p:nvPr/>
                </p:nvSpPr>
                <p:spPr bwMode="auto">
                  <a:xfrm>
                    <a:off x="2614" y="1299"/>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40" name="Freeform 42"/>
                  <p:cNvSpPr>
                    <a:spLocks noChangeAspect="1"/>
                  </p:cNvSpPr>
                  <p:nvPr/>
                </p:nvSpPr>
                <p:spPr bwMode="auto">
                  <a:xfrm>
                    <a:off x="2614" y="1429"/>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41" name="Freeform 43"/>
                  <p:cNvSpPr>
                    <a:spLocks noChangeAspect="1"/>
                  </p:cNvSpPr>
                  <p:nvPr/>
                </p:nvSpPr>
                <p:spPr bwMode="auto">
                  <a:xfrm>
                    <a:off x="2875" y="1529"/>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endParaRPr lang="en-US"/>
                  </a:p>
                </p:txBody>
              </p:sp>
              <p:sp>
                <p:nvSpPr>
                  <p:cNvPr id="32842" name="Freeform 44"/>
                  <p:cNvSpPr>
                    <a:spLocks noChangeAspect="1" noChangeArrowheads="1"/>
                  </p:cNvSpPr>
                  <p:nvPr/>
                </p:nvSpPr>
                <p:spPr bwMode="auto">
                  <a:xfrm>
                    <a:off x="2879" y="1580"/>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2843" name="Freeform 45"/>
                  <p:cNvSpPr>
                    <a:spLocks/>
                  </p:cNvSpPr>
                  <p:nvPr/>
                </p:nvSpPr>
                <p:spPr bwMode="auto">
                  <a:xfrm>
                    <a:off x="2874" y="1528"/>
                    <a:ext cx="196" cy="83"/>
                  </a:xfrm>
                  <a:custGeom>
                    <a:avLst/>
                    <a:gdLst>
                      <a:gd name="T0" fmla="*/ 0 w 270"/>
                      <a:gd name="T1" fmla="*/ 59 h 116"/>
                      <a:gd name="T2" fmla="*/ 1 w 270"/>
                      <a:gd name="T3" fmla="*/ 0 h 116"/>
                      <a:gd name="T4" fmla="*/ 142 w 270"/>
                      <a:gd name="T5" fmla="*/ 39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endParaRPr lang="en-US"/>
                  </a:p>
                </p:txBody>
              </p:sp>
              <p:sp>
                <p:nvSpPr>
                  <p:cNvPr id="32844" name="Line 46"/>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2845" name="Line 47"/>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n-US"/>
                  </a:p>
                </p:txBody>
              </p:sp>
              <p:sp>
                <p:nvSpPr>
                  <p:cNvPr id="32846" name="Freeform 48"/>
                  <p:cNvSpPr>
                    <a:spLocks/>
                  </p:cNvSpPr>
                  <p:nvPr/>
                </p:nvSpPr>
                <p:spPr bwMode="auto">
                  <a:xfrm>
                    <a:off x="2940" y="1566"/>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endParaRPr lang="en-US"/>
                  </a:p>
                </p:txBody>
              </p:sp>
              <p:sp>
                <p:nvSpPr>
                  <p:cNvPr id="32847" name="Line 49"/>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48" name="Line 50"/>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49" name="Line 51"/>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50" name="Line 52"/>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51" name="Freeform 53"/>
                  <p:cNvSpPr>
                    <a:spLocks/>
                  </p:cNvSpPr>
                  <p:nvPr/>
                </p:nvSpPr>
                <p:spPr bwMode="auto">
                  <a:xfrm>
                    <a:off x="2877" y="1588"/>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endParaRPr lang="en-US"/>
                  </a:p>
                </p:txBody>
              </p:sp>
            </p:grpSp>
            <p:grpSp>
              <p:nvGrpSpPr>
                <p:cNvPr id="32826" name="Group 54"/>
                <p:cNvGrpSpPr>
                  <a:grpSpLocks/>
                </p:cNvGrpSpPr>
                <p:nvPr/>
              </p:nvGrpSpPr>
              <p:grpSpPr bwMode="auto">
                <a:xfrm>
                  <a:off x="2676" y="840"/>
                  <a:ext cx="714" cy="672"/>
                  <a:chOff x="2676" y="840"/>
                  <a:chExt cx="714" cy="672"/>
                </a:xfrm>
              </p:grpSpPr>
              <p:sp>
                <p:nvSpPr>
                  <p:cNvPr id="32827" name="Freeform 55"/>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32828" name="Freeform 56"/>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endParaRPr lang="en-US"/>
                  </a:p>
                </p:txBody>
              </p:sp>
              <p:sp>
                <p:nvSpPr>
                  <p:cNvPr id="32829" name="Oval 57"/>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2830" name="Freeform 58"/>
                  <p:cNvSpPr>
                    <a:spLocks/>
                  </p:cNvSpPr>
                  <p:nvPr/>
                </p:nvSpPr>
                <p:spPr bwMode="auto">
                  <a:xfrm>
                    <a:off x="2718" y="1337"/>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32831" name="Freeform 59"/>
                  <p:cNvSpPr>
                    <a:spLocks noChangeAspect="1"/>
                  </p:cNvSpPr>
                  <p:nvPr/>
                </p:nvSpPr>
                <p:spPr bwMode="auto">
                  <a:xfrm>
                    <a:off x="2826" y="840"/>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2" name="Freeform 60"/>
                  <p:cNvSpPr>
                    <a:spLocks noChangeAspect="1"/>
                  </p:cNvSpPr>
                  <p:nvPr/>
                </p:nvSpPr>
                <p:spPr bwMode="auto">
                  <a:xfrm>
                    <a:off x="3178" y="955"/>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3" name="Freeform 61"/>
                  <p:cNvSpPr>
                    <a:spLocks noChangeAspect="1"/>
                  </p:cNvSpPr>
                  <p:nvPr/>
                </p:nvSpPr>
                <p:spPr bwMode="auto">
                  <a:xfrm>
                    <a:off x="2676" y="846"/>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32834" name="Freeform 62"/>
                  <p:cNvSpPr>
                    <a:spLocks noChangeAspect="1"/>
                  </p:cNvSpPr>
                  <p:nvPr/>
                </p:nvSpPr>
                <p:spPr bwMode="auto">
                  <a:xfrm>
                    <a:off x="2676" y="897"/>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5" name="Freeform 63"/>
                  <p:cNvSpPr>
                    <a:spLocks noChangeAspect="1"/>
                  </p:cNvSpPr>
                  <p:nvPr/>
                </p:nvSpPr>
                <p:spPr bwMode="auto">
                  <a:xfrm>
                    <a:off x="2715" y="947"/>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441408" name="Freeform 64"/>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2837" name="Line 65"/>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n-US"/>
                  </a:p>
                </p:txBody>
              </p:sp>
            </p:grpSp>
          </p:grpSp>
          <p:grpSp>
            <p:nvGrpSpPr>
              <p:cNvPr id="32797" name="Group 66"/>
              <p:cNvGrpSpPr>
                <a:grpSpLocks/>
              </p:cNvGrpSpPr>
              <p:nvPr/>
            </p:nvGrpSpPr>
            <p:grpSpPr bwMode="auto">
              <a:xfrm>
                <a:off x="4368" y="2976"/>
                <a:ext cx="648" cy="727"/>
                <a:chOff x="2614" y="840"/>
                <a:chExt cx="776" cy="871"/>
              </a:xfrm>
            </p:grpSpPr>
            <p:grpSp>
              <p:nvGrpSpPr>
                <p:cNvPr id="32798" name="Group 67"/>
                <p:cNvGrpSpPr>
                  <a:grpSpLocks/>
                </p:cNvGrpSpPr>
                <p:nvPr/>
              </p:nvGrpSpPr>
              <p:grpSpPr bwMode="auto">
                <a:xfrm>
                  <a:off x="2614" y="1299"/>
                  <a:ext cx="763" cy="412"/>
                  <a:chOff x="2614" y="1299"/>
                  <a:chExt cx="763" cy="412"/>
                </a:xfrm>
              </p:grpSpPr>
              <p:sp>
                <p:nvSpPr>
                  <p:cNvPr id="32811" name="Freeform 68"/>
                  <p:cNvSpPr>
                    <a:spLocks noChangeAspect="1"/>
                  </p:cNvSpPr>
                  <p:nvPr/>
                </p:nvSpPr>
                <p:spPr bwMode="auto">
                  <a:xfrm>
                    <a:off x="3113" y="1406"/>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12" name="Freeform 69"/>
                  <p:cNvSpPr>
                    <a:spLocks noChangeAspect="1"/>
                  </p:cNvSpPr>
                  <p:nvPr/>
                </p:nvSpPr>
                <p:spPr bwMode="auto">
                  <a:xfrm>
                    <a:off x="2614" y="1299"/>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13" name="Freeform 70"/>
                  <p:cNvSpPr>
                    <a:spLocks noChangeAspect="1"/>
                  </p:cNvSpPr>
                  <p:nvPr/>
                </p:nvSpPr>
                <p:spPr bwMode="auto">
                  <a:xfrm>
                    <a:off x="2614" y="1429"/>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14" name="Freeform 71"/>
                  <p:cNvSpPr>
                    <a:spLocks noChangeAspect="1"/>
                  </p:cNvSpPr>
                  <p:nvPr/>
                </p:nvSpPr>
                <p:spPr bwMode="auto">
                  <a:xfrm>
                    <a:off x="2875" y="1529"/>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endParaRPr lang="en-US"/>
                  </a:p>
                </p:txBody>
              </p:sp>
              <p:sp>
                <p:nvSpPr>
                  <p:cNvPr id="32815" name="Freeform 72"/>
                  <p:cNvSpPr>
                    <a:spLocks noChangeAspect="1" noChangeArrowheads="1"/>
                  </p:cNvSpPr>
                  <p:nvPr/>
                </p:nvSpPr>
                <p:spPr bwMode="auto">
                  <a:xfrm>
                    <a:off x="2879" y="1580"/>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2816" name="Freeform 73"/>
                  <p:cNvSpPr>
                    <a:spLocks/>
                  </p:cNvSpPr>
                  <p:nvPr/>
                </p:nvSpPr>
                <p:spPr bwMode="auto">
                  <a:xfrm>
                    <a:off x="2874" y="1528"/>
                    <a:ext cx="196" cy="83"/>
                  </a:xfrm>
                  <a:custGeom>
                    <a:avLst/>
                    <a:gdLst>
                      <a:gd name="T0" fmla="*/ 0 w 270"/>
                      <a:gd name="T1" fmla="*/ 59 h 116"/>
                      <a:gd name="T2" fmla="*/ 1 w 270"/>
                      <a:gd name="T3" fmla="*/ 0 h 116"/>
                      <a:gd name="T4" fmla="*/ 142 w 270"/>
                      <a:gd name="T5" fmla="*/ 39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endParaRPr lang="en-US"/>
                  </a:p>
                </p:txBody>
              </p:sp>
              <p:sp>
                <p:nvSpPr>
                  <p:cNvPr id="32817" name="Line 74"/>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2818" name="Line 75"/>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n-US"/>
                  </a:p>
                </p:txBody>
              </p:sp>
              <p:sp>
                <p:nvSpPr>
                  <p:cNvPr id="32819" name="Freeform 76"/>
                  <p:cNvSpPr>
                    <a:spLocks/>
                  </p:cNvSpPr>
                  <p:nvPr/>
                </p:nvSpPr>
                <p:spPr bwMode="auto">
                  <a:xfrm>
                    <a:off x="2940" y="1566"/>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endParaRPr lang="en-US"/>
                  </a:p>
                </p:txBody>
              </p:sp>
              <p:sp>
                <p:nvSpPr>
                  <p:cNvPr id="32820" name="Line 77"/>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21" name="Line 78"/>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22" name="Line 79"/>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23" name="Line 80"/>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24" name="Freeform 81"/>
                  <p:cNvSpPr>
                    <a:spLocks/>
                  </p:cNvSpPr>
                  <p:nvPr/>
                </p:nvSpPr>
                <p:spPr bwMode="auto">
                  <a:xfrm>
                    <a:off x="2877" y="1588"/>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endParaRPr lang="en-US"/>
                  </a:p>
                </p:txBody>
              </p:sp>
            </p:grpSp>
            <p:grpSp>
              <p:nvGrpSpPr>
                <p:cNvPr id="32799" name="Group 82"/>
                <p:cNvGrpSpPr>
                  <a:grpSpLocks/>
                </p:cNvGrpSpPr>
                <p:nvPr/>
              </p:nvGrpSpPr>
              <p:grpSpPr bwMode="auto">
                <a:xfrm>
                  <a:off x="2676" y="840"/>
                  <a:ext cx="714" cy="672"/>
                  <a:chOff x="2676" y="840"/>
                  <a:chExt cx="714" cy="672"/>
                </a:xfrm>
              </p:grpSpPr>
              <p:sp>
                <p:nvSpPr>
                  <p:cNvPr id="32800" name="Freeform 83"/>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32801" name="Freeform 84"/>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endParaRPr lang="en-US"/>
                  </a:p>
                </p:txBody>
              </p:sp>
              <p:sp>
                <p:nvSpPr>
                  <p:cNvPr id="32802" name="Oval 85"/>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2803" name="Freeform 86"/>
                  <p:cNvSpPr>
                    <a:spLocks/>
                  </p:cNvSpPr>
                  <p:nvPr/>
                </p:nvSpPr>
                <p:spPr bwMode="auto">
                  <a:xfrm>
                    <a:off x="2718" y="1337"/>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32804" name="Freeform 87"/>
                  <p:cNvSpPr>
                    <a:spLocks noChangeAspect="1"/>
                  </p:cNvSpPr>
                  <p:nvPr/>
                </p:nvSpPr>
                <p:spPr bwMode="auto">
                  <a:xfrm>
                    <a:off x="2826" y="840"/>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05" name="Freeform 88"/>
                  <p:cNvSpPr>
                    <a:spLocks noChangeAspect="1"/>
                  </p:cNvSpPr>
                  <p:nvPr/>
                </p:nvSpPr>
                <p:spPr bwMode="auto">
                  <a:xfrm>
                    <a:off x="3178" y="955"/>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06" name="Freeform 89"/>
                  <p:cNvSpPr>
                    <a:spLocks noChangeAspect="1"/>
                  </p:cNvSpPr>
                  <p:nvPr/>
                </p:nvSpPr>
                <p:spPr bwMode="auto">
                  <a:xfrm>
                    <a:off x="2676" y="846"/>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32807" name="Freeform 90"/>
                  <p:cNvSpPr>
                    <a:spLocks noChangeAspect="1"/>
                  </p:cNvSpPr>
                  <p:nvPr/>
                </p:nvSpPr>
                <p:spPr bwMode="auto">
                  <a:xfrm>
                    <a:off x="2676" y="897"/>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08" name="Freeform 91"/>
                  <p:cNvSpPr>
                    <a:spLocks noChangeAspect="1"/>
                  </p:cNvSpPr>
                  <p:nvPr/>
                </p:nvSpPr>
                <p:spPr bwMode="auto">
                  <a:xfrm>
                    <a:off x="2715" y="947"/>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441436" name="Freeform 92"/>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2810" name="Line 93"/>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n-US"/>
                  </a:p>
                </p:txBody>
              </p:sp>
            </p:grpSp>
          </p:grpSp>
        </p:grpSp>
        <p:sp>
          <p:nvSpPr>
            <p:cNvPr id="32794" name="Text Box 94"/>
            <p:cNvSpPr txBox="1">
              <a:spLocks noChangeArrowheads="1"/>
            </p:cNvSpPr>
            <p:nvPr/>
          </p:nvSpPr>
          <p:spPr bwMode="auto">
            <a:xfrm>
              <a:off x="3504" y="142"/>
              <a:ext cx="2256" cy="523"/>
            </a:xfrm>
            <a:prstGeom prst="rect">
              <a:avLst/>
            </a:prstGeom>
            <a:noFill/>
            <a:ln w="12700">
              <a:noFill/>
              <a:miter lim="800000"/>
              <a:headEnd type="none" w="sm" len="sm"/>
              <a:tailEnd type="none" w="sm" len="sm"/>
            </a:ln>
          </p:spPr>
          <p:txBody>
            <a:bodyPr>
              <a:spAutoFit/>
            </a:bodyPr>
            <a:lstStyle/>
            <a:p>
              <a:pPr eaLnBrk="0" hangingPunct="0">
                <a:lnSpc>
                  <a:spcPct val="100000"/>
                </a:lnSpc>
                <a:spcBef>
                  <a:spcPct val="0"/>
                </a:spcBef>
                <a:buClrTx/>
                <a:buSzTx/>
                <a:buFontTx/>
                <a:buNone/>
              </a:pPr>
              <a:r>
                <a:rPr lang="en-US" dirty="0">
                  <a:solidFill>
                    <a:srgbClr val="FFFFFF"/>
                  </a:solidFill>
                </a:rPr>
                <a:t>Executives, Managers, and Business Analysts</a:t>
              </a:r>
            </a:p>
          </p:txBody>
        </p:sp>
      </p:grpSp>
      <p:sp>
        <p:nvSpPr>
          <p:cNvPr id="441439" name="Text Box 95"/>
          <p:cNvSpPr txBox="1">
            <a:spLocks noChangeArrowheads="1"/>
          </p:cNvSpPr>
          <p:nvPr/>
        </p:nvSpPr>
        <p:spPr bwMode="auto">
          <a:xfrm>
            <a:off x="2089150" y="3316288"/>
            <a:ext cx="5073650" cy="457200"/>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dirty="0">
                <a:solidFill>
                  <a:srgbClr val="FFFFFF"/>
                </a:solidFill>
              </a:rPr>
              <a:t>How is my business really doing?</a:t>
            </a:r>
          </a:p>
        </p:txBody>
      </p:sp>
      <p:grpSp>
        <p:nvGrpSpPr>
          <p:cNvPr id="32788" name="Group 97"/>
          <p:cNvGrpSpPr>
            <a:grpSpLocks/>
          </p:cNvGrpSpPr>
          <p:nvPr/>
        </p:nvGrpSpPr>
        <p:grpSpPr bwMode="auto">
          <a:xfrm>
            <a:off x="304800" y="2971800"/>
            <a:ext cx="1139825" cy="1047004"/>
            <a:chOff x="2074" y="848"/>
            <a:chExt cx="630" cy="436"/>
          </a:xfrm>
          <a:effectLst>
            <a:glow rad="101600">
              <a:srgbClr val="FFFFFF">
                <a:alpha val="60000"/>
              </a:srgbClr>
            </a:glow>
          </a:effectLst>
        </p:grpSpPr>
        <p:pic>
          <p:nvPicPr>
            <p:cNvPr id="32790" name="Picture 98" descr="dell poweredge 6300"/>
            <p:cNvPicPr>
              <a:picLocks noChangeAspect="1" noChangeArrowheads="1"/>
            </p:cNvPicPr>
            <p:nvPr/>
          </p:nvPicPr>
          <p:blipFill>
            <a:blip r:embed="rId3"/>
            <a:srcRect l="13849" t="7732" r="6834" b="10420"/>
            <a:stretch>
              <a:fillRect/>
            </a:stretch>
          </p:blipFill>
          <p:spPr bwMode="auto">
            <a:xfrm>
              <a:off x="2074" y="848"/>
              <a:ext cx="408" cy="390"/>
            </a:xfrm>
            <a:prstGeom prst="rect">
              <a:avLst/>
            </a:prstGeom>
            <a:noFill/>
            <a:ln w="9525">
              <a:noFill/>
              <a:miter lim="800000"/>
              <a:headEnd/>
              <a:tailEnd/>
            </a:ln>
          </p:spPr>
        </p:pic>
        <p:sp>
          <p:nvSpPr>
            <p:cNvPr id="32791" name="AutoShape 99"/>
            <p:cNvSpPr>
              <a:spLocks noChangeArrowheads="1"/>
            </p:cNvSpPr>
            <p:nvPr/>
          </p:nvSpPr>
          <p:spPr bwMode="auto">
            <a:xfrm>
              <a:off x="2404" y="976"/>
              <a:ext cx="209" cy="257"/>
            </a:xfrm>
            <a:prstGeom prst="can">
              <a:avLst>
                <a:gd name="adj" fmla="val 24741"/>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792" name="AutoShape 100"/>
            <p:cNvSpPr>
              <a:spLocks noChangeArrowheads="1"/>
            </p:cNvSpPr>
            <p:nvPr/>
          </p:nvSpPr>
          <p:spPr bwMode="auto">
            <a:xfrm>
              <a:off x="2494" y="1027"/>
              <a:ext cx="210" cy="257"/>
            </a:xfrm>
            <a:prstGeom prst="can">
              <a:avLst>
                <a:gd name="adj" fmla="val 2462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grpSp>
        <p:nvGrpSpPr>
          <p:cNvPr id="32783" name="Group 103"/>
          <p:cNvGrpSpPr>
            <a:grpSpLocks/>
          </p:cNvGrpSpPr>
          <p:nvPr/>
        </p:nvGrpSpPr>
        <p:grpSpPr bwMode="auto">
          <a:xfrm>
            <a:off x="2196540" y="5219011"/>
            <a:ext cx="1140071" cy="1046950"/>
            <a:chOff x="2074" y="848"/>
            <a:chExt cx="630" cy="436"/>
          </a:xfrm>
          <a:effectLst>
            <a:glow rad="101600">
              <a:srgbClr val="FFFFFF">
                <a:alpha val="60000"/>
              </a:srgbClr>
            </a:glow>
          </a:effectLst>
        </p:grpSpPr>
        <p:pic>
          <p:nvPicPr>
            <p:cNvPr id="32785" name="Picture 104" descr="dell poweredge 6300"/>
            <p:cNvPicPr>
              <a:picLocks noChangeAspect="1" noChangeArrowheads="1"/>
            </p:cNvPicPr>
            <p:nvPr/>
          </p:nvPicPr>
          <p:blipFill>
            <a:blip r:embed="rId3"/>
            <a:srcRect l="13849" t="7732" r="6834" b="10420"/>
            <a:stretch>
              <a:fillRect/>
            </a:stretch>
          </p:blipFill>
          <p:spPr bwMode="auto">
            <a:xfrm>
              <a:off x="2074" y="848"/>
              <a:ext cx="408" cy="390"/>
            </a:xfrm>
            <a:prstGeom prst="rect">
              <a:avLst/>
            </a:prstGeom>
            <a:noFill/>
            <a:ln w="9525">
              <a:noFill/>
              <a:miter lim="800000"/>
              <a:headEnd/>
              <a:tailEnd/>
            </a:ln>
          </p:spPr>
        </p:pic>
        <p:sp>
          <p:nvSpPr>
            <p:cNvPr id="32786" name="AutoShape 105"/>
            <p:cNvSpPr>
              <a:spLocks noChangeArrowheads="1"/>
            </p:cNvSpPr>
            <p:nvPr/>
          </p:nvSpPr>
          <p:spPr bwMode="auto">
            <a:xfrm>
              <a:off x="2404" y="976"/>
              <a:ext cx="209" cy="257"/>
            </a:xfrm>
            <a:prstGeom prst="can">
              <a:avLst>
                <a:gd name="adj" fmla="val 24741"/>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787" name="AutoShape 106"/>
            <p:cNvSpPr>
              <a:spLocks noChangeArrowheads="1"/>
            </p:cNvSpPr>
            <p:nvPr/>
          </p:nvSpPr>
          <p:spPr bwMode="auto">
            <a:xfrm>
              <a:off x="2494" y="1027"/>
              <a:ext cx="210" cy="257"/>
            </a:xfrm>
            <a:prstGeom prst="can">
              <a:avLst>
                <a:gd name="adj" fmla="val 2462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pic>
        <p:nvPicPr>
          <p:cNvPr id="32781" name="Picture 109" descr="dell poweredge 6300"/>
          <p:cNvPicPr>
            <a:picLocks noChangeAspect="1" noChangeArrowheads="1"/>
          </p:cNvPicPr>
          <p:nvPr/>
        </p:nvPicPr>
        <p:blipFill>
          <a:blip r:embed="rId3"/>
          <a:srcRect l="13849" t="7732" r="6834" b="10420"/>
          <a:stretch>
            <a:fillRect/>
          </a:stretch>
        </p:blipFill>
        <p:spPr bwMode="auto">
          <a:xfrm>
            <a:off x="455613" y="4495800"/>
            <a:ext cx="738188" cy="935038"/>
          </a:xfrm>
          <a:prstGeom prst="rect">
            <a:avLst/>
          </a:prstGeom>
          <a:noFill/>
          <a:ln w="9525">
            <a:noFill/>
            <a:miter lim="800000"/>
            <a:headEnd/>
            <a:tailEnd/>
          </a:ln>
          <a:effectLst>
            <a:glow rad="101600">
              <a:srgbClr val="FFFFFF">
                <a:alpha val="60000"/>
              </a:srgbClr>
            </a:glow>
          </a:effectLst>
        </p:spPr>
      </p:pic>
      <p:grpSp>
        <p:nvGrpSpPr>
          <p:cNvPr id="115" name="Group 114"/>
          <p:cNvGrpSpPr/>
          <p:nvPr/>
        </p:nvGrpSpPr>
        <p:grpSpPr>
          <a:xfrm>
            <a:off x="1752600" y="609600"/>
            <a:ext cx="542926" cy="739775"/>
            <a:chOff x="1752600" y="609600"/>
            <a:chExt cx="542926" cy="739775"/>
          </a:xfrm>
          <a:effectLst>
            <a:glow rad="101600">
              <a:srgbClr val="FFFFFF">
                <a:alpha val="60000"/>
              </a:srgbClr>
            </a:glow>
          </a:effectLst>
        </p:grpSpPr>
        <p:sp>
          <p:nvSpPr>
            <p:cNvPr id="32778" name="AutoShape 112"/>
            <p:cNvSpPr>
              <a:spLocks noChangeArrowheads="1"/>
            </p:cNvSpPr>
            <p:nvPr/>
          </p:nvSpPr>
          <p:spPr bwMode="auto">
            <a:xfrm>
              <a:off x="1752600" y="609600"/>
              <a:ext cx="377825" cy="617538"/>
            </a:xfrm>
            <a:prstGeom prst="can">
              <a:avLst>
                <a:gd name="adj" fmla="val 32886"/>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779" name="AutoShape 113"/>
            <p:cNvSpPr>
              <a:spLocks noChangeArrowheads="1"/>
            </p:cNvSpPr>
            <p:nvPr/>
          </p:nvSpPr>
          <p:spPr bwMode="auto">
            <a:xfrm>
              <a:off x="1916113" y="733425"/>
              <a:ext cx="379413" cy="615950"/>
            </a:xfrm>
            <a:prstGeom prst="can">
              <a:avLst>
                <a:gd name="adj" fmla="val 3266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sp>
        <p:nvSpPr>
          <p:cNvPr id="32780" name="Text Box 114"/>
          <p:cNvSpPr txBox="1">
            <a:spLocks noChangeArrowheads="1"/>
          </p:cNvSpPr>
          <p:nvPr/>
        </p:nvSpPr>
        <p:spPr bwMode="auto">
          <a:xfrm>
            <a:off x="1600200" y="1371600"/>
            <a:ext cx="1197764" cy="338554"/>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Client Data</a:t>
            </a:r>
          </a:p>
        </p:txBody>
      </p:sp>
      <p:sp>
        <p:nvSpPr>
          <p:cNvPr id="116" name="Text Box 6"/>
          <p:cNvSpPr txBox="1">
            <a:spLocks noChangeArrowheads="1"/>
          </p:cNvSpPr>
          <p:nvPr/>
        </p:nvSpPr>
        <p:spPr bwMode="auto">
          <a:xfrm>
            <a:off x="266426" y="2257288"/>
            <a:ext cx="1184940" cy="58477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Custom</a:t>
            </a:r>
          </a:p>
          <a:p>
            <a:pPr eaLnBrk="0" hangingPunct="0">
              <a:lnSpc>
                <a:spcPct val="100000"/>
              </a:lnSpc>
              <a:spcBef>
                <a:spcPct val="0"/>
              </a:spcBef>
              <a:buClrTx/>
              <a:buSzTx/>
              <a:buFontTx/>
              <a:buNone/>
            </a:pPr>
            <a:r>
              <a:rPr lang="en-US" sz="1600" b="0" dirty="0">
                <a:solidFill>
                  <a:schemeClr val="tx1"/>
                </a:solidFill>
              </a:rPr>
              <a:t>Application</a:t>
            </a:r>
          </a:p>
        </p:txBody>
      </p:sp>
      <p:sp>
        <p:nvSpPr>
          <p:cNvPr id="117" name="Text Box 101"/>
          <p:cNvSpPr txBox="1">
            <a:spLocks noChangeArrowheads="1"/>
          </p:cNvSpPr>
          <p:nvPr/>
        </p:nvSpPr>
        <p:spPr bwMode="auto">
          <a:xfrm>
            <a:off x="465737" y="3963790"/>
            <a:ext cx="599908" cy="336264"/>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ERP</a:t>
            </a:r>
          </a:p>
        </p:txBody>
      </p:sp>
      <p:sp>
        <p:nvSpPr>
          <p:cNvPr id="118" name="Text Box 110"/>
          <p:cNvSpPr txBox="1">
            <a:spLocks noChangeArrowheads="1"/>
          </p:cNvSpPr>
          <p:nvPr/>
        </p:nvSpPr>
        <p:spPr bwMode="auto">
          <a:xfrm>
            <a:off x="261732" y="5455339"/>
            <a:ext cx="1184940" cy="58477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Packaged </a:t>
            </a:r>
          </a:p>
          <a:p>
            <a:pPr eaLnBrk="0" hangingPunct="0">
              <a:lnSpc>
                <a:spcPct val="100000"/>
              </a:lnSpc>
              <a:spcBef>
                <a:spcPct val="0"/>
              </a:spcBef>
              <a:buClrTx/>
              <a:buSzTx/>
              <a:buFontTx/>
              <a:buNone/>
            </a:pPr>
            <a:r>
              <a:rPr lang="en-US" sz="1600" b="0" dirty="0">
                <a:solidFill>
                  <a:schemeClr val="tx1"/>
                </a:solidFill>
              </a:rPr>
              <a:t>Application</a:t>
            </a:r>
          </a:p>
        </p:txBody>
      </p:sp>
      <p:sp>
        <p:nvSpPr>
          <p:cNvPr id="119" name="Text Box 107"/>
          <p:cNvSpPr txBox="1">
            <a:spLocks noChangeArrowheads="1"/>
          </p:cNvSpPr>
          <p:nvPr/>
        </p:nvSpPr>
        <p:spPr bwMode="auto">
          <a:xfrm>
            <a:off x="2264740" y="6197698"/>
            <a:ext cx="1184940" cy="58477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Custom</a:t>
            </a:r>
          </a:p>
          <a:p>
            <a:pPr eaLnBrk="0" hangingPunct="0">
              <a:lnSpc>
                <a:spcPct val="100000"/>
              </a:lnSpc>
              <a:spcBef>
                <a:spcPct val="0"/>
              </a:spcBef>
              <a:buClrTx/>
              <a:buSzTx/>
              <a:buFontTx/>
              <a:buNone/>
            </a:pPr>
            <a:r>
              <a:rPr lang="en-US" sz="1600" b="0" dirty="0">
                <a:solidFill>
                  <a:schemeClr val="tx1"/>
                </a:solidFill>
              </a:rPr>
              <a:t>Application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41439"/>
                                        </p:tgtEl>
                                        <p:attrNameLst>
                                          <p:attrName>style.visibility</p:attrName>
                                        </p:attrNameLst>
                                      </p:cBhvr>
                                      <p:to>
                                        <p:strVal val="visible"/>
                                      </p:to>
                                    </p:set>
                                    <p:anim calcmode="lin" valueType="num">
                                      <p:cBhvr additive="base">
                                        <p:cTn id="7" dur="500" fill="hold"/>
                                        <p:tgtEl>
                                          <p:spTgt spid="441439"/>
                                        </p:tgtEl>
                                        <p:attrNameLst>
                                          <p:attrName>ppt_x</p:attrName>
                                        </p:attrNameLst>
                                      </p:cBhvr>
                                      <p:tavLst>
                                        <p:tav tm="0">
                                          <p:val>
                                            <p:strVal val="#ppt_x"/>
                                          </p:val>
                                        </p:tav>
                                        <p:tav tm="100000">
                                          <p:val>
                                            <p:strVal val="#ppt_x"/>
                                          </p:val>
                                        </p:tav>
                                      </p:tavLst>
                                    </p:anim>
                                    <p:anim calcmode="lin" valueType="num">
                                      <p:cBhvr additive="base">
                                        <p:cTn id="8" dur="500" fill="hold"/>
                                        <p:tgtEl>
                                          <p:spTgt spid="4414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3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p:cNvSpPr/>
          <p:nvPr/>
        </p:nvSpPr>
        <p:spPr bwMode="auto">
          <a:xfrm>
            <a:off x="3631096" y="4850296"/>
            <a:ext cx="3291840" cy="2007704"/>
          </a:xfrm>
          <a:prstGeom prst="rect">
            <a:avLst/>
          </a:prstGeom>
          <a:solidFill>
            <a:srgbClr val="FFFFFF"/>
          </a:solidFill>
          <a:ln w="12700"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grpSp>
        <p:nvGrpSpPr>
          <p:cNvPr id="2" name="Group 2"/>
          <p:cNvGrpSpPr>
            <a:grpSpLocks/>
          </p:cNvGrpSpPr>
          <p:nvPr/>
        </p:nvGrpSpPr>
        <p:grpSpPr bwMode="auto">
          <a:xfrm>
            <a:off x="304800" y="1278837"/>
            <a:ext cx="1139825" cy="1046163"/>
            <a:chOff x="192" y="864"/>
            <a:chExt cx="718" cy="659"/>
          </a:xfrm>
          <a:effectLst>
            <a:glow rad="101600">
              <a:srgbClr val="FFFFFF">
                <a:alpha val="60000"/>
              </a:srgbClr>
            </a:glow>
          </a:effectLst>
        </p:grpSpPr>
        <p:pic>
          <p:nvPicPr>
            <p:cNvPr id="32879" name="Picture 3" descr="dell poweredge 6300"/>
            <p:cNvPicPr>
              <a:picLocks noChangeAspect="1" noChangeArrowheads="1"/>
            </p:cNvPicPr>
            <p:nvPr/>
          </p:nvPicPr>
          <p:blipFill>
            <a:blip r:embed="rId3"/>
            <a:srcRect l="13849" t="7732" r="6834" b="10420"/>
            <a:stretch>
              <a:fillRect/>
            </a:stretch>
          </p:blipFill>
          <p:spPr bwMode="auto">
            <a:xfrm>
              <a:off x="192" y="864"/>
              <a:ext cx="465" cy="589"/>
            </a:xfrm>
            <a:prstGeom prst="rect">
              <a:avLst/>
            </a:prstGeom>
            <a:noFill/>
            <a:ln w="9525">
              <a:noFill/>
              <a:miter lim="800000"/>
              <a:headEnd/>
              <a:tailEnd/>
            </a:ln>
          </p:spPr>
        </p:pic>
        <p:sp>
          <p:nvSpPr>
            <p:cNvPr id="32880" name="AutoShape 4"/>
            <p:cNvSpPr>
              <a:spLocks noChangeArrowheads="1"/>
            </p:cNvSpPr>
            <p:nvPr/>
          </p:nvSpPr>
          <p:spPr bwMode="auto">
            <a:xfrm>
              <a:off x="568" y="1057"/>
              <a:ext cx="238" cy="389"/>
            </a:xfrm>
            <a:prstGeom prst="can">
              <a:avLst>
                <a:gd name="adj" fmla="val 32886"/>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881" name="AutoShape 5"/>
            <p:cNvSpPr>
              <a:spLocks noChangeArrowheads="1"/>
            </p:cNvSpPr>
            <p:nvPr/>
          </p:nvSpPr>
          <p:spPr bwMode="auto">
            <a:xfrm>
              <a:off x="671" y="1135"/>
              <a:ext cx="239" cy="388"/>
            </a:xfrm>
            <a:prstGeom prst="can">
              <a:avLst>
                <a:gd name="adj" fmla="val 3266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sp>
        <p:nvSpPr>
          <p:cNvPr id="32771" name="Text Box 7"/>
          <p:cNvSpPr txBox="1">
            <a:spLocks noChangeArrowheads="1"/>
          </p:cNvSpPr>
          <p:nvPr/>
        </p:nvSpPr>
        <p:spPr bwMode="auto">
          <a:xfrm>
            <a:off x="549965" y="0"/>
            <a:ext cx="3048000" cy="457200"/>
          </a:xfrm>
          <a:prstGeom prst="rect">
            <a:avLst/>
          </a:prstGeom>
          <a:noFill/>
          <a:ln w="12700">
            <a:noFill/>
            <a:miter lim="800000"/>
            <a:headEnd type="none" w="sm" len="sm"/>
            <a:tailEnd type="none" w="sm" len="sm"/>
          </a:ln>
        </p:spPr>
        <p:txBody>
          <a:bodyPr>
            <a:spAutoFit/>
          </a:bodyPr>
          <a:lstStyle/>
          <a:p>
            <a:pPr eaLnBrk="0" hangingPunct="0">
              <a:lnSpc>
                <a:spcPct val="100000"/>
              </a:lnSpc>
              <a:spcBef>
                <a:spcPct val="0"/>
              </a:spcBef>
              <a:buClrTx/>
              <a:buSzTx/>
              <a:buFontTx/>
              <a:buNone/>
            </a:pPr>
            <a:r>
              <a:rPr lang="en-US" dirty="0">
                <a:solidFill>
                  <a:srgbClr val="FFFFFF"/>
                </a:solidFill>
              </a:rPr>
              <a:t>Source Systems</a:t>
            </a:r>
          </a:p>
        </p:txBody>
      </p:sp>
      <p:grpSp>
        <p:nvGrpSpPr>
          <p:cNvPr id="5" name="Group 10"/>
          <p:cNvGrpSpPr>
            <a:grpSpLocks/>
          </p:cNvGrpSpPr>
          <p:nvPr/>
        </p:nvGrpSpPr>
        <p:grpSpPr bwMode="auto">
          <a:xfrm>
            <a:off x="7447722" y="1484247"/>
            <a:ext cx="1028700" cy="1154113"/>
            <a:chOff x="2614" y="840"/>
            <a:chExt cx="776" cy="871"/>
          </a:xfrm>
        </p:grpSpPr>
        <p:grpSp>
          <p:nvGrpSpPr>
            <p:cNvPr id="6" name="Group 11"/>
            <p:cNvGrpSpPr>
              <a:grpSpLocks/>
            </p:cNvGrpSpPr>
            <p:nvPr/>
          </p:nvGrpSpPr>
          <p:grpSpPr bwMode="auto">
            <a:xfrm>
              <a:off x="2614" y="1299"/>
              <a:ext cx="763" cy="412"/>
              <a:chOff x="2614" y="1299"/>
              <a:chExt cx="763" cy="412"/>
            </a:xfrm>
          </p:grpSpPr>
          <p:sp>
            <p:nvSpPr>
              <p:cNvPr id="32865" name="Freeform 12"/>
              <p:cNvSpPr>
                <a:spLocks noChangeAspect="1"/>
              </p:cNvSpPr>
              <p:nvPr/>
            </p:nvSpPr>
            <p:spPr bwMode="auto">
              <a:xfrm>
                <a:off x="3113" y="1406"/>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6" name="Freeform 13"/>
              <p:cNvSpPr>
                <a:spLocks noChangeAspect="1"/>
              </p:cNvSpPr>
              <p:nvPr/>
            </p:nvSpPr>
            <p:spPr bwMode="auto">
              <a:xfrm>
                <a:off x="2614" y="1299"/>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7" name="Freeform 14"/>
              <p:cNvSpPr>
                <a:spLocks noChangeAspect="1"/>
              </p:cNvSpPr>
              <p:nvPr/>
            </p:nvSpPr>
            <p:spPr bwMode="auto">
              <a:xfrm>
                <a:off x="2614" y="1429"/>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8" name="Freeform 15"/>
              <p:cNvSpPr>
                <a:spLocks noChangeAspect="1"/>
              </p:cNvSpPr>
              <p:nvPr/>
            </p:nvSpPr>
            <p:spPr bwMode="auto">
              <a:xfrm>
                <a:off x="2875" y="1529"/>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endParaRPr lang="en-US"/>
              </a:p>
            </p:txBody>
          </p:sp>
          <p:sp>
            <p:nvSpPr>
              <p:cNvPr id="32869" name="Freeform 16"/>
              <p:cNvSpPr>
                <a:spLocks noChangeAspect="1" noChangeArrowheads="1"/>
              </p:cNvSpPr>
              <p:nvPr/>
            </p:nvSpPr>
            <p:spPr bwMode="auto">
              <a:xfrm>
                <a:off x="2879" y="1580"/>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2870" name="Freeform 17"/>
              <p:cNvSpPr>
                <a:spLocks/>
              </p:cNvSpPr>
              <p:nvPr/>
            </p:nvSpPr>
            <p:spPr bwMode="auto">
              <a:xfrm>
                <a:off x="2874" y="1528"/>
                <a:ext cx="196" cy="83"/>
              </a:xfrm>
              <a:custGeom>
                <a:avLst/>
                <a:gdLst>
                  <a:gd name="T0" fmla="*/ 0 w 270"/>
                  <a:gd name="T1" fmla="*/ 59 h 116"/>
                  <a:gd name="T2" fmla="*/ 1 w 270"/>
                  <a:gd name="T3" fmla="*/ 0 h 116"/>
                  <a:gd name="T4" fmla="*/ 142 w 270"/>
                  <a:gd name="T5" fmla="*/ 39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endParaRPr lang="en-US"/>
              </a:p>
            </p:txBody>
          </p:sp>
          <p:sp>
            <p:nvSpPr>
              <p:cNvPr id="32871" name="Line 18"/>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2872" name="Line 19"/>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n-US"/>
              </a:p>
            </p:txBody>
          </p:sp>
          <p:sp>
            <p:nvSpPr>
              <p:cNvPr id="32873" name="Freeform 20"/>
              <p:cNvSpPr>
                <a:spLocks/>
              </p:cNvSpPr>
              <p:nvPr/>
            </p:nvSpPr>
            <p:spPr bwMode="auto">
              <a:xfrm>
                <a:off x="2940" y="1566"/>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endParaRPr lang="en-US"/>
              </a:p>
            </p:txBody>
          </p:sp>
          <p:sp>
            <p:nvSpPr>
              <p:cNvPr id="32874" name="Line 21"/>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75" name="Line 22"/>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76" name="Line 23"/>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77" name="Line 24"/>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78" name="Freeform 25"/>
              <p:cNvSpPr>
                <a:spLocks/>
              </p:cNvSpPr>
              <p:nvPr/>
            </p:nvSpPr>
            <p:spPr bwMode="auto">
              <a:xfrm>
                <a:off x="2877" y="1588"/>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endParaRPr lang="en-US"/>
              </a:p>
            </p:txBody>
          </p:sp>
        </p:grpSp>
        <p:grpSp>
          <p:nvGrpSpPr>
            <p:cNvPr id="7" name="Group 26"/>
            <p:cNvGrpSpPr>
              <a:grpSpLocks/>
            </p:cNvGrpSpPr>
            <p:nvPr/>
          </p:nvGrpSpPr>
          <p:grpSpPr bwMode="auto">
            <a:xfrm>
              <a:off x="2676" y="840"/>
              <a:ext cx="714" cy="672"/>
              <a:chOff x="2676" y="840"/>
              <a:chExt cx="714" cy="672"/>
            </a:xfrm>
          </p:grpSpPr>
          <p:sp>
            <p:nvSpPr>
              <p:cNvPr id="32854" name="Freeform 27"/>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32855" name="Freeform 28"/>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endParaRPr lang="en-US"/>
              </a:p>
            </p:txBody>
          </p:sp>
          <p:sp>
            <p:nvSpPr>
              <p:cNvPr id="32856" name="Oval 29"/>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2857" name="Freeform 30"/>
              <p:cNvSpPr>
                <a:spLocks/>
              </p:cNvSpPr>
              <p:nvPr/>
            </p:nvSpPr>
            <p:spPr bwMode="auto">
              <a:xfrm>
                <a:off x="2718" y="1337"/>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32858" name="Freeform 31"/>
              <p:cNvSpPr>
                <a:spLocks noChangeAspect="1"/>
              </p:cNvSpPr>
              <p:nvPr/>
            </p:nvSpPr>
            <p:spPr bwMode="auto">
              <a:xfrm>
                <a:off x="2826" y="840"/>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59" name="Freeform 32"/>
              <p:cNvSpPr>
                <a:spLocks noChangeAspect="1"/>
              </p:cNvSpPr>
              <p:nvPr/>
            </p:nvSpPr>
            <p:spPr bwMode="auto">
              <a:xfrm>
                <a:off x="3178" y="955"/>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0" name="Freeform 33"/>
              <p:cNvSpPr>
                <a:spLocks noChangeAspect="1"/>
              </p:cNvSpPr>
              <p:nvPr/>
            </p:nvSpPr>
            <p:spPr bwMode="auto">
              <a:xfrm>
                <a:off x="2676" y="846"/>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32861" name="Freeform 34"/>
              <p:cNvSpPr>
                <a:spLocks noChangeAspect="1"/>
              </p:cNvSpPr>
              <p:nvPr/>
            </p:nvSpPr>
            <p:spPr bwMode="auto">
              <a:xfrm>
                <a:off x="2676" y="897"/>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62" name="Freeform 35"/>
              <p:cNvSpPr>
                <a:spLocks noChangeAspect="1"/>
              </p:cNvSpPr>
              <p:nvPr/>
            </p:nvSpPr>
            <p:spPr bwMode="auto">
              <a:xfrm>
                <a:off x="2715" y="947"/>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441380" name="Freeform 36"/>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2864" name="Line 37"/>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n-US"/>
              </a:p>
            </p:txBody>
          </p:sp>
        </p:grpSp>
      </p:grpSp>
      <p:grpSp>
        <p:nvGrpSpPr>
          <p:cNvPr id="8" name="Group 38"/>
          <p:cNvGrpSpPr>
            <a:grpSpLocks/>
          </p:cNvGrpSpPr>
          <p:nvPr/>
        </p:nvGrpSpPr>
        <p:grpSpPr bwMode="auto">
          <a:xfrm>
            <a:off x="7557052" y="3024812"/>
            <a:ext cx="1028700" cy="1154113"/>
            <a:chOff x="2614" y="840"/>
            <a:chExt cx="776" cy="871"/>
          </a:xfrm>
        </p:grpSpPr>
        <p:grpSp>
          <p:nvGrpSpPr>
            <p:cNvPr id="9" name="Group 39"/>
            <p:cNvGrpSpPr>
              <a:grpSpLocks/>
            </p:cNvGrpSpPr>
            <p:nvPr/>
          </p:nvGrpSpPr>
          <p:grpSpPr bwMode="auto">
            <a:xfrm>
              <a:off x="2614" y="1299"/>
              <a:ext cx="763" cy="412"/>
              <a:chOff x="2614" y="1299"/>
              <a:chExt cx="763" cy="412"/>
            </a:xfrm>
          </p:grpSpPr>
          <p:sp>
            <p:nvSpPr>
              <p:cNvPr id="32838" name="Freeform 40"/>
              <p:cNvSpPr>
                <a:spLocks noChangeAspect="1"/>
              </p:cNvSpPr>
              <p:nvPr/>
            </p:nvSpPr>
            <p:spPr bwMode="auto">
              <a:xfrm>
                <a:off x="3113" y="1406"/>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9" name="Freeform 41"/>
              <p:cNvSpPr>
                <a:spLocks noChangeAspect="1"/>
              </p:cNvSpPr>
              <p:nvPr/>
            </p:nvSpPr>
            <p:spPr bwMode="auto">
              <a:xfrm>
                <a:off x="2614" y="1299"/>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40" name="Freeform 42"/>
              <p:cNvSpPr>
                <a:spLocks noChangeAspect="1"/>
              </p:cNvSpPr>
              <p:nvPr/>
            </p:nvSpPr>
            <p:spPr bwMode="auto">
              <a:xfrm>
                <a:off x="2614" y="1429"/>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41" name="Freeform 43"/>
              <p:cNvSpPr>
                <a:spLocks noChangeAspect="1"/>
              </p:cNvSpPr>
              <p:nvPr/>
            </p:nvSpPr>
            <p:spPr bwMode="auto">
              <a:xfrm>
                <a:off x="2875" y="1529"/>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endParaRPr lang="en-US"/>
              </a:p>
            </p:txBody>
          </p:sp>
          <p:sp>
            <p:nvSpPr>
              <p:cNvPr id="32842" name="Freeform 44"/>
              <p:cNvSpPr>
                <a:spLocks noChangeAspect="1" noChangeArrowheads="1"/>
              </p:cNvSpPr>
              <p:nvPr/>
            </p:nvSpPr>
            <p:spPr bwMode="auto">
              <a:xfrm>
                <a:off x="2879" y="1580"/>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2843" name="Freeform 45"/>
              <p:cNvSpPr>
                <a:spLocks/>
              </p:cNvSpPr>
              <p:nvPr/>
            </p:nvSpPr>
            <p:spPr bwMode="auto">
              <a:xfrm>
                <a:off x="2874" y="1528"/>
                <a:ext cx="196" cy="83"/>
              </a:xfrm>
              <a:custGeom>
                <a:avLst/>
                <a:gdLst>
                  <a:gd name="T0" fmla="*/ 0 w 270"/>
                  <a:gd name="T1" fmla="*/ 59 h 116"/>
                  <a:gd name="T2" fmla="*/ 1 w 270"/>
                  <a:gd name="T3" fmla="*/ 0 h 116"/>
                  <a:gd name="T4" fmla="*/ 142 w 270"/>
                  <a:gd name="T5" fmla="*/ 39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endParaRPr lang="en-US"/>
              </a:p>
            </p:txBody>
          </p:sp>
          <p:sp>
            <p:nvSpPr>
              <p:cNvPr id="32844" name="Line 46"/>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2845" name="Line 47"/>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n-US"/>
              </a:p>
            </p:txBody>
          </p:sp>
          <p:sp>
            <p:nvSpPr>
              <p:cNvPr id="32846" name="Freeform 48"/>
              <p:cNvSpPr>
                <a:spLocks/>
              </p:cNvSpPr>
              <p:nvPr/>
            </p:nvSpPr>
            <p:spPr bwMode="auto">
              <a:xfrm>
                <a:off x="2940" y="1566"/>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endParaRPr lang="en-US"/>
              </a:p>
            </p:txBody>
          </p:sp>
          <p:sp>
            <p:nvSpPr>
              <p:cNvPr id="32847" name="Line 49"/>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48" name="Line 50"/>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49" name="Line 51"/>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50" name="Line 52"/>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51" name="Freeform 53"/>
              <p:cNvSpPr>
                <a:spLocks/>
              </p:cNvSpPr>
              <p:nvPr/>
            </p:nvSpPr>
            <p:spPr bwMode="auto">
              <a:xfrm>
                <a:off x="2877" y="1588"/>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endParaRPr lang="en-US"/>
              </a:p>
            </p:txBody>
          </p:sp>
        </p:grpSp>
        <p:grpSp>
          <p:nvGrpSpPr>
            <p:cNvPr id="10" name="Group 54"/>
            <p:cNvGrpSpPr>
              <a:grpSpLocks/>
            </p:cNvGrpSpPr>
            <p:nvPr/>
          </p:nvGrpSpPr>
          <p:grpSpPr bwMode="auto">
            <a:xfrm>
              <a:off x="2676" y="840"/>
              <a:ext cx="714" cy="672"/>
              <a:chOff x="2676" y="840"/>
              <a:chExt cx="714" cy="672"/>
            </a:xfrm>
          </p:grpSpPr>
          <p:sp>
            <p:nvSpPr>
              <p:cNvPr id="32827" name="Freeform 55"/>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32828" name="Freeform 56"/>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endParaRPr lang="en-US"/>
              </a:p>
            </p:txBody>
          </p:sp>
          <p:sp>
            <p:nvSpPr>
              <p:cNvPr id="32829" name="Oval 57"/>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2830" name="Freeform 58"/>
              <p:cNvSpPr>
                <a:spLocks/>
              </p:cNvSpPr>
              <p:nvPr/>
            </p:nvSpPr>
            <p:spPr bwMode="auto">
              <a:xfrm>
                <a:off x="2718" y="1337"/>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32831" name="Freeform 59"/>
              <p:cNvSpPr>
                <a:spLocks noChangeAspect="1"/>
              </p:cNvSpPr>
              <p:nvPr/>
            </p:nvSpPr>
            <p:spPr bwMode="auto">
              <a:xfrm>
                <a:off x="2826" y="840"/>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2" name="Freeform 60"/>
              <p:cNvSpPr>
                <a:spLocks noChangeAspect="1"/>
              </p:cNvSpPr>
              <p:nvPr/>
            </p:nvSpPr>
            <p:spPr bwMode="auto">
              <a:xfrm>
                <a:off x="3178" y="955"/>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3" name="Freeform 61"/>
              <p:cNvSpPr>
                <a:spLocks noChangeAspect="1"/>
              </p:cNvSpPr>
              <p:nvPr/>
            </p:nvSpPr>
            <p:spPr bwMode="auto">
              <a:xfrm>
                <a:off x="2676" y="846"/>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32834" name="Freeform 62"/>
              <p:cNvSpPr>
                <a:spLocks noChangeAspect="1"/>
              </p:cNvSpPr>
              <p:nvPr/>
            </p:nvSpPr>
            <p:spPr bwMode="auto">
              <a:xfrm>
                <a:off x="2676" y="897"/>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35" name="Freeform 63"/>
              <p:cNvSpPr>
                <a:spLocks noChangeAspect="1"/>
              </p:cNvSpPr>
              <p:nvPr/>
            </p:nvSpPr>
            <p:spPr bwMode="auto">
              <a:xfrm>
                <a:off x="2715" y="947"/>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441408" name="Freeform 64"/>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2837" name="Line 65"/>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n-US"/>
              </a:p>
            </p:txBody>
          </p:sp>
        </p:grpSp>
      </p:grpSp>
      <p:grpSp>
        <p:nvGrpSpPr>
          <p:cNvPr id="11" name="Group 66"/>
          <p:cNvGrpSpPr>
            <a:grpSpLocks/>
          </p:cNvGrpSpPr>
          <p:nvPr/>
        </p:nvGrpSpPr>
        <p:grpSpPr bwMode="auto">
          <a:xfrm>
            <a:off x="7437783" y="4737655"/>
            <a:ext cx="1028700" cy="1154113"/>
            <a:chOff x="2614" y="840"/>
            <a:chExt cx="776" cy="871"/>
          </a:xfrm>
        </p:grpSpPr>
        <p:grpSp>
          <p:nvGrpSpPr>
            <p:cNvPr id="12" name="Group 67"/>
            <p:cNvGrpSpPr>
              <a:grpSpLocks/>
            </p:cNvGrpSpPr>
            <p:nvPr/>
          </p:nvGrpSpPr>
          <p:grpSpPr bwMode="auto">
            <a:xfrm>
              <a:off x="2614" y="1299"/>
              <a:ext cx="763" cy="412"/>
              <a:chOff x="2614" y="1299"/>
              <a:chExt cx="763" cy="412"/>
            </a:xfrm>
          </p:grpSpPr>
          <p:sp>
            <p:nvSpPr>
              <p:cNvPr id="32811" name="Freeform 68"/>
              <p:cNvSpPr>
                <a:spLocks noChangeAspect="1"/>
              </p:cNvSpPr>
              <p:nvPr/>
            </p:nvSpPr>
            <p:spPr bwMode="auto">
              <a:xfrm>
                <a:off x="3113" y="1406"/>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12" name="Freeform 69"/>
              <p:cNvSpPr>
                <a:spLocks noChangeAspect="1"/>
              </p:cNvSpPr>
              <p:nvPr/>
            </p:nvSpPr>
            <p:spPr bwMode="auto">
              <a:xfrm>
                <a:off x="2614" y="1299"/>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13" name="Freeform 70"/>
              <p:cNvSpPr>
                <a:spLocks noChangeAspect="1"/>
              </p:cNvSpPr>
              <p:nvPr/>
            </p:nvSpPr>
            <p:spPr bwMode="auto">
              <a:xfrm>
                <a:off x="2614" y="1429"/>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14" name="Freeform 71"/>
              <p:cNvSpPr>
                <a:spLocks noChangeAspect="1"/>
              </p:cNvSpPr>
              <p:nvPr/>
            </p:nvSpPr>
            <p:spPr bwMode="auto">
              <a:xfrm>
                <a:off x="2875" y="1529"/>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endParaRPr lang="en-US"/>
              </a:p>
            </p:txBody>
          </p:sp>
          <p:sp>
            <p:nvSpPr>
              <p:cNvPr id="32815" name="Freeform 72"/>
              <p:cNvSpPr>
                <a:spLocks noChangeAspect="1" noChangeArrowheads="1"/>
              </p:cNvSpPr>
              <p:nvPr/>
            </p:nvSpPr>
            <p:spPr bwMode="auto">
              <a:xfrm>
                <a:off x="2879" y="1580"/>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2816" name="Freeform 73"/>
              <p:cNvSpPr>
                <a:spLocks/>
              </p:cNvSpPr>
              <p:nvPr/>
            </p:nvSpPr>
            <p:spPr bwMode="auto">
              <a:xfrm>
                <a:off x="2874" y="1528"/>
                <a:ext cx="196" cy="83"/>
              </a:xfrm>
              <a:custGeom>
                <a:avLst/>
                <a:gdLst>
                  <a:gd name="T0" fmla="*/ 0 w 270"/>
                  <a:gd name="T1" fmla="*/ 59 h 116"/>
                  <a:gd name="T2" fmla="*/ 1 w 270"/>
                  <a:gd name="T3" fmla="*/ 0 h 116"/>
                  <a:gd name="T4" fmla="*/ 142 w 270"/>
                  <a:gd name="T5" fmla="*/ 39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endParaRPr lang="en-US"/>
              </a:p>
            </p:txBody>
          </p:sp>
          <p:sp>
            <p:nvSpPr>
              <p:cNvPr id="32817" name="Line 74"/>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2818" name="Line 75"/>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en-US"/>
              </a:p>
            </p:txBody>
          </p:sp>
          <p:sp>
            <p:nvSpPr>
              <p:cNvPr id="32819" name="Freeform 76"/>
              <p:cNvSpPr>
                <a:spLocks/>
              </p:cNvSpPr>
              <p:nvPr/>
            </p:nvSpPr>
            <p:spPr bwMode="auto">
              <a:xfrm>
                <a:off x="2940" y="1566"/>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endParaRPr lang="en-US"/>
              </a:p>
            </p:txBody>
          </p:sp>
          <p:sp>
            <p:nvSpPr>
              <p:cNvPr id="32820" name="Line 77"/>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21" name="Line 78"/>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22" name="Line 79"/>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2823" name="Line 80"/>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2824" name="Freeform 81"/>
              <p:cNvSpPr>
                <a:spLocks/>
              </p:cNvSpPr>
              <p:nvPr/>
            </p:nvSpPr>
            <p:spPr bwMode="auto">
              <a:xfrm>
                <a:off x="2877" y="1588"/>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endParaRPr lang="en-US"/>
              </a:p>
            </p:txBody>
          </p:sp>
        </p:grpSp>
        <p:grpSp>
          <p:nvGrpSpPr>
            <p:cNvPr id="13" name="Group 82"/>
            <p:cNvGrpSpPr>
              <a:grpSpLocks/>
            </p:cNvGrpSpPr>
            <p:nvPr/>
          </p:nvGrpSpPr>
          <p:grpSpPr bwMode="auto">
            <a:xfrm>
              <a:off x="2676" y="840"/>
              <a:ext cx="714" cy="672"/>
              <a:chOff x="2676" y="840"/>
              <a:chExt cx="714" cy="672"/>
            </a:xfrm>
          </p:grpSpPr>
          <p:sp>
            <p:nvSpPr>
              <p:cNvPr id="32800" name="Freeform 83"/>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32801" name="Freeform 84"/>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endParaRPr lang="en-US"/>
              </a:p>
            </p:txBody>
          </p:sp>
          <p:sp>
            <p:nvSpPr>
              <p:cNvPr id="32802" name="Oval 85"/>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2803" name="Freeform 86"/>
              <p:cNvSpPr>
                <a:spLocks/>
              </p:cNvSpPr>
              <p:nvPr/>
            </p:nvSpPr>
            <p:spPr bwMode="auto">
              <a:xfrm>
                <a:off x="2718" y="1337"/>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32804" name="Freeform 87"/>
              <p:cNvSpPr>
                <a:spLocks noChangeAspect="1"/>
              </p:cNvSpPr>
              <p:nvPr/>
            </p:nvSpPr>
            <p:spPr bwMode="auto">
              <a:xfrm>
                <a:off x="2826" y="840"/>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05" name="Freeform 88"/>
              <p:cNvSpPr>
                <a:spLocks noChangeAspect="1"/>
              </p:cNvSpPr>
              <p:nvPr/>
            </p:nvSpPr>
            <p:spPr bwMode="auto">
              <a:xfrm>
                <a:off x="3178" y="955"/>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06" name="Freeform 89"/>
              <p:cNvSpPr>
                <a:spLocks noChangeAspect="1"/>
              </p:cNvSpPr>
              <p:nvPr/>
            </p:nvSpPr>
            <p:spPr bwMode="auto">
              <a:xfrm>
                <a:off x="2676" y="846"/>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32807" name="Freeform 90"/>
              <p:cNvSpPr>
                <a:spLocks noChangeAspect="1"/>
              </p:cNvSpPr>
              <p:nvPr/>
            </p:nvSpPr>
            <p:spPr bwMode="auto">
              <a:xfrm>
                <a:off x="2676" y="897"/>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32808" name="Freeform 91"/>
              <p:cNvSpPr>
                <a:spLocks noChangeAspect="1"/>
              </p:cNvSpPr>
              <p:nvPr/>
            </p:nvSpPr>
            <p:spPr bwMode="auto">
              <a:xfrm>
                <a:off x="2715" y="947"/>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441436" name="Freeform 92"/>
              <p:cNvSpPr>
                <a:spLocks/>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2810" name="Line 93"/>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en-US"/>
              </a:p>
            </p:txBody>
          </p:sp>
        </p:grpSp>
      </p:grpSp>
      <p:sp>
        <p:nvSpPr>
          <p:cNvPr id="32794" name="Text Box 94"/>
          <p:cNvSpPr txBox="1">
            <a:spLocks noChangeArrowheads="1"/>
          </p:cNvSpPr>
          <p:nvPr/>
        </p:nvSpPr>
        <p:spPr bwMode="auto">
          <a:xfrm>
            <a:off x="5562600" y="225428"/>
            <a:ext cx="3581400" cy="830263"/>
          </a:xfrm>
          <a:prstGeom prst="rect">
            <a:avLst/>
          </a:prstGeom>
          <a:noFill/>
          <a:ln w="12700">
            <a:noFill/>
            <a:miter lim="800000"/>
            <a:headEnd type="none" w="sm" len="sm"/>
            <a:tailEnd type="none" w="sm" len="sm"/>
          </a:ln>
        </p:spPr>
        <p:txBody>
          <a:bodyPr>
            <a:spAutoFit/>
          </a:bodyPr>
          <a:lstStyle/>
          <a:p>
            <a:pPr eaLnBrk="0" hangingPunct="0">
              <a:lnSpc>
                <a:spcPct val="100000"/>
              </a:lnSpc>
              <a:spcBef>
                <a:spcPct val="0"/>
              </a:spcBef>
              <a:buClrTx/>
              <a:buSzTx/>
              <a:buFontTx/>
              <a:buNone/>
            </a:pPr>
            <a:r>
              <a:rPr lang="en-US" dirty="0">
                <a:solidFill>
                  <a:srgbClr val="FFFFFF"/>
                </a:solidFill>
              </a:rPr>
              <a:t>Executives, Managers, and Business Analysts</a:t>
            </a:r>
          </a:p>
        </p:txBody>
      </p:sp>
      <p:grpSp>
        <p:nvGrpSpPr>
          <p:cNvPr id="14" name="Group 97"/>
          <p:cNvGrpSpPr>
            <a:grpSpLocks/>
          </p:cNvGrpSpPr>
          <p:nvPr/>
        </p:nvGrpSpPr>
        <p:grpSpPr bwMode="auto">
          <a:xfrm>
            <a:off x="596344" y="2971800"/>
            <a:ext cx="1139825" cy="1047004"/>
            <a:chOff x="2074" y="848"/>
            <a:chExt cx="630" cy="436"/>
          </a:xfrm>
          <a:effectLst>
            <a:glow rad="101600">
              <a:srgbClr val="FFFFFF">
                <a:alpha val="60000"/>
              </a:srgbClr>
            </a:glow>
          </a:effectLst>
        </p:grpSpPr>
        <p:pic>
          <p:nvPicPr>
            <p:cNvPr id="32790" name="Picture 98" descr="dell poweredge 6300"/>
            <p:cNvPicPr>
              <a:picLocks noChangeAspect="1" noChangeArrowheads="1"/>
            </p:cNvPicPr>
            <p:nvPr/>
          </p:nvPicPr>
          <p:blipFill>
            <a:blip r:embed="rId3"/>
            <a:srcRect l="13849" t="7732" r="6834" b="10420"/>
            <a:stretch>
              <a:fillRect/>
            </a:stretch>
          </p:blipFill>
          <p:spPr bwMode="auto">
            <a:xfrm>
              <a:off x="2074" y="848"/>
              <a:ext cx="408" cy="390"/>
            </a:xfrm>
            <a:prstGeom prst="rect">
              <a:avLst/>
            </a:prstGeom>
            <a:noFill/>
            <a:ln w="9525">
              <a:noFill/>
              <a:miter lim="800000"/>
              <a:headEnd/>
              <a:tailEnd/>
            </a:ln>
          </p:spPr>
        </p:pic>
        <p:sp>
          <p:nvSpPr>
            <p:cNvPr id="32791" name="AutoShape 99"/>
            <p:cNvSpPr>
              <a:spLocks noChangeArrowheads="1"/>
            </p:cNvSpPr>
            <p:nvPr/>
          </p:nvSpPr>
          <p:spPr bwMode="auto">
            <a:xfrm>
              <a:off x="2404" y="976"/>
              <a:ext cx="209" cy="257"/>
            </a:xfrm>
            <a:prstGeom prst="can">
              <a:avLst>
                <a:gd name="adj" fmla="val 24741"/>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792" name="AutoShape 100"/>
            <p:cNvSpPr>
              <a:spLocks noChangeArrowheads="1"/>
            </p:cNvSpPr>
            <p:nvPr/>
          </p:nvSpPr>
          <p:spPr bwMode="auto">
            <a:xfrm>
              <a:off x="2494" y="1027"/>
              <a:ext cx="210" cy="257"/>
            </a:xfrm>
            <a:prstGeom prst="can">
              <a:avLst>
                <a:gd name="adj" fmla="val 2462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grpSp>
        <p:nvGrpSpPr>
          <p:cNvPr id="15" name="Group 103"/>
          <p:cNvGrpSpPr>
            <a:grpSpLocks/>
          </p:cNvGrpSpPr>
          <p:nvPr/>
        </p:nvGrpSpPr>
        <p:grpSpPr bwMode="auto">
          <a:xfrm>
            <a:off x="2196540" y="5219011"/>
            <a:ext cx="1140071" cy="1046950"/>
            <a:chOff x="2074" y="848"/>
            <a:chExt cx="630" cy="436"/>
          </a:xfrm>
          <a:effectLst>
            <a:glow rad="101600">
              <a:srgbClr val="FFFFFF">
                <a:alpha val="60000"/>
              </a:srgbClr>
            </a:glow>
          </a:effectLst>
        </p:grpSpPr>
        <p:pic>
          <p:nvPicPr>
            <p:cNvPr id="32785" name="Picture 104" descr="dell poweredge 6300"/>
            <p:cNvPicPr>
              <a:picLocks noChangeAspect="1" noChangeArrowheads="1"/>
            </p:cNvPicPr>
            <p:nvPr/>
          </p:nvPicPr>
          <p:blipFill>
            <a:blip r:embed="rId3"/>
            <a:srcRect l="13849" t="7732" r="6834" b="10420"/>
            <a:stretch>
              <a:fillRect/>
            </a:stretch>
          </p:blipFill>
          <p:spPr bwMode="auto">
            <a:xfrm>
              <a:off x="2074" y="848"/>
              <a:ext cx="408" cy="390"/>
            </a:xfrm>
            <a:prstGeom prst="rect">
              <a:avLst/>
            </a:prstGeom>
            <a:noFill/>
            <a:ln w="9525">
              <a:noFill/>
              <a:miter lim="800000"/>
              <a:headEnd/>
              <a:tailEnd/>
            </a:ln>
          </p:spPr>
        </p:pic>
        <p:sp>
          <p:nvSpPr>
            <p:cNvPr id="32786" name="AutoShape 105"/>
            <p:cNvSpPr>
              <a:spLocks noChangeArrowheads="1"/>
            </p:cNvSpPr>
            <p:nvPr/>
          </p:nvSpPr>
          <p:spPr bwMode="auto">
            <a:xfrm>
              <a:off x="2404" y="976"/>
              <a:ext cx="209" cy="257"/>
            </a:xfrm>
            <a:prstGeom prst="can">
              <a:avLst>
                <a:gd name="adj" fmla="val 24741"/>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787" name="AutoShape 106"/>
            <p:cNvSpPr>
              <a:spLocks noChangeArrowheads="1"/>
            </p:cNvSpPr>
            <p:nvPr/>
          </p:nvSpPr>
          <p:spPr bwMode="auto">
            <a:xfrm>
              <a:off x="2494" y="1027"/>
              <a:ext cx="210" cy="257"/>
            </a:xfrm>
            <a:prstGeom prst="can">
              <a:avLst>
                <a:gd name="adj" fmla="val 2462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pic>
        <p:nvPicPr>
          <p:cNvPr id="32781" name="Picture 109" descr="dell poweredge 6300"/>
          <p:cNvPicPr>
            <a:picLocks noChangeAspect="1" noChangeArrowheads="1"/>
          </p:cNvPicPr>
          <p:nvPr/>
        </p:nvPicPr>
        <p:blipFill>
          <a:blip r:embed="rId3"/>
          <a:srcRect l="13849" t="7732" r="6834" b="10420"/>
          <a:stretch>
            <a:fillRect/>
          </a:stretch>
        </p:blipFill>
        <p:spPr bwMode="auto">
          <a:xfrm>
            <a:off x="773661" y="4535556"/>
            <a:ext cx="738188" cy="935038"/>
          </a:xfrm>
          <a:prstGeom prst="rect">
            <a:avLst/>
          </a:prstGeom>
          <a:noFill/>
          <a:ln w="9525">
            <a:noFill/>
            <a:miter lim="800000"/>
            <a:headEnd/>
            <a:tailEnd/>
          </a:ln>
          <a:effectLst>
            <a:glow rad="101600">
              <a:srgbClr val="FFFFFF">
                <a:alpha val="60000"/>
              </a:srgbClr>
            </a:glow>
          </a:effectLst>
        </p:spPr>
      </p:pic>
      <p:grpSp>
        <p:nvGrpSpPr>
          <p:cNvPr id="16" name="Group 114"/>
          <p:cNvGrpSpPr/>
          <p:nvPr/>
        </p:nvGrpSpPr>
        <p:grpSpPr>
          <a:xfrm>
            <a:off x="1686340" y="556592"/>
            <a:ext cx="542926" cy="739775"/>
            <a:chOff x="1752600" y="609600"/>
            <a:chExt cx="542926" cy="739775"/>
          </a:xfrm>
          <a:effectLst>
            <a:glow rad="101600">
              <a:srgbClr val="FFFFFF">
                <a:alpha val="60000"/>
              </a:srgbClr>
            </a:glow>
          </a:effectLst>
        </p:grpSpPr>
        <p:sp>
          <p:nvSpPr>
            <p:cNvPr id="32778" name="AutoShape 112"/>
            <p:cNvSpPr>
              <a:spLocks noChangeArrowheads="1"/>
            </p:cNvSpPr>
            <p:nvPr/>
          </p:nvSpPr>
          <p:spPr bwMode="auto">
            <a:xfrm>
              <a:off x="1752600" y="609600"/>
              <a:ext cx="377825" cy="617538"/>
            </a:xfrm>
            <a:prstGeom prst="can">
              <a:avLst>
                <a:gd name="adj" fmla="val 32886"/>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sp>
          <p:nvSpPr>
            <p:cNvPr id="32779" name="AutoShape 113"/>
            <p:cNvSpPr>
              <a:spLocks noChangeArrowheads="1"/>
            </p:cNvSpPr>
            <p:nvPr/>
          </p:nvSpPr>
          <p:spPr bwMode="auto">
            <a:xfrm>
              <a:off x="1916113" y="733425"/>
              <a:ext cx="379413" cy="615950"/>
            </a:xfrm>
            <a:prstGeom prst="can">
              <a:avLst>
                <a:gd name="adj" fmla="val 32664"/>
              </a:avLst>
            </a:prstGeom>
            <a:gradFill rotWithShape="0">
              <a:gsLst>
                <a:gs pos="0">
                  <a:srgbClr val="0F0F0F"/>
                </a:gs>
                <a:gs pos="50000">
                  <a:srgbClr val="292929"/>
                </a:gs>
                <a:gs pos="100000">
                  <a:srgbClr val="0F0F0F"/>
                </a:gs>
              </a:gsLst>
              <a:lin ang="5400000" scaled="1"/>
            </a:gradFill>
            <a:ln w="12700">
              <a:noFill/>
              <a:round/>
              <a:headEnd type="none" w="sm" len="sm"/>
              <a:tailEnd type="none" w="sm" len="sm"/>
            </a:ln>
          </p:spPr>
          <p:txBody>
            <a:bodyPr anchor="ctr">
              <a:spAutoFit/>
            </a:bodyPr>
            <a:lstStyle/>
            <a:p>
              <a:pPr algn="ctr" eaLnBrk="0" hangingPunct="0">
                <a:lnSpc>
                  <a:spcPct val="100000"/>
                </a:lnSpc>
                <a:spcBef>
                  <a:spcPct val="30000"/>
                </a:spcBef>
              </a:pPr>
              <a:endParaRPr lang="en-US" b="0">
                <a:solidFill>
                  <a:schemeClr val="tx1"/>
                </a:solidFill>
                <a:latin typeface="Tahoma" pitchFamily="34" charset="0"/>
              </a:endParaRPr>
            </a:p>
          </p:txBody>
        </p:sp>
      </p:grpSp>
      <p:sp>
        <p:nvSpPr>
          <p:cNvPr id="32780" name="Text Box 114"/>
          <p:cNvSpPr txBox="1">
            <a:spLocks noChangeArrowheads="1"/>
          </p:cNvSpPr>
          <p:nvPr/>
        </p:nvSpPr>
        <p:spPr bwMode="auto">
          <a:xfrm>
            <a:off x="1533940" y="1318592"/>
            <a:ext cx="1197764" cy="338554"/>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Client Data</a:t>
            </a:r>
          </a:p>
        </p:txBody>
      </p:sp>
      <p:sp>
        <p:nvSpPr>
          <p:cNvPr id="116" name="Text Box 6"/>
          <p:cNvSpPr txBox="1">
            <a:spLocks noChangeArrowheads="1"/>
          </p:cNvSpPr>
          <p:nvPr/>
        </p:nvSpPr>
        <p:spPr bwMode="auto">
          <a:xfrm>
            <a:off x="266426" y="2257288"/>
            <a:ext cx="1184940" cy="58477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Custom</a:t>
            </a:r>
          </a:p>
          <a:p>
            <a:pPr eaLnBrk="0" hangingPunct="0">
              <a:lnSpc>
                <a:spcPct val="100000"/>
              </a:lnSpc>
              <a:spcBef>
                <a:spcPct val="0"/>
              </a:spcBef>
              <a:buClrTx/>
              <a:buSzTx/>
              <a:buFontTx/>
              <a:buNone/>
            </a:pPr>
            <a:r>
              <a:rPr lang="en-US" sz="1600" b="0" dirty="0">
                <a:solidFill>
                  <a:schemeClr val="tx1"/>
                </a:solidFill>
              </a:rPr>
              <a:t>Application</a:t>
            </a:r>
          </a:p>
        </p:txBody>
      </p:sp>
      <p:sp>
        <p:nvSpPr>
          <p:cNvPr id="117" name="Text Box 101"/>
          <p:cNvSpPr txBox="1">
            <a:spLocks noChangeArrowheads="1"/>
          </p:cNvSpPr>
          <p:nvPr/>
        </p:nvSpPr>
        <p:spPr bwMode="auto">
          <a:xfrm>
            <a:off x="757281" y="3963790"/>
            <a:ext cx="599908" cy="336264"/>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ERP</a:t>
            </a:r>
          </a:p>
        </p:txBody>
      </p:sp>
      <p:sp>
        <p:nvSpPr>
          <p:cNvPr id="118" name="Text Box 110"/>
          <p:cNvSpPr txBox="1">
            <a:spLocks noChangeArrowheads="1"/>
          </p:cNvSpPr>
          <p:nvPr/>
        </p:nvSpPr>
        <p:spPr bwMode="auto">
          <a:xfrm>
            <a:off x="579780" y="5495095"/>
            <a:ext cx="1184940" cy="58477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Packaged </a:t>
            </a:r>
          </a:p>
          <a:p>
            <a:pPr eaLnBrk="0" hangingPunct="0">
              <a:lnSpc>
                <a:spcPct val="100000"/>
              </a:lnSpc>
              <a:spcBef>
                <a:spcPct val="0"/>
              </a:spcBef>
              <a:buClrTx/>
              <a:buSzTx/>
              <a:buFontTx/>
              <a:buNone/>
            </a:pPr>
            <a:r>
              <a:rPr lang="en-US" sz="1600" b="0" dirty="0">
                <a:solidFill>
                  <a:schemeClr val="tx1"/>
                </a:solidFill>
              </a:rPr>
              <a:t>Application</a:t>
            </a:r>
          </a:p>
        </p:txBody>
      </p:sp>
      <p:sp>
        <p:nvSpPr>
          <p:cNvPr id="119" name="Text Box 107"/>
          <p:cNvSpPr txBox="1">
            <a:spLocks noChangeArrowheads="1"/>
          </p:cNvSpPr>
          <p:nvPr/>
        </p:nvSpPr>
        <p:spPr bwMode="auto">
          <a:xfrm>
            <a:off x="2264740" y="6197698"/>
            <a:ext cx="1184940" cy="58477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b="0" dirty="0">
                <a:solidFill>
                  <a:schemeClr val="tx1"/>
                </a:solidFill>
              </a:rPr>
              <a:t>Custom</a:t>
            </a:r>
          </a:p>
          <a:p>
            <a:pPr eaLnBrk="0" hangingPunct="0">
              <a:lnSpc>
                <a:spcPct val="100000"/>
              </a:lnSpc>
              <a:spcBef>
                <a:spcPct val="0"/>
              </a:spcBef>
              <a:buClrTx/>
              <a:buSzTx/>
              <a:buFontTx/>
              <a:buNone/>
            </a:pPr>
            <a:r>
              <a:rPr lang="en-US" sz="1600" b="0" dirty="0">
                <a:solidFill>
                  <a:schemeClr val="tx1"/>
                </a:solidFill>
              </a:rPr>
              <a:t>Application</a:t>
            </a:r>
          </a:p>
        </p:txBody>
      </p:sp>
      <p:sp>
        <p:nvSpPr>
          <p:cNvPr id="113" name="AutoShape 1137"/>
          <p:cNvSpPr>
            <a:spLocks noChangeArrowheads="1"/>
          </p:cNvSpPr>
          <p:nvPr/>
        </p:nvSpPr>
        <p:spPr bwMode="auto">
          <a:xfrm>
            <a:off x="4678011" y="2557670"/>
            <a:ext cx="709613" cy="168962"/>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14" name="AutoShape 1138"/>
          <p:cNvSpPr>
            <a:spLocks noChangeArrowheads="1"/>
          </p:cNvSpPr>
          <p:nvPr/>
        </p:nvSpPr>
        <p:spPr bwMode="auto">
          <a:xfrm>
            <a:off x="5668611" y="2193232"/>
            <a:ext cx="533400" cy="533400"/>
          </a:xfrm>
          <a:prstGeom prst="cube">
            <a:avLst>
              <a:gd name="adj" fmla="val 25000"/>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w="9525">
            <a:solidFill>
              <a:schemeClr val="hlink"/>
            </a:solidFill>
            <a:miter lim="800000"/>
            <a:headEnd/>
            <a:tailEnd/>
          </a:ln>
          <a:effectLst/>
        </p:spPr>
        <p:txBody>
          <a:bodyPr wrap="none" anchor="ctr"/>
          <a:lstStyle/>
          <a:p>
            <a:pPr algn="ctr" eaLnBrk="0" hangingPunct="0">
              <a:lnSpc>
                <a:spcPct val="100000"/>
              </a:lnSpc>
              <a:spcBef>
                <a:spcPct val="0"/>
              </a:spcBef>
              <a:buClrTx/>
              <a:buSzTx/>
              <a:buFontTx/>
              <a:buNone/>
              <a:defRPr/>
            </a:pPr>
            <a:endParaRPr lang="en-US" sz="3600">
              <a:solidFill>
                <a:schemeClr val="tx1"/>
              </a:solidFill>
            </a:endParaRPr>
          </a:p>
        </p:txBody>
      </p:sp>
      <p:sp>
        <p:nvSpPr>
          <p:cNvPr id="115" name="Text Box 1139"/>
          <p:cNvSpPr txBox="1">
            <a:spLocks noChangeArrowheads="1"/>
          </p:cNvSpPr>
          <p:nvPr/>
        </p:nvSpPr>
        <p:spPr bwMode="auto">
          <a:xfrm>
            <a:off x="5668611" y="2726632"/>
            <a:ext cx="804863" cy="58102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a:solidFill>
                  <a:schemeClr val="tx1"/>
                </a:solidFill>
              </a:rPr>
              <a:t>OLAP </a:t>
            </a:r>
          </a:p>
          <a:p>
            <a:pPr eaLnBrk="0" hangingPunct="0">
              <a:lnSpc>
                <a:spcPct val="100000"/>
              </a:lnSpc>
              <a:spcBef>
                <a:spcPct val="0"/>
              </a:spcBef>
              <a:buClrTx/>
              <a:buSzTx/>
              <a:buFontTx/>
              <a:buNone/>
            </a:pPr>
            <a:r>
              <a:rPr lang="en-US" sz="1600">
                <a:solidFill>
                  <a:schemeClr val="tx1"/>
                </a:solidFill>
              </a:rPr>
              <a:t>Cube</a:t>
            </a:r>
          </a:p>
        </p:txBody>
      </p:sp>
      <p:sp>
        <p:nvSpPr>
          <p:cNvPr id="120" name="AutoShape 1140"/>
          <p:cNvSpPr>
            <a:spLocks noChangeArrowheads="1"/>
          </p:cNvSpPr>
          <p:nvPr/>
        </p:nvSpPr>
        <p:spPr bwMode="auto">
          <a:xfrm rot="21162541">
            <a:off x="6398786" y="2231581"/>
            <a:ext cx="882643" cy="170752"/>
          </a:xfrm>
          <a:prstGeom prst="rightArrow">
            <a:avLst>
              <a:gd name="adj1" fmla="val 50000"/>
              <a:gd name="adj2" fmla="val 112017"/>
            </a:avLst>
          </a:prstGeom>
          <a:solidFill>
            <a:srgbClr val="FFFF00"/>
          </a:solidFill>
          <a:ln w="9525">
            <a:solidFill>
              <a:schemeClr val="tx2"/>
            </a:solidFill>
            <a:miter lim="800000"/>
            <a:headEnd/>
            <a:tailEnd/>
          </a:ln>
        </p:spPr>
        <p:txBody>
          <a:bodyPr wrap="none" anchor="ctr"/>
          <a:lstStyle/>
          <a:p>
            <a:endParaRPr lang="en-US"/>
          </a:p>
        </p:txBody>
      </p:sp>
      <p:sp>
        <p:nvSpPr>
          <p:cNvPr id="121" name="AutoShape 1146"/>
          <p:cNvSpPr>
            <a:spLocks noChangeArrowheads="1"/>
          </p:cNvSpPr>
          <p:nvPr/>
        </p:nvSpPr>
        <p:spPr bwMode="auto">
          <a:xfrm>
            <a:off x="4691263" y="3843132"/>
            <a:ext cx="709613" cy="212032"/>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22" name="AutoShape 1147"/>
          <p:cNvSpPr>
            <a:spLocks noChangeArrowheads="1"/>
          </p:cNvSpPr>
          <p:nvPr/>
        </p:nvSpPr>
        <p:spPr bwMode="auto">
          <a:xfrm>
            <a:off x="5668611" y="3641032"/>
            <a:ext cx="533400" cy="533400"/>
          </a:xfrm>
          <a:prstGeom prst="cube">
            <a:avLst>
              <a:gd name="adj" fmla="val 25000"/>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w="9525">
            <a:solidFill>
              <a:srgbClr val="FF0000"/>
            </a:solidFill>
            <a:miter lim="800000"/>
            <a:headEnd/>
            <a:tailEnd/>
          </a:ln>
          <a:effectLst/>
        </p:spPr>
        <p:txBody>
          <a:bodyPr wrap="none" anchor="ctr"/>
          <a:lstStyle/>
          <a:p>
            <a:pPr algn="ctr" eaLnBrk="0" hangingPunct="0">
              <a:lnSpc>
                <a:spcPct val="100000"/>
              </a:lnSpc>
              <a:spcBef>
                <a:spcPct val="0"/>
              </a:spcBef>
              <a:buClrTx/>
              <a:buSzTx/>
              <a:buFontTx/>
              <a:buNone/>
              <a:defRPr/>
            </a:pPr>
            <a:endParaRPr lang="en-US" sz="3600">
              <a:solidFill>
                <a:schemeClr val="tx1"/>
              </a:solidFill>
            </a:endParaRPr>
          </a:p>
        </p:txBody>
      </p:sp>
      <p:sp>
        <p:nvSpPr>
          <p:cNvPr id="123" name="Text Box 1148"/>
          <p:cNvSpPr txBox="1">
            <a:spLocks noChangeArrowheads="1"/>
          </p:cNvSpPr>
          <p:nvPr/>
        </p:nvSpPr>
        <p:spPr bwMode="auto">
          <a:xfrm>
            <a:off x="5575847" y="4214188"/>
            <a:ext cx="804863" cy="581025"/>
          </a:xfrm>
          <a:prstGeom prst="rect">
            <a:avLst/>
          </a:prstGeom>
          <a:noFill/>
          <a:ln w="12700">
            <a:noFill/>
            <a:miter lim="800000"/>
            <a:headEnd type="none" w="sm" len="sm"/>
            <a:tailEnd type="none" w="sm" len="sm"/>
          </a:ln>
        </p:spPr>
        <p:txBody>
          <a:bodyPr wrap="none">
            <a:spAutoFit/>
          </a:bodyPr>
          <a:lstStyle/>
          <a:p>
            <a:pPr eaLnBrk="0" hangingPunct="0">
              <a:lnSpc>
                <a:spcPct val="100000"/>
              </a:lnSpc>
              <a:spcBef>
                <a:spcPct val="0"/>
              </a:spcBef>
              <a:buClrTx/>
              <a:buSzTx/>
              <a:buFontTx/>
              <a:buNone/>
            </a:pPr>
            <a:r>
              <a:rPr lang="en-US" sz="1600" dirty="0">
                <a:solidFill>
                  <a:schemeClr val="tx1"/>
                </a:solidFill>
              </a:rPr>
              <a:t>OLAP </a:t>
            </a:r>
          </a:p>
          <a:p>
            <a:pPr eaLnBrk="0" hangingPunct="0">
              <a:lnSpc>
                <a:spcPct val="100000"/>
              </a:lnSpc>
              <a:spcBef>
                <a:spcPct val="0"/>
              </a:spcBef>
              <a:buClrTx/>
              <a:buSzTx/>
              <a:buFontTx/>
              <a:buNone/>
            </a:pPr>
            <a:r>
              <a:rPr lang="en-US" sz="1600" dirty="0">
                <a:solidFill>
                  <a:schemeClr val="tx1"/>
                </a:solidFill>
              </a:rPr>
              <a:t>Cube</a:t>
            </a:r>
          </a:p>
        </p:txBody>
      </p:sp>
      <p:sp>
        <p:nvSpPr>
          <p:cNvPr id="112" name="AutoShape 1136"/>
          <p:cNvSpPr>
            <a:spLocks noChangeArrowheads="1"/>
          </p:cNvSpPr>
          <p:nvPr/>
        </p:nvSpPr>
        <p:spPr bwMode="auto">
          <a:xfrm>
            <a:off x="3077811" y="2193232"/>
            <a:ext cx="1600200" cy="2209800"/>
          </a:xfrm>
          <a:prstGeom prst="can">
            <a:avLst>
              <a:gd name="adj" fmla="val 34524"/>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9525">
            <a:solidFill>
              <a:srgbClr val="FFFF00"/>
            </a:solidFill>
            <a:round/>
            <a:headEnd/>
            <a:tailEnd/>
          </a:ln>
          <a:effectLst/>
        </p:spPr>
        <p:txBody>
          <a:bodyPr wrap="none" anchor="ctr"/>
          <a:lstStyle/>
          <a:p>
            <a:pPr algn="ctr" eaLnBrk="0" hangingPunct="0">
              <a:lnSpc>
                <a:spcPct val="100000"/>
              </a:lnSpc>
              <a:spcBef>
                <a:spcPct val="0"/>
              </a:spcBef>
              <a:buClrTx/>
              <a:buSzTx/>
              <a:buFontTx/>
              <a:buNone/>
              <a:defRPr/>
            </a:pPr>
            <a:r>
              <a:rPr lang="en-US" sz="2200" dirty="0">
                <a:solidFill>
                  <a:schemeClr val="tx1"/>
                </a:solidFill>
                <a:effectLst>
                  <a:outerShdw blurRad="38100" dist="38100" dir="2700000" algn="tl">
                    <a:srgbClr val="000000"/>
                  </a:outerShdw>
                </a:effectLst>
                <a:latin typeface="Arial Narrow" pitchFamily="34" charset="0"/>
              </a:rPr>
              <a:t>Data</a:t>
            </a:r>
          </a:p>
          <a:p>
            <a:pPr algn="ctr" eaLnBrk="0" hangingPunct="0">
              <a:lnSpc>
                <a:spcPct val="100000"/>
              </a:lnSpc>
              <a:spcBef>
                <a:spcPct val="0"/>
              </a:spcBef>
              <a:buClrTx/>
              <a:buSzTx/>
              <a:buFontTx/>
              <a:buNone/>
              <a:defRPr/>
            </a:pPr>
            <a:r>
              <a:rPr lang="en-US" sz="2200" dirty="0">
                <a:solidFill>
                  <a:schemeClr val="tx1"/>
                </a:solidFill>
                <a:effectLst>
                  <a:outerShdw blurRad="38100" dist="38100" dir="2700000" algn="tl">
                    <a:srgbClr val="000000"/>
                  </a:outerShdw>
                </a:effectLst>
                <a:latin typeface="Arial Narrow" pitchFamily="34" charset="0"/>
              </a:rPr>
              <a:t>Warehouse</a:t>
            </a:r>
          </a:p>
        </p:txBody>
      </p:sp>
      <p:sp>
        <p:nvSpPr>
          <p:cNvPr id="126" name="AutoShape 1140"/>
          <p:cNvSpPr>
            <a:spLocks noChangeArrowheads="1"/>
          </p:cNvSpPr>
          <p:nvPr/>
        </p:nvSpPr>
        <p:spPr bwMode="auto">
          <a:xfrm rot="21162541">
            <a:off x="6378907" y="3483911"/>
            <a:ext cx="882643" cy="170752"/>
          </a:xfrm>
          <a:prstGeom prst="rightArrow">
            <a:avLst>
              <a:gd name="adj1" fmla="val 50000"/>
              <a:gd name="adj2" fmla="val 112017"/>
            </a:avLst>
          </a:prstGeom>
          <a:solidFill>
            <a:srgbClr val="FFFF00"/>
          </a:solidFill>
          <a:ln w="9525">
            <a:solidFill>
              <a:schemeClr val="tx2"/>
            </a:solidFill>
            <a:miter lim="800000"/>
            <a:headEnd/>
            <a:tailEnd/>
          </a:ln>
        </p:spPr>
        <p:txBody>
          <a:bodyPr wrap="none" anchor="ctr"/>
          <a:lstStyle/>
          <a:p>
            <a:endParaRPr lang="en-US"/>
          </a:p>
        </p:txBody>
      </p:sp>
      <p:sp>
        <p:nvSpPr>
          <p:cNvPr id="127" name="AutoShape 1140"/>
          <p:cNvSpPr>
            <a:spLocks noChangeArrowheads="1"/>
          </p:cNvSpPr>
          <p:nvPr/>
        </p:nvSpPr>
        <p:spPr bwMode="auto">
          <a:xfrm rot="1784800">
            <a:off x="6325897" y="4411566"/>
            <a:ext cx="882643" cy="170752"/>
          </a:xfrm>
          <a:prstGeom prst="rightArrow">
            <a:avLst>
              <a:gd name="adj1" fmla="val 50000"/>
              <a:gd name="adj2" fmla="val 112017"/>
            </a:avLst>
          </a:prstGeom>
          <a:solidFill>
            <a:srgbClr val="FFFF00"/>
          </a:solidFill>
          <a:ln w="9525">
            <a:solidFill>
              <a:schemeClr val="tx2"/>
            </a:solidFill>
            <a:miter lim="800000"/>
            <a:headEnd/>
            <a:tailEnd/>
          </a:ln>
        </p:spPr>
        <p:txBody>
          <a:bodyPr wrap="none" anchor="ctr"/>
          <a:lstStyle/>
          <a:p>
            <a:endParaRPr lang="en-US"/>
          </a:p>
        </p:txBody>
      </p:sp>
      <p:sp>
        <p:nvSpPr>
          <p:cNvPr id="128" name="AutoShape 1137"/>
          <p:cNvSpPr>
            <a:spLocks noChangeArrowheads="1"/>
          </p:cNvSpPr>
          <p:nvPr/>
        </p:nvSpPr>
        <p:spPr bwMode="auto">
          <a:xfrm rot="2302157">
            <a:off x="2498029" y="1808921"/>
            <a:ext cx="709613" cy="168962"/>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29" name="AutoShape 1137"/>
          <p:cNvSpPr>
            <a:spLocks noChangeArrowheads="1"/>
          </p:cNvSpPr>
          <p:nvPr/>
        </p:nvSpPr>
        <p:spPr bwMode="auto">
          <a:xfrm rot="19973364">
            <a:off x="1726857" y="4375468"/>
            <a:ext cx="1052503" cy="153219"/>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30" name="AutoShape 1137"/>
          <p:cNvSpPr>
            <a:spLocks noChangeArrowheads="1"/>
          </p:cNvSpPr>
          <p:nvPr/>
        </p:nvSpPr>
        <p:spPr bwMode="auto">
          <a:xfrm>
            <a:off x="1981194" y="3478695"/>
            <a:ext cx="709613" cy="168962"/>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31" name="AutoShape 1137"/>
          <p:cNvSpPr>
            <a:spLocks noChangeArrowheads="1"/>
          </p:cNvSpPr>
          <p:nvPr/>
        </p:nvSpPr>
        <p:spPr bwMode="auto">
          <a:xfrm rot="18222300">
            <a:off x="2716688" y="4784034"/>
            <a:ext cx="709613" cy="168962"/>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32" name="AutoShape 1137"/>
          <p:cNvSpPr>
            <a:spLocks noChangeArrowheads="1"/>
          </p:cNvSpPr>
          <p:nvPr/>
        </p:nvSpPr>
        <p:spPr bwMode="auto">
          <a:xfrm rot="1156685">
            <a:off x="1668505" y="2322613"/>
            <a:ext cx="1011102" cy="165554"/>
          </a:xfrm>
          <a:prstGeom prst="rightArrow">
            <a:avLst>
              <a:gd name="adj1" fmla="val 50000"/>
              <a:gd name="adj2" fmla="val 55573"/>
            </a:avLst>
          </a:prstGeom>
          <a:solidFill>
            <a:srgbClr val="FFFF00"/>
          </a:solidFill>
          <a:ln w="9525">
            <a:solidFill>
              <a:schemeClr val="tx2"/>
            </a:solidFill>
            <a:miter lim="800000"/>
            <a:headEnd/>
            <a:tailEnd/>
          </a:ln>
        </p:spPr>
        <p:txBody>
          <a:bodyPr wrap="none" anchor="ctr"/>
          <a:lstStyle/>
          <a:p>
            <a:endParaRPr lang="en-US"/>
          </a:p>
        </p:txBody>
      </p:sp>
      <p:sp>
        <p:nvSpPr>
          <p:cNvPr id="133" name="Text Box 1153"/>
          <p:cNvSpPr txBox="1">
            <a:spLocks noChangeArrowheads="1"/>
          </p:cNvSpPr>
          <p:nvPr/>
        </p:nvSpPr>
        <p:spPr bwMode="auto">
          <a:xfrm>
            <a:off x="3425684" y="4819646"/>
            <a:ext cx="3657600" cy="641350"/>
          </a:xfrm>
          <a:prstGeom prst="rect">
            <a:avLst/>
          </a:prstGeom>
          <a:noFill/>
          <a:ln w="12700">
            <a:noFill/>
            <a:miter lim="800000"/>
            <a:headEnd type="none" w="sm" len="sm"/>
            <a:tailEnd type="none" w="sm" len="sm"/>
          </a:ln>
        </p:spPr>
        <p:txBody>
          <a:bodyPr>
            <a:spAutoFit/>
          </a:bodyPr>
          <a:lstStyle/>
          <a:p>
            <a:pPr algn="ctr" eaLnBrk="0" hangingPunct="0">
              <a:lnSpc>
                <a:spcPct val="100000"/>
              </a:lnSpc>
              <a:spcBef>
                <a:spcPct val="0"/>
              </a:spcBef>
              <a:buClrTx/>
              <a:buSzTx/>
              <a:buFontTx/>
              <a:buNone/>
            </a:pPr>
            <a:r>
              <a:rPr lang="en-US" sz="1800" b="0" dirty="0">
                <a:solidFill>
                  <a:srgbClr val="A50021"/>
                </a:solidFill>
              </a:rPr>
              <a:t>Data Warehousing and OLAP</a:t>
            </a:r>
          </a:p>
          <a:p>
            <a:pPr algn="ctr" eaLnBrk="0" hangingPunct="0">
              <a:lnSpc>
                <a:spcPct val="100000"/>
              </a:lnSpc>
              <a:spcBef>
                <a:spcPct val="0"/>
              </a:spcBef>
              <a:buClrTx/>
              <a:buSzTx/>
              <a:buFontTx/>
              <a:buNone/>
            </a:pPr>
            <a:r>
              <a:rPr lang="en-US" sz="1800" b="0" dirty="0">
                <a:solidFill>
                  <a:srgbClr val="A50021"/>
                </a:solidFill>
              </a:rPr>
              <a:t>Key Benefits</a:t>
            </a:r>
          </a:p>
        </p:txBody>
      </p:sp>
      <p:sp>
        <p:nvSpPr>
          <p:cNvPr id="134" name="Text Box 1154"/>
          <p:cNvSpPr txBox="1">
            <a:spLocks noChangeArrowheads="1"/>
          </p:cNvSpPr>
          <p:nvPr/>
        </p:nvSpPr>
        <p:spPr bwMode="auto">
          <a:xfrm>
            <a:off x="3611212" y="5439186"/>
            <a:ext cx="1905000" cy="1368425"/>
          </a:xfrm>
          <a:prstGeom prst="rect">
            <a:avLst/>
          </a:prstGeom>
          <a:noFill/>
          <a:ln w="12700">
            <a:noFill/>
            <a:miter lim="800000"/>
            <a:headEnd type="none" w="sm" len="sm"/>
            <a:tailEnd type="none" w="sm" len="sm"/>
          </a:ln>
        </p:spPr>
        <p:txBody>
          <a:bodyPr>
            <a:spAutoFit/>
          </a:bodyPr>
          <a:lstStyle/>
          <a:p>
            <a:pPr eaLnBrk="0" hangingPunct="0">
              <a:lnSpc>
                <a:spcPct val="100000"/>
              </a:lnSpc>
              <a:spcBef>
                <a:spcPct val="0"/>
              </a:spcBef>
              <a:buClrTx/>
              <a:buSzTx/>
              <a:buFontTx/>
              <a:buChar char="•"/>
            </a:pPr>
            <a:r>
              <a:rPr lang="en-US" sz="1400" dirty="0" err="1">
                <a:solidFill>
                  <a:srgbClr val="A50021"/>
                </a:solidFill>
              </a:rPr>
              <a:t>VeryFast</a:t>
            </a:r>
            <a:r>
              <a:rPr lang="en-US" sz="1400" dirty="0">
                <a:solidFill>
                  <a:srgbClr val="A50021"/>
                </a:solidFill>
              </a:rPr>
              <a:t/>
            </a:r>
            <a:br>
              <a:rPr lang="en-US" sz="1400" dirty="0">
                <a:solidFill>
                  <a:srgbClr val="A50021"/>
                </a:solidFill>
              </a:rPr>
            </a:br>
            <a:endParaRPr lang="en-US" sz="1400" dirty="0">
              <a:solidFill>
                <a:srgbClr val="A50021"/>
              </a:solidFill>
            </a:endParaRPr>
          </a:p>
          <a:p>
            <a:pPr eaLnBrk="0" hangingPunct="0">
              <a:lnSpc>
                <a:spcPct val="100000"/>
              </a:lnSpc>
              <a:spcBef>
                <a:spcPct val="0"/>
              </a:spcBef>
              <a:buClrTx/>
              <a:buSzTx/>
              <a:buFontTx/>
              <a:buChar char="•"/>
            </a:pPr>
            <a:r>
              <a:rPr lang="en-US" sz="1400" dirty="0">
                <a:solidFill>
                  <a:srgbClr val="A50021"/>
                </a:solidFill>
              </a:rPr>
              <a:t>Very flexible</a:t>
            </a:r>
            <a:br>
              <a:rPr lang="en-US" sz="1400" dirty="0">
                <a:solidFill>
                  <a:srgbClr val="A50021"/>
                </a:solidFill>
              </a:rPr>
            </a:br>
            <a:endParaRPr lang="en-US" sz="1400" dirty="0">
              <a:solidFill>
                <a:srgbClr val="A50021"/>
              </a:solidFill>
            </a:endParaRPr>
          </a:p>
          <a:p>
            <a:pPr eaLnBrk="0" hangingPunct="0">
              <a:lnSpc>
                <a:spcPct val="100000"/>
              </a:lnSpc>
              <a:spcBef>
                <a:spcPct val="0"/>
              </a:spcBef>
              <a:buClrTx/>
              <a:buSzTx/>
              <a:buFontTx/>
              <a:buChar char="•"/>
            </a:pPr>
            <a:r>
              <a:rPr lang="en-US" sz="1400" dirty="0">
                <a:solidFill>
                  <a:srgbClr val="A50021"/>
                </a:solidFill>
              </a:rPr>
              <a:t>All potential queries available</a:t>
            </a:r>
            <a:endParaRPr lang="en-US" sz="1800" dirty="0">
              <a:solidFill>
                <a:srgbClr val="A50021"/>
              </a:solidFill>
            </a:endParaRPr>
          </a:p>
        </p:txBody>
      </p:sp>
      <p:sp>
        <p:nvSpPr>
          <p:cNvPr id="135" name="Text Box 1155"/>
          <p:cNvSpPr txBox="1">
            <a:spLocks noChangeArrowheads="1"/>
          </p:cNvSpPr>
          <p:nvPr/>
        </p:nvSpPr>
        <p:spPr bwMode="auto">
          <a:xfrm>
            <a:off x="5082208" y="5439186"/>
            <a:ext cx="2057400" cy="1384995"/>
          </a:xfrm>
          <a:prstGeom prst="rect">
            <a:avLst/>
          </a:prstGeom>
          <a:noFill/>
          <a:ln w="12700">
            <a:noFill/>
            <a:miter lim="800000"/>
            <a:headEnd type="none" w="sm" len="sm"/>
            <a:tailEnd type="none" w="sm" len="sm"/>
          </a:ln>
        </p:spPr>
        <p:txBody>
          <a:bodyPr>
            <a:spAutoFit/>
          </a:bodyPr>
          <a:lstStyle/>
          <a:p>
            <a:pPr eaLnBrk="0" hangingPunct="0">
              <a:lnSpc>
                <a:spcPct val="100000"/>
              </a:lnSpc>
              <a:spcBef>
                <a:spcPct val="0"/>
              </a:spcBef>
              <a:buClrTx/>
              <a:buSzTx/>
              <a:buFontTx/>
              <a:buChar char="•"/>
            </a:pPr>
            <a:r>
              <a:rPr lang="en-US" sz="1400" dirty="0">
                <a:solidFill>
                  <a:srgbClr val="A50021"/>
                </a:solidFill>
              </a:rPr>
              <a:t>Offloads queries from production system</a:t>
            </a:r>
            <a:br>
              <a:rPr lang="en-US" sz="1400" dirty="0">
                <a:solidFill>
                  <a:srgbClr val="A50021"/>
                </a:solidFill>
              </a:rPr>
            </a:br>
            <a:endParaRPr lang="en-US" sz="1400" dirty="0">
              <a:solidFill>
                <a:srgbClr val="A50021"/>
              </a:solidFill>
            </a:endParaRPr>
          </a:p>
          <a:p>
            <a:pPr eaLnBrk="0" hangingPunct="0">
              <a:lnSpc>
                <a:spcPct val="100000"/>
              </a:lnSpc>
              <a:spcBef>
                <a:spcPct val="0"/>
              </a:spcBef>
              <a:buClrTx/>
              <a:buSzTx/>
              <a:buFontTx/>
              <a:buChar char="•"/>
            </a:pPr>
            <a:r>
              <a:rPr lang="en-US" sz="1400" dirty="0">
                <a:solidFill>
                  <a:srgbClr val="A50021"/>
                </a:solidFill>
              </a:rPr>
              <a:t>Provides consistent data </a:t>
            </a:r>
            <a:r>
              <a:rPr lang="en-US" sz="1400" dirty="0" smtClean="0">
                <a:solidFill>
                  <a:srgbClr val="A50021"/>
                </a:solidFill>
              </a:rPr>
              <a:t>model</a:t>
            </a:r>
            <a:endParaRPr lang="en-US" sz="1400" dirty="0">
              <a:solidFill>
                <a:srgbClr val="A50021"/>
              </a:solidFill>
            </a:endParaRPr>
          </a:p>
        </p:txBody>
      </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a:lnSpc>
                <a:spcPct val="100000"/>
              </a:lnSpc>
              <a:spcBef>
                <a:spcPct val="50000"/>
              </a:spcBef>
              <a:buClrTx/>
              <a:buSzTx/>
              <a:buFontTx/>
              <a:buNone/>
            </a:pPr>
            <a:fld id="{93AAA63B-7D89-4B7A-9115-43A55DA998CF}" type="slidenum">
              <a:rPr lang="en-US" sz="1400" b="0">
                <a:solidFill>
                  <a:schemeClr val="tx1"/>
                </a:solidFill>
              </a:rPr>
              <a:pPr algn="r">
                <a:lnSpc>
                  <a:spcPct val="100000"/>
                </a:lnSpc>
                <a:spcBef>
                  <a:spcPct val="50000"/>
                </a:spcBef>
                <a:buClrTx/>
                <a:buSzTx/>
                <a:buFontTx/>
                <a:buNone/>
              </a:pPr>
              <a:t>28</a:t>
            </a:fld>
            <a:endParaRPr lang="en-US" sz="1400" b="0">
              <a:solidFill>
                <a:schemeClr val="tx1"/>
              </a:solidFill>
            </a:endParaRPr>
          </a:p>
        </p:txBody>
      </p:sp>
      <p:sp>
        <p:nvSpPr>
          <p:cNvPr id="34819" name="Rectangle 2"/>
          <p:cNvSpPr>
            <a:spLocks noGrp="1" noChangeArrowheads="1"/>
          </p:cNvSpPr>
          <p:nvPr>
            <p:ph type="title" idx="4294967295"/>
          </p:nvPr>
        </p:nvSpPr>
        <p:spPr>
          <a:xfrm>
            <a:off x="685800" y="228600"/>
            <a:ext cx="7772400" cy="974725"/>
          </a:xfrm>
        </p:spPr>
        <p:txBody>
          <a:bodyPr/>
          <a:lstStyle/>
          <a:p>
            <a:pPr eaLnBrk="1" hangingPunct="1"/>
            <a:r>
              <a:rPr lang="en-GB" dirty="0" smtClean="0"/>
              <a:t>State of Business Intelligence </a:t>
            </a:r>
            <a:endParaRPr lang="en-US" dirty="0" smtClean="0"/>
          </a:p>
        </p:txBody>
      </p:sp>
      <p:sp>
        <p:nvSpPr>
          <p:cNvPr id="381955" name="Rectangle 3"/>
          <p:cNvSpPr>
            <a:spLocks noGrp="1" noChangeArrowheads="1"/>
          </p:cNvSpPr>
          <p:nvPr>
            <p:ph type="body" idx="4294967295"/>
          </p:nvPr>
        </p:nvSpPr>
        <p:spPr>
          <a:xfrm>
            <a:off x="685800" y="1600200"/>
            <a:ext cx="7772400" cy="4724400"/>
          </a:xfrm>
        </p:spPr>
        <p:txBody>
          <a:bodyPr/>
          <a:lstStyle/>
          <a:p>
            <a:pPr eaLnBrk="1" hangingPunct="1">
              <a:lnSpc>
                <a:spcPct val="90000"/>
              </a:lnSpc>
              <a:defRPr/>
            </a:pPr>
            <a:r>
              <a:rPr lang="en-GB" sz="2800" dirty="0" smtClean="0"/>
              <a:t>Robust, </a:t>
            </a:r>
            <a:r>
              <a:rPr lang="en-GB" sz="2800" dirty="0" err="1" smtClean="0"/>
              <a:t>scaleable</a:t>
            </a:r>
            <a:r>
              <a:rPr lang="en-GB" sz="2800" dirty="0" smtClean="0"/>
              <a:t>, web deployable BI technologies are available</a:t>
            </a:r>
          </a:p>
          <a:p>
            <a:pPr eaLnBrk="1" hangingPunct="1">
              <a:lnSpc>
                <a:spcPct val="90000"/>
              </a:lnSpc>
              <a:defRPr/>
            </a:pPr>
            <a:r>
              <a:rPr lang="en-GB" sz="2800" dirty="0" smtClean="0"/>
              <a:t>Problems are likely to lie in data complexity, process and people</a:t>
            </a:r>
          </a:p>
          <a:p>
            <a:pPr eaLnBrk="1" hangingPunct="1">
              <a:lnSpc>
                <a:spcPct val="90000"/>
              </a:lnSpc>
              <a:defRPr/>
            </a:pPr>
            <a:r>
              <a:rPr lang="en-GB" sz="2800" dirty="0" smtClean="0"/>
              <a:t>Successful implementation demands very close working between the business and the system providers</a:t>
            </a:r>
          </a:p>
          <a:p>
            <a:pPr eaLnBrk="1" hangingPunct="1">
              <a:lnSpc>
                <a:spcPct val="90000"/>
              </a:lnSpc>
              <a:defRPr/>
            </a:pPr>
            <a:r>
              <a:rPr lang="en-GB" sz="2800" dirty="0" smtClean="0"/>
              <a:t>Choosing products is as hard as ever</a:t>
            </a:r>
          </a:p>
          <a:p>
            <a:pPr lvl="1" eaLnBrk="1" hangingPunct="1">
              <a:lnSpc>
                <a:spcPct val="90000"/>
              </a:lnSpc>
              <a:defRPr/>
            </a:pPr>
            <a:r>
              <a:rPr lang="en-GB" sz="2400" dirty="0" smtClean="0"/>
              <a:t>There’s no such thing as a green field site (OLAP, Query &amp; Reporting, RDBMS, ETL, Data Mining)</a:t>
            </a:r>
          </a:p>
          <a:p>
            <a:pPr lvl="1" eaLnBrk="1" hangingPunct="1">
              <a:lnSpc>
                <a:spcPct val="90000"/>
              </a:lnSpc>
              <a:defRPr/>
            </a:pPr>
            <a:r>
              <a:rPr lang="en-GB" sz="2400" dirty="0" smtClean="0"/>
              <a:t>ERP vendors are offering BI</a:t>
            </a:r>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218660"/>
            <a:ext cx="7762875" cy="914400"/>
          </a:xfrm>
        </p:spPr>
        <p:txBody>
          <a:bodyPr/>
          <a:lstStyle/>
          <a:p>
            <a:pPr eaLnBrk="1" hangingPunct="1"/>
            <a:r>
              <a:rPr lang="en-US" dirty="0" smtClean="0"/>
              <a:t>Types of Information used in BI? </a:t>
            </a:r>
          </a:p>
        </p:txBody>
      </p:sp>
      <p:sp>
        <p:nvSpPr>
          <p:cNvPr id="495619" name="Rectangle 3"/>
          <p:cNvSpPr>
            <a:spLocks noGrp="1" noChangeArrowheads="1"/>
          </p:cNvSpPr>
          <p:nvPr>
            <p:ph type="body" idx="1"/>
          </p:nvPr>
        </p:nvSpPr>
        <p:spPr/>
        <p:txBody>
          <a:bodyPr/>
          <a:lstStyle/>
          <a:p>
            <a:pPr eaLnBrk="1" hangingPunct="1">
              <a:defRPr/>
            </a:pPr>
            <a:r>
              <a:rPr lang="en-US" sz="2800" dirty="0" smtClean="0"/>
              <a:t>What types of information does BI consider?</a:t>
            </a:r>
          </a:p>
          <a:p>
            <a:pPr lvl="1" eaLnBrk="1" hangingPunct="1">
              <a:defRPr/>
            </a:pPr>
            <a:r>
              <a:rPr lang="en-US" sz="2400" dirty="0" smtClean="0"/>
              <a:t>Customer information</a:t>
            </a:r>
          </a:p>
          <a:p>
            <a:pPr lvl="1" eaLnBrk="1" hangingPunct="1">
              <a:defRPr/>
            </a:pPr>
            <a:r>
              <a:rPr lang="en-US" sz="2400" dirty="0" smtClean="0"/>
              <a:t>Competitors</a:t>
            </a:r>
          </a:p>
          <a:p>
            <a:pPr lvl="1" eaLnBrk="1" hangingPunct="1">
              <a:defRPr/>
            </a:pPr>
            <a:r>
              <a:rPr lang="en-US" sz="2400" dirty="0" smtClean="0"/>
              <a:t>Business partners</a:t>
            </a:r>
          </a:p>
          <a:p>
            <a:pPr lvl="1" eaLnBrk="1" hangingPunct="1">
              <a:defRPr/>
            </a:pPr>
            <a:r>
              <a:rPr lang="en-US" sz="2400" dirty="0" smtClean="0"/>
              <a:t>Economic</a:t>
            </a:r>
          </a:p>
          <a:p>
            <a:pPr lvl="1" eaLnBrk="1" hangingPunct="1">
              <a:defRPr/>
            </a:pPr>
            <a:r>
              <a:rPr lang="en-US" sz="2400" dirty="0" smtClean="0"/>
              <a:t>Environmental</a:t>
            </a:r>
          </a:p>
          <a:p>
            <a:pPr lvl="1" eaLnBrk="1" hangingPunct="1">
              <a:defRPr/>
            </a:pPr>
            <a:r>
              <a:rPr lang="en-US" sz="2400" dirty="0" smtClean="0"/>
              <a:t>Internal operations</a:t>
            </a:r>
          </a:p>
          <a:p>
            <a:pPr eaLnBrk="1" hangingPunct="1">
              <a:defRPr/>
            </a:pPr>
            <a:r>
              <a:rPr lang="en-US" sz="2800" dirty="0" smtClean="0"/>
              <a:t>This information is used to make effective and good quality business decisions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1245700"/>
            <a:ext cx="8153400" cy="5181600"/>
          </a:xfrm>
        </p:spPr>
        <p:txBody>
          <a:bodyPr/>
          <a:lstStyle/>
          <a:p>
            <a:pPr eaLnBrk="1" hangingPunct="1"/>
            <a:r>
              <a:rPr lang="en-US" sz="2800" dirty="0" smtClean="0"/>
              <a:t>What is the effectiveness of various government programs?</a:t>
            </a:r>
          </a:p>
          <a:p>
            <a:pPr eaLnBrk="1" hangingPunct="1"/>
            <a:r>
              <a:rPr lang="en-US" sz="2800" dirty="0" smtClean="0"/>
              <a:t>What is the cost effectiveness of various programs?</a:t>
            </a:r>
          </a:p>
          <a:p>
            <a:pPr eaLnBrk="1" hangingPunct="1"/>
            <a:r>
              <a:rPr lang="en-US" sz="2800" dirty="0" smtClean="0"/>
              <a:t>What is the breakdown of the client base by program, service, demographic makeup?</a:t>
            </a:r>
          </a:p>
          <a:p>
            <a:pPr eaLnBrk="1" hangingPunct="1"/>
            <a:r>
              <a:rPr lang="en-US" sz="2800" dirty="0" smtClean="0"/>
              <a:t>What is the adherence of the programs to state wise with respect to regulations?</a:t>
            </a:r>
          </a:p>
          <a:p>
            <a:pPr eaLnBrk="1" hangingPunct="1"/>
            <a:r>
              <a:rPr lang="en-US" sz="2800" dirty="0" smtClean="0"/>
              <a:t>What are the administrative costs of running  district, state, and region  based programs?</a:t>
            </a:r>
          </a:p>
          <a:p>
            <a:pPr eaLnBrk="1" hangingPunct="1"/>
            <a:r>
              <a:rPr lang="en-US" sz="2800" dirty="0" smtClean="0"/>
              <a:t> so on </a:t>
            </a:r>
          </a:p>
        </p:txBody>
      </p:sp>
      <p:sp>
        <p:nvSpPr>
          <p:cNvPr id="7171" name="Rectangle 3"/>
          <p:cNvSpPr>
            <a:spLocks noChangeArrowheads="1"/>
          </p:cNvSpPr>
          <p:nvPr/>
        </p:nvSpPr>
        <p:spPr bwMode="auto">
          <a:xfrm>
            <a:off x="1523999" y="228600"/>
            <a:ext cx="6294783" cy="584775"/>
          </a:xfrm>
          <a:prstGeom prst="rect">
            <a:avLst/>
          </a:prstGeom>
          <a:noFill/>
          <a:ln w="12700">
            <a:noFill/>
            <a:miter lim="800000"/>
            <a:headEnd type="none" w="sm" len="sm"/>
            <a:tailEnd type="none" w="sm" len="sm"/>
          </a:ln>
        </p:spPr>
        <p:txBody>
          <a:bodyPr wrap="square">
            <a:spAutoFit/>
          </a:bodyPr>
          <a:lstStyle/>
          <a:p>
            <a:pPr algn="ctr">
              <a:lnSpc>
                <a:spcPct val="100000"/>
              </a:lnSpc>
              <a:spcBef>
                <a:spcPct val="0"/>
              </a:spcBef>
              <a:buClrTx/>
              <a:buSzTx/>
              <a:buFontTx/>
              <a:buNone/>
            </a:pPr>
            <a:r>
              <a:rPr lang="en-US" sz="3200" dirty="0">
                <a:solidFill>
                  <a:schemeClr val="tx2"/>
                </a:solidFill>
                <a:latin typeface="+mj-lt"/>
              </a:rPr>
              <a:t>Demand Oriented Questions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02700"/>
            <a:ext cx="7772400" cy="1219200"/>
          </a:xfrm>
        </p:spPr>
        <p:txBody>
          <a:bodyPr/>
          <a:lstStyle/>
          <a:p>
            <a:pPr eaLnBrk="1" hangingPunct="1"/>
            <a:r>
              <a:rPr lang="en-US" dirty="0" smtClean="0"/>
              <a:t>Example BI Tools</a:t>
            </a:r>
          </a:p>
        </p:txBody>
      </p:sp>
      <p:pic>
        <p:nvPicPr>
          <p:cNvPr id="36868" name="Picture 4" descr="Crystal Enterprise dashboard"/>
          <p:cNvPicPr>
            <a:picLocks noChangeAspect="1" noChangeArrowheads="1"/>
          </p:cNvPicPr>
          <p:nvPr/>
        </p:nvPicPr>
        <p:blipFill>
          <a:blip r:embed="rId2"/>
          <a:srcRect/>
          <a:stretch>
            <a:fillRect/>
          </a:stretch>
        </p:blipFill>
        <p:spPr bwMode="auto">
          <a:xfrm>
            <a:off x="609600" y="1143000"/>
            <a:ext cx="8229600" cy="5237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96080"/>
            <a:ext cx="7772400" cy="1219200"/>
          </a:xfrm>
        </p:spPr>
        <p:txBody>
          <a:bodyPr/>
          <a:lstStyle/>
          <a:p>
            <a:pPr eaLnBrk="1" hangingPunct="1"/>
            <a:r>
              <a:rPr lang="en-US" dirty="0" smtClean="0"/>
              <a:t>Example BI Tools</a:t>
            </a:r>
          </a:p>
        </p:txBody>
      </p:sp>
      <p:pic>
        <p:nvPicPr>
          <p:cNvPr id="37891" name="Picture 3" descr="Enterprise Portal Dashboard"/>
          <p:cNvPicPr>
            <a:picLocks noChangeAspect="1" noChangeArrowheads="1"/>
          </p:cNvPicPr>
          <p:nvPr/>
        </p:nvPicPr>
        <p:blipFill>
          <a:blip r:embed="rId2"/>
          <a:srcRect/>
          <a:stretch>
            <a:fillRect/>
          </a:stretch>
        </p:blipFill>
        <p:spPr bwMode="auto">
          <a:xfrm>
            <a:off x="609600" y="1219200"/>
            <a:ext cx="8077200" cy="5429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9820"/>
            <a:ext cx="7772400" cy="1219200"/>
          </a:xfrm>
        </p:spPr>
        <p:txBody>
          <a:bodyPr/>
          <a:lstStyle/>
          <a:p>
            <a:pPr eaLnBrk="1" hangingPunct="1"/>
            <a:r>
              <a:rPr lang="en-US" dirty="0" smtClean="0"/>
              <a:t>Example BI Tools</a:t>
            </a:r>
          </a:p>
        </p:txBody>
      </p:sp>
      <p:pic>
        <p:nvPicPr>
          <p:cNvPr id="38915" name="Picture 3" descr="Crystal Xcelsius Dashboard"/>
          <p:cNvPicPr>
            <a:picLocks noChangeAspect="1" noChangeArrowheads="1"/>
          </p:cNvPicPr>
          <p:nvPr/>
        </p:nvPicPr>
        <p:blipFill>
          <a:blip r:embed="rId2"/>
          <a:srcRect/>
          <a:stretch>
            <a:fillRect/>
          </a:stretch>
        </p:blipFill>
        <p:spPr bwMode="auto">
          <a:xfrm>
            <a:off x="609600" y="1219200"/>
            <a:ext cx="8001000" cy="5180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84350" y="65918"/>
            <a:ext cx="5911850" cy="709612"/>
          </a:xfrm>
        </p:spPr>
        <p:txBody>
          <a:bodyPr/>
          <a:lstStyle/>
          <a:p>
            <a:pPr eaLnBrk="1" hangingPunct="1"/>
            <a:r>
              <a:rPr lang="en-US" sz="3600" dirty="0" smtClean="0"/>
              <a:t>Business Intelligence</a:t>
            </a:r>
          </a:p>
        </p:txBody>
      </p:sp>
      <p:sp>
        <p:nvSpPr>
          <p:cNvPr id="499715" name="Rectangle 3"/>
          <p:cNvSpPr>
            <a:spLocks noGrp="1" noChangeArrowheads="1"/>
          </p:cNvSpPr>
          <p:nvPr>
            <p:ph type="body" idx="1"/>
          </p:nvPr>
        </p:nvSpPr>
        <p:spPr>
          <a:xfrm>
            <a:off x="397564" y="795133"/>
            <a:ext cx="8534400" cy="5715000"/>
          </a:xfrm>
        </p:spPr>
        <p:txBody>
          <a:bodyPr/>
          <a:lstStyle/>
          <a:p>
            <a:pPr eaLnBrk="1" hangingPunct="1">
              <a:lnSpc>
                <a:spcPct val="90000"/>
              </a:lnSpc>
            </a:pPr>
            <a:r>
              <a:rPr lang="en-US" sz="2800" dirty="0" smtClean="0"/>
              <a:t>Business Intelligence is the process of transforming data into information and through discovery transforming that information into knowledge” </a:t>
            </a:r>
            <a:br>
              <a:rPr lang="en-US" sz="2800" dirty="0" smtClean="0"/>
            </a:br>
            <a:r>
              <a:rPr lang="en-US" sz="2800" dirty="0" smtClean="0"/>
              <a:t>					- Gartner Group </a:t>
            </a:r>
            <a:br>
              <a:rPr lang="en-US" sz="2800" dirty="0" smtClean="0"/>
            </a:br>
            <a:endParaRPr lang="en-US" sz="2800" dirty="0" smtClean="0"/>
          </a:p>
          <a:p>
            <a:pPr eaLnBrk="1" hangingPunct="1">
              <a:lnSpc>
                <a:spcPct val="90000"/>
              </a:lnSpc>
            </a:pPr>
            <a:r>
              <a:rPr lang="en-GB" sz="2800" dirty="0" smtClean="0"/>
              <a:t>It is the conversion of data into information in such a way that the business is able to </a:t>
            </a:r>
            <a:r>
              <a:rPr lang="en-GB" sz="2800" dirty="0" smtClean="0">
                <a:solidFill>
                  <a:schemeClr val="accent2"/>
                </a:solidFill>
              </a:rPr>
              <a:t>analyse the information to gain insight and take action</a:t>
            </a:r>
          </a:p>
          <a:p>
            <a:pPr eaLnBrk="1" hangingPunct="1">
              <a:lnSpc>
                <a:spcPct val="90000"/>
              </a:lnSpc>
            </a:pPr>
            <a:r>
              <a:rPr lang="en-US" sz="2800" dirty="0" smtClean="0"/>
              <a:t>Sometimes used synonymously with the information available in an enterprise for making </a:t>
            </a:r>
            <a:r>
              <a:rPr lang="en-US" sz="2800" dirty="0" smtClean="0">
                <a:solidFill>
                  <a:schemeClr val="accent2"/>
                </a:solidFill>
              </a:rPr>
              <a:t>strategic decisions</a:t>
            </a:r>
          </a:p>
          <a:p>
            <a:pPr eaLnBrk="1" hangingPunct="1">
              <a:lnSpc>
                <a:spcPct val="90000"/>
              </a:lnSpc>
            </a:pPr>
            <a:r>
              <a:rPr lang="en-US" sz="2800" dirty="0" smtClean="0"/>
              <a:t>Business Intelligence is a discipline of developing information that is conclusive, fact-based and actionable.”</a:t>
            </a:r>
            <a:endParaRPr lang="en-US" sz="2800" dirty="0" smtClean="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9715">
                                            <p:txEl>
                                              <p:pRg st="0" end="0"/>
                                            </p:txEl>
                                          </p:spTgt>
                                        </p:tgtEl>
                                        <p:attrNameLst>
                                          <p:attrName>style.visibility</p:attrName>
                                        </p:attrNameLst>
                                      </p:cBhvr>
                                      <p:to>
                                        <p:strVal val="visible"/>
                                      </p:to>
                                    </p:set>
                                    <p:animEffect transition="in" filter="dissolve">
                                      <p:cBhvr>
                                        <p:cTn id="7" dur="500"/>
                                        <p:tgtEl>
                                          <p:spTgt spid="499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9715">
                                            <p:txEl>
                                              <p:pRg st="1" end="1"/>
                                            </p:txEl>
                                          </p:spTgt>
                                        </p:tgtEl>
                                        <p:attrNameLst>
                                          <p:attrName>style.visibility</p:attrName>
                                        </p:attrNameLst>
                                      </p:cBhvr>
                                      <p:to>
                                        <p:strVal val="visible"/>
                                      </p:to>
                                    </p:set>
                                    <p:animEffect transition="in" filter="dissolve">
                                      <p:cBhvr>
                                        <p:cTn id="12" dur="500"/>
                                        <p:tgtEl>
                                          <p:spTgt spid="499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9715">
                                            <p:txEl>
                                              <p:pRg st="2" end="2"/>
                                            </p:txEl>
                                          </p:spTgt>
                                        </p:tgtEl>
                                        <p:attrNameLst>
                                          <p:attrName>style.visibility</p:attrName>
                                        </p:attrNameLst>
                                      </p:cBhvr>
                                      <p:to>
                                        <p:strVal val="visible"/>
                                      </p:to>
                                    </p:set>
                                    <p:animEffect transition="in" filter="dissolve">
                                      <p:cBhvr>
                                        <p:cTn id="17" dur="500"/>
                                        <p:tgtEl>
                                          <p:spTgt spid="499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9715">
                                            <p:txEl>
                                              <p:pRg st="3" end="3"/>
                                            </p:txEl>
                                          </p:spTgt>
                                        </p:tgtEl>
                                        <p:attrNameLst>
                                          <p:attrName>style.visibility</p:attrName>
                                        </p:attrNameLst>
                                      </p:cBhvr>
                                      <p:to>
                                        <p:strVal val="visible"/>
                                      </p:to>
                                    </p:set>
                                    <p:animEffect transition="in" filter="dissolve">
                                      <p:cBhvr>
                                        <p:cTn id="22" dur="500"/>
                                        <p:tgtEl>
                                          <p:spTgt spid="499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43469" y="0"/>
            <a:ext cx="6543675" cy="1143000"/>
          </a:xfrm>
        </p:spPr>
        <p:txBody>
          <a:bodyPr/>
          <a:lstStyle/>
          <a:p>
            <a:pPr eaLnBrk="1" hangingPunct="1"/>
            <a:r>
              <a:rPr lang="en-US" dirty="0" smtClean="0"/>
              <a:t>Business Intelligence</a:t>
            </a:r>
          </a:p>
        </p:txBody>
      </p:sp>
      <p:sp>
        <p:nvSpPr>
          <p:cNvPr id="40963" name="AutoShape 3"/>
          <p:cNvSpPr>
            <a:spLocks noChangeArrowheads="1"/>
          </p:cNvSpPr>
          <p:nvPr/>
        </p:nvSpPr>
        <p:spPr bwMode="auto">
          <a:xfrm rot="10800000">
            <a:off x="1265238" y="5410200"/>
            <a:ext cx="6335712" cy="1219200"/>
          </a:xfrm>
          <a:custGeom>
            <a:avLst/>
            <a:gdLst>
              <a:gd name="T0" fmla="*/ 6007194 w 21600"/>
              <a:gd name="T1" fmla="*/ 609600 h 21600"/>
              <a:gd name="T2" fmla="*/ 3167856 w 21600"/>
              <a:gd name="T3" fmla="*/ 1219200 h 21600"/>
              <a:gd name="T4" fmla="*/ 328518 w 21600"/>
              <a:gd name="T5" fmla="*/ 609600 h 21600"/>
              <a:gd name="T6" fmla="*/ 3167856 w 21600"/>
              <a:gd name="T7" fmla="*/ 0 h 21600"/>
              <a:gd name="T8" fmla="*/ 0 60000 65536"/>
              <a:gd name="T9" fmla="*/ 0 60000 65536"/>
              <a:gd name="T10" fmla="*/ 0 60000 65536"/>
              <a:gd name="T11" fmla="*/ 0 60000 65536"/>
              <a:gd name="T12" fmla="*/ 2920 w 21600"/>
              <a:gd name="T13" fmla="*/ 2920 h 21600"/>
              <a:gd name="T14" fmla="*/ 18680 w 21600"/>
              <a:gd name="T15" fmla="*/ 18680 h 21600"/>
            </a:gdLst>
            <a:ahLst/>
            <a:cxnLst>
              <a:cxn ang="T8">
                <a:pos x="T0" y="T1"/>
              </a:cxn>
              <a:cxn ang="T9">
                <a:pos x="T2" y="T3"/>
              </a:cxn>
              <a:cxn ang="T10">
                <a:pos x="T4" y="T5"/>
              </a:cxn>
              <a:cxn ang="T11">
                <a:pos x="T6" y="T7"/>
              </a:cxn>
            </a:cxnLst>
            <a:rect l="T12" t="T13" r="T14" b="T15"/>
            <a:pathLst>
              <a:path w="21600" h="21600">
                <a:moveTo>
                  <a:pt x="0" y="0"/>
                </a:moveTo>
                <a:lnTo>
                  <a:pt x="2239" y="21600"/>
                </a:lnTo>
                <a:lnTo>
                  <a:pt x="19361" y="21600"/>
                </a:lnTo>
                <a:lnTo>
                  <a:pt x="21600" y="0"/>
                </a:lnTo>
                <a:close/>
              </a:path>
            </a:pathLst>
          </a:custGeom>
          <a:solidFill>
            <a:srgbClr val="00CCFF"/>
          </a:solidFill>
          <a:ln w="28575">
            <a:solidFill>
              <a:schemeClr val="bg2"/>
            </a:solidFill>
            <a:miter lim="800000"/>
            <a:headEnd/>
            <a:tailEnd/>
          </a:ln>
        </p:spPr>
        <p:txBody>
          <a:bodyPr wrap="none" anchor="ctr"/>
          <a:lstStyle/>
          <a:p>
            <a:endParaRPr lang="en-US"/>
          </a:p>
        </p:txBody>
      </p:sp>
      <p:sp>
        <p:nvSpPr>
          <p:cNvPr id="40964" name="Text Box 4"/>
          <p:cNvSpPr txBox="1">
            <a:spLocks noChangeArrowheads="1"/>
          </p:cNvSpPr>
          <p:nvPr/>
        </p:nvSpPr>
        <p:spPr bwMode="auto">
          <a:xfrm>
            <a:off x="2438400" y="5791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dirty="0">
                <a:solidFill>
                  <a:schemeClr val="bg2"/>
                </a:solidFill>
                <a:latin typeface="Times New Roman" pitchFamily="18" charset="0"/>
              </a:rPr>
              <a:t>DATA</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3"/>
          <p:cNvSpPr>
            <a:spLocks noChangeArrowheads="1"/>
          </p:cNvSpPr>
          <p:nvPr/>
        </p:nvSpPr>
        <p:spPr bwMode="auto">
          <a:xfrm rot="10800000">
            <a:off x="1905000" y="4191000"/>
            <a:ext cx="5040313" cy="1219200"/>
          </a:xfrm>
          <a:custGeom>
            <a:avLst/>
            <a:gdLst>
              <a:gd name="T0" fmla="*/ 4678391 w 21600"/>
              <a:gd name="T1" fmla="*/ 609600 h 21600"/>
              <a:gd name="T2" fmla="*/ 2520157 w 21600"/>
              <a:gd name="T3" fmla="*/ 1219200 h 21600"/>
              <a:gd name="T4" fmla="*/ 361922 w 21600"/>
              <a:gd name="T5" fmla="*/ 609600 h 21600"/>
              <a:gd name="T6" fmla="*/ 2520157 w 21600"/>
              <a:gd name="T7" fmla="*/ 0 h 21600"/>
              <a:gd name="T8" fmla="*/ 0 60000 65536"/>
              <a:gd name="T9" fmla="*/ 0 60000 65536"/>
              <a:gd name="T10" fmla="*/ 0 60000 65536"/>
              <a:gd name="T11" fmla="*/ 0 60000 65536"/>
              <a:gd name="T12" fmla="*/ 3351 w 21600"/>
              <a:gd name="T13" fmla="*/ 3351 h 21600"/>
              <a:gd name="T14" fmla="*/ 18249 w 21600"/>
              <a:gd name="T15" fmla="*/ 18249 h 21600"/>
            </a:gdLst>
            <a:ahLst/>
            <a:cxnLst>
              <a:cxn ang="T8">
                <a:pos x="T0" y="T1"/>
              </a:cxn>
              <a:cxn ang="T9">
                <a:pos x="T2" y="T3"/>
              </a:cxn>
              <a:cxn ang="T10">
                <a:pos x="T4" y="T5"/>
              </a:cxn>
              <a:cxn ang="T11">
                <a:pos x="T6" y="T7"/>
              </a:cxn>
            </a:cxnLst>
            <a:rect l="T12" t="T13" r="T14" b="T15"/>
            <a:pathLst>
              <a:path w="21600" h="21600">
                <a:moveTo>
                  <a:pt x="0" y="0"/>
                </a:moveTo>
                <a:lnTo>
                  <a:pt x="3102" y="21600"/>
                </a:lnTo>
                <a:lnTo>
                  <a:pt x="18498" y="21600"/>
                </a:lnTo>
                <a:lnTo>
                  <a:pt x="21600" y="0"/>
                </a:lnTo>
                <a:close/>
              </a:path>
            </a:pathLst>
          </a:custGeom>
          <a:solidFill>
            <a:srgbClr val="33CCCC"/>
          </a:solidFill>
          <a:ln w="28575">
            <a:solidFill>
              <a:schemeClr val="bg2"/>
            </a:solidFill>
            <a:miter lim="800000"/>
            <a:headEnd/>
            <a:tailEnd/>
          </a:ln>
        </p:spPr>
        <p:txBody>
          <a:bodyPr wrap="none" anchor="ctr"/>
          <a:lstStyle/>
          <a:p>
            <a:endParaRPr lang="en-US"/>
          </a:p>
        </p:txBody>
      </p:sp>
      <p:sp>
        <p:nvSpPr>
          <p:cNvPr id="41988" name="AutoShape 4"/>
          <p:cNvSpPr>
            <a:spLocks noChangeArrowheads="1"/>
          </p:cNvSpPr>
          <p:nvPr/>
        </p:nvSpPr>
        <p:spPr bwMode="auto">
          <a:xfrm rot="10800000">
            <a:off x="1265238" y="5410200"/>
            <a:ext cx="6335712" cy="1219200"/>
          </a:xfrm>
          <a:custGeom>
            <a:avLst/>
            <a:gdLst>
              <a:gd name="T0" fmla="*/ 6007194 w 21600"/>
              <a:gd name="T1" fmla="*/ 609600 h 21600"/>
              <a:gd name="T2" fmla="*/ 3167856 w 21600"/>
              <a:gd name="T3" fmla="*/ 1219200 h 21600"/>
              <a:gd name="T4" fmla="*/ 328518 w 21600"/>
              <a:gd name="T5" fmla="*/ 609600 h 21600"/>
              <a:gd name="T6" fmla="*/ 3167856 w 21600"/>
              <a:gd name="T7" fmla="*/ 0 h 21600"/>
              <a:gd name="T8" fmla="*/ 0 60000 65536"/>
              <a:gd name="T9" fmla="*/ 0 60000 65536"/>
              <a:gd name="T10" fmla="*/ 0 60000 65536"/>
              <a:gd name="T11" fmla="*/ 0 60000 65536"/>
              <a:gd name="T12" fmla="*/ 2920 w 21600"/>
              <a:gd name="T13" fmla="*/ 2920 h 21600"/>
              <a:gd name="T14" fmla="*/ 18680 w 21600"/>
              <a:gd name="T15" fmla="*/ 18680 h 21600"/>
            </a:gdLst>
            <a:ahLst/>
            <a:cxnLst>
              <a:cxn ang="T8">
                <a:pos x="T0" y="T1"/>
              </a:cxn>
              <a:cxn ang="T9">
                <a:pos x="T2" y="T3"/>
              </a:cxn>
              <a:cxn ang="T10">
                <a:pos x="T4" y="T5"/>
              </a:cxn>
              <a:cxn ang="T11">
                <a:pos x="T6" y="T7"/>
              </a:cxn>
            </a:cxnLst>
            <a:rect l="T12" t="T13" r="T14" b="T15"/>
            <a:pathLst>
              <a:path w="21600" h="21600">
                <a:moveTo>
                  <a:pt x="0" y="0"/>
                </a:moveTo>
                <a:lnTo>
                  <a:pt x="2239" y="21600"/>
                </a:lnTo>
                <a:lnTo>
                  <a:pt x="19361" y="21600"/>
                </a:lnTo>
                <a:lnTo>
                  <a:pt x="21600" y="0"/>
                </a:lnTo>
                <a:close/>
              </a:path>
            </a:pathLst>
          </a:custGeom>
          <a:solidFill>
            <a:srgbClr val="00CCFF"/>
          </a:solidFill>
          <a:ln w="28575">
            <a:solidFill>
              <a:schemeClr val="bg2"/>
            </a:solidFill>
            <a:miter lim="800000"/>
            <a:headEnd/>
            <a:tailEnd/>
          </a:ln>
        </p:spPr>
        <p:txBody>
          <a:bodyPr wrap="none" anchor="ctr"/>
          <a:lstStyle/>
          <a:p>
            <a:endParaRPr lang="en-US"/>
          </a:p>
        </p:txBody>
      </p:sp>
      <p:sp>
        <p:nvSpPr>
          <p:cNvPr id="41989" name="Text Box 5"/>
          <p:cNvSpPr txBox="1">
            <a:spLocks noChangeArrowheads="1"/>
          </p:cNvSpPr>
          <p:nvPr/>
        </p:nvSpPr>
        <p:spPr bwMode="auto">
          <a:xfrm>
            <a:off x="2438400" y="5791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dirty="0">
                <a:solidFill>
                  <a:schemeClr val="bg2"/>
                </a:solidFill>
                <a:latin typeface="Times New Roman" pitchFamily="18" charset="0"/>
              </a:rPr>
              <a:t>DATA</a:t>
            </a:r>
          </a:p>
        </p:txBody>
      </p:sp>
      <p:sp>
        <p:nvSpPr>
          <p:cNvPr id="41990" name="Text Box 6"/>
          <p:cNvSpPr txBox="1">
            <a:spLocks noChangeArrowheads="1"/>
          </p:cNvSpPr>
          <p:nvPr/>
        </p:nvSpPr>
        <p:spPr bwMode="auto">
          <a:xfrm>
            <a:off x="2590800" y="4648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a:solidFill>
                  <a:schemeClr val="bg2"/>
                </a:solidFill>
                <a:latin typeface="Times New Roman" pitchFamily="18" charset="0"/>
              </a:rPr>
              <a:t>INFORMATION</a:t>
            </a:r>
          </a:p>
        </p:txBody>
      </p:sp>
      <p:sp>
        <p:nvSpPr>
          <p:cNvPr id="8" name="Rectangle 2"/>
          <p:cNvSpPr>
            <a:spLocks noGrp="1" noChangeArrowheads="1"/>
          </p:cNvSpPr>
          <p:nvPr>
            <p:ph type="title"/>
          </p:nvPr>
        </p:nvSpPr>
        <p:spPr>
          <a:xfrm>
            <a:off x="1543469" y="0"/>
            <a:ext cx="6543675" cy="1143000"/>
          </a:xfrm>
        </p:spPr>
        <p:txBody>
          <a:bodyPr/>
          <a:lstStyle/>
          <a:p>
            <a:pPr eaLnBrk="1" hangingPunct="1"/>
            <a:r>
              <a:rPr lang="en-US" dirty="0" smtClean="0"/>
              <a:t>Business Intelligence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rot="10800000">
            <a:off x="1905000" y="4191000"/>
            <a:ext cx="5040313" cy="1219200"/>
          </a:xfrm>
          <a:custGeom>
            <a:avLst/>
            <a:gdLst>
              <a:gd name="T0" fmla="*/ 4678391 w 21600"/>
              <a:gd name="T1" fmla="*/ 609600 h 21600"/>
              <a:gd name="T2" fmla="*/ 2520157 w 21600"/>
              <a:gd name="T3" fmla="*/ 1219200 h 21600"/>
              <a:gd name="T4" fmla="*/ 361922 w 21600"/>
              <a:gd name="T5" fmla="*/ 609600 h 21600"/>
              <a:gd name="T6" fmla="*/ 2520157 w 21600"/>
              <a:gd name="T7" fmla="*/ 0 h 21600"/>
              <a:gd name="T8" fmla="*/ 0 60000 65536"/>
              <a:gd name="T9" fmla="*/ 0 60000 65536"/>
              <a:gd name="T10" fmla="*/ 0 60000 65536"/>
              <a:gd name="T11" fmla="*/ 0 60000 65536"/>
              <a:gd name="T12" fmla="*/ 3351 w 21600"/>
              <a:gd name="T13" fmla="*/ 3351 h 21600"/>
              <a:gd name="T14" fmla="*/ 18249 w 21600"/>
              <a:gd name="T15" fmla="*/ 18249 h 21600"/>
            </a:gdLst>
            <a:ahLst/>
            <a:cxnLst>
              <a:cxn ang="T8">
                <a:pos x="T0" y="T1"/>
              </a:cxn>
              <a:cxn ang="T9">
                <a:pos x="T2" y="T3"/>
              </a:cxn>
              <a:cxn ang="T10">
                <a:pos x="T4" y="T5"/>
              </a:cxn>
              <a:cxn ang="T11">
                <a:pos x="T6" y="T7"/>
              </a:cxn>
            </a:cxnLst>
            <a:rect l="T12" t="T13" r="T14" b="T15"/>
            <a:pathLst>
              <a:path w="21600" h="21600">
                <a:moveTo>
                  <a:pt x="0" y="0"/>
                </a:moveTo>
                <a:lnTo>
                  <a:pt x="3102" y="21600"/>
                </a:lnTo>
                <a:lnTo>
                  <a:pt x="18498" y="21600"/>
                </a:lnTo>
                <a:lnTo>
                  <a:pt x="21600" y="0"/>
                </a:lnTo>
                <a:close/>
              </a:path>
            </a:pathLst>
          </a:custGeom>
          <a:solidFill>
            <a:srgbClr val="33CCCC"/>
          </a:solidFill>
          <a:ln w="28575">
            <a:solidFill>
              <a:schemeClr val="bg2"/>
            </a:solidFill>
            <a:miter lim="800000"/>
            <a:headEnd/>
            <a:tailEnd/>
          </a:ln>
        </p:spPr>
        <p:txBody>
          <a:bodyPr wrap="none" anchor="ctr"/>
          <a:lstStyle/>
          <a:p>
            <a:endParaRPr lang="en-US"/>
          </a:p>
        </p:txBody>
      </p:sp>
      <p:sp>
        <p:nvSpPr>
          <p:cNvPr id="43012" name="AutoShape 4"/>
          <p:cNvSpPr>
            <a:spLocks noChangeArrowheads="1"/>
          </p:cNvSpPr>
          <p:nvPr/>
        </p:nvSpPr>
        <p:spPr bwMode="auto">
          <a:xfrm rot="10800000">
            <a:off x="2620963" y="3048000"/>
            <a:ext cx="3606800" cy="1143000"/>
          </a:xfrm>
          <a:custGeom>
            <a:avLst/>
            <a:gdLst>
              <a:gd name="T0" fmla="*/ 3287865 w 21600"/>
              <a:gd name="T1" fmla="*/ 571500 h 21600"/>
              <a:gd name="T2" fmla="*/ 1803400 w 21600"/>
              <a:gd name="T3" fmla="*/ 1143000 h 21600"/>
              <a:gd name="T4" fmla="*/ 318935 w 21600"/>
              <a:gd name="T5" fmla="*/ 571500 h 21600"/>
              <a:gd name="T6" fmla="*/ 1803400 w 21600"/>
              <a:gd name="T7" fmla="*/ 0 h 21600"/>
              <a:gd name="T8" fmla="*/ 0 60000 65536"/>
              <a:gd name="T9" fmla="*/ 0 60000 65536"/>
              <a:gd name="T10" fmla="*/ 0 60000 65536"/>
              <a:gd name="T11" fmla="*/ 0 60000 65536"/>
              <a:gd name="T12" fmla="*/ 3710 w 21600"/>
              <a:gd name="T13" fmla="*/ 3710 h 21600"/>
              <a:gd name="T14" fmla="*/ 17890 w 21600"/>
              <a:gd name="T15" fmla="*/ 17890 h 21600"/>
            </a:gdLst>
            <a:ahLst/>
            <a:cxnLst>
              <a:cxn ang="T8">
                <a:pos x="T0" y="T1"/>
              </a:cxn>
              <a:cxn ang="T9">
                <a:pos x="T2" y="T3"/>
              </a:cxn>
              <a:cxn ang="T10">
                <a:pos x="T4" y="T5"/>
              </a:cxn>
              <a:cxn ang="T11">
                <a:pos x="T6" y="T7"/>
              </a:cxn>
            </a:cxnLst>
            <a:rect l="T12" t="T13" r="T14" b="T15"/>
            <a:pathLst>
              <a:path w="21600" h="21600">
                <a:moveTo>
                  <a:pt x="0" y="0"/>
                </a:moveTo>
                <a:lnTo>
                  <a:pt x="3820" y="21600"/>
                </a:lnTo>
                <a:lnTo>
                  <a:pt x="17780" y="21600"/>
                </a:lnTo>
                <a:lnTo>
                  <a:pt x="21600" y="0"/>
                </a:lnTo>
                <a:close/>
              </a:path>
            </a:pathLst>
          </a:custGeom>
          <a:solidFill>
            <a:srgbClr val="00FFFF"/>
          </a:solidFill>
          <a:ln w="28575">
            <a:solidFill>
              <a:schemeClr val="bg2"/>
            </a:solidFill>
            <a:miter lim="800000"/>
            <a:headEnd/>
            <a:tailEnd/>
          </a:ln>
        </p:spPr>
        <p:txBody>
          <a:bodyPr wrap="none" anchor="ctr"/>
          <a:lstStyle/>
          <a:p>
            <a:endParaRPr lang="en-US"/>
          </a:p>
        </p:txBody>
      </p:sp>
      <p:sp>
        <p:nvSpPr>
          <p:cNvPr id="43013" name="AutoShape 5"/>
          <p:cNvSpPr>
            <a:spLocks noChangeArrowheads="1"/>
          </p:cNvSpPr>
          <p:nvPr/>
        </p:nvSpPr>
        <p:spPr bwMode="auto">
          <a:xfrm rot="10800000">
            <a:off x="1265238" y="5410200"/>
            <a:ext cx="6335712" cy="1219200"/>
          </a:xfrm>
          <a:custGeom>
            <a:avLst/>
            <a:gdLst>
              <a:gd name="T0" fmla="*/ 6007194 w 21600"/>
              <a:gd name="T1" fmla="*/ 609600 h 21600"/>
              <a:gd name="T2" fmla="*/ 3167856 w 21600"/>
              <a:gd name="T3" fmla="*/ 1219200 h 21600"/>
              <a:gd name="T4" fmla="*/ 328518 w 21600"/>
              <a:gd name="T5" fmla="*/ 609600 h 21600"/>
              <a:gd name="T6" fmla="*/ 3167856 w 21600"/>
              <a:gd name="T7" fmla="*/ 0 h 21600"/>
              <a:gd name="T8" fmla="*/ 0 60000 65536"/>
              <a:gd name="T9" fmla="*/ 0 60000 65536"/>
              <a:gd name="T10" fmla="*/ 0 60000 65536"/>
              <a:gd name="T11" fmla="*/ 0 60000 65536"/>
              <a:gd name="T12" fmla="*/ 2920 w 21600"/>
              <a:gd name="T13" fmla="*/ 2920 h 21600"/>
              <a:gd name="T14" fmla="*/ 18680 w 21600"/>
              <a:gd name="T15" fmla="*/ 18680 h 21600"/>
            </a:gdLst>
            <a:ahLst/>
            <a:cxnLst>
              <a:cxn ang="T8">
                <a:pos x="T0" y="T1"/>
              </a:cxn>
              <a:cxn ang="T9">
                <a:pos x="T2" y="T3"/>
              </a:cxn>
              <a:cxn ang="T10">
                <a:pos x="T4" y="T5"/>
              </a:cxn>
              <a:cxn ang="T11">
                <a:pos x="T6" y="T7"/>
              </a:cxn>
            </a:cxnLst>
            <a:rect l="T12" t="T13" r="T14" b="T15"/>
            <a:pathLst>
              <a:path w="21600" h="21600">
                <a:moveTo>
                  <a:pt x="0" y="0"/>
                </a:moveTo>
                <a:lnTo>
                  <a:pt x="2239" y="21600"/>
                </a:lnTo>
                <a:lnTo>
                  <a:pt x="19361" y="21600"/>
                </a:lnTo>
                <a:lnTo>
                  <a:pt x="21600" y="0"/>
                </a:lnTo>
                <a:close/>
              </a:path>
            </a:pathLst>
          </a:custGeom>
          <a:solidFill>
            <a:srgbClr val="00CCFF"/>
          </a:solidFill>
          <a:ln w="28575">
            <a:solidFill>
              <a:schemeClr val="bg2"/>
            </a:solidFill>
            <a:miter lim="800000"/>
            <a:headEnd/>
            <a:tailEnd/>
          </a:ln>
        </p:spPr>
        <p:txBody>
          <a:bodyPr wrap="none" anchor="ctr"/>
          <a:lstStyle/>
          <a:p>
            <a:endParaRPr lang="en-US"/>
          </a:p>
        </p:txBody>
      </p:sp>
      <p:sp>
        <p:nvSpPr>
          <p:cNvPr id="43014" name="Text Box 6"/>
          <p:cNvSpPr txBox="1">
            <a:spLocks noChangeArrowheads="1"/>
          </p:cNvSpPr>
          <p:nvPr/>
        </p:nvSpPr>
        <p:spPr bwMode="auto">
          <a:xfrm>
            <a:off x="2438400" y="5791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dirty="0">
                <a:solidFill>
                  <a:schemeClr val="bg2"/>
                </a:solidFill>
                <a:latin typeface="Times New Roman" pitchFamily="18" charset="0"/>
              </a:rPr>
              <a:t>DATA</a:t>
            </a:r>
          </a:p>
        </p:txBody>
      </p:sp>
      <p:sp>
        <p:nvSpPr>
          <p:cNvPr id="43015" name="Text Box 7"/>
          <p:cNvSpPr txBox="1">
            <a:spLocks noChangeArrowheads="1"/>
          </p:cNvSpPr>
          <p:nvPr/>
        </p:nvSpPr>
        <p:spPr bwMode="auto">
          <a:xfrm>
            <a:off x="2590800" y="3429000"/>
            <a:ext cx="3886200" cy="46166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dirty="0">
                <a:solidFill>
                  <a:schemeClr val="bg2"/>
                </a:solidFill>
                <a:latin typeface="Times New Roman" pitchFamily="18" charset="0"/>
              </a:rPr>
              <a:t>KNOWLEDGE</a:t>
            </a:r>
          </a:p>
        </p:txBody>
      </p:sp>
      <p:sp>
        <p:nvSpPr>
          <p:cNvPr id="43016" name="Text Box 8"/>
          <p:cNvSpPr txBox="1">
            <a:spLocks noChangeArrowheads="1"/>
          </p:cNvSpPr>
          <p:nvPr/>
        </p:nvSpPr>
        <p:spPr bwMode="auto">
          <a:xfrm>
            <a:off x="2590800" y="4648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a:solidFill>
                  <a:schemeClr val="bg2"/>
                </a:solidFill>
                <a:latin typeface="Times New Roman" pitchFamily="18" charset="0"/>
              </a:rPr>
              <a:t>INFORMATION</a:t>
            </a:r>
          </a:p>
        </p:txBody>
      </p:sp>
      <p:sp>
        <p:nvSpPr>
          <p:cNvPr id="10" name="Rectangle 2"/>
          <p:cNvSpPr>
            <a:spLocks noGrp="1" noChangeArrowheads="1"/>
          </p:cNvSpPr>
          <p:nvPr>
            <p:ph type="title"/>
          </p:nvPr>
        </p:nvSpPr>
        <p:spPr>
          <a:xfrm>
            <a:off x="1543469" y="0"/>
            <a:ext cx="6543675" cy="1143000"/>
          </a:xfrm>
        </p:spPr>
        <p:txBody>
          <a:bodyPr/>
          <a:lstStyle/>
          <a:p>
            <a:pPr eaLnBrk="1" hangingPunct="1"/>
            <a:r>
              <a:rPr lang="en-US" dirty="0" smtClean="0"/>
              <a:t>Business Intelligence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utoShape 3"/>
          <p:cNvSpPr>
            <a:spLocks noChangeArrowheads="1"/>
          </p:cNvSpPr>
          <p:nvPr/>
        </p:nvSpPr>
        <p:spPr bwMode="auto">
          <a:xfrm rot="10800000">
            <a:off x="1905000" y="4191000"/>
            <a:ext cx="5040313" cy="1219200"/>
          </a:xfrm>
          <a:custGeom>
            <a:avLst/>
            <a:gdLst>
              <a:gd name="T0" fmla="*/ 4678391 w 21600"/>
              <a:gd name="T1" fmla="*/ 609600 h 21600"/>
              <a:gd name="T2" fmla="*/ 2520157 w 21600"/>
              <a:gd name="T3" fmla="*/ 1219200 h 21600"/>
              <a:gd name="T4" fmla="*/ 361922 w 21600"/>
              <a:gd name="T5" fmla="*/ 609600 h 21600"/>
              <a:gd name="T6" fmla="*/ 2520157 w 21600"/>
              <a:gd name="T7" fmla="*/ 0 h 21600"/>
              <a:gd name="T8" fmla="*/ 0 60000 65536"/>
              <a:gd name="T9" fmla="*/ 0 60000 65536"/>
              <a:gd name="T10" fmla="*/ 0 60000 65536"/>
              <a:gd name="T11" fmla="*/ 0 60000 65536"/>
              <a:gd name="T12" fmla="*/ 3351 w 21600"/>
              <a:gd name="T13" fmla="*/ 3351 h 21600"/>
              <a:gd name="T14" fmla="*/ 18249 w 21600"/>
              <a:gd name="T15" fmla="*/ 18249 h 21600"/>
            </a:gdLst>
            <a:ahLst/>
            <a:cxnLst>
              <a:cxn ang="T8">
                <a:pos x="T0" y="T1"/>
              </a:cxn>
              <a:cxn ang="T9">
                <a:pos x="T2" y="T3"/>
              </a:cxn>
              <a:cxn ang="T10">
                <a:pos x="T4" y="T5"/>
              </a:cxn>
              <a:cxn ang="T11">
                <a:pos x="T6" y="T7"/>
              </a:cxn>
            </a:cxnLst>
            <a:rect l="T12" t="T13" r="T14" b="T15"/>
            <a:pathLst>
              <a:path w="21600" h="21600">
                <a:moveTo>
                  <a:pt x="0" y="0"/>
                </a:moveTo>
                <a:lnTo>
                  <a:pt x="3102" y="21600"/>
                </a:lnTo>
                <a:lnTo>
                  <a:pt x="18498" y="21600"/>
                </a:lnTo>
                <a:lnTo>
                  <a:pt x="21600" y="0"/>
                </a:lnTo>
                <a:close/>
              </a:path>
            </a:pathLst>
          </a:custGeom>
          <a:solidFill>
            <a:srgbClr val="33CCCC"/>
          </a:solidFill>
          <a:ln w="28575">
            <a:solidFill>
              <a:schemeClr val="bg2"/>
            </a:solidFill>
            <a:miter lim="800000"/>
            <a:headEnd/>
            <a:tailEnd/>
          </a:ln>
        </p:spPr>
        <p:txBody>
          <a:bodyPr wrap="none" anchor="ctr"/>
          <a:lstStyle/>
          <a:p>
            <a:endParaRPr lang="en-US"/>
          </a:p>
        </p:txBody>
      </p:sp>
      <p:sp>
        <p:nvSpPr>
          <p:cNvPr id="44036" name="AutoShape 4"/>
          <p:cNvSpPr>
            <a:spLocks noChangeArrowheads="1"/>
          </p:cNvSpPr>
          <p:nvPr/>
        </p:nvSpPr>
        <p:spPr bwMode="auto">
          <a:xfrm rot="10800000">
            <a:off x="2620963" y="3048000"/>
            <a:ext cx="3606800" cy="1143000"/>
          </a:xfrm>
          <a:custGeom>
            <a:avLst/>
            <a:gdLst>
              <a:gd name="T0" fmla="*/ 3287865 w 21600"/>
              <a:gd name="T1" fmla="*/ 571500 h 21600"/>
              <a:gd name="T2" fmla="*/ 1803400 w 21600"/>
              <a:gd name="T3" fmla="*/ 1143000 h 21600"/>
              <a:gd name="T4" fmla="*/ 318935 w 21600"/>
              <a:gd name="T5" fmla="*/ 571500 h 21600"/>
              <a:gd name="T6" fmla="*/ 1803400 w 21600"/>
              <a:gd name="T7" fmla="*/ 0 h 21600"/>
              <a:gd name="T8" fmla="*/ 0 60000 65536"/>
              <a:gd name="T9" fmla="*/ 0 60000 65536"/>
              <a:gd name="T10" fmla="*/ 0 60000 65536"/>
              <a:gd name="T11" fmla="*/ 0 60000 65536"/>
              <a:gd name="T12" fmla="*/ 3710 w 21600"/>
              <a:gd name="T13" fmla="*/ 3710 h 21600"/>
              <a:gd name="T14" fmla="*/ 17890 w 21600"/>
              <a:gd name="T15" fmla="*/ 17890 h 21600"/>
            </a:gdLst>
            <a:ahLst/>
            <a:cxnLst>
              <a:cxn ang="T8">
                <a:pos x="T0" y="T1"/>
              </a:cxn>
              <a:cxn ang="T9">
                <a:pos x="T2" y="T3"/>
              </a:cxn>
              <a:cxn ang="T10">
                <a:pos x="T4" y="T5"/>
              </a:cxn>
              <a:cxn ang="T11">
                <a:pos x="T6" y="T7"/>
              </a:cxn>
            </a:cxnLst>
            <a:rect l="T12" t="T13" r="T14" b="T15"/>
            <a:pathLst>
              <a:path w="21600" h="21600">
                <a:moveTo>
                  <a:pt x="0" y="0"/>
                </a:moveTo>
                <a:lnTo>
                  <a:pt x="3820" y="21600"/>
                </a:lnTo>
                <a:lnTo>
                  <a:pt x="17780" y="21600"/>
                </a:lnTo>
                <a:lnTo>
                  <a:pt x="21600" y="0"/>
                </a:lnTo>
                <a:close/>
              </a:path>
            </a:pathLst>
          </a:custGeom>
          <a:solidFill>
            <a:srgbClr val="00FFFF"/>
          </a:solidFill>
          <a:ln w="28575">
            <a:solidFill>
              <a:schemeClr val="bg2"/>
            </a:solidFill>
            <a:miter lim="800000"/>
            <a:headEnd/>
            <a:tailEnd/>
          </a:ln>
        </p:spPr>
        <p:txBody>
          <a:bodyPr wrap="none" anchor="ctr"/>
          <a:lstStyle/>
          <a:p>
            <a:endParaRPr lang="en-US"/>
          </a:p>
        </p:txBody>
      </p:sp>
      <p:sp>
        <p:nvSpPr>
          <p:cNvPr id="44037" name="AutoShape 5"/>
          <p:cNvSpPr>
            <a:spLocks noChangeArrowheads="1"/>
          </p:cNvSpPr>
          <p:nvPr/>
        </p:nvSpPr>
        <p:spPr bwMode="auto">
          <a:xfrm rot="10800000">
            <a:off x="1265238" y="5410200"/>
            <a:ext cx="6335712" cy="1219200"/>
          </a:xfrm>
          <a:custGeom>
            <a:avLst/>
            <a:gdLst>
              <a:gd name="T0" fmla="*/ 6007194 w 21600"/>
              <a:gd name="T1" fmla="*/ 609600 h 21600"/>
              <a:gd name="T2" fmla="*/ 3167856 w 21600"/>
              <a:gd name="T3" fmla="*/ 1219200 h 21600"/>
              <a:gd name="T4" fmla="*/ 328518 w 21600"/>
              <a:gd name="T5" fmla="*/ 609600 h 21600"/>
              <a:gd name="T6" fmla="*/ 3167856 w 21600"/>
              <a:gd name="T7" fmla="*/ 0 h 21600"/>
              <a:gd name="T8" fmla="*/ 0 60000 65536"/>
              <a:gd name="T9" fmla="*/ 0 60000 65536"/>
              <a:gd name="T10" fmla="*/ 0 60000 65536"/>
              <a:gd name="T11" fmla="*/ 0 60000 65536"/>
              <a:gd name="T12" fmla="*/ 2920 w 21600"/>
              <a:gd name="T13" fmla="*/ 2920 h 21600"/>
              <a:gd name="T14" fmla="*/ 18680 w 21600"/>
              <a:gd name="T15" fmla="*/ 18680 h 21600"/>
            </a:gdLst>
            <a:ahLst/>
            <a:cxnLst>
              <a:cxn ang="T8">
                <a:pos x="T0" y="T1"/>
              </a:cxn>
              <a:cxn ang="T9">
                <a:pos x="T2" y="T3"/>
              </a:cxn>
              <a:cxn ang="T10">
                <a:pos x="T4" y="T5"/>
              </a:cxn>
              <a:cxn ang="T11">
                <a:pos x="T6" y="T7"/>
              </a:cxn>
            </a:cxnLst>
            <a:rect l="T12" t="T13" r="T14" b="T15"/>
            <a:pathLst>
              <a:path w="21600" h="21600">
                <a:moveTo>
                  <a:pt x="0" y="0"/>
                </a:moveTo>
                <a:lnTo>
                  <a:pt x="2239" y="21600"/>
                </a:lnTo>
                <a:lnTo>
                  <a:pt x="19361" y="21600"/>
                </a:lnTo>
                <a:lnTo>
                  <a:pt x="21600" y="0"/>
                </a:lnTo>
                <a:close/>
              </a:path>
            </a:pathLst>
          </a:custGeom>
          <a:solidFill>
            <a:srgbClr val="00CCFF"/>
          </a:solidFill>
          <a:ln w="28575">
            <a:solidFill>
              <a:schemeClr val="bg2"/>
            </a:solidFill>
            <a:miter lim="800000"/>
            <a:headEnd/>
            <a:tailEnd/>
          </a:ln>
        </p:spPr>
        <p:txBody>
          <a:bodyPr wrap="none" anchor="ctr"/>
          <a:lstStyle/>
          <a:p>
            <a:endParaRPr lang="en-US"/>
          </a:p>
        </p:txBody>
      </p:sp>
      <p:sp>
        <p:nvSpPr>
          <p:cNvPr id="44038" name="AutoShape 6"/>
          <p:cNvSpPr>
            <a:spLocks noChangeArrowheads="1"/>
          </p:cNvSpPr>
          <p:nvPr/>
        </p:nvSpPr>
        <p:spPr bwMode="auto">
          <a:xfrm>
            <a:off x="3273287" y="1295400"/>
            <a:ext cx="2304636" cy="1755775"/>
          </a:xfrm>
          <a:prstGeom prst="triangle">
            <a:avLst>
              <a:gd name="adj" fmla="val 50102"/>
            </a:avLst>
          </a:prstGeom>
          <a:solidFill>
            <a:srgbClr val="CCFFFF"/>
          </a:solidFill>
          <a:ln w="28575">
            <a:solidFill>
              <a:schemeClr val="bg2"/>
            </a:solidFill>
            <a:miter lim="800000"/>
            <a:headEnd/>
            <a:tailEnd/>
          </a:ln>
        </p:spPr>
        <p:txBody>
          <a:bodyPr wrap="none" anchor="ctr"/>
          <a:lstStyle/>
          <a:p>
            <a:endParaRPr lang="en-US"/>
          </a:p>
        </p:txBody>
      </p:sp>
      <p:sp>
        <p:nvSpPr>
          <p:cNvPr id="44039" name="Text Box 7"/>
          <p:cNvSpPr txBox="1">
            <a:spLocks noChangeArrowheads="1"/>
          </p:cNvSpPr>
          <p:nvPr/>
        </p:nvSpPr>
        <p:spPr bwMode="auto">
          <a:xfrm>
            <a:off x="2438400" y="5791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dirty="0">
                <a:solidFill>
                  <a:schemeClr val="bg2"/>
                </a:solidFill>
                <a:latin typeface="Times New Roman" pitchFamily="18" charset="0"/>
              </a:rPr>
              <a:t>DATA</a:t>
            </a:r>
          </a:p>
        </p:txBody>
      </p:sp>
      <p:sp>
        <p:nvSpPr>
          <p:cNvPr id="44040" name="Text Box 8"/>
          <p:cNvSpPr txBox="1">
            <a:spLocks noChangeArrowheads="1"/>
          </p:cNvSpPr>
          <p:nvPr/>
        </p:nvSpPr>
        <p:spPr bwMode="auto">
          <a:xfrm>
            <a:off x="2590800" y="3429000"/>
            <a:ext cx="3886200" cy="523220"/>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2800" dirty="0">
                <a:solidFill>
                  <a:schemeClr val="bg2"/>
                </a:solidFill>
                <a:latin typeface="Times New Roman" pitchFamily="18" charset="0"/>
              </a:rPr>
              <a:t>KNOWLEDGE</a:t>
            </a:r>
          </a:p>
        </p:txBody>
      </p:sp>
      <p:sp>
        <p:nvSpPr>
          <p:cNvPr id="44041" name="Text Box 9"/>
          <p:cNvSpPr txBox="1">
            <a:spLocks noChangeArrowheads="1"/>
          </p:cNvSpPr>
          <p:nvPr/>
        </p:nvSpPr>
        <p:spPr bwMode="auto">
          <a:xfrm>
            <a:off x="2590800" y="4648200"/>
            <a:ext cx="3886200" cy="584775"/>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3200">
                <a:solidFill>
                  <a:schemeClr val="bg2"/>
                </a:solidFill>
                <a:latin typeface="Times New Roman" pitchFamily="18" charset="0"/>
              </a:rPr>
              <a:t>INFORMATION</a:t>
            </a:r>
          </a:p>
        </p:txBody>
      </p:sp>
      <p:sp>
        <p:nvSpPr>
          <p:cNvPr id="44042" name="Text Box 10"/>
          <p:cNvSpPr txBox="1">
            <a:spLocks noChangeArrowheads="1"/>
          </p:cNvSpPr>
          <p:nvPr/>
        </p:nvSpPr>
        <p:spPr bwMode="auto">
          <a:xfrm>
            <a:off x="2514600" y="2286000"/>
            <a:ext cx="3886200" cy="400110"/>
          </a:xfrm>
          <a:prstGeom prst="rect">
            <a:avLst/>
          </a:prstGeom>
          <a:noFill/>
          <a:ln w="9525">
            <a:noFill/>
            <a:miter lim="800000"/>
            <a:headEnd/>
            <a:tailEnd/>
          </a:ln>
        </p:spPr>
        <p:txBody>
          <a:bodyPr>
            <a:spAutoFit/>
          </a:bodyPr>
          <a:lstStyle/>
          <a:p>
            <a:pPr algn="ctr" eaLnBrk="0" hangingPunct="0">
              <a:lnSpc>
                <a:spcPct val="100000"/>
              </a:lnSpc>
              <a:spcBef>
                <a:spcPct val="50000"/>
              </a:spcBef>
              <a:buClrTx/>
              <a:buSzTx/>
              <a:buFontTx/>
              <a:buNone/>
            </a:pPr>
            <a:r>
              <a:rPr lang="en-US" sz="2000" dirty="0">
                <a:solidFill>
                  <a:schemeClr val="bg2"/>
                </a:solidFill>
                <a:latin typeface="Times New Roman" pitchFamily="18" charset="0"/>
              </a:rPr>
              <a:t>DECISION</a:t>
            </a:r>
          </a:p>
        </p:txBody>
      </p:sp>
      <p:sp>
        <p:nvSpPr>
          <p:cNvPr id="13" name="Rectangle 2"/>
          <p:cNvSpPr>
            <a:spLocks noGrp="1" noChangeArrowheads="1"/>
          </p:cNvSpPr>
          <p:nvPr>
            <p:ph type="title"/>
          </p:nvPr>
        </p:nvSpPr>
        <p:spPr>
          <a:xfrm>
            <a:off x="1543469" y="0"/>
            <a:ext cx="6543675" cy="1143000"/>
          </a:xfrm>
        </p:spPr>
        <p:txBody>
          <a:bodyPr/>
          <a:lstStyle/>
          <a:p>
            <a:pPr eaLnBrk="1" hangingPunct="1"/>
            <a:r>
              <a:rPr lang="en-US" dirty="0" smtClean="0"/>
              <a:t>Business Intelligence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796" y="119272"/>
            <a:ext cx="8686800" cy="990600"/>
          </a:xfrm>
          <a:noFill/>
        </p:spPr>
        <p:txBody>
          <a:bodyPr/>
          <a:lstStyle/>
          <a:p>
            <a:pPr eaLnBrk="1" hangingPunct="1"/>
            <a:r>
              <a:rPr lang="en-US" sz="3000" dirty="0" smtClean="0"/>
              <a:t>Motivation: “Necessity is the Mother of Invention”</a:t>
            </a:r>
          </a:p>
        </p:txBody>
      </p:sp>
      <p:sp>
        <p:nvSpPr>
          <p:cNvPr id="305155" name="Rectangle 3"/>
          <p:cNvSpPr>
            <a:spLocks noGrp="1" noChangeArrowheads="1"/>
          </p:cNvSpPr>
          <p:nvPr>
            <p:ph type="body" idx="1"/>
          </p:nvPr>
        </p:nvSpPr>
        <p:spPr>
          <a:xfrm>
            <a:off x="321367" y="1182756"/>
            <a:ext cx="8213035" cy="5715000"/>
          </a:xfrm>
        </p:spPr>
        <p:txBody>
          <a:bodyPr lIns="92075" tIns="46038" rIns="92075" bIns="46038"/>
          <a:lstStyle/>
          <a:p>
            <a:pPr eaLnBrk="1" hangingPunct="1">
              <a:lnSpc>
                <a:spcPct val="150000"/>
              </a:lnSpc>
              <a:defRPr/>
            </a:pPr>
            <a:r>
              <a:rPr lang="en-US" sz="2400" u="sng" dirty="0" smtClean="0">
                <a:solidFill>
                  <a:schemeClr val="accent2"/>
                </a:solidFill>
              </a:rPr>
              <a:t>Data explosion problem</a:t>
            </a:r>
            <a:r>
              <a:rPr lang="en-US" sz="2400" dirty="0" smtClean="0">
                <a:solidFill>
                  <a:schemeClr val="accent2"/>
                </a:solidFill>
              </a:rPr>
              <a:t> </a:t>
            </a:r>
          </a:p>
          <a:p>
            <a:pPr lvl="1" eaLnBrk="1" hangingPunct="1">
              <a:lnSpc>
                <a:spcPct val="150000"/>
              </a:lnSpc>
              <a:buFont typeface="Arial" pitchFamily="34" charset="0"/>
              <a:buChar char="•"/>
              <a:defRPr/>
            </a:pPr>
            <a:r>
              <a:rPr lang="en-US" sz="2400" dirty="0" smtClean="0">
                <a:solidFill>
                  <a:srgbClr val="FFFFFF"/>
                </a:solidFill>
              </a:rPr>
              <a:t>Automated data collection tools and mature database technology lead to tremendous amounts of data stored in databases, data warehouses and other information repositories          </a:t>
            </a:r>
          </a:p>
          <a:p>
            <a:pPr eaLnBrk="1" hangingPunct="1">
              <a:defRPr/>
            </a:pPr>
            <a:r>
              <a:rPr lang="en-US" sz="2400" dirty="0" smtClean="0">
                <a:solidFill>
                  <a:schemeClr val="accent2"/>
                </a:solidFill>
              </a:rPr>
              <a:t>How to satisfy users when they demand ?  </a:t>
            </a:r>
          </a:p>
          <a:p>
            <a:pPr lvl="1" eaLnBrk="1" hangingPunct="1">
              <a:lnSpc>
                <a:spcPct val="150000"/>
              </a:lnSpc>
              <a:buFont typeface="Arial" pitchFamily="34" charset="0"/>
              <a:buChar char="•"/>
              <a:defRPr/>
            </a:pPr>
            <a:r>
              <a:rPr lang="en-US" sz="2400" dirty="0" smtClean="0">
                <a:solidFill>
                  <a:srgbClr val="FFFFFF"/>
                </a:solidFill>
              </a:rPr>
              <a:t>Data warehousing and on-line analytical processing</a:t>
            </a:r>
          </a:p>
          <a:p>
            <a:pPr lvl="1" eaLnBrk="1" hangingPunct="1">
              <a:lnSpc>
                <a:spcPct val="150000"/>
              </a:lnSpc>
              <a:buFont typeface="Arial" pitchFamily="34" charset="0"/>
              <a:buChar char="•"/>
              <a:defRPr/>
            </a:pPr>
            <a:r>
              <a:rPr lang="en-US" sz="2400" dirty="0" smtClean="0">
                <a:solidFill>
                  <a:srgbClr val="FFFFFF"/>
                </a:solidFill>
              </a:rPr>
              <a:t>Extraction of interesting knowledge (rules, regularities,  patterns, constraints) from data in large databases</a:t>
            </a:r>
          </a:p>
        </p:txBody>
      </p:sp>
    </p:spTree>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34280" y="66260"/>
            <a:ext cx="7772400" cy="914400"/>
          </a:xfrm>
        </p:spPr>
        <p:txBody>
          <a:bodyPr/>
          <a:lstStyle/>
          <a:p>
            <a:pPr eaLnBrk="1" hangingPunct="1"/>
            <a:r>
              <a:rPr lang="en-US" dirty="0" smtClean="0"/>
              <a:t>Characteristics of data in DW</a:t>
            </a:r>
            <a:endParaRPr lang="en-IN" dirty="0" smtClean="0"/>
          </a:p>
        </p:txBody>
      </p:sp>
      <p:sp>
        <p:nvSpPr>
          <p:cNvPr id="355331" name="Rectangle 3"/>
          <p:cNvSpPr>
            <a:spLocks noGrp="1" noChangeArrowheads="1"/>
          </p:cNvSpPr>
          <p:nvPr>
            <p:ph type="body" idx="1"/>
          </p:nvPr>
        </p:nvSpPr>
        <p:spPr>
          <a:xfrm>
            <a:off x="457200" y="1159564"/>
            <a:ext cx="8305800" cy="5064125"/>
          </a:xfrm>
        </p:spPr>
        <p:txBody>
          <a:bodyPr/>
          <a:lstStyle/>
          <a:p>
            <a:pPr eaLnBrk="1" hangingPunct="1">
              <a:buFont typeface="Wingdings" pitchFamily="2" charset="2"/>
              <a:buNone/>
              <a:defRPr/>
            </a:pPr>
            <a:r>
              <a:rPr lang="en-US" dirty="0" smtClean="0">
                <a:solidFill>
                  <a:srgbClr val="DDDDDD"/>
                </a:solidFill>
              </a:rPr>
              <a:t>   </a:t>
            </a:r>
            <a:r>
              <a:rPr lang="en-US" sz="2800" dirty="0" smtClean="0">
                <a:solidFill>
                  <a:schemeClr val="accent2"/>
                </a:solidFill>
              </a:rPr>
              <a:t>DW can be viewed as an informational system with the following attributes</a:t>
            </a:r>
            <a:endParaRPr lang="en-US" dirty="0" smtClean="0">
              <a:solidFill>
                <a:schemeClr val="accent2"/>
              </a:solidFill>
            </a:endParaRPr>
          </a:p>
          <a:p>
            <a:pPr lvl="1" eaLnBrk="1" hangingPunct="1">
              <a:defRPr/>
            </a:pPr>
            <a:r>
              <a:rPr lang="en-US" dirty="0" smtClean="0">
                <a:solidFill>
                  <a:srgbClr val="FFFFFF"/>
                </a:solidFill>
              </a:rPr>
              <a:t>  It is a database designed for analytical tasks  </a:t>
            </a:r>
          </a:p>
          <a:p>
            <a:pPr lvl="1" eaLnBrk="1" hangingPunct="1">
              <a:buNone/>
              <a:defRPr/>
            </a:pPr>
            <a:r>
              <a:rPr lang="en-US" dirty="0" smtClean="0">
                <a:solidFill>
                  <a:srgbClr val="FFFFFF"/>
                </a:solidFill>
              </a:rPr>
              <a:t>     using data from multiple applications.</a:t>
            </a:r>
          </a:p>
          <a:p>
            <a:pPr lvl="1" eaLnBrk="1" hangingPunct="1">
              <a:defRPr/>
            </a:pPr>
            <a:r>
              <a:rPr lang="en-US" dirty="0" smtClean="0">
                <a:solidFill>
                  <a:srgbClr val="FFFFFF"/>
                </a:solidFill>
              </a:rPr>
              <a:t>  Supports small no. of users with long </a:t>
            </a:r>
          </a:p>
          <a:p>
            <a:pPr lvl="1" eaLnBrk="1" hangingPunct="1">
              <a:buNone/>
              <a:defRPr/>
            </a:pPr>
            <a:r>
              <a:rPr lang="en-US" dirty="0" smtClean="0">
                <a:solidFill>
                  <a:srgbClr val="FFFFFF"/>
                </a:solidFill>
              </a:rPr>
              <a:t>     interactions.</a:t>
            </a:r>
          </a:p>
          <a:p>
            <a:pPr lvl="1" eaLnBrk="1" hangingPunct="1">
              <a:defRPr/>
            </a:pPr>
            <a:r>
              <a:rPr lang="en-US" dirty="0" smtClean="0">
                <a:solidFill>
                  <a:srgbClr val="FFFFFF"/>
                </a:solidFill>
              </a:rPr>
              <a:t>  Usage is read-intensive.</a:t>
            </a:r>
          </a:p>
          <a:p>
            <a:pPr lvl="1" eaLnBrk="1" hangingPunct="1">
              <a:defRPr/>
            </a:pPr>
            <a:r>
              <a:rPr lang="en-US" dirty="0" smtClean="0">
                <a:solidFill>
                  <a:srgbClr val="FFFFFF"/>
                </a:solidFill>
              </a:rPr>
              <a:t>  Content is periodically updated (mostly </a:t>
            </a:r>
          </a:p>
          <a:p>
            <a:pPr lvl="1" eaLnBrk="1" hangingPunct="1">
              <a:buNone/>
              <a:defRPr/>
            </a:pPr>
            <a:r>
              <a:rPr lang="en-US" dirty="0" smtClean="0">
                <a:solidFill>
                  <a:srgbClr val="FFFFFF"/>
                </a:solidFill>
              </a:rPr>
              <a:t>     additions)</a:t>
            </a:r>
          </a:p>
          <a:p>
            <a:pPr lvl="1" eaLnBrk="1" hangingPunct="1">
              <a:defRPr/>
            </a:pPr>
            <a:r>
              <a:rPr lang="en-US" dirty="0" smtClean="0">
                <a:solidFill>
                  <a:srgbClr val="FFFFFF"/>
                </a:solidFill>
              </a:rPr>
              <a:t>  Contains a few large tables</a:t>
            </a:r>
            <a:endParaRPr lang="en-IN" dirty="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55331">
                                            <p:txEl>
                                              <p:pRg st="1" end="1"/>
                                            </p:txEl>
                                          </p:spTgt>
                                        </p:tgtEl>
                                        <p:attrNameLst>
                                          <p:attrName>style.visibility</p:attrName>
                                        </p:attrNameLst>
                                      </p:cBhvr>
                                      <p:to>
                                        <p:strVal val="visible"/>
                                      </p:to>
                                    </p:set>
                                    <p:animEffect transition="in" filter="box(out)">
                                      <p:cBhvr>
                                        <p:cTn id="7" dur="1000"/>
                                        <p:tgtEl>
                                          <p:spTgt spid="355331">
                                            <p:txEl>
                                              <p:pRg st="1" end="1"/>
                                            </p:txEl>
                                          </p:spTgt>
                                        </p:tgtEl>
                                      </p:cBhvr>
                                    </p:animEffect>
                                  </p:childTnLst>
                                  <p:subTnLst>
                                    <p:animClr clrSpc="rgb" dir="cw">
                                      <p:cBhvr override="childStyle">
                                        <p:cTn dur="1" fill="hold" display="0" masterRel="nextClick" afterEffect="1"/>
                                        <p:tgtEl>
                                          <p:spTgt spid="355331">
                                            <p:txEl>
                                              <p:pRg st="1" end="1"/>
                                            </p:txEl>
                                          </p:spTgt>
                                        </p:tgtEl>
                                        <p:attrNameLst>
                                          <p:attrName>ppt_c</p:attrName>
                                        </p:attrNameLst>
                                      </p:cBhvr>
                                      <p:to>
                                        <a:srgbClr val="7FFF00"/>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55331">
                                            <p:txEl>
                                              <p:pRg st="2" end="2"/>
                                            </p:txEl>
                                          </p:spTgt>
                                        </p:tgtEl>
                                        <p:attrNameLst>
                                          <p:attrName>style.visibility</p:attrName>
                                        </p:attrNameLst>
                                      </p:cBhvr>
                                      <p:to>
                                        <p:strVal val="visible"/>
                                      </p:to>
                                    </p:set>
                                    <p:animEffect transition="in" filter="box(out)">
                                      <p:cBhvr>
                                        <p:cTn id="12" dur="1000"/>
                                        <p:tgtEl>
                                          <p:spTgt spid="355331">
                                            <p:txEl>
                                              <p:pRg st="2" end="2"/>
                                            </p:txEl>
                                          </p:spTgt>
                                        </p:tgtEl>
                                      </p:cBhvr>
                                    </p:animEffect>
                                  </p:childTnLst>
                                  <p:subTnLst>
                                    <p:animClr>
                                      <p:cBhvr override="childStyle">
                                        <p:cTn dur="1" fill="hold" display="0" masterRel="nextClick" afterEffect="1"/>
                                        <p:tgtEl>
                                          <p:spTgt spid="355331">
                                            <p:txEl>
                                              <p:pRg st="2" end="2"/>
                                            </p:txEl>
                                          </p:spTgt>
                                        </p:tgtEl>
                                        <p:attrNameLst>
                                          <p:attrName>ppt_c</p:attrName>
                                        </p:attrNameLst>
                                      </p:cBhvr>
                                      <p:to>
                                        <a:srgbClr val="7FFF00"/>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55331">
                                            <p:txEl>
                                              <p:pRg st="3" end="3"/>
                                            </p:txEl>
                                          </p:spTgt>
                                        </p:tgtEl>
                                        <p:attrNameLst>
                                          <p:attrName>style.visibility</p:attrName>
                                        </p:attrNameLst>
                                      </p:cBhvr>
                                      <p:to>
                                        <p:strVal val="visible"/>
                                      </p:to>
                                    </p:set>
                                    <p:anim calcmode="lin" valueType="num">
                                      <p:cBhvr additive="base">
                                        <p:cTn id="17" dur="500" fill="hold"/>
                                        <p:tgtEl>
                                          <p:spTgt spid="355331">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5533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5331">
                                            <p:txEl>
                                              <p:pRg st="3" end="3"/>
                                            </p:txEl>
                                          </p:spTgt>
                                        </p:tgtEl>
                                        <p:attrNameLst>
                                          <p:attrName>ppt_c</p:attrName>
                                        </p:attrNameLst>
                                      </p:cBhvr>
                                      <p:to>
                                        <a:schemeClr val="accent2"/>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55331">
                                            <p:txEl>
                                              <p:pRg st="4" end="4"/>
                                            </p:txEl>
                                          </p:spTgt>
                                        </p:tgtEl>
                                        <p:attrNameLst>
                                          <p:attrName>style.visibility</p:attrName>
                                        </p:attrNameLst>
                                      </p:cBhvr>
                                      <p:to>
                                        <p:strVal val="visible"/>
                                      </p:to>
                                    </p:set>
                                    <p:anim calcmode="lin" valueType="num">
                                      <p:cBhvr additive="base">
                                        <p:cTn id="23" dur="500" fill="hold"/>
                                        <p:tgtEl>
                                          <p:spTgt spid="35533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5533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355331">
                                            <p:txEl>
                                              <p:pRg st="4" end="4"/>
                                            </p:txEl>
                                          </p:spTgt>
                                        </p:tgtEl>
                                        <p:attrNameLst>
                                          <p:attrName>ppt_c</p:attrName>
                                        </p:attrNameLst>
                                      </p:cBhvr>
                                      <p:to>
                                        <a:schemeClr val="accent2"/>
                                      </p:to>
                                    </p:animClr>
                                  </p:sub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55331">
                                            <p:txEl>
                                              <p:pRg st="5" end="5"/>
                                            </p:txEl>
                                          </p:spTgt>
                                        </p:tgtEl>
                                        <p:attrNameLst>
                                          <p:attrName>style.visibility</p:attrName>
                                        </p:attrNameLst>
                                      </p:cBhvr>
                                      <p:to>
                                        <p:strVal val="visible"/>
                                      </p:to>
                                    </p:set>
                                    <p:animEffect transition="in" filter="diamond(in)">
                                      <p:cBhvr>
                                        <p:cTn id="29" dur="1000"/>
                                        <p:tgtEl>
                                          <p:spTgt spid="355331">
                                            <p:txEl>
                                              <p:pRg st="5" end="5"/>
                                            </p:txEl>
                                          </p:spTgt>
                                        </p:tgtEl>
                                      </p:cBhvr>
                                    </p:animEffect>
                                  </p:childTnLst>
                                  <p:subTnLst>
                                    <p:animClr clrSpc="rgb" dir="cw">
                                      <p:cBhvr override="childStyle">
                                        <p:cTn dur="1" fill="hold" display="0" masterRel="nextClick" afterEffect="1"/>
                                        <p:tgtEl>
                                          <p:spTgt spid="355331">
                                            <p:txEl>
                                              <p:pRg st="5" end="5"/>
                                            </p:txEl>
                                          </p:spTgt>
                                        </p:tgtEl>
                                        <p:attrNameLst>
                                          <p:attrName>ppt_c</p:attrName>
                                        </p:attrNameLst>
                                      </p:cBhvr>
                                      <p:to>
                                        <a:srgbClr val="F95AB7"/>
                                      </p:to>
                                    </p:animClr>
                                  </p:sub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355331">
                                            <p:txEl>
                                              <p:pRg st="6" end="6"/>
                                            </p:txEl>
                                          </p:spTgt>
                                        </p:tgtEl>
                                        <p:attrNameLst>
                                          <p:attrName>style.visibility</p:attrName>
                                        </p:attrNameLst>
                                      </p:cBhvr>
                                      <p:to>
                                        <p:strVal val="visible"/>
                                      </p:to>
                                    </p:set>
                                    <p:animEffect transition="in" filter="blinds(vertical)">
                                      <p:cBhvr>
                                        <p:cTn id="34" dur="500"/>
                                        <p:tgtEl>
                                          <p:spTgt spid="355331">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355331">
                                            <p:txEl>
                                              <p:pRg st="7" end="7"/>
                                            </p:txEl>
                                          </p:spTgt>
                                        </p:tgtEl>
                                        <p:attrNameLst>
                                          <p:attrName>style.visibility</p:attrName>
                                        </p:attrNameLst>
                                      </p:cBhvr>
                                      <p:to>
                                        <p:strVal val="visible"/>
                                      </p:to>
                                    </p:set>
                                    <p:animEffect transition="in" filter="blinds(vertical)">
                                      <p:cBhvr>
                                        <p:cTn id="39" dur="500"/>
                                        <p:tgtEl>
                                          <p:spTgt spid="355331">
                                            <p:txEl>
                                              <p:pRg st="7" end="7"/>
                                            </p:txEl>
                                          </p:spTgt>
                                        </p:tgtEl>
                                      </p:cBhvr>
                                    </p:animEffect>
                                  </p:childTnLst>
                                </p:cTn>
                              </p:par>
                              <p:par>
                                <p:cTn id="40" presetID="3" presetClass="entr" presetSubtype="5" fill="hold" nodeType="withEffect">
                                  <p:stCondLst>
                                    <p:cond delay="0"/>
                                  </p:stCondLst>
                                  <p:childTnLst>
                                    <p:set>
                                      <p:cBhvr>
                                        <p:cTn id="41" dur="1" fill="hold">
                                          <p:stCondLst>
                                            <p:cond delay="0"/>
                                          </p:stCondLst>
                                        </p:cTn>
                                        <p:tgtEl>
                                          <p:spTgt spid="355331">
                                            <p:txEl>
                                              <p:pRg st="8" end="8"/>
                                            </p:txEl>
                                          </p:spTgt>
                                        </p:tgtEl>
                                        <p:attrNameLst>
                                          <p:attrName>style.visibility</p:attrName>
                                        </p:attrNameLst>
                                      </p:cBhvr>
                                      <p:to>
                                        <p:strVal val="visible"/>
                                      </p:to>
                                    </p:set>
                                    <p:animEffect transition="in" filter="blinds(vertical)">
                                      <p:cBhvr>
                                        <p:cTn id="42" dur="500"/>
                                        <p:tgtEl>
                                          <p:spTgt spid="355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Grp="1" noChangeAspect="1" noChangeArrowheads="1"/>
          </p:cNvPicPr>
          <p:nvPr>
            <p:ph idx="1"/>
          </p:nvPr>
        </p:nvPicPr>
        <p:blipFill>
          <a:blip r:embed="rId3"/>
          <a:srcRect/>
          <a:stretch>
            <a:fillRect/>
          </a:stretch>
        </p:blipFill>
        <p:spPr>
          <a:xfrm>
            <a:off x="934276" y="838201"/>
            <a:ext cx="7505700" cy="5334000"/>
          </a:xfrm>
          <a:noFill/>
        </p:spPr>
      </p:pic>
      <p:sp>
        <p:nvSpPr>
          <p:cNvPr id="3" name="TextBox 2"/>
          <p:cNvSpPr txBox="1"/>
          <p:nvPr/>
        </p:nvSpPr>
        <p:spPr>
          <a:xfrm>
            <a:off x="4505737" y="1338469"/>
            <a:ext cx="1875835" cy="830997"/>
          </a:xfrm>
          <a:prstGeom prst="rect">
            <a:avLst/>
          </a:prstGeom>
          <a:solidFill>
            <a:srgbClr val="97CBFF"/>
          </a:solidFill>
        </p:spPr>
        <p:txBody>
          <a:bodyPr wrap="square" rtlCol="0">
            <a:spAutoFit/>
          </a:bodyPr>
          <a:lstStyle/>
          <a:p>
            <a:pPr>
              <a:lnSpc>
                <a:spcPct val="100000"/>
              </a:lnSpc>
              <a:spcBef>
                <a:spcPts val="0"/>
              </a:spcBef>
            </a:pPr>
            <a:r>
              <a:rPr lang="en-US" dirty="0" smtClean="0">
                <a:solidFill>
                  <a:schemeClr val="bg2"/>
                </a:solidFill>
              </a:rPr>
              <a:t>Information</a:t>
            </a:r>
          </a:p>
          <a:p>
            <a:pPr>
              <a:lnSpc>
                <a:spcPct val="100000"/>
              </a:lnSpc>
              <a:spcBef>
                <a:spcPts val="0"/>
              </a:spcBef>
            </a:pPr>
            <a:r>
              <a:rPr lang="en-US" dirty="0" smtClean="0">
                <a:solidFill>
                  <a:schemeClr val="bg2"/>
                </a:solidFill>
              </a:rPr>
              <a:t>availability</a:t>
            </a:r>
            <a:endParaRPr lang="en-US" dirty="0">
              <a:solidFill>
                <a:schemeClr val="bg2"/>
              </a:solidFill>
            </a:endParaRPr>
          </a:p>
        </p:txBody>
      </p:sp>
      <p:sp>
        <p:nvSpPr>
          <p:cNvPr id="4" name="TextBox 3"/>
          <p:cNvSpPr txBox="1"/>
          <p:nvPr/>
        </p:nvSpPr>
        <p:spPr>
          <a:xfrm>
            <a:off x="2988363" y="2604052"/>
            <a:ext cx="2551043" cy="461665"/>
          </a:xfrm>
          <a:prstGeom prst="rect">
            <a:avLst/>
          </a:prstGeom>
          <a:solidFill>
            <a:srgbClr val="97CBFF"/>
          </a:solidFill>
        </p:spPr>
        <p:txBody>
          <a:bodyPr wrap="square" rtlCol="0">
            <a:spAutoFit/>
          </a:bodyPr>
          <a:lstStyle/>
          <a:p>
            <a:pPr>
              <a:lnSpc>
                <a:spcPct val="100000"/>
              </a:lnSpc>
              <a:spcBef>
                <a:spcPts val="0"/>
              </a:spcBef>
            </a:pPr>
            <a:r>
              <a:rPr lang="en-US" dirty="0" smtClean="0">
                <a:solidFill>
                  <a:schemeClr val="bg2"/>
                </a:solidFill>
              </a:rPr>
              <a:t>Knowledge Gap</a:t>
            </a:r>
          </a:p>
        </p:txBody>
      </p:sp>
      <p:sp>
        <p:nvSpPr>
          <p:cNvPr id="6" name="Freeform 5"/>
          <p:cNvSpPr/>
          <p:nvPr/>
        </p:nvSpPr>
        <p:spPr bwMode="auto">
          <a:xfrm>
            <a:off x="6281527" y="3896139"/>
            <a:ext cx="1166192" cy="821635"/>
          </a:xfrm>
          <a:custGeom>
            <a:avLst/>
            <a:gdLst>
              <a:gd name="connsiteX0" fmla="*/ 26505 w 1166192"/>
              <a:gd name="connsiteY0" fmla="*/ 490331 h 821635"/>
              <a:gd name="connsiteX1" fmla="*/ 39757 w 1166192"/>
              <a:gd name="connsiteY1" fmla="*/ 821635 h 821635"/>
              <a:gd name="connsiteX2" fmla="*/ 1152939 w 1166192"/>
              <a:gd name="connsiteY2" fmla="*/ 768627 h 821635"/>
              <a:gd name="connsiteX3" fmla="*/ 1166192 w 1166192"/>
              <a:gd name="connsiteY3" fmla="*/ 0 h 821635"/>
              <a:gd name="connsiteX4" fmla="*/ 914400 w 1166192"/>
              <a:gd name="connsiteY4" fmla="*/ 79513 h 821635"/>
              <a:gd name="connsiteX5" fmla="*/ 768626 w 1166192"/>
              <a:gd name="connsiteY5" fmla="*/ 39757 h 821635"/>
              <a:gd name="connsiteX6" fmla="*/ 238539 w 1166192"/>
              <a:gd name="connsiteY6" fmla="*/ 0 h 821635"/>
              <a:gd name="connsiteX7" fmla="*/ 92766 w 1166192"/>
              <a:gd name="connsiteY7" fmla="*/ 39757 h 821635"/>
              <a:gd name="connsiteX8" fmla="*/ 0 w 1166192"/>
              <a:gd name="connsiteY8" fmla="*/ 410818 h 821635"/>
              <a:gd name="connsiteX9" fmla="*/ 26505 w 1166192"/>
              <a:gd name="connsiteY9" fmla="*/ 490331 h 821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6192" h="821635">
                <a:moveTo>
                  <a:pt x="26505" y="490331"/>
                </a:moveTo>
                <a:lnTo>
                  <a:pt x="39757" y="821635"/>
                </a:lnTo>
                <a:lnTo>
                  <a:pt x="1152939" y="768627"/>
                </a:lnTo>
                <a:lnTo>
                  <a:pt x="1166192" y="0"/>
                </a:lnTo>
                <a:lnTo>
                  <a:pt x="914400" y="79513"/>
                </a:lnTo>
                <a:lnTo>
                  <a:pt x="768626" y="39757"/>
                </a:lnTo>
                <a:lnTo>
                  <a:pt x="238539" y="0"/>
                </a:lnTo>
                <a:lnTo>
                  <a:pt x="92766" y="39757"/>
                </a:lnTo>
                <a:lnTo>
                  <a:pt x="0" y="410818"/>
                </a:lnTo>
                <a:lnTo>
                  <a:pt x="26505" y="490331"/>
                </a:lnTo>
                <a:close/>
              </a:path>
            </a:pathLst>
          </a:custGeom>
          <a:solidFill>
            <a:srgbClr val="A7D3FF"/>
          </a:solidFill>
          <a:ln w="12700"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sp>
        <p:nvSpPr>
          <p:cNvPr id="5" name="TextBox 4"/>
          <p:cNvSpPr txBox="1"/>
          <p:nvPr/>
        </p:nvSpPr>
        <p:spPr>
          <a:xfrm>
            <a:off x="6142378" y="4008779"/>
            <a:ext cx="1411355" cy="707886"/>
          </a:xfrm>
          <a:prstGeom prst="rect">
            <a:avLst/>
          </a:prstGeom>
          <a:noFill/>
        </p:spPr>
        <p:txBody>
          <a:bodyPr wrap="square" rtlCol="0">
            <a:spAutoFit/>
          </a:bodyPr>
          <a:lstStyle/>
          <a:p>
            <a:pPr>
              <a:lnSpc>
                <a:spcPct val="100000"/>
              </a:lnSpc>
              <a:spcBef>
                <a:spcPts val="0"/>
              </a:spcBef>
            </a:pPr>
            <a:r>
              <a:rPr lang="en-US" sz="2000" dirty="0" smtClean="0">
                <a:solidFill>
                  <a:schemeClr val="bg2"/>
                </a:solidFill>
              </a:rPr>
              <a:t>Analytical</a:t>
            </a:r>
          </a:p>
          <a:p>
            <a:pPr>
              <a:lnSpc>
                <a:spcPct val="100000"/>
              </a:lnSpc>
              <a:spcBef>
                <a:spcPts val="0"/>
              </a:spcBef>
            </a:pPr>
            <a:r>
              <a:rPr lang="en-US" sz="2000" dirty="0" smtClean="0">
                <a:solidFill>
                  <a:schemeClr val="bg2"/>
                </a:solidFill>
              </a:rPr>
              <a:t>Potential</a:t>
            </a:r>
            <a:endParaRPr lang="en-US" sz="2000" dirty="0">
              <a:solidFill>
                <a:schemeClr val="bg2"/>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US"/>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US"/>
          </a:p>
        </p:txBody>
      </p:sp>
      <p:sp>
        <p:nvSpPr>
          <p:cNvPr id="47108" name="Rectangle 4"/>
          <p:cNvSpPr>
            <a:spLocks noGrp="1" noChangeArrowheads="1"/>
          </p:cNvSpPr>
          <p:nvPr>
            <p:ph type="title"/>
          </p:nvPr>
        </p:nvSpPr>
        <p:spPr>
          <a:noFill/>
        </p:spPr>
        <p:txBody>
          <a:bodyPr lIns="90488" tIns="44450" rIns="90488" bIns="44450" anchor="b"/>
          <a:lstStyle/>
          <a:p>
            <a:pPr eaLnBrk="1" hangingPunct="1"/>
            <a:r>
              <a:rPr lang="en-US" smtClean="0"/>
              <a:t>What are the users saying...</a:t>
            </a:r>
          </a:p>
        </p:txBody>
      </p:sp>
      <p:sp>
        <p:nvSpPr>
          <p:cNvPr id="356357" name="Rectangle 5"/>
          <p:cNvSpPr>
            <a:spLocks noGrp="1" noChangeArrowheads="1"/>
          </p:cNvSpPr>
          <p:nvPr>
            <p:ph type="body" sz="half" idx="1"/>
          </p:nvPr>
        </p:nvSpPr>
        <p:spPr>
          <a:xfrm>
            <a:off x="685800" y="2231751"/>
            <a:ext cx="7700963" cy="3784736"/>
          </a:xfrm>
          <a:noFill/>
        </p:spPr>
        <p:txBody>
          <a:bodyPr lIns="90488" tIns="44450" rIns="90488" bIns="44450"/>
          <a:lstStyle/>
          <a:p>
            <a:pPr eaLnBrk="1" hangingPunct="1"/>
            <a:r>
              <a:rPr lang="en-US" sz="2800" dirty="0" smtClean="0"/>
              <a:t>Data should be integrated across the enterprise</a:t>
            </a:r>
          </a:p>
          <a:p>
            <a:pPr eaLnBrk="1" hangingPunct="1"/>
            <a:r>
              <a:rPr lang="en-US" sz="2800" dirty="0" smtClean="0"/>
              <a:t>Summary data has a real value to the organization</a:t>
            </a:r>
          </a:p>
          <a:p>
            <a:pPr eaLnBrk="1" hangingPunct="1"/>
            <a:r>
              <a:rPr lang="en-US" sz="2800" dirty="0" smtClean="0"/>
              <a:t>Historical data holds the key to understanding data over time</a:t>
            </a:r>
          </a:p>
          <a:p>
            <a:pPr eaLnBrk="1" hangingPunct="1"/>
            <a:r>
              <a:rPr lang="en-US" sz="2800" dirty="0" smtClean="0"/>
              <a:t>What-if capabilities are required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63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63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63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US"/>
          </a:p>
        </p:txBody>
      </p:sp>
      <p:sp>
        <p:nvSpPr>
          <p:cNvPr id="2052"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US"/>
          </a:p>
        </p:txBody>
      </p:sp>
      <p:sp>
        <p:nvSpPr>
          <p:cNvPr id="2053" name="Rectangle 4"/>
          <p:cNvSpPr>
            <a:spLocks noGrp="1" noChangeArrowheads="1"/>
          </p:cNvSpPr>
          <p:nvPr>
            <p:ph type="title"/>
          </p:nvPr>
        </p:nvSpPr>
        <p:spPr>
          <a:noFill/>
        </p:spPr>
        <p:txBody>
          <a:bodyPr lIns="90488" tIns="44450" rIns="90488" bIns="44450" anchor="b"/>
          <a:lstStyle/>
          <a:p>
            <a:pPr eaLnBrk="1" hangingPunct="1"/>
            <a:r>
              <a:rPr lang="en-US" dirty="0" smtClean="0"/>
              <a:t>What is Data Warehousing?</a:t>
            </a:r>
          </a:p>
        </p:txBody>
      </p:sp>
      <p:sp>
        <p:nvSpPr>
          <p:cNvPr id="2054" name="Rectangle 5"/>
          <p:cNvSpPr>
            <a:spLocks noGrp="1" noChangeArrowheads="1"/>
          </p:cNvSpPr>
          <p:nvPr>
            <p:ph type="body" sz="half" idx="2"/>
          </p:nvPr>
        </p:nvSpPr>
        <p:spPr>
          <a:xfrm>
            <a:off x="3995738" y="1866900"/>
            <a:ext cx="4462462" cy="4100513"/>
          </a:xfrm>
          <a:noFill/>
        </p:spPr>
        <p:txBody>
          <a:bodyPr lIns="90488" tIns="44450" rIns="90488" bIns="44450"/>
          <a:lstStyle/>
          <a:p>
            <a:pPr eaLnBrk="1" hangingPunct="1">
              <a:buFont typeface="Wingdings" pitchFamily="2" charset="2"/>
              <a:buNone/>
            </a:pPr>
            <a:r>
              <a:rPr lang="en-US" dirty="0" smtClean="0"/>
              <a:t> 	</a:t>
            </a:r>
            <a:r>
              <a:rPr lang="en-US" sz="2800" dirty="0" smtClean="0"/>
              <a:t>A </a:t>
            </a:r>
            <a:r>
              <a:rPr lang="en-US" sz="2800" dirty="0" smtClean="0">
                <a:solidFill>
                  <a:schemeClr val="accent2"/>
                </a:solidFill>
              </a:rPr>
              <a:t>process</a:t>
            </a:r>
            <a:r>
              <a:rPr lang="en-US" sz="2800" dirty="0" smtClean="0"/>
              <a:t> of transforming </a:t>
            </a:r>
            <a:r>
              <a:rPr lang="en-US" sz="2800" dirty="0" smtClean="0">
                <a:solidFill>
                  <a:srgbClr val="FF99FF"/>
                </a:solidFill>
              </a:rPr>
              <a:t>data</a:t>
            </a:r>
            <a:r>
              <a:rPr lang="en-US" sz="2800" dirty="0" smtClean="0"/>
              <a:t> into </a:t>
            </a:r>
            <a:r>
              <a:rPr lang="en-US" sz="2800" dirty="0" smtClean="0">
                <a:solidFill>
                  <a:srgbClr val="FF99FF"/>
                </a:solidFill>
              </a:rPr>
              <a:t>information </a:t>
            </a:r>
            <a:r>
              <a:rPr lang="en-US" sz="2800" dirty="0" smtClean="0"/>
              <a:t>and making it available to users in a timely enough manner to make a difference</a:t>
            </a:r>
          </a:p>
          <a:p>
            <a:pPr eaLnBrk="1" hangingPunct="1">
              <a:buFont typeface="Wingdings" pitchFamily="2" charset="2"/>
              <a:buNone/>
            </a:pPr>
            <a:endParaRPr lang="en-US" sz="2400" dirty="0" smtClean="0"/>
          </a:p>
          <a:p>
            <a:pPr eaLnBrk="1" hangingPunct="1">
              <a:buFont typeface="Wingdings" pitchFamily="2" charset="2"/>
              <a:buNone/>
            </a:pPr>
            <a:r>
              <a:rPr lang="en-US" sz="2400" dirty="0" smtClean="0"/>
              <a:t>[Forrester Research, April 1996]</a:t>
            </a:r>
          </a:p>
        </p:txBody>
      </p:sp>
      <p:grpSp>
        <p:nvGrpSpPr>
          <p:cNvPr id="2055" name="Group 6"/>
          <p:cNvGrpSpPr>
            <a:grpSpLocks/>
          </p:cNvGrpSpPr>
          <p:nvPr/>
        </p:nvGrpSpPr>
        <p:grpSpPr bwMode="auto">
          <a:xfrm>
            <a:off x="304800" y="2133600"/>
            <a:ext cx="3248025" cy="4040188"/>
            <a:chOff x="3360" y="1440"/>
            <a:chExt cx="2046" cy="2545"/>
          </a:xfrm>
        </p:grpSpPr>
        <p:graphicFrame>
          <p:nvGraphicFramePr>
            <p:cNvPr id="2050" name="Object 7"/>
            <p:cNvGraphicFramePr>
              <a:graphicFrameLocks noChangeAspect="1"/>
            </p:cNvGraphicFramePr>
            <p:nvPr/>
          </p:nvGraphicFramePr>
          <p:xfrm>
            <a:off x="3408" y="1872"/>
            <a:ext cx="1824" cy="1795"/>
          </p:xfrm>
          <a:graphic>
            <a:graphicData uri="http://schemas.openxmlformats.org/presentationml/2006/ole">
              <p:oleObj spid="_x0000_s2050" name="Clip" r:id="rId4" imgW="894960" imgH="880200" progId="">
                <p:embed/>
              </p:oleObj>
            </a:graphicData>
          </a:graphic>
        </p:graphicFrame>
        <p:sp>
          <p:nvSpPr>
            <p:cNvPr id="2056" name="Text Box 8"/>
            <p:cNvSpPr txBox="1">
              <a:spLocks noChangeArrowheads="1"/>
            </p:cNvSpPr>
            <p:nvPr/>
          </p:nvSpPr>
          <p:spPr bwMode="auto">
            <a:xfrm>
              <a:off x="3360" y="3658"/>
              <a:ext cx="579" cy="327"/>
            </a:xfrm>
            <a:prstGeom prst="rect">
              <a:avLst/>
            </a:prstGeom>
            <a:noFill/>
            <a:ln w="12700">
              <a:noFill/>
              <a:miter lim="800000"/>
              <a:headEnd/>
              <a:tailEnd/>
            </a:ln>
          </p:spPr>
          <p:txBody>
            <a:bodyPr wrap="none">
              <a:spAutoFit/>
            </a:bodyPr>
            <a:lstStyle/>
            <a:p>
              <a:pPr eaLnBrk="0" hangingPunct="0">
                <a:lnSpc>
                  <a:spcPct val="100000"/>
                </a:lnSpc>
                <a:spcBef>
                  <a:spcPct val="0"/>
                </a:spcBef>
                <a:buClrTx/>
                <a:buSzTx/>
                <a:buFontTx/>
                <a:buNone/>
              </a:pPr>
              <a:r>
                <a:rPr lang="en-US" sz="2800" b="0">
                  <a:solidFill>
                    <a:schemeClr val="tx1"/>
                  </a:solidFill>
                  <a:latin typeface="Tahoma" pitchFamily="34" charset="0"/>
                </a:rPr>
                <a:t>Data</a:t>
              </a:r>
              <a:endParaRPr lang="en-US" b="0">
                <a:solidFill>
                  <a:schemeClr val="tx1"/>
                </a:solidFill>
                <a:latin typeface="Times New Roman" pitchFamily="18" charset="0"/>
              </a:endParaRPr>
            </a:p>
          </p:txBody>
        </p:sp>
        <p:sp>
          <p:nvSpPr>
            <p:cNvPr id="2057" name="Text Box 9"/>
            <p:cNvSpPr txBox="1">
              <a:spLocks noChangeArrowheads="1"/>
            </p:cNvSpPr>
            <p:nvPr/>
          </p:nvSpPr>
          <p:spPr bwMode="auto">
            <a:xfrm>
              <a:off x="4128" y="1440"/>
              <a:ext cx="1278" cy="327"/>
            </a:xfrm>
            <a:prstGeom prst="rect">
              <a:avLst/>
            </a:prstGeom>
            <a:noFill/>
            <a:ln w="12700">
              <a:noFill/>
              <a:miter lim="800000"/>
              <a:headEnd/>
              <a:tailEnd/>
            </a:ln>
          </p:spPr>
          <p:txBody>
            <a:bodyPr wrap="none">
              <a:spAutoFit/>
            </a:bodyPr>
            <a:lstStyle/>
            <a:p>
              <a:pPr eaLnBrk="0" hangingPunct="0">
                <a:lnSpc>
                  <a:spcPct val="100000"/>
                </a:lnSpc>
                <a:spcBef>
                  <a:spcPct val="0"/>
                </a:spcBef>
                <a:buClrTx/>
                <a:buSzTx/>
                <a:buFontTx/>
                <a:buNone/>
              </a:pPr>
              <a:r>
                <a:rPr lang="en-US" sz="2800" b="0" dirty="0">
                  <a:solidFill>
                    <a:schemeClr val="tx1"/>
                  </a:solidFill>
                  <a:latin typeface="Tahoma" pitchFamily="34" charset="0"/>
                </a:rPr>
                <a:t>Information</a:t>
              </a:r>
              <a:endParaRPr lang="en-US" b="0" dirty="0">
                <a:solidFill>
                  <a:schemeClr val="tx1"/>
                </a:solidFill>
                <a:latin typeface="Times New Roman" pitchFamily="18" charset="0"/>
              </a:endParaRP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228600"/>
            <a:ext cx="7772400" cy="762000"/>
          </a:xfrm>
        </p:spPr>
        <p:txBody>
          <a:bodyPr/>
          <a:lstStyle/>
          <a:p>
            <a:pPr eaLnBrk="1" hangingPunct="1"/>
            <a:r>
              <a:rPr lang="en-US" smtClean="0"/>
              <a:t>Benefits of DW</a:t>
            </a:r>
            <a:endParaRPr lang="en-IN" smtClean="0"/>
          </a:p>
        </p:txBody>
      </p:sp>
      <p:sp>
        <p:nvSpPr>
          <p:cNvPr id="48131" name="Rectangle 3"/>
          <p:cNvSpPr>
            <a:spLocks noGrp="1" noChangeArrowheads="1"/>
          </p:cNvSpPr>
          <p:nvPr>
            <p:ph type="body" idx="1"/>
          </p:nvPr>
        </p:nvSpPr>
        <p:spPr>
          <a:xfrm>
            <a:off x="609600" y="990600"/>
            <a:ext cx="8229600" cy="5648739"/>
          </a:xfrm>
        </p:spPr>
        <p:txBody>
          <a:bodyPr/>
          <a:lstStyle/>
          <a:p>
            <a:pPr eaLnBrk="1" hangingPunct="1">
              <a:lnSpc>
                <a:spcPct val="90000"/>
              </a:lnSpc>
            </a:pPr>
            <a:r>
              <a:rPr lang="en-US" sz="2800" dirty="0" smtClean="0"/>
              <a:t>Access to a wide variety of data</a:t>
            </a:r>
          </a:p>
          <a:p>
            <a:pPr eaLnBrk="1" hangingPunct="1">
              <a:lnSpc>
                <a:spcPct val="90000"/>
              </a:lnSpc>
            </a:pPr>
            <a:r>
              <a:rPr lang="en-US" sz="2800" dirty="0" smtClean="0"/>
              <a:t>Results can be presented in a variety of formats (reports, graphs)</a:t>
            </a:r>
          </a:p>
          <a:p>
            <a:pPr eaLnBrk="1" hangingPunct="1">
              <a:lnSpc>
                <a:spcPct val="90000"/>
              </a:lnSpc>
            </a:pPr>
            <a:r>
              <a:rPr lang="en-US" sz="2800" dirty="0" smtClean="0"/>
              <a:t>Enhances the value of operational business </a:t>
            </a:r>
            <a:r>
              <a:rPr lang="en-US" sz="2800" dirty="0" err="1" smtClean="0"/>
              <a:t>applns</a:t>
            </a:r>
            <a:r>
              <a:rPr lang="en-US" sz="2800" dirty="0" smtClean="0"/>
              <a:t>.</a:t>
            </a:r>
          </a:p>
          <a:p>
            <a:pPr eaLnBrk="1" hangingPunct="1">
              <a:lnSpc>
                <a:spcPct val="90000"/>
              </a:lnSpc>
            </a:pPr>
            <a:r>
              <a:rPr lang="en-US" sz="2800" dirty="0" smtClean="0"/>
              <a:t>Cost of product introduction comes down with target marketing campaigns.</a:t>
            </a:r>
          </a:p>
          <a:p>
            <a:pPr eaLnBrk="1" hangingPunct="1">
              <a:lnSpc>
                <a:spcPct val="90000"/>
              </a:lnSpc>
            </a:pPr>
            <a:r>
              <a:rPr lang="en-US" sz="2800" dirty="0" smtClean="0"/>
              <a:t>Better decisions at low cost.</a:t>
            </a:r>
          </a:p>
          <a:p>
            <a:pPr eaLnBrk="1" hangingPunct="1">
              <a:lnSpc>
                <a:spcPct val="90000"/>
              </a:lnSpc>
            </a:pPr>
            <a:r>
              <a:rPr lang="en-US" sz="2800" dirty="0" smtClean="0"/>
              <a:t>Clear picture on asset and liability mgmt, enterprise wide purchasing and inventory patterns.</a:t>
            </a:r>
          </a:p>
          <a:p>
            <a:pPr eaLnBrk="1" hangingPunct="1">
              <a:lnSpc>
                <a:spcPct val="90000"/>
              </a:lnSpc>
            </a:pPr>
            <a:r>
              <a:rPr lang="en-US" sz="2800" dirty="0" smtClean="0"/>
              <a:t>Maintain good relations with customers  by knowing their requirements.</a:t>
            </a:r>
          </a:p>
          <a:p>
            <a:pPr eaLnBrk="1" hangingPunct="1">
              <a:lnSpc>
                <a:spcPct val="90000"/>
              </a:lnSpc>
              <a:buFont typeface="Wingdings" pitchFamily="2" charset="2"/>
              <a:buNone/>
            </a:pPr>
            <a:endParaRPr lang="en-IN" sz="28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Limitations of DW</a:t>
            </a:r>
            <a:endParaRPr lang="en-IN" smtClean="0"/>
          </a:p>
        </p:txBody>
      </p:sp>
      <p:sp>
        <p:nvSpPr>
          <p:cNvPr id="49155" name="Rectangle 3"/>
          <p:cNvSpPr>
            <a:spLocks noGrp="1" noChangeArrowheads="1"/>
          </p:cNvSpPr>
          <p:nvPr>
            <p:ph type="body" idx="1"/>
          </p:nvPr>
        </p:nvSpPr>
        <p:spPr/>
        <p:txBody>
          <a:bodyPr/>
          <a:lstStyle/>
          <a:p>
            <a:pPr eaLnBrk="1" hangingPunct="1"/>
            <a:r>
              <a:rPr lang="en-US" smtClean="0"/>
              <a:t>Can not create additional data.</a:t>
            </a:r>
          </a:p>
          <a:p>
            <a:pPr eaLnBrk="1" hangingPunct="1"/>
            <a:r>
              <a:rPr lang="en-US" smtClean="0"/>
              <a:t>If data quality is poor then decision will be inaccurate.</a:t>
            </a:r>
          </a:p>
          <a:p>
            <a:pPr eaLnBrk="1" hangingPunct="1"/>
            <a:endParaRPr lang="en-US" smtClean="0"/>
          </a:p>
          <a:p>
            <a:pPr eaLnBrk="1" hangingPunct="1"/>
            <a:endParaRPr lang="en-I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Risks of DW</a:t>
            </a:r>
            <a:endParaRPr lang="en-IN" smtClean="0"/>
          </a:p>
        </p:txBody>
      </p:sp>
      <p:sp>
        <p:nvSpPr>
          <p:cNvPr id="50179" name="Rectangle 3"/>
          <p:cNvSpPr>
            <a:spLocks noGrp="1" noChangeArrowheads="1"/>
          </p:cNvSpPr>
          <p:nvPr>
            <p:ph type="body" idx="1"/>
          </p:nvPr>
        </p:nvSpPr>
        <p:spPr/>
        <p:txBody>
          <a:bodyPr/>
          <a:lstStyle/>
          <a:p>
            <a:pPr eaLnBrk="1" hangingPunct="1"/>
            <a:r>
              <a:rPr lang="en-US" smtClean="0"/>
              <a:t>Organizational: risks relate to project team </a:t>
            </a:r>
          </a:p>
          <a:p>
            <a:pPr eaLnBrk="1" hangingPunct="1"/>
            <a:r>
              <a:rPr lang="en-US" smtClean="0"/>
              <a:t>Technological: selection of technology, poor scalability of architecture.</a:t>
            </a:r>
          </a:p>
          <a:p>
            <a:pPr eaLnBrk="1" hangingPunct="1"/>
            <a:r>
              <a:rPr lang="en-US" smtClean="0"/>
              <a:t>Project Mgmt: scale and scope of projects are ill-defined.</a:t>
            </a:r>
          </a:p>
          <a:p>
            <a:pPr eaLnBrk="1" hangingPunct="1"/>
            <a:r>
              <a:rPr lang="en-US" smtClean="0"/>
              <a:t>Data and Design: poor quality of data, unreliable data, improper collection of data.</a:t>
            </a:r>
          </a:p>
          <a:p>
            <a:pPr eaLnBrk="1" hangingPunct="1">
              <a:buFont typeface="Wingdings" pitchFamily="2" charset="2"/>
              <a:buNone/>
            </a:pPr>
            <a:endParaRPr lang="en-I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Why Separate Data Warehouse?</a:t>
            </a:r>
          </a:p>
        </p:txBody>
      </p:sp>
      <p:sp>
        <p:nvSpPr>
          <p:cNvPr id="367619" name="Rectangle 3"/>
          <p:cNvSpPr>
            <a:spLocks noGrp="1" noChangeArrowheads="1"/>
          </p:cNvSpPr>
          <p:nvPr>
            <p:ph type="body" idx="1"/>
          </p:nvPr>
        </p:nvSpPr>
        <p:spPr>
          <a:xfrm>
            <a:off x="457200" y="1831975"/>
            <a:ext cx="8407400" cy="3273425"/>
          </a:xfrm>
        </p:spPr>
        <p:txBody>
          <a:bodyPr/>
          <a:lstStyle/>
          <a:p>
            <a:pPr eaLnBrk="1" hangingPunct="1">
              <a:lnSpc>
                <a:spcPct val="90000"/>
              </a:lnSpc>
              <a:defRPr/>
            </a:pPr>
            <a:r>
              <a:rPr lang="en-US" sz="2800" b="1" dirty="0" smtClean="0">
                <a:solidFill>
                  <a:schemeClr val="accent2"/>
                </a:solidFill>
              </a:rPr>
              <a:t>Performance</a:t>
            </a:r>
          </a:p>
          <a:p>
            <a:pPr lvl="1" eaLnBrk="1" hangingPunct="1">
              <a:lnSpc>
                <a:spcPct val="90000"/>
              </a:lnSpc>
              <a:defRPr/>
            </a:pPr>
            <a:r>
              <a:rPr lang="en-US" dirty="0" smtClean="0">
                <a:solidFill>
                  <a:srgbClr val="FFFFFF"/>
                </a:solidFill>
              </a:rPr>
              <a:t> Op </a:t>
            </a:r>
            <a:r>
              <a:rPr lang="en-US" dirty="0" err="1" smtClean="0">
                <a:solidFill>
                  <a:srgbClr val="FFFFFF"/>
                </a:solidFill>
              </a:rPr>
              <a:t>dbs</a:t>
            </a:r>
            <a:r>
              <a:rPr lang="en-US" dirty="0" smtClean="0">
                <a:solidFill>
                  <a:srgbClr val="FFFFFF"/>
                </a:solidFill>
              </a:rPr>
              <a:t> designed &amp; tuned for known </a:t>
            </a:r>
            <a:r>
              <a:rPr lang="en-US" dirty="0" err="1" smtClean="0">
                <a:solidFill>
                  <a:srgbClr val="FFFFFF"/>
                </a:solidFill>
              </a:rPr>
              <a:t>txs</a:t>
            </a:r>
            <a:r>
              <a:rPr lang="en-US" dirty="0" smtClean="0">
                <a:solidFill>
                  <a:srgbClr val="FFFFFF"/>
                </a:solidFill>
              </a:rPr>
              <a:t> &amp; workloads.</a:t>
            </a:r>
          </a:p>
          <a:p>
            <a:pPr lvl="1" eaLnBrk="1" hangingPunct="1">
              <a:lnSpc>
                <a:spcPct val="90000"/>
              </a:lnSpc>
              <a:defRPr/>
            </a:pPr>
            <a:r>
              <a:rPr lang="en-US" dirty="0" smtClean="0">
                <a:solidFill>
                  <a:srgbClr val="FFFFFF"/>
                </a:solidFill>
              </a:rPr>
              <a:t> Complex OLAP queries would degrade </a:t>
            </a:r>
            <a:r>
              <a:rPr lang="en-US" dirty="0" err="1" smtClean="0">
                <a:solidFill>
                  <a:srgbClr val="FFFFFF"/>
                </a:solidFill>
              </a:rPr>
              <a:t>perf</a:t>
            </a:r>
            <a:r>
              <a:rPr lang="en-US" dirty="0" smtClean="0">
                <a:solidFill>
                  <a:srgbClr val="FFFFFF"/>
                </a:solidFill>
              </a:rPr>
              <a:t>. for op </a:t>
            </a:r>
            <a:r>
              <a:rPr lang="en-US" dirty="0" err="1" smtClean="0">
                <a:solidFill>
                  <a:srgbClr val="FFFFFF"/>
                </a:solidFill>
              </a:rPr>
              <a:t>txs</a:t>
            </a:r>
            <a:r>
              <a:rPr lang="en-US" dirty="0" smtClean="0">
                <a:solidFill>
                  <a:srgbClr val="FFFFFF"/>
                </a:solidFill>
              </a:rPr>
              <a:t>.</a:t>
            </a:r>
          </a:p>
          <a:p>
            <a:pPr lvl="1" eaLnBrk="1" hangingPunct="1">
              <a:lnSpc>
                <a:spcPct val="90000"/>
              </a:lnSpc>
              <a:defRPr/>
            </a:pPr>
            <a:r>
              <a:rPr lang="en-US" dirty="0" smtClean="0">
                <a:solidFill>
                  <a:srgbClr val="FFFFFF"/>
                </a:solidFill>
              </a:rPr>
              <a:t> Special data organization, access &amp; implementation methods needed for multidimensional views &amp; queries.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367619">
                                            <p:txEl>
                                              <p:pRg st="1" end="1"/>
                                            </p:txEl>
                                          </p:spTgt>
                                        </p:tgtEl>
                                        <p:attrNameLst>
                                          <p:attrName>style.visibility</p:attrName>
                                        </p:attrNameLst>
                                      </p:cBhvr>
                                      <p:to>
                                        <p:strVal val="visible"/>
                                      </p:to>
                                    </p:set>
                                    <p:anim calcmode="lin" valueType="num">
                                      <p:cBhvr additive="base">
                                        <p:cTn id="11" dur="500" fill="hold"/>
                                        <p:tgtEl>
                                          <p:spTgt spid="3676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67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367619">
                                            <p:txEl>
                                              <p:pRg st="2" end="2"/>
                                            </p:txEl>
                                          </p:spTgt>
                                        </p:tgtEl>
                                        <p:attrNameLst>
                                          <p:attrName>style.visibility</p:attrName>
                                        </p:attrNameLst>
                                      </p:cBhvr>
                                      <p:to>
                                        <p:strVal val="visible"/>
                                      </p:to>
                                    </p:set>
                                    <p:anim calcmode="lin" valueType="num">
                                      <p:cBhvr additive="base">
                                        <p:cTn id="15" dur="500" fill="hold"/>
                                        <p:tgtEl>
                                          <p:spTgt spid="3676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676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367619">
                                            <p:txEl>
                                              <p:pRg st="3" end="3"/>
                                            </p:txEl>
                                          </p:spTgt>
                                        </p:tgtEl>
                                        <p:attrNameLst>
                                          <p:attrName>style.visibility</p:attrName>
                                        </p:attrNameLst>
                                      </p:cBhvr>
                                      <p:to>
                                        <p:strVal val="visible"/>
                                      </p:to>
                                    </p:set>
                                    <p:anim calcmode="lin" valueType="num">
                                      <p:cBhvr additive="base">
                                        <p:cTn id="19" dur="500" fill="hold"/>
                                        <p:tgtEl>
                                          <p:spTgt spid="3676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76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advAuto="200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Why Separate Data Warehouse?</a:t>
            </a:r>
          </a:p>
        </p:txBody>
      </p:sp>
      <p:sp>
        <p:nvSpPr>
          <p:cNvPr id="399364" name="Rectangle 4"/>
          <p:cNvSpPr>
            <a:spLocks noChangeArrowheads="1"/>
          </p:cNvSpPr>
          <p:nvPr/>
        </p:nvSpPr>
        <p:spPr bwMode="auto">
          <a:xfrm>
            <a:off x="228600" y="1447800"/>
            <a:ext cx="8763000" cy="5410200"/>
          </a:xfrm>
          <a:prstGeom prst="rect">
            <a:avLst/>
          </a:prstGeom>
          <a:noFill/>
          <a:ln w="9525">
            <a:noFill/>
            <a:miter lim="800000"/>
            <a:headEnd/>
            <a:tailEnd/>
          </a:ln>
        </p:spPr>
        <p:txBody>
          <a:bodyPr/>
          <a:lstStyle/>
          <a:p>
            <a:pPr marL="342900" indent="-342900">
              <a:lnSpc>
                <a:spcPct val="100000"/>
              </a:lnSpc>
              <a:buFont typeface="Wingdings" pitchFamily="2" charset="2"/>
              <a:buChar char="n"/>
              <a:defRPr/>
            </a:pPr>
            <a:r>
              <a:rPr lang="en-US" sz="2800" dirty="0">
                <a:solidFill>
                  <a:schemeClr val="accent2"/>
                </a:solidFill>
                <a:effectLst>
                  <a:outerShdw blurRad="38100" dist="38100" dir="2700000" algn="tl">
                    <a:srgbClr val="000000"/>
                  </a:outerShdw>
                </a:effectLst>
              </a:rPr>
              <a:t>Function</a:t>
            </a:r>
          </a:p>
          <a:p>
            <a:pPr marL="742950" lvl="1" indent="-285750">
              <a:lnSpc>
                <a:spcPct val="100000"/>
              </a:lnSpc>
              <a:buClr>
                <a:schemeClr val="tx1"/>
              </a:buClr>
              <a:buSzTx/>
              <a:buFontTx/>
              <a:buChar char="–"/>
              <a:defRPr/>
            </a:pPr>
            <a:r>
              <a:rPr lang="en-US" sz="2800" b="0" dirty="0">
                <a:solidFill>
                  <a:srgbClr val="FFFFFF"/>
                </a:solidFill>
                <a:effectLst>
                  <a:outerShdw blurRad="38100" dist="38100" dir="2700000" algn="tl">
                    <a:srgbClr val="000000"/>
                  </a:outerShdw>
                </a:effectLst>
              </a:rPr>
              <a:t>Missing data:  Decision support requires historical data, which op </a:t>
            </a:r>
            <a:r>
              <a:rPr lang="en-US" sz="2800" b="0" dirty="0" err="1">
                <a:solidFill>
                  <a:srgbClr val="FFFFFF"/>
                </a:solidFill>
                <a:effectLst>
                  <a:outerShdw blurRad="38100" dist="38100" dir="2700000" algn="tl">
                    <a:srgbClr val="000000"/>
                  </a:outerShdw>
                </a:effectLst>
              </a:rPr>
              <a:t>dbs</a:t>
            </a:r>
            <a:r>
              <a:rPr lang="en-US" sz="2800" b="0" dirty="0">
                <a:solidFill>
                  <a:srgbClr val="FFFFFF"/>
                </a:solidFill>
                <a:effectLst>
                  <a:outerShdw blurRad="38100" dist="38100" dir="2700000" algn="tl">
                    <a:srgbClr val="000000"/>
                  </a:outerShdw>
                </a:effectLst>
              </a:rPr>
              <a:t> do not typically maintain.</a:t>
            </a:r>
          </a:p>
          <a:p>
            <a:pPr marL="742950" lvl="1" indent="-285750">
              <a:lnSpc>
                <a:spcPct val="100000"/>
              </a:lnSpc>
              <a:buClr>
                <a:schemeClr val="tx1"/>
              </a:buClr>
              <a:buSzTx/>
              <a:buFontTx/>
              <a:buChar char="–"/>
              <a:defRPr/>
            </a:pPr>
            <a:r>
              <a:rPr lang="en-US" sz="2800" b="0" dirty="0">
                <a:solidFill>
                  <a:srgbClr val="FFFFFF"/>
                </a:solidFill>
                <a:effectLst>
                  <a:outerShdw blurRad="38100" dist="38100" dir="2700000" algn="tl">
                    <a:srgbClr val="000000"/>
                  </a:outerShdw>
                </a:effectLst>
              </a:rPr>
              <a:t>Data consolidation: Decision support requires consolidation (aggregation, summarization) of data from many heterogeneous sources:  op </a:t>
            </a:r>
            <a:r>
              <a:rPr lang="en-US" sz="2800" b="0" dirty="0" err="1">
                <a:solidFill>
                  <a:srgbClr val="FFFFFF"/>
                </a:solidFill>
                <a:effectLst>
                  <a:outerShdw blurRad="38100" dist="38100" dir="2700000" algn="tl">
                    <a:srgbClr val="000000"/>
                  </a:outerShdw>
                </a:effectLst>
              </a:rPr>
              <a:t>dbs</a:t>
            </a:r>
            <a:r>
              <a:rPr lang="en-US" sz="2800" b="0" dirty="0">
                <a:solidFill>
                  <a:srgbClr val="FFFFFF"/>
                </a:solidFill>
                <a:effectLst>
                  <a:outerShdw blurRad="38100" dist="38100" dir="2700000" algn="tl">
                    <a:srgbClr val="000000"/>
                  </a:outerShdw>
                </a:effectLst>
              </a:rPr>
              <a:t>, external sources. </a:t>
            </a:r>
          </a:p>
          <a:p>
            <a:pPr marL="742950" lvl="1" indent="-285750">
              <a:lnSpc>
                <a:spcPct val="100000"/>
              </a:lnSpc>
              <a:buClr>
                <a:schemeClr val="tx1"/>
              </a:buClr>
              <a:buSzTx/>
              <a:buFontTx/>
              <a:buChar char="–"/>
              <a:defRPr/>
            </a:pPr>
            <a:r>
              <a:rPr lang="en-US" sz="2800" b="0" dirty="0">
                <a:solidFill>
                  <a:srgbClr val="FFFFFF"/>
                </a:solidFill>
                <a:effectLst>
                  <a:outerShdw blurRad="38100" dist="38100" dir="2700000" algn="tl">
                    <a:srgbClr val="000000"/>
                  </a:outerShdw>
                </a:effectLst>
              </a:rPr>
              <a:t>Data quality:  Different sources typically use inconsistent data representations, codes, and formats which have to be reconciled.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399364"/>
                                        </p:tgtEl>
                                        <p:attrNameLst>
                                          <p:attrName>style.visibility</p:attrName>
                                        </p:attrNameLst>
                                      </p:cBhvr>
                                      <p:to>
                                        <p:strVal val="visible"/>
                                      </p:to>
                                    </p:set>
                                    <p:anim calcmode="lin" valueType="num">
                                      <p:cBhvr additive="base">
                                        <p:cTn id="7" dur="500" fill="hold"/>
                                        <p:tgtEl>
                                          <p:spTgt spid="399364"/>
                                        </p:tgtEl>
                                        <p:attrNameLst>
                                          <p:attrName>ppt_x</p:attrName>
                                        </p:attrNameLst>
                                      </p:cBhvr>
                                      <p:tavLst>
                                        <p:tav tm="0">
                                          <p:val>
                                            <p:strVal val="0-#ppt_w/2"/>
                                          </p:val>
                                        </p:tav>
                                        <p:tav tm="100000">
                                          <p:val>
                                            <p:strVal val="#ppt_x"/>
                                          </p:val>
                                        </p:tav>
                                      </p:tavLst>
                                    </p:anim>
                                    <p:anim calcmode="lin" valueType="num">
                                      <p:cBhvr additive="base">
                                        <p:cTn id="8" dur="500" fill="hold"/>
                                        <p:tgtEl>
                                          <p:spTgt spid="399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rc 2"/>
          <p:cNvSpPr>
            <a:spLocks/>
          </p:cNvSpPr>
          <p:nvPr/>
        </p:nvSpPr>
        <p:spPr bwMode="auto">
          <a:xfrm rot="4894209">
            <a:off x="1189038" y="3927475"/>
            <a:ext cx="336550" cy="381000"/>
          </a:xfrm>
          <a:custGeom>
            <a:avLst/>
            <a:gdLst>
              <a:gd name="T0" fmla="*/ 0 w 19064"/>
              <a:gd name="T1" fmla="*/ 0 h 21600"/>
              <a:gd name="T2" fmla="*/ 336550 w 19064"/>
              <a:gd name="T3" fmla="*/ 198931 h 21600"/>
              <a:gd name="T4" fmla="*/ 1589 w 19064"/>
              <a:gd name="T5" fmla="*/ 381000 h 21600"/>
              <a:gd name="T6" fmla="*/ 0 60000 65536"/>
              <a:gd name="T7" fmla="*/ 0 60000 65536"/>
              <a:gd name="T8" fmla="*/ 0 60000 65536"/>
              <a:gd name="T9" fmla="*/ 0 w 19064"/>
              <a:gd name="T10" fmla="*/ 0 h 21600"/>
              <a:gd name="T11" fmla="*/ 19064 w 19064"/>
              <a:gd name="T12" fmla="*/ 21600 h 21600"/>
            </a:gdLst>
            <a:ahLst/>
            <a:cxnLst>
              <a:cxn ang="T6">
                <a:pos x="T0" y="T1"/>
              </a:cxn>
              <a:cxn ang="T7">
                <a:pos x="T2" y="T3"/>
              </a:cxn>
              <a:cxn ang="T8">
                <a:pos x="T4" y="T5"/>
              </a:cxn>
            </a:cxnLst>
            <a:rect l="T9" t="T10" r="T11" b="T12"/>
            <a:pathLst>
              <a:path w="19064" h="21600" fill="none" extrusionOk="0">
                <a:moveTo>
                  <a:pt x="0" y="0"/>
                </a:moveTo>
                <a:cubicBezTo>
                  <a:pt x="30" y="0"/>
                  <a:pt x="60" y="-1"/>
                  <a:pt x="90" y="0"/>
                </a:cubicBezTo>
                <a:cubicBezTo>
                  <a:pt x="8003" y="0"/>
                  <a:pt x="15282" y="4326"/>
                  <a:pt x="19064" y="11277"/>
                </a:cubicBezTo>
              </a:path>
              <a:path w="19064" h="21600" stroke="0" extrusionOk="0">
                <a:moveTo>
                  <a:pt x="0" y="0"/>
                </a:moveTo>
                <a:cubicBezTo>
                  <a:pt x="30" y="0"/>
                  <a:pt x="60" y="-1"/>
                  <a:pt x="90" y="0"/>
                </a:cubicBezTo>
                <a:cubicBezTo>
                  <a:pt x="8003" y="0"/>
                  <a:pt x="15282" y="4326"/>
                  <a:pt x="19064" y="11277"/>
                </a:cubicBezTo>
                <a:lnTo>
                  <a:pt x="90" y="21600"/>
                </a:lnTo>
                <a:close/>
              </a:path>
            </a:pathLst>
          </a:custGeom>
          <a:solidFill>
            <a:srgbClr val="00CC99"/>
          </a:solidFill>
          <a:ln w="9525">
            <a:solidFill>
              <a:srgbClr val="000000"/>
            </a:solidFill>
            <a:round/>
            <a:headEnd/>
            <a:tailEnd/>
          </a:ln>
        </p:spPr>
        <p:txBody>
          <a:bodyPr/>
          <a:lstStyle/>
          <a:p>
            <a:endParaRPr lang="en-US"/>
          </a:p>
        </p:txBody>
      </p:sp>
      <p:sp>
        <p:nvSpPr>
          <p:cNvPr id="53251" name="Arc 3"/>
          <p:cNvSpPr>
            <a:spLocks/>
          </p:cNvSpPr>
          <p:nvPr/>
        </p:nvSpPr>
        <p:spPr bwMode="auto">
          <a:xfrm rot="4894209">
            <a:off x="762794" y="3599657"/>
            <a:ext cx="763587" cy="762000"/>
          </a:xfrm>
          <a:custGeom>
            <a:avLst/>
            <a:gdLst>
              <a:gd name="T0" fmla="*/ 717171 w 43200"/>
              <a:gd name="T1" fmla="*/ 198931 h 43200"/>
              <a:gd name="T2" fmla="*/ 380203 w 43200"/>
              <a:gd name="T3" fmla="*/ 0 h 43200"/>
              <a:gd name="T4" fmla="*/ 381794 w 43200"/>
              <a:gd name="T5" fmla="*/ 38100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0574" y="11277"/>
                </a:moveTo>
                <a:cubicBezTo>
                  <a:pt x="42297" y="14445"/>
                  <a:pt x="43200" y="17994"/>
                  <a:pt x="43200" y="21600"/>
                </a:cubicBezTo>
                <a:cubicBezTo>
                  <a:pt x="43200" y="33529"/>
                  <a:pt x="33529" y="43200"/>
                  <a:pt x="21600" y="43200"/>
                </a:cubicBezTo>
                <a:cubicBezTo>
                  <a:pt x="9670" y="43200"/>
                  <a:pt x="0" y="33529"/>
                  <a:pt x="0" y="21600"/>
                </a:cubicBezTo>
                <a:cubicBezTo>
                  <a:pt x="-1" y="9705"/>
                  <a:pt x="9615" y="49"/>
                  <a:pt x="21510" y="0"/>
                </a:cubicBezTo>
              </a:path>
              <a:path w="43200" h="43200" stroke="0" extrusionOk="0">
                <a:moveTo>
                  <a:pt x="40574" y="11277"/>
                </a:moveTo>
                <a:cubicBezTo>
                  <a:pt x="42297" y="14445"/>
                  <a:pt x="43200" y="17994"/>
                  <a:pt x="43200" y="21600"/>
                </a:cubicBezTo>
                <a:cubicBezTo>
                  <a:pt x="43200" y="33529"/>
                  <a:pt x="33529" y="43200"/>
                  <a:pt x="21600" y="43200"/>
                </a:cubicBezTo>
                <a:cubicBezTo>
                  <a:pt x="9670" y="43200"/>
                  <a:pt x="0" y="33529"/>
                  <a:pt x="0" y="21600"/>
                </a:cubicBezTo>
                <a:cubicBezTo>
                  <a:pt x="-1" y="9705"/>
                  <a:pt x="9615" y="49"/>
                  <a:pt x="21510" y="0"/>
                </a:cubicBezTo>
                <a:lnTo>
                  <a:pt x="21600" y="21600"/>
                </a:lnTo>
                <a:close/>
              </a:path>
            </a:pathLst>
          </a:custGeom>
          <a:solidFill>
            <a:srgbClr val="333399"/>
          </a:solidFill>
          <a:ln w="9525">
            <a:solidFill>
              <a:srgbClr val="000000"/>
            </a:solidFill>
            <a:round/>
            <a:headEnd/>
            <a:tailEnd/>
          </a:ln>
        </p:spPr>
        <p:txBody>
          <a:bodyPr/>
          <a:lstStyle/>
          <a:p>
            <a:endParaRPr lang="en-US"/>
          </a:p>
        </p:txBody>
      </p:sp>
      <p:sp>
        <p:nvSpPr>
          <p:cNvPr id="53252" name="Rectangle 4"/>
          <p:cNvSpPr>
            <a:spLocks noChangeArrowheads="1"/>
          </p:cNvSpPr>
          <p:nvPr/>
        </p:nvSpPr>
        <p:spPr bwMode="auto">
          <a:xfrm>
            <a:off x="427038" y="4781550"/>
            <a:ext cx="1528762" cy="581025"/>
          </a:xfrm>
          <a:prstGeom prst="rect">
            <a:avLst/>
          </a:prstGeom>
          <a:noFill/>
          <a:ln w="9525">
            <a:noFill/>
            <a:miter lim="800000"/>
            <a:headEnd/>
            <a:tailEnd/>
          </a:ln>
        </p:spPr>
        <p:txBody>
          <a:bodyPr lIns="92075" tIns="46038" rIns="92075" bIns="46038">
            <a:spAutoFit/>
          </a:bodyPr>
          <a:lstStyle/>
          <a:p>
            <a:pPr algn="ctr" eaLnBrk="0" hangingPunct="0">
              <a:lnSpc>
                <a:spcPct val="100000"/>
              </a:lnSpc>
              <a:spcBef>
                <a:spcPct val="0"/>
              </a:spcBef>
              <a:buClrTx/>
              <a:buSzTx/>
              <a:buFontTx/>
              <a:buNone/>
            </a:pPr>
            <a:r>
              <a:rPr lang="en-US" sz="1600">
                <a:solidFill>
                  <a:schemeClr val="tx1"/>
                </a:solidFill>
              </a:rPr>
              <a:t>Primarily Batch</a:t>
            </a:r>
          </a:p>
        </p:txBody>
      </p:sp>
      <p:sp>
        <p:nvSpPr>
          <p:cNvPr id="53253" name="Rectangle 5"/>
          <p:cNvSpPr>
            <a:spLocks noChangeArrowheads="1"/>
          </p:cNvSpPr>
          <p:nvPr/>
        </p:nvSpPr>
        <p:spPr bwMode="auto">
          <a:xfrm>
            <a:off x="6913563" y="4759325"/>
            <a:ext cx="1758950" cy="825500"/>
          </a:xfrm>
          <a:prstGeom prst="rect">
            <a:avLst/>
          </a:prstGeom>
          <a:noFill/>
          <a:ln w="9525">
            <a:noFill/>
            <a:miter lim="800000"/>
            <a:headEnd/>
            <a:tailEnd/>
          </a:ln>
        </p:spPr>
        <p:txBody>
          <a:bodyPr lIns="92075" tIns="46038" rIns="92075" bIns="46038">
            <a:spAutoFit/>
          </a:bodyPr>
          <a:lstStyle/>
          <a:p>
            <a:pPr algn="ctr" eaLnBrk="0" hangingPunct="0">
              <a:lnSpc>
                <a:spcPct val="100000"/>
              </a:lnSpc>
              <a:spcBef>
                <a:spcPct val="0"/>
              </a:spcBef>
              <a:buClrTx/>
              <a:buSzTx/>
              <a:buFontTx/>
              <a:buNone/>
            </a:pPr>
            <a:r>
              <a:rPr lang="en-US" sz="1600">
                <a:solidFill>
                  <a:schemeClr val="tx1"/>
                </a:solidFill>
              </a:rPr>
              <a:t>Event Initiated Actions </a:t>
            </a:r>
          </a:p>
          <a:p>
            <a:pPr algn="ctr" eaLnBrk="0" hangingPunct="0">
              <a:lnSpc>
                <a:spcPct val="100000"/>
              </a:lnSpc>
              <a:spcBef>
                <a:spcPct val="0"/>
              </a:spcBef>
              <a:buClrTx/>
              <a:buSzTx/>
              <a:buFontTx/>
              <a:buNone/>
            </a:pPr>
            <a:r>
              <a:rPr lang="en-US" sz="1600">
                <a:solidFill>
                  <a:schemeClr val="tx1"/>
                </a:solidFill>
              </a:rPr>
              <a:t>Take Hold</a:t>
            </a:r>
          </a:p>
        </p:txBody>
      </p:sp>
      <p:sp>
        <p:nvSpPr>
          <p:cNvPr id="53254" name="Rectangle 6"/>
          <p:cNvSpPr>
            <a:spLocks noChangeArrowheads="1"/>
          </p:cNvSpPr>
          <p:nvPr/>
        </p:nvSpPr>
        <p:spPr bwMode="auto">
          <a:xfrm>
            <a:off x="1962150" y="4741863"/>
            <a:ext cx="1285875" cy="825500"/>
          </a:xfrm>
          <a:prstGeom prst="rect">
            <a:avLst/>
          </a:prstGeom>
          <a:noFill/>
          <a:ln w="9525">
            <a:noFill/>
            <a:miter lim="800000"/>
            <a:headEnd/>
            <a:tailEnd/>
          </a:ln>
        </p:spPr>
        <p:txBody>
          <a:bodyPr lIns="92075" tIns="46038" rIns="92075" bIns="46038">
            <a:spAutoFit/>
          </a:bodyPr>
          <a:lstStyle/>
          <a:p>
            <a:pPr algn="ctr" eaLnBrk="0" hangingPunct="0">
              <a:lnSpc>
                <a:spcPct val="100000"/>
              </a:lnSpc>
              <a:spcBef>
                <a:spcPct val="0"/>
              </a:spcBef>
              <a:buClrTx/>
              <a:buSzTx/>
              <a:buFontTx/>
              <a:buNone/>
            </a:pPr>
            <a:r>
              <a:rPr lang="en-US" sz="1600">
                <a:solidFill>
                  <a:schemeClr val="tx1"/>
                </a:solidFill>
              </a:rPr>
              <a:t>Increase in Ad Hoc Queries </a:t>
            </a:r>
          </a:p>
        </p:txBody>
      </p:sp>
      <p:sp>
        <p:nvSpPr>
          <p:cNvPr id="53255" name="Rectangle 7"/>
          <p:cNvSpPr>
            <a:spLocks noChangeArrowheads="1"/>
          </p:cNvSpPr>
          <p:nvPr/>
        </p:nvSpPr>
        <p:spPr bwMode="auto">
          <a:xfrm>
            <a:off x="3286125" y="4759325"/>
            <a:ext cx="1377950" cy="825500"/>
          </a:xfrm>
          <a:prstGeom prst="rect">
            <a:avLst/>
          </a:prstGeom>
          <a:noFill/>
          <a:ln w="9525">
            <a:noFill/>
            <a:miter lim="800000"/>
            <a:headEnd/>
            <a:tailEnd/>
          </a:ln>
        </p:spPr>
        <p:txBody>
          <a:bodyPr lIns="92075" tIns="46038" rIns="92075" bIns="46038">
            <a:spAutoFit/>
          </a:bodyPr>
          <a:lstStyle/>
          <a:p>
            <a:pPr algn="ctr" eaLnBrk="0" hangingPunct="0">
              <a:lnSpc>
                <a:spcPct val="100000"/>
              </a:lnSpc>
              <a:spcBef>
                <a:spcPct val="0"/>
              </a:spcBef>
              <a:buClrTx/>
              <a:buSzTx/>
              <a:buFontTx/>
              <a:buNone/>
            </a:pPr>
            <a:r>
              <a:rPr lang="en-US" sz="1600">
                <a:solidFill>
                  <a:schemeClr val="tx1"/>
                </a:solidFill>
              </a:rPr>
              <a:t>Analytical Modeling</a:t>
            </a:r>
          </a:p>
          <a:p>
            <a:pPr algn="ctr" eaLnBrk="0" hangingPunct="0">
              <a:lnSpc>
                <a:spcPct val="100000"/>
              </a:lnSpc>
              <a:spcBef>
                <a:spcPct val="0"/>
              </a:spcBef>
              <a:buClrTx/>
              <a:buSzTx/>
              <a:buFontTx/>
              <a:buNone/>
            </a:pPr>
            <a:r>
              <a:rPr lang="en-US" sz="1600">
                <a:solidFill>
                  <a:schemeClr val="tx1"/>
                </a:solidFill>
              </a:rPr>
              <a:t>Grows</a:t>
            </a:r>
          </a:p>
        </p:txBody>
      </p:sp>
      <p:sp>
        <p:nvSpPr>
          <p:cNvPr id="53256" name="Rectangle 8"/>
          <p:cNvSpPr>
            <a:spLocks noChangeArrowheads="1"/>
          </p:cNvSpPr>
          <p:nvPr/>
        </p:nvSpPr>
        <p:spPr bwMode="auto">
          <a:xfrm>
            <a:off x="863600" y="6140450"/>
            <a:ext cx="195263" cy="188913"/>
          </a:xfrm>
          <a:prstGeom prst="rect">
            <a:avLst/>
          </a:prstGeom>
          <a:solidFill>
            <a:srgbClr val="333399"/>
          </a:solidFill>
          <a:ln w="12700">
            <a:solidFill>
              <a:schemeClr val="tx1"/>
            </a:solidFill>
            <a:miter lim="800000"/>
            <a:headEnd/>
            <a:tailEnd/>
          </a:ln>
        </p:spPr>
        <p:txBody>
          <a:bodyPr wrap="none" anchor="ctr"/>
          <a:lstStyle/>
          <a:p>
            <a:endParaRPr lang="en-US"/>
          </a:p>
        </p:txBody>
      </p:sp>
      <p:sp>
        <p:nvSpPr>
          <p:cNvPr id="53257" name="Rectangle 9"/>
          <p:cNvSpPr>
            <a:spLocks noChangeArrowheads="1"/>
          </p:cNvSpPr>
          <p:nvPr/>
        </p:nvSpPr>
        <p:spPr bwMode="auto">
          <a:xfrm>
            <a:off x="1701800" y="6157913"/>
            <a:ext cx="180975" cy="196850"/>
          </a:xfrm>
          <a:prstGeom prst="rect">
            <a:avLst/>
          </a:prstGeom>
          <a:solidFill>
            <a:srgbClr val="00CC66"/>
          </a:solidFill>
          <a:ln w="12700">
            <a:solidFill>
              <a:schemeClr val="tx1"/>
            </a:solidFill>
            <a:miter lim="800000"/>
            <a:headEnd/>
            <a:tailEnd/>
          </a:ln>
        </p:spPr>
        <p:txBody>
          <a:bodyPr wrap="none" lIns="92075" tIns="46038" rIns="92075" bIns="46038" anchor="ctr"/>
          <a:lstStyle/>
          <a:p>
            <a:pPr algn="ctr">
              <a:lnSpc>
                <a:spcPct val="100000"/>
              </a:lnSpc>
              <a:spcBef>
                <a:spcPct val="0"/>
              </a:spcBef>
              <a:buClrTx/>
              <a:buSzTx/>
              <a:buFontTx/>
              <a:buNone/>
            </a:pPr>
            <a:endParaRPr lang="en-US" b="0">
              <a:solidFill>
                <a:schemeClr val="tx1"/>
              </a:solidFill>
              <a:latin typeface="Times New Roman" pitchFamily="18" charset="0"/>
            </a:endParaRPr>
          </a:p>
        </p:txBody>
      </p:sp>
      <p:sp>
        <p:nvSpPr>
          <p:cNvPr id="53258" name="Rectangle 10"/>
          <p:cNvSpPr>
            <a:spLocks noChangeArrowheads="1"/>
          </p:cNvSpPr>
          <p:nvPr/>
        </p:nvSpPr>
        <p:spPr bwMode="auto">
          <a:xfrm>
            <a:off x="2565400" y="6157913"/>
            <a:ext cx="180975" cy="196850"/>
          </a:xfrm>
          <a:prstGeom prst="rect">
            <a:avLst/>
          </a:prstGeom>
          <a:solidFill>
            <a:srgbClr val="FF4590"/>
          </a:solidFill>
          <a:ln w="12700">
            <a:solidFill>
              <a:schemeClr val="tx1"/>
            </a:solidFill>
            <a:miter lim="800000"/>
            <a:headEnd/>
            <a:tailEnd/>
          </a:ln>
        </p:spPr>
        <p:txBody>
          <a:bodyPr wrap="none" anchor="ctr"/>
          <a:lstStyle/>
          <a:p>
            <a:endParaRPr lang="en-US"/>
          </a:p>
        </p:txBody>
      </p:sp>
      <p:sp>
        <p:nvSpPr>
          <p:cNvPr id="53259" name="Rectangle 11"/>
          <p:cNvSpPr>
            <a:spLocks noChangeArrowheads="1"/>
          </p:cNvSpPr>
          <p:nvPr/>
        </p:nvSpPr>
        <p:spPr bwMode="auto">
          <a:xfrm>
            <a:off x="6519863" y="6135688"/>
            <a:ext cx="180975" cy="196850"/>
          </a:xfrm>
          <a:prstGeom prst="rect">
            <a:avLst/>
          </a:prstGeom>
          <a:solidFill>
            <a:srgbClr val="660066"/>
          </a:solidFill>
          <a:ln w="12700">
            <a:solidFill>
              <a:schemeClr val="tx1"/>
            </a:solidFill>
            <a:miter lim="800000"/>
            <a:headEnd/>
            <a:tailEnd/>
          </a:ln>
        </p:spPr>
        <p:txBody>
          <a:bodyPr wrap="none" anchor="ctr"/>
          <a:lstStyle/>
          <a:p>
            <a:endParaRPr lang="en-US"/>
          </a:p>
        </p:txBody>
      </p:sp>
      <p:sp>
        <p:nvSpPr>
          <p:cNvPr id="53260" name="Rectangle 12"/>
          <p:cNvSpPr>
            <a:spLocks noChangeArrowheads="1"/>
          </p:cNvSpPr>
          <p:nvPr/>
        </p:nvSpPr>
        <p:spPr bwMode="auto">
          <a:xfrm>
            <a:off x="3760788" y="6159500"/>
            <a:ext cx="206375" cy="19685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53261" name="Rectangle 13"/>
          <p:cNvSpPr>
            <a:spLocks noChangeArrowheads="1"/>
          </p:cNvSpPr>
          <p:nvPr/>
        </p:nvSpPr>
        <p:spPr bwMode="auto">
          <a:xfrm>
            <a:off x="4621213" y="4759325"/>
            <a:ext cx="2451100" cy="825500"/>
          </a:xfrm>
          <a:prstGeom prst="rect">
            <a:avLst/>
          </a:prstGeom>
          <a:noFill/>
          <a:ln w="9525">
            <a:noFill/>
            <a:miter lim="800000"/>
            <a:headEnd/>
            <a:tailEnd/>
          </a:ln>
        </p:spPr>
        <p:txBody>
          <a:bodyPr lIns="92075" tIns="46038" rIns="92075" bIns="46038">
            <a:spAutoFit/>
          </a:bodyPr>
          <a:lstStyle/>
          <a:p>
            <a:pPr algn="ctr" eaLnBrk="0" hangingPunct="0">
              <a:lnSpc>
                <a:spcPct val="100000"/>
              </a:lnSpc>
              <a:spcBef>
                <a:spcPct val="0"/>
              </a:spcBef>
              <a:buClrTx/>
              <a:buSzTx/>
              <a:buFontTx/>
              <a:buNone/>
            </a:pPr>
            <a:r>
              <a:rPr lang="en-US" sz="1600">
                <a:solidFill>
                  <a:schemeClr val="tx1"/>
                </a:solidFill>
              </a:rPr>
              <a:t>Continuous Update &amp; </a:t>
            </a:r>
          </a:p>
          <a:p>
            <a:pPr algn="ctr" eaLnBrk="0" hangingPunct="0">
              <a:lnSpc>
                <a:spcPct val="100000"/>
              </a:lnSpc>
              <a:spcBef>
                <a:spcPct val="0"/>
              </a:spcBef>
              <a:buClrTx/>
              <a:buSzTx/>
              <a:buFontTx/>
              <a:buNone/>
            </a:pPr>
            <a:r>
              <a:rPr lang="en-US" sz="1600">
                <a:solidFill>
                  <a:schemeClr val="tx1"/>
                </a:solidFill>
              </a:rPr>
              <a:t>Time Sensitive Queries Become Important</a:t>
            </a:r>
          </a:p>
        </p:txBody>
      </p:sp>
      <p:sp>
        <p:nvSpPr>
          <p:cNvPr id="53262" name="Arc 14"/>
          <p:cNvSpPr>
            <a:spLocks/>
          </p:cNvSpPr>
          <p:nvPr/>
        </p:nvSpPr>
        <p:spPr bwMode="auto">
          <a:xfrm rot="8636158">
            <a:off x="2041525" y="3443288"/>
            <a:ext cx="925513" cy="768350"/>
          </a:xfrm>
          <a:custGeom>
            <a:avLst/>
            <a:gdLst>
              <a:gd name="T0" fmla="*/ 808624 w 43200"/>
              <a:gd name="T1" fmla="*/ 0 h 35950"/>
              <a:gd name="T2" fmla="*/ 23673 w 43200"/>
              <a:gd name="T3" fmla="*/ 160958 h 35950"/>
              <a:gd name="T4" fmla="*/ 462757 w 43200"/>
              <a:gd name="T5" fmla="*/ 306699 h 35950"/>
              <a:gd name="T6" fmla="*/ 0 60000 65536"/>
              <a:gd name="T7" fmla="*/ 0 60000 65536"/>
              <a:gd name="T8" fmla="*/ 0 60000 65536"/>
              <a:gd name="T9" fmla="*/ 0 w 43200"/>
              <a:gd name="T10" fmla="*/ 0 h 35950"/>
              <a:gd name="T11" fmla="*/ 43200 w 43200"/>
              <a:gd name="T12" fmla="*/ 35950 h 35950"/>
            </a:gdLst>
            <a:ahLst/>
            <a:cxnLst>
              <a:cxn ang="T6">
                <a:pos x="T0" y="T1"/>
              </a:cxn>
              <a:cxn ang="T7">
                <a:pos x="T2" y="T3"/>
              </a:cxn>
              <a:cxn ang="T8">
                <a:pos x="T4" y="T5"/>
              </a:cxn>
            </a:cxnLst>
            <a:rect l="T9" t="T10" r="T11" b="T12"/>
            <a:pathLst>
              <a:path w="43200" h="35950" fill="none" extrusionOk="0">
                <a:moveTo>
                  <a:pt x="37744" y="-1"/>
                </a:moveTo>
                <a:cubicBezTo>
                  <a:pt x="41258" y="3953"/>
                  <a:pt x="43200" y="9059"/>
                  <a:pt x="43200" y="14350"/>
                </a:cubicBezTo>
                <a:cubicBezTo>
                  <a:pt x="43200" y="26279"/>
                  <a:pt x="33529" y="35950"/>
                  <a:pt x="21600" y="35950"/>
                </a:cubicBezTo>
                <a:cubicBezTo>
                  <a:pt x="9670" y="35950"/>
                  <a:pt x="0" y="26279"/>
                  <a:pt x="0" y="14350"/>
                </a:cubicBezTo>
                <a:cubicBezTo>
                  <a:pt x="-1" y="12032"/>
                  <a:pt x="372" y="9729"/>
                  <a:pt x="1104" y="7530"/>
                </a:cubicBezTo>
              </a:path>
              <a:path w="43200" h="35950" stroke="0" extrusionOk="0">
                <a:moveTo>
                  <a:pt x="37744" y="-1"/>
                </a:moveTo>
                <a:cubicBezTo>
                  <a:pt x="41258" y="3953"/>
                  <a:pt x="43200" y="9059"/>
                  <a:pt x="43200" y="14350"/>
                </a:cubicBezTo>
                <a:cubicBezTo>
                  <a:pt x="43200" y="26279"/>
                  <a:pt x="33529" y="35950"/>
                  <a:pt x="21600" y="35950"/>
                </a:cubicBezTo>
                <a:cubicBezTo>
                  <a:pt x="9670" y="35950"/>
                  <a:pt x="0" y="26279"/>
                  <a:pt x="0" y="14350"/>
                </a:cubicBezTo>
                <a:cubicBezTo>
                  <a:pt x="-1" y="12032"/>
                  <a:pt x="372" y="9729"/>
                  <a:pt x="1104" y="7530"/>
                </a:cubicBezTo>
                <a:lnTo>
                  <a:pt x="21600" y="14350"/>
                </a:lnTo>
                <a:close/>
              </a:path>
            </a:pathLst>
          </a:custGeom>
          <a:solidFill>
            <a:srgbClr val="333399"/>
          </a:solidFill>
          <a:ln w="9525">
            <a:solidFill>
              <a:srgbClr val="000000"/>
            </a:solidFill>
            <a:round/>
            <a:headEnd/>
            <a:tailEnd/>
          </a:ln>
        </p:spPr>
        <p:txBody>
          <a:bodyPr/>
          <a:lstStyle/>
          <a:p>
            <a:endParaRPr lang="en-US"/>
          </a:p>
        </p:txBody>
      </p:sp>
      <p:sp>
        <p:nvSpPr>
          <p:cNvPr id="53263" name="Arc 15"/>
          <p:cNvSpPr>
            <a:spLocks/>
          </p:cNvSpPr>
          <p:nvPr/>
        </p:nvSpPr>
        <p:spPr bwMode="auto">
          <a:xfrm rot="8636158">
            <a:off x="2641600" y="3714750"/>
            <a:ext cx="439738" cy="461963"/>
          </a:xfrm>
          <a:custGeom>
            <a:avLst/>
            <a:gdLst>
              <a:gd name="T0" fmla="*/ 0 w 20495"/>
              <a:gd name="T1" fmla="*/ 316110 h 21598"/>
              <a:gd name="T2" fmla="*/ 433387 w 20495"/>
              <a:gd name="T3" fmla="*/ 0 h 21598"/>
              <a:gd name="T4" fmla="*/ 439738 w 20495"/>
              <a:gd name="T5" fmla="*/ 461963 h 21598"/>
              <a:gd name="T6" fmla="*/ 0 60000 65536"/>
              <a:gd name="T7" fmla="*/ 0 60000 65536"/>
              <a:gd name="T8" fmla="*/ 0 60000 65536"/>
              <a:gd name="T9" fmla="*/ 0 w 20495"/>
              <a:gd name="T10" fmla="*/ 0 h 21598"/>
              <a:gd name="T11" fmla="*/ 20495 w 20495"/>
              <a:gd name="T12" fmla="*/ 21598 h 21598"/>
            </a:gdLst>
            <a:ahLst/>
            <a:cxnLst>
              <a:cxn ang="T6">
                <a:pos x="T0" y="T1"/>
              </a:cxn>
              <a:cxn ang="T7">
                <a:pos x="T2" y="T3"/>
              </a:cxn>
              <a:cxn ang="T8">
                <a:pos x="T4" y="T5"/>
              </a:cxn>
            </a:cxnLst>
            <a:rect l="T9" t="T10" r="T11" b="T12"/>
            <a:pathLst>
              <a:path w="20495" h="21598" fill="none" extrusionOk="0">
                <a:moveTo>
                  <a:pt x="-1" y="14778"/>
                </a:moveTo>
                <a:cubicBezTo>
                  <a:pt x="2901" y="6056"/>
                  <a:pt x="11006" y="126"/>
                  <a:pt x="20199" y="0"/>
                </a:cubicBezTo>
              </a:path>
              <a:path w="20495" h="21598" stroke="0" extrusionOk="0">
                <a:moveTo>
                  <a:pt x="-1" y="14778"/>
                </a:moveTo>
                <a:cubicBezTo>
                  <a:pt x="2901" y="6056"/>
                  <a:pt x="11006" y="126"/>
                  <a:pt x="20199" y="0"/>
                </a:cubicBezTo>
                <a:lnTo>
                  <a:pt x="20495" y="21598"/>
                </a:lnTo>
                <a:close/>
              </a:path>
            </a:pathLst>
          </a:custGeom>
          <a:solidFill>
            <a:srgbClr val="FF4590"/>
          </a:solidFill>
          <a:ln w="9525">
            <a:solidFill>
              <a:srgbClr val="000000"/>
            </a:solidFill>
            <a:round/>
            <a:headEnd/>
            <a:tailEnd/>
          </a:ln>
        </p:spPr>
        <p:txBody>
          <a:bodyPr/>
          <a:lstStyle/>
          <a:p>
            <a:endParaRPr lang="en-US"/>
          </a:p>
        </p:txBody>
      </p:sp>
      <p:sp>
        <p:nvSpPr>
          <p:cNvPr id="53264" name="Arc 16"/>
          <p:cNvSpPr>
            <a:spLocks/>
          </p:cNvSpPr>
          <p:nvPr/>
        </p:nvSpPr>
        <p:spPr bwMode="auto">
          <a:xfrm rot="8636158">
            <a:off x="2233613" y="3887788"/>
            <a:ext cx="762000" cy="461962"/>
          </a:xfrm>
          <a:custGeom>
            <a:avLst/>
            <a:gdLst>
              <a:gd name="T0" fmla="*/ 0 w 35537"/>
              <a:gd name="T1" fmla="*/ 111406 h 21600"/>
              <a:gd name="T2" fmla="*/ 762000 w 35537"/>
              <a:gd name="T3" fmla="*/ 411381 h 21600"/>
              <a:gd name="T4" fmla="*/ 301631 w 35537"/>
              <a:gd name="T5" fmla="*/ 461962 h 21600"/>
              <a:gd name="T6" fmla="*/ 0 60000 65536"/>
              <a:gd name="T7" fmla="*/ 0 60000 65536"/>
              <a:gd name="T8" fmla="*/ 0 60000 65536"/>
              <a:gd name="T9" fmla="*/ 0 w 35537"/>
              <a:gd name="T10" fmla="*/ 0 h 21600"/>
              <a:gd name="T11" fmla="*/ 35537 w 35537"/>
              <a:gd name="T12" fmla="*/ 21600 h 21600"/>
            </a:gdLst>
            <a:ahLst/>
            <a:cxnLst>
              <a:cxn ang="T6">
                <a:pos x="T0" y="T1"/>
              </a:cxn>
              <a:cxn ang="T7">
                <a:pos x="T2" y="T3"/>
              </a:cxn>
              <a:cxn ang="T8">
                <a:pos x="T4" y="T5"/>
              </a:cxn>
            </a:cxnLst>
            <a:rect l="T9" t="T10" r="T11" b="T12"/>
            <a:pathLst>
              <a:path w="35537" h="21600" fill="none" extrusionOk="0">
                <a:moveTo>
                  <a:pt x="-1" y="5208"/>
                </a:moveTo>
                <a:cubicBezTo>
                  <a:pt x="3916" y="1847"/>
                  <a:pt x="8906" y="-1"/>
                  <a:pt x="14067" y="0"/>
                </a:cubicBezTo>
                <a:cubicBezTo>
                  <a:pt x="25081" y="0"/>
                  <a:pt x="34331" y="8287"/>
                  <a:pt x="35537" y="19234"/>
                </a:cubicBezTo>
              </a:path>
              <a:path w="35537" h="21600" stroke="0" extrusionOk="0">
                <a:moveTo>
                  <a:pt x="-1" y="5208"/>
                </a:moveTo>
                <a:cubicBezTo>
                  <a:pt x="3916" y="1847"/>
                  <a:pt x="8906" y="-1"/>
                  <a:pt x="14067" y="0"/>
                </a:cubicBezTo>
                <a:cubicBezTo>
                  <a:pt x="25081" y="0"/>
                  <a:pt x="34331" y="8287"/>
                  <a:pt x="35537" y="19234"/>
                </a:cubicBezTo>
                <a:lnTo>
                  <a:pt x="14067" y="21600"/>
                </a:lnTo>
                <a:close/>
              </a:path>
            </a:pathLst>
          </a:custGeom>
          <a:solidFill>
            <a:srgbClr val="00CC99"/>
          </a:solidFill>
          <a:ln w="9525">
            <a:solidFill>
              <a:srgbClr val="000000"/>
            </a:solidFill>
            <a:round/>
            <a:headEnd/>
            <a:tailEnd/>
          </a:ln>
        </p:spPr>
        <p:txBody>
          <a:bodyPr/>
          <a:lstStyle/>
          <a:p>
            <a:endParaRPr lang="en-US"/>
          </a:p>
        </p:txBody>
      </p:sp>
      <p:sp>
        <p:nvSpPr>
          <p:cNvPr id="53265" name="Arc 17"/>
          <p:cNvSpPr>
            <a:spLocks/>
          </p:cNvSpPr>
          <p:nvPr/>
        </p:nvSpPr>
        <p:spPr bwMode="auto">
          <a:xfrm rot="8722095">
            <a:off x="3443288" y="3330575"/>
            <a:ext cx="1057275" cy="938213"/>
          </a:xfrm>
          <a:custGeom>
            <a:avLst/>
            <a:gdLst>
              <a:gd name="T0" fmla="*/ 879395 w 42379"/>
              <a:gd name="T1" fmla="*/ 0 h 37637"/>
              <a:gd name="T2" fmla="*/ 0 w 42379"/>
              <a:gd name="T3" fmla="*/ 546844 h 37637"/>
              <a:gd name="T4" fmla="*/ 518396 w 42379"/>
              <a:gd name="T5" fmla="*/ 399769 h 37637"/>
              <a:gd name="T6" fmla="*/ 0 60000 65536"/>
              <a:gd name="T7" fmla="*/ 0 60000 65536"/>
              <a:gd name="T8" fmla="*/ 0 60000 65536"/>
              <a:gd name="T9" fmla="*/ 0 w 42379"/>
              <a:gd name="T10" fmla="*/ 0 h 37637"/>
              <a:gd name="T11" fmla="*/ 42379 w 42379"/>
              <a:gd name="T12" fmla="*/ 37637 h 37637"/>
            </a:gdLst>
            <a:ahLst/>
            <a:cxnLst>
              <a:cxn ang="T6">
                <a:pos x="T0" y="T1"/>
              </a:cxn>
              <a:cxn ang="T7">
                <a:pos x="T2" y="T3"/>
              </a:cxn>
              <a:cxn ang="T8">
                <a:pos x="T4" y="T5"/>
              </a:cxn>
            </a:cxnLst>
            <a:rect l="T9" t="T10" r="T11" b="T12"/>
            <a:pathLst>
              <a:path w="42379" h="37637" fill="none" extrusionOk="0">
                <a:moveTo>
                  <a:pt x="35248" y="0"/>
                </a:moveTo>
                <a:cubicBezTo>
                  <a:pt x="39788" y="4095"/>
                  <a:pt x="42379" y="9923"/>
                  <a:pt x="42379" y="16037"/>
                </a:cubicBezTo>
                <a:cubicBezTo>
                  <a:pt x="42379" y="27966"/>
                  <a:pt x="32708" y="37637"/>
                  <a:pt x="20779" y="37637"/>
                </a:cubicBezTo>
                <a:cubicBezTo>
                  <a:pt x="11121" y="37637"/>
                  <a:pt x="2638" y="31226"/>
                  <a:pt x="0" y="21936"/>
                </a:cubicBezTo>
              </a:path>
              <a:path w="42379" h="37637" stroke="0" extrusionOk="0">
                <a:moveTo>
                  <a:pt x="35248" y="0"/>
                </a:moveTo>
                <a:cubicBezTo>
                  <a:pt x="39788" y="4095"/>
                  <a:pt x="42379" y="9923"/>
                  <a:pt x="42379" y="16037"/>
                </a:cubicBezTo>
                <a:cubicBezTo>
                  <a:pt x="42379" y="27966"/>
                  <a:pt x="32708" y="37637"/>
                  <a:pt x="20779" y="37637"/>
                </a:cubicBezTo>
                <a:cubicBezTo>
                  <a:pt x="11121" y="37637"/>
                  <a:pt x="2638" y="31226"/>
                  <a:pt x="0" y="21936"/>
                </a:cubicBezTo>
                <a:lnTo>
                  <a:pt x="20779" y="16037"/>
                </a:lnTo>
                <a:close/>
              </a:path>
            </a:pathLst>
          </a:custGeom>
          <a:solidFill>
            <a:srgbClr val="333399"/>
          </a:solidFill>
          <a:ln w="9525">
            <a:solidFill>
              <a:srgbClr val="000000"/>
            </a:solidFill>
            <a:round/>
            <a:headEnd/>
            <a:tailEnd/>
          </a:ln>
        </p:spPr>
        <p:txBody>
          <a:bodyPr/>
          <a:lstStyle/>
          <a:p>
            <a:endParaRPr lang="en-US"/>
          </a:p>
        </p:txBody>
      </p:sp>
      <p:sp>
        <p:nvSpPr>
          <p:cNvPr id="53266" name="Arc 18"/>
          <p:cNvSpPr>
            <a:spLocks/>
          </p:cNvSpPr>
          <p:nvPr/>
        </p:nvSpPr>
        <p:spPr bwMode="auto">
          <a:xfrm rot="8722095">
            <a:off x="4041775" y="3529013"/>
            <a:ext cx="539750" cy="541337"/>
          </a:xfrm>
          <a:custGeom>
            <a:avLst/>
            <a:gdLst>
              <a:gd name="T0" fmla="*/ 20515 w 21600"/>
              <a:gd name="T1" fmla="*/ 541337 h 21714"/>
              <a:gd name="T2" fmla="*/ 172095 w 21600"/>
              <a:gd name="T3" fmla="*/ 0 h 21714"/>
              <a:gd name="T4" fmla="*/ 539750 w 21600"/>
              <a:gd name="T5" fmla="*/ 394248 h 21714"/>
              <a:gd name="T6" fmla="*/ 0 60000 65536"/>
              <a:gd name="T7" fmla="*/ 0 60000 65536"/>
              <a:gd name="T8" fmla="*/ 0 60000 65536"/>
              <a:gd name="T9" fmla="*/ 0 w 21600"/>
              <a:gd name="T10" fmla="*/ 0 h 21714"/>
              <a:gd name="T11" fmla="*/ 21600 w 21600"/>
              <a:gd name="T12" fmla="*/ 21714 h 21714"/>
            </a:gdLst>
            <a:ahLst/>
            <a:cxnLst>
              <a:cxn ang="T6">
                <a:pos x="T0" y="T1"/>
              </a:cxn>
              <a:cxn ang="T7">
                <a:pos x="T2" y="T3"/>
              </a:cxn>
              <a:cxn ang="T8">
                <a:pos x="T4" y="T5"/>
              </a:cxn>
            </a:cxnLst>
            <a:rect l="T9" t="T10" r="T11" b="T12"/>
            <a:pathLst>
              <a:path w="21600" h="21714" fill="none" extrusionOk="0">
                <a:moveTo>
                  <a:pt x="821" y="21713"/>
                </a:moveTo>
                <a:cubicBezTo>
                  <a:pt x="276" y="19794"/>
                  <a:pt x="0" y="17809"/>
                  <a:pt x="0" y="15814"/>
                </a:cubicBezTo>
                <a:cubicBezTo>
                  <a:pt x="-1" y="9814"/>
                  <a:pt x="2494" y="4086"/>
                  <a:pt x="6886" y="-1"/>
                </a:cubicBezTo>
              </a:path>
              <a:path w="21600" h="21714" stroke="0" extrusionOk="0">
                <a:moveTo>
                  <a:pt x="821" y="21713"/>
                </a:moveTo>
                <a:cubicBezTo>
                  <a:pt x="276" y="19794"/>
                  <a:pt x="0" y="17809"/>
                  <a:pt x="0" y="15814"/>
                </a:cubicBezTo>
                <a:cubicBezTo>
                  <a:pt x="-1" y="9814"/>
                  <a:pt x="2494" y="4086"/>
                  <a:pt x="6886" y="-1"/>
                </a:cubicBezTo>
                <a:lnTo>
                  <a:pt x="21600" y="15814"/>
                </a:lnTo>
                <a:close/>
              </a:path>
            </a:pathLst>
          </a:custGeom>
          <a:solidFill>
            <a:srgbClr val="FFFF00"/>
          </a:solidFill>
          <a:ln w="9525">
            <a:solidFill>
              <a:srgbClr val="000000"/>
            </a:solidFill>
            <a:round/>
            <a:headEnd/>
            <a:tailEnd/>
          </a:ln>
        </p:spPr>
        <p:txBody>
          <a:bodyPr/>
          <a:lstStyle/>
          <a:p>
            <a:endParaRPr lang="en-US"/>
          </a:p>
        </p:txBody>
      </p:sp>
      <p:sp>
        <p:nvSpPr>
          <p:cNvPr id="53267" name="Arc 19"/>
          <p:cNvSpPr>
            <a:spLocks/>
          </p:cNvSpPr>
          <p:nvPr/>
        </p:nvSpPr>
        <p:spPr bwMode="auto">
          <a:xfrm rot="8722095">
            <a:off x="4113213" y="3656013"/>
            <a:ext cx="530225" cy="508000"/>
          </a:xfrm>
          <a:custGeom>
            <a:avLst/>
            <a:gdLst>
              <a:gd name="T0" fmla="*/ 0 w 21269"/>
              <a:gd name="T1" fmla="*/ 414171 h 20395"/>
              <a:gd name="T2" fmla="*/ 352927 w 21269"/>
              <a:gd name="T3" fmla="*/ 0 h 20395"/>
              <a:gd name="T4" fmla="*/ 530225 w 21269"/>
              <a:gd name="T5" fmla="*/ 508000 h 20395"/>
              <a:gd name="T6" fmla="*/ 0 60000 65536"/>
              <a:gd name="T7" fmla="*/ 0 60000 65536"/>
              <a:gd name="T8" fmla="*/ 0 60000 65536"/>
              <a:gd name="T9" fmla="*/ 0 w 21269"/>
              <a:gd name="T10" fmla="*/ 0 h 20395"/>
              <a:gd name="T11" fmla="*/ 21269 w 21269"/>
              <a:gd name="T12" fmla="*/ 20395 h 20395"/>
            </a:gdLst>
            <a:ahLst/>
            <a:cxnLst>
              <a:cxn ang="T6">
                <a:pos x="T0" y="T1"/>
              </a:cxn>
              <a:cxn ang="T7">
                <a:pos x="T2" y="T3"/>
              </a:cxn>
              <a:cxn ang="T8">
                <a:pos x="T4" y="T5"/>
              </a:cxn>
            </a:cxnLst>
            <a:rect l="T9" t="T10" r="T11" b="T12"/>
            <a:pathLst>
              <a:path w="21269" h="20395" fill="none" extrusionOk="0">
                <a:moveTo>
                  <a:pt x="0" y="16628"/>
                </a:moveTo>
                <a:cubicBezTo>
                  <a:pt x="1363" y="8932"/>
                  <a:pt x="6777" y="2572"/>
                  <a:pt x="14156" y="-1"/>
                </a:cubicBezTo>
              </a:path>
              <a:path w="21269" h="20395" stroke="0" extrusionOk="0">
                <a:moveTo>
                  <a:pt x="0" y="16628"/>
                </a:moveTo>
                <a:cubicBezTo>
                  <a:pt x="1363" y="8932"/>
                  <a:pt x="6777" y="2572"/>
                  <a:pt x="14156" y="-1"/>
                </a:cubicBezTo>
                <a:lnTo>
                  <a:pt x="21269" y="20395"/>
                </a:lnTo>
                <a:close/>
              </a:path>
            </a:pathLst>
          </a:custGeom>
          <a:solidFill>
            <a:srgbClr val="FF4590"/>
          </a:solidFill>
          <a:ln w="9525">
            <a:solidFill>
              <a:srgbClr val="000000"/>
            </a:solidFill>
            <a:round/>
            <a:headEnd/>
            <a:tailEnd/>
          </a:ln>
        </p:spPr>
        <p:txBody>
          <a:bodyPr/>
          <a:lstStyle/>
          <a:p>
            <a:endParaRPr lang="en-US"/>
          </a:p>
        </p:txBody>
      </p:sp>
      <p:sp>
        <p:nvSpPr>
          <p:cNvPr id="53268" name="Arc 20"/>
          <p:cNvSpPr>
            <a:spLocks/>
          </p:cNvSpPr>
          <p:nvPr/>
        </p:nvSpPr>
        <p:spPr bwMode="auto">
          <a:xfrm rot="8722095">
            <a:off x="3619500" y="3795713"/>
            <a:ext cx="738188" cy="660400"/>
          </a:xfrm>
          <a:custGeom>
            <a:avLst/>
            <a:gdLst>
              <a:gd name="T0" fmla="*/ 0 w 29586"/>
              <a:gd name="T1" fmla="*/ 38217 h 26456"/>
              <a:gd name="T2" fmla="*/ 724390 w 29586"/>
              <a:gd name="T3" fmla="*/ 660400 h 26456"/>
              <a:gd name="T4" fmla="*/ 199255 w 29586"/>
              <a:gd name="T5" fmla="*/ 539184 h 26456"/>
              <a:gd name="T6" fmla="*/ 0 60000 65536"/>
              <a:gd name="T7" fmla="*/ 0 60000 65536"/>
              <a:gd name="T8" fmla="*/ 0 60000 65536"/>
              <a:gd name="T9" fmla="*/ 0 w 29586"/>
              <a:gd name="T10" fmla="*/ 0 h 26456"/>
              <a:gd name="T11" fmla="*/ 29586 w 29586"/>
              <a:gd name="T12" fmla="*/ 26456 h 26456"/>
            </a:gdLst>
            <a:ahLst/>
            <a:cxnLst>
              <a:cxn ang="T6">
                <a:pos x="T0" y="T1"/>
              </a:cxn>
              <a:cxn ang="T7">
                <a:pos x="T2" y="T3"/>
              </a:cxn>
              <a:cxn ang="T8">
                <a:pos x="T4" y="T5"/>
              </a:cxn>
            </a:cxnLst>
            <a:rect l="T9" t="T10" r="T11" b="T12"/>
            <a:pathLst>
              <a:path w="29586" h="26456" fill="none" extrusionOk="0">
                <a:moveTo>
                  <a:pt x="-1" y="1530"/>
                </a:moveTo>
                <a:cubicBezTo>
                  <a:pt x="2540" y="519"/>
                  <a:pt x="5251" y="-1"/>
                  <a:pt x="7986" y="0"/>
                </a:cubicBezTo>
                <a:cubicBezTo>
                  <a:pt x="19915" y="0"/>
                  <a:pt x="29586" y="9670"/>
                  <a:pt x="29586" y="21600"/>
                </a:cubicBezTo>
                <a:cubicBezTo>
                  <a:pt x="29586" y="23234"/>
                  <a:pt x="29400" y="24863"/>
                  <a:pt x="29033" y="26456"/>
                </a:cubicBezTo>
              </a:path>
              <a:path w="29586" h="26456" stroke="0" extrusionOk="0">
                <a:moveTo>
                  <a:pt x="-1" y="1530"/>
                </a:moveTo>
                <a:cubicBezTo>
                  <a:pt x="2540" y="519"/>
                  <a:pt x="5251" y="-1"/>
                  <a:pt x="7986" y="0"/>
                </a:cubicBezTo>
                <a:cubicBezTo>
                  <a:pt x="19915" y="0"/>
                  <a:pt x="29586" y="9670"/>
                  <a:pt x="29586" y="21600"/>
                </a:cubicBezTo>
                <a:cubicBezTo>
                  <a:pt x="29586" y="23234"/>
                  <a:pt x="29400" y="24863"/>
                  <a:pt x="29033" y="26456"/>
                </a:cubicBezTo>
                <a:lnTo>
                  <a:pt x="7986" y="21600"/>
                </a:lnTo>
                <a:close/>
              </a:path>
            </a:pathLst>
          </a:custGeom>
          <a:solidFill>
            <a:srgbClr val="00CC99"/>
          </a:solidFill>
          <a:ln w="9525">
            <a:solidFill>
              <a:srgbClr val="000000"/>
            </a:solidFill>
            <a:round/>
            <a:headEnd/>
            <a:tailEnd/>
          </a:ln>
        </p:spPr>
        <p:txBody>
          <a:bodyPr/>
          <a:lstStyle/>
          <a:p>
            <a:endParaRPr lang="en-US"/>
          </a:p>
        </p:txBody>
      </p:sp>
      <p:sp>
        <p:nvSpPr>
          <p:cNvPr id="53269" name="Arc 21"/>
          <p:cNvSpPr>
            <a:spLocks/>
          </p:cNvSpPr>
          <p:nvPr/>
        </p:nvSpPr>
        <p:spPr bwMode="auto">
          <a:xfrm rot="9832685">
            <a:off x="5127625" y="3197225"/>
            <a:ext cx="1112838" cy="1228725"/>
          </a:xfrm>
          <a:custGeom>
            <a:avLst/>
            <a:gdLst>
              <a:gd name="T0" fmla="*/ 806369 w 36003"/>
              <a:gd name="T1" fmla="*/ 0 h 39766"/>
              <a:gd name="T2" fmla="*/ 0 w 36003"/>
              <a:gd name="T3" fmla="*/ 1058689 h 39766"/>
              <a:gd name="T4" fmla="*/ 445191 w 36003"/>
              <a:gd name="T5" fmla="*/ 561309 h 39766"/>
              <a:gd name="T6" fmla="*/ 0 60000 65536"/>
              <a:gd name="T7" fmla="*/ 0 60000 65536"/>
              <a:gd name="T8" fmla="*/ 0 60000 65536"/>
              <a:gd name="T9" fmla="*/ 0 w 36003"/>
              <a:gd name="T10" fmla="*/ 0 h 39766"/>
              <a:gd name="T11" fmla="*/ 36003 w 36003"/>
              <a:gd name="T12" fmla="*/ 39766 h 39766"/>
            </a:gdLst>
            <a:ahLst/>
            <a:cxnLst>
              <a:cxn ang="T6">
                <a:pos x="T0" y="T1"/>
              </a:cxn>
              <a:cxn ang="T7">
                <a:pos x="T2" y="T3"/>
              </a:cxn>
              <a:cxn ang="T8">
                <a:pos x="T4" y="T5"/>
              </a:cxn>
            </a:cxnLst>
            <a:rect l="T9" t="T10" r="T11" b="T12"/>
            <a:pathLst>
              <a:path w="36003" h="39766" fill="none" extrusionOk="0">
                <a:moveTo>
                  <a:pt x="26088" y="-1"/>
                </a:moveTo>
                <a:cubicBezTo>
                  <a:pt x="32267" y="3974"/>
                  <a:pt x="36003" y="10818"/>
                  <a:pt x="36003" y="18166"/>
                </a:cubicBezTo>
                <a:cubicBezTo>
                  <a:pt x="36003" y="30095"/>
                  <a:pt x="26332" y="39766"/>
                  <a:pt x="14403" y="39766"/>
                </a:cubicBezTo>
                <a:cubicBezTo>
                  <a:pt x="9088" y="39766"/>
                  <a:pt x="3960" y="37806"/>
                  <a:pt x="-1" y="34263"/>
                </a:cubicBezTo>
              </a:path>
              <a:path w="36003" h="39766" stroke="0" extrusionOk="0">
                <a:moveTo>
                  <a:pt x="26088" y="-1"/>
                </a:moveTo>
                <a:cubicBezTo>
                  <a:pt x="32267" y="3974"/>
                  <a:pt x="36003" y="10818"/>
                  <a:pt x="36003" y="18166"/>
                </a:cubicBezTo>
                <a:cubicBezTo>
                  <a:pt x="36003" y="30095"/>
                  <a:pt x="26332" y="39766"/>
                  <a:pt x="14403" y="39766"/>
                </a:cubicBezTo>
                <a:cubicBezTo>
                  <a:pt x="9088" y="39766"/>
                  <a:pt x="3960" y="37806"/>
                  <a:pt x="-1" y="34263"/>
                </a:cubicBezTo>
                <a:lnTo>
                  <a:pt x="14403" y="18166"/>
                </a:lnTo>
                <a:close/>
              </a:path>
            </a:pathLst>
          </a:custGeom>
          <a:solidFill>
            <a:srgbClr val="333399"/>
          </a:solidFill>
          <a:ln w="9525">
            <a:solidFill>
              <a:srgbClr val="000000"/>
            </a:solidFill>
            <a:round/>
            <a:headEnd/>
            <a:tailEnd/>
          </a:ln>
        </p:spPr>
        <p:txBody>
          <a:bodyPr/>
          <a:lstStyle/>
          <a:p>
            <a:endParaRPr lang="en-US"/>
          </a:p>
        </p:txBody>
      </p:sp>
      <p:sp>
        <p:nvSpPr>
          <p:cNvPr id="53270" name="Arc 22"/>
          <p:cNvSpPr>
            <a:spLocks/>
          </p:cNvSpPr>
          <p:nvPr/>
        </p:nvSpPr>
        <p:spPr bwMode="auto">
          <a:xfrm rot="9832685">
            <a:off x="5719763" y="3246438"/>
            <a:ext cx="611187" cy="514350"/>
          </a:xfrm>
          <a:custGeom>
            <a:avLst/>
            <a:gdLst>
              <a:gd name="T0" fmla="*/ 185468 w 19769"/>
              <a:gd name="T1" fmla="*/ 514350 h 16642"/>
              <a:gd name="T2" fmla="*/ 0 w 19769"/>
              <a:gd name="T3" fmla="*/ 268981 h 16642"/>
              <a:gd name="T4" fmla="*/ 611187 w 19769"/>
              <a:gd name="T5" fmla="*/ 0 h 16642"/>
              <a:gd name="T6" fmla="*/ 0 60000 65536"/>
              <a:gd name="T7" fmla="*/ 0 60000 65536"/>
              <a:gd name="T8" fmla="*/ 0 60000 65536"/>
              <a:gd name="T9" fmla="*/ 0 w 19769"/>
              <a:gd name="T10" fmla="*/ 0 h 16642"/>
              <a:gd name="T11" fmla="*/ 19769 w 19769"/>
              <a:gd name="T12" fmla="*/ 16642 h 16642"/>
            </a:gdLst>
            <a:ahLst/>
            <a:cxnLst>
              <a:cxn ang="T6">
                <a:pos x="T0" y="T1"/>
              </a:cxn>
              <a:cxn ang="T7">
                <a:pos x="T2" y="T3"/>
              </a:cxn>
              <a:cxn ang="T8">
                <a:pos x="T4" y="T5"/>
              </a:cxn>
            </a:cxnLst>
            <a:rect l="T9" t="T10" r="T11" b="T12"/>
            <a:pathLst>
              <a:path w="19769" h="16642" fill="none" extrusionOk="0">
                <a:moveTo>
                  <a:pt x="5999" y="16641"/>
                </a:moveTo>
                <a:cubicBezTo>
                  <a:pt x="3408" y="14498"/>
                  <a:pt x="1354" y="11780"/>
                  <a:pt x="-1" y="8703"/>
                </a:cubicBezTo>
              </a:path>
              <a:path w="19769" h="16642" stroke="0" extrusionOk="0">
                <a:moveTo>
                  <a:pt x="5999" y="16641"/>
                </a:moveTo>
                <a:cubicBezTo>
                  <a:pt x="3408" y="14498"/>
                  <a:pt x="1354" y="11780"/>
                  <a:pt x="-1" y="8703"/>
                </a:cubicBezTo>
                <a:lnTo>
                  <a:pt x="19769" y="0"/>
                </a:lnTo>
                <a:close/>
              </a:path>
            </a:pathLst>
          </a:custGeom>
          <a:solidFill>
            <a:srgbClr val="660066"/>
          </a:solidFill>
          <a:ln w="9525">
            <a:solidFill>
              <a:srgbClr val="000000"/>
            </a:solidFill>
            <a:round/>
            <a:headEnd/>
            <a:tailEnd/>
          </a:ln>
        </p:spPr>
        <p:txBody>
          <a:bodyPr/>
          <a:lstStyle/>
          <a:p>
            <a:endParaRPr lang="en-US"/>
          </a:p>
        </p:txBody>
      </p:sp>
      <p:sp>
        <p:nvSpPr>
          <p:cNvPr id="53271" name="Arc 23"/>
          <p:cNvSpPr>
            <a:spLocks/>
          </p:cNvSpPr>
          <p:nvPr/>
        </p:nvSpPr>
        <p:spPr bwMode="auto">
          <a:xfrm rot="9832685">
            <a:off x="5789613" y="3468688"/>
            <a:ext cx="668337" cy="533400"/>
          </a:xfrm>
          <a:custGeom>
            <a:avLst/>
            <a:gdLst>
              <a:gd name="T0" fmla="*/ 58541 w 21600"/>
              <a:gd name="T1" fmla="*/ 533400 h 17316"/>
              <a:gd name="T2" fmla="*/ 53591 w 21600"/>
              <a:gd name="T3" fmla="*/ 0 h 17316"/>
              <a:gd name="T4" fmla="*/ 668337 w 21600"/>
              <a:gd name="T5" fmla="*/ 261063 h 17316"/>
              <a:gd name="T6" fmla="*/ 0 60000 65536"/>
              <a:gd name="T7" fmla="*/ 0 60000 65536"/>
              <a:gd name="T8" fmla="*/ 0 60000 65536"/>
              <a:gd name="T9" fmla="*/ 0 w 21600"/>
              <a:gd name="T10" fmla="*/ 0 h 17316"/>
              <a:gd name="T11" fmla="*/ 21600 w 21600"/>
              <a:gd name="T12" fmla="*/ 17316 h 17316"/>
            </a:gdLst>
            <a:ahLst/>
            <a:cxnLst>
              <a:cxn ang="T6">
                <a:pos x="T0" y="T1"/>
              </a:cxn>
              <a:cxn ang="T7">
                <a:pos x="T2" y="T3"/>
              </a:cxn>
              <a:cxn ang="T8">
                <a:pos x="T4" y="T5"/>
              </a:cxn>
            </a:cxnLst>
            <a:rect l="T9" t="T10" r="T11" b="T12"/>
            <a:pathLst>
              <a:path w="21600" h="17316" fill="none" extrusionOk="0">
                <a:moveTo>
                  <a:pt x="1892" y="17315"/>
                </a:moveTo>
                <a:cubicBezTo>
                  <a:pt x="644" y="14535"/>
                  <a:pt x="0" y="11522"/>
                  <a:pt x="0" y="8475"/>
                </a:cubicBezTo>
                <a:cubicBezTo>
                  <a:pt x="-1" y="5562"/>
                  <a:pt x="589" y="2679"/>
                  <a:pt x="1732" y="0"/>
                </a:cubicBezTo>
              </a:path>
              <a:path w="21600" h="17316" stroke="0" extrusionOk="0">
                <a:moveTo>
                  <a:pt x="1892" y="17315"/>
                </a:moveTo>
                <a:cubicBezTo>
                  <a:pt x="644" y="14535"/>
                  <a:pt x="0" y="11522"/>
                  <a:pt x="0" y="8475"/>
                </a:cubicBezTo>
                <a:cubicBezTo>
                  <a:pt x="-1" y="5562"/>
                  <a:pt x="589" y="2679"/>
                  <a:pt x="1732" y="0"/>
                </a:cubicBezTo>
                <a:lnTo>
                  <a:pt x="21600" y="8475"/>
                </a:lnTo>
                <a:close/>
              </a:path>
            </a:pathLst>
          </a:custGeom>
          <a:solidFill>
            <a:srgbClr val="FFFF00"/>
          </a:solidFill>
          <a:ln w="9525">
            <a:solidFill>
              <a:srgbClr val="000000"/>
            </a:solidFill>
            <a:round/>
            <a:headEnd/>
            <a:tailEnd/>
          </a:ln>
        </p:spPr>
        <p:txBody>
          <a:bodyPr/>
          <a:lstStyle/>
          <a:p>
            <a:endParaRPr lang="en-US"/>
          </a:p>
        </p:txBody>
      </p:sp>
      <p:sp>
        <p:nvSpPr>
          <p:cNvPr id="53272" name="Arc 24"/>
          <p:cNvSpPr>
            <a:spLocks/>
          </p:cNvSpPr>
          <p:nvPr/>
        </p:nvSpPr>
        <p:spPr bwMode="auto">
          <a:xfrm rot="9832685">
            <a:off x="5888038" y="3735388"/>
            <a:ext cx="609600" cy="666750"/>
          </a:xfrm>
          <a:custGeom>
            <a:avLst/>
            <a:gdLst>
              <a:gd name="T0" fmla="*/ 0 w 19731"/>
              <a:gd name="T1" fmla="*/ 395451 h 21600"/>
              <a:gd name="T2" fmla="*/ 608024 w 19731"/>
              <a:gd name="T3" fmla="*/ 0 h 21600"/>
              <a:gd name="T4" fmla="*/ 609600 w 19731"/>
              <a:gd name="T5" fmla="*/ 666750 h 21600"/>
              <a:gd name="T6" fmla="*/ 0 60000 65536"/>
              <a:gd name="T7" fmla="*/ 0 60000 65536"/>
              <a:gd name="T8" fmla="*/ 0 60000 65536"/>
              <a:gd name="T9" fmla="*/ 0 w 19731"/>
              <a:gd name="T10" fmla="*/ 0 h 21600"/>
              <a:gd name="T11" fmla="*/ 19731 w 19731"/>
              <a:gd name="T12" fmla="*/ 21600 h 21600"/>
            </a:gdLst>
            <a:ahLst/>
            <a:cxnLst>
              <a:cxn ang="T6">
                <a:pos x="T0" y="T1"/>
              </a:cxn>
              <a:cxn ang="T7">
                <a:pos x="T2" y="T3"/>
              </a:cxn>
              <a:cxn ang="T8">
                <a:pos x="T4" y="T5"/>
              </a:cxn>
            </a:cxnLst>
            <a:rect l="T9" t="T10" r="T11" b="T12"/>
            <a:pathLst>
              <a:path w="19731" h="21600" fill="none" extrusionOk="0">
                <a:moveTo>
                  <a:pt x="-1" y="12810"/>
                </a:moveTo>
                <a:cubicBezTo>
                  <a:pt x="3463" y="5036"/>
                  <a:pt x="11168" y="20"/>
                  <a:pt x="19680" y="0"/>
                </a:cubicBezTo>
              </a:path>
              <a:path w="19731" h="21600" stroke="0" extrusionOk="0">
                <a:moveTo>
                  <a:pt x="-1" y="12810"/>
                </a:moveTo>
                <a:cubicBezTo>
                  <a:pt x="3463" y="5036"/>
                  <a:pt x="11168" y="20"/>
                  <a:pt x="19680" y="0"/>
                </a:cubicBezTo>
                <a:lnTo>
                  <a:pt x="19731" y="21600"/>
                </a:lnTo>
                <a:close/>
              </a:path>
            </a:pathLst>
          </a:custGeom>
          <a:solidFill>
            <a:srgbClr val="FF4590"/>
          </a:solidFill>
          <a:ln w="9525">
            <a:solidFill>
              <a:srgbClr val="000000"/>
            </a:solidFill>
            <a:round/>
            <a:headEnd/>
            <a:tailEnd/>
          </a:ln>
        </p:spPr>
        <p:txBody>
          <a:bodyPr/>
          <a:lstStyle/>
          <a:p>
            <a:endParaRPr lang="en-US"/>
          </a:p>
        </p:txBody>
      </p:sp>
      <p:sp>
        <p:nvSpPr>
          <p:cNvPr id="53273" name="Arc 25"/>
          <p:cNvSpPr>
            <a:spLocks/>
          </p:cNvSpPr>
          <p:nvPr/>
        </p:nvSpPr>
        <p:spPr bwMode="auto">
          <a:xfrm rot="9832685">
            <a:off x="5232400" y="3854450"/>
            <a:ext cx="668338" cy="723900"/>
          </a:xfrm>
          <a:custGeom>
            <a:avLst/>
            <a:gdLst>
              <a:gd name="T0" fmla="*/ 0 w 21651"/>
              <a:gd name="T1" fmla="*/ 0 h 23464"/>
              <a:gd name="T2" fmla="*/ 665838 w 21651"/>
              <a:gd name="T3" fmla="*/ 723900 h 23464"/>
              <a:gd name="T4" fmla="*/ 1574 w 21651"/>
              <a:gd name="T5" fmla="*/ 666393 h 23464"/>
              <a:gd name="T6" fmla="*/ 0 60000 65536"/>
              <a:gd name="T7" fmla="*/ 0 60000 65536"/>
              <a:gd name="T8" fmla="*/ 0 60000 65536"/>
              <a:gd name="T9" fmla="*/ 0 w 21651"/>
              <a:gd name="T10" fmla="*/ 0 h 23464"/>
              <a:gd name="T11" fmla="*/ 21651 w 21651"/>
              <a:gd name="T12" fmla="*/ 23464 h 23464"/>
            </a:gdLst>
            <a:ahLst/>
            <a:cxnLst>
              <a:cxn ang="T6">
                <a:pos x="T0" y="T1"/>
              </a:cxn>
              <a:cxn ang="T7">
                <a:pos x="T2" y="T3"/>
              </a:cxn>
              <a:cxn ang="T8">
                <a:pos x="T4" y="T5"/>
              </a:cxn>
            </a:cxnLst>
            <a:rect l="T9" t="T10" r="T11" b="T12"/>
            <a:pathLst>
              <a:path w="21651" h="23464" fill="none" extrusionOk="0">
                <a:moveTo>
                  <a:pt x="0" y="0"/>
                </a:moveTo>
                <a:cubicBezTo>
                  <a:pt x="17" y="0"/>
                  <a:pt x="34" y="-1"/>
                  <a:pt x="51" y="0"/>
                </a:cubicBezTo>
                <a:cubicBezTo>
                  <a:pt x="11980" y="0"/>
                  <a:pt x="21651" y="9670"/>
                  <a:pt x="21651" y="21600"/>
                </a:cubicBezTo>
                <a:cubicBezTo>
                  <a:pt x="21651" y="22222"/>
                  <a:pt x="21624" y="22844"/>
                  <a:pt x="21570" y="23464"/>
                </a:cubicBezTo>
              </a:path>
              <a:path w="21651" h="23464" stroke="0" extrusionOk="0">
                <a:moveTo>
                  <a:pt x="0" y="0"/>
                </a:moveTo>
                <a:cubicBezTo>
                  <a:pt x="17" y="0"/>
                  <a:pt x="34" y="-1"/>
                  <a:pt x="51" y="0"/>
                </a:cubicBezTo>
                <a:cubicBezTo>
                  <a:pt x="11980" y="0"/>
                  <a:pt x="21651" y="9670"/>
                  <a:pt x="21651" y="21600"/>
                </a:cubicBezTo>
                <a:cubicBezTo>
                  <a:pt x="21651" y="22222"/>
                  <a:pt x="21624" y="22844"/>
                  <a:pt x="21570" y="23464"/>
                </a:cubicBezTo>
                <a:lnTo>
                  <a:pt x="51" y="21600"/>
                </a:lnTo>
                <a:close/>
              </a:path>
            </a:pathLst>
          </a:custGeom>
          <a:solidFill>
            <a:srgbClr val="00CC99"/>
          </a:solidFill>
          <a:ln w="9525">
            <a:solidFill>
              <a:srgbClr val="000000"/>
            </a:solidFill>
            <a:round/>
            <a:headEnd/>
            <a:tailEnd/>
          </a:ln>
        </p:spPr>
        <p:txBody>
          <a:bodyPr/>
          <a:lstStyle/>
          <a:p>
            <a:endParaRPr lang="en-US"/>
          </a:p>
        </p:txBody>
      </p:sp>
      <p:sp>
        <p:nvSpPr>
          <p:cNvPr id="53274" name="Arc 26"/>
          <p:cNvSpPr>
            <a:spLocks/>
          </p:cNvSpPr>
          <p:nvPr/>
        </p:nvSpPr>
        <p:spPr bwMode="auto">
          <a:xfrm rot="10800000">
            <a:off x="6858000" y="3087688"/>
            <a:ext cx="781050" cy="1452562"/>
          </a:xfrm>
          <a:custGeom>
            <a:avLst/>
            <a:gdLst>
              <a:gd name="T0" fmla="*/ 390597 w 21600"/>
              <a:gd name="T1" fmla="*/ 0 h 40176"/>
              <a:gd name="T2" fmla="*/ 85228 w 21600"/>
              <a:gd name="T3" fmla="*/ 1452562 h 40176"/>
              <a:gd name="T4" fmla="*/ 0 w 21600"/>
              <a:gd name="T5" fmla="*/ 676279 h 40176"/>
              <a:gd name="T6" fmla="*/ 0 60000 65536"/>
              <a:gd name="T7" fmla="*/ 0 60000 65536"/>
              <a:gd name="T8" fmla="*/ 0 60000 65536"/>
              <a:gd name="T9" fmla="*/ 0 w 21600"/>
              <a:gd name="T10" fmla="*/ 0 h 40176"/>
              <a:gd name="T11" fmla="*/ 21600 w 21600"/>
              <a:gd name="T12" fmla="*/ 40176 h 40176"/>
            </a:gdLst>
            <a:ahLst/>
            <a:cxnLst>
              <a:cxn ang="T6">
                <a:pos x="T0" y="T1"/>
              </a:cxn>
              <a:cxn ang="T7">
                <a:pos x="T2" y="T3"/>
              </a:cxn>
              <a:cxn ang="T8">
                <a:pos x="T4" y="T5"/>
              </a:cxn>
            </a:cxnLst>
            <a:rect l="T9" t="T10" r="T11" b="T12"/>
            <a:pathLst>
              <a:path w="21600" h="40176" fill="none" extrusionOk="0">
                <a:moveTo>
                  <a:pt x="10801" y="0"/>
                </a:moveTo>
                <a:cubicBezTo>
                  <a:pt x="17483" y="3858"/>
                  <a:pt x="21600" y="10988"/>
                  <a:pt x="21600" y="18705"/>
                </a:cubicBezTo>
                <a:cubicBezTo>
                  <a:pt x="21600" y="29722"/>
                  <a:pt x="13308" y="38973"/>
                  <a:pt x="2357" y="40176"/>
                </a:cubicBezTo>
              </a:path>
              <a:path w="21600" h="40176" stroke="0" extrusionOk="0">
                <a:moveTo>
                  <a:pt x="10801" y="0"/>
                </a:moveTo>
                <a:cubicBezTo>
                  <a:pt x="17483" y="3858"/>
                  <a:pt x="21600" y="10988"/>
                  <a:pt x="21600" y="18705"/>
                </a:cubicBezTo>
                <a:cubicBezTo>
                  <a:pt x="21600" y="29722"/>
                  <a:pt x="13308" y="38973"/>
                  <a:pt x="2357" y="40176"/>
                </a:cubicBezTo>
                <a:lnTo>
                  <a:pt x="0" y="18705"/>
                </a:lnTo>
                <a:close/>
              </a:path>
            </a:pathLst>
          </a:custGeom>
          <a:solidFill>
            <a:srgbClr val="333399"/>
          </a:solidFill>
          <a:ln w="9525">
            <a:solidFill>
              <a:srgbClr val="000000"/>
            </a:solidFill>
            <a:round/>
            <a:headEnd/>
            <a:tailEnd/>
          </a:ln>
        </p:spPr>
        <p:txBody>
          <a:bodyPr/>
          <a:lstStyle/>
          <a:p>
            <a:endParaRPr lang="en-US"/>
          </a:p>
        </p:txBody>
      </p:sp>
      <p:sp>
        <p:nvSpPr>
          <p:cNvPr id="53275" name="Arc 27"/>
          <p:cNvSpPr>
            <a:spLocks/>
          </p:cNvSpPr>
          <p:nvPr/>
        </p:nvSpPr>
        <p:spPr bwMode="auto">
          <a:xfrm rot="10800000">
            <a:off x="7553325" y="3084513"/>
            <a:ext cx="561975" cy="781050"/>
          </a:xfrm>
          <a:custGeom>
            <a:avLst/>
            <a:gdLst>
              <a:gd name="T0" fmla="*/ 561975 w 15527"/>
              <a:gd name="T1" fmla="*/ 776385 h 21600"/>
              <a:gd name="T2" fmla="*/ 0 w 15527"/>
              <a:gd name="T3" fmla="*/ 619091 h 21600"/>
              <a:gd name="T4" fmla="*/ 476667 w 15527"/>
              <a:gd name="T5" fmla="*/ 0 h 21600"/>
              <a:gd name="T6" fmla="*/ 0 60000 65536"/>
              <a:gd name="T7" fmla="*/ 0 60000 65536"/>
              <a:gd name="T8" fmla="*/ 0 60000 65536"/>
              <a:gd name="T9" fmla="*/ 0 w 15527"/>
              <a:gd name="T10" fmla="*/ 0 h 21600"/>
              <a:gd name="T11" fmla="*/ 15527 w 15527"/>
              <a:gd name="T12" fmla="*/ 21600 h 21600"/>
            </a:gdLst>
            <a:ahLst/>
            <a:cxnLst>
              <a:cxn ang="T6">
                <a:pos x="T0" y="T1"/>
              </a:cxn>
              <a:cxn ang="T7">
                <a:pos x="T2" y="T3"/>
              </a:cxn>
              <a:cxn ang="T8">
                <a:pos x="T4" y="T5"/>
              </a:cxn>
            </a:cxnLst>
            <a:rect l="T9" t="T10" r="T11" b="T12"/>
            <a:pathLst>
              <a:path w="15527" h="21600" fill="none" extrusionOk="0">
                <a:moveTo>
                  <a:pt x="15527" y="21471"/>
                </a:moveTo>
                <a:cubicBezTo>
                  <a:pt x="14744" y="21556"/>
                  <a:pt x="13957" y="21599"/>
                  <a:pt x="13170" y="21600"/>
                </a:cubicBezTo>
                <a:cubicBezTo>
                  <a:pt x="8406" y="21600"/>
                  <a:pt x="3776" y="20025"/>
                  <a:pt x="0" y="17120"/>
                </a:cubicBezTo>
              </a:path>
              <a:path w="15527" h="21600" stroke="0" extrusionOk="0">
                <a:moveTo>
                  <a:pt x="15527" y="21471"/>
                </a:moveTo>
                <a:cubicBezTo>
                  <a:pt x="14744" y="21556"/>
                  <a:pt x="13957" y="21599"/>
                  <a:pt x="13170" y="21600"/>
                </a:cubicBezTo>
                <a:cubicBezTo>
                  <a:pt x="8406" y="21600"/>
                  <a:pt x="3776" y="20025"/>
                  <a:pt x="0" y="17120"/>
                </a:cubicBezTo>
                <a:lnTo>
                  <a:pt x="13170" y="0"/>
                </a:lnTo>
                <a:close/>
              </a:path>
            </a:pathLst>
          </a:custGeom>
          <a:solidFill>
            <a:srgbClr val="660066"/>
          </a:solidFill>
          <a:ln w="9525">
            <a:solidFill>
              <a:srgbClr val="000000"/>
            </a:solidFill>
            <a:round/>
            <a:headEnd/>
            <a:tailEnd/>
          </a:ln>
        </p:spPr>
        <p:txBody>
          <a:bodyPr/>
          <a:lstStyle/>
          <a:p>
            <a:endParaRPr lang="en-US"/>
          </a:p>
        </p:txBody>
      </p:sp>
      <p:sp>
        <p:nvSpPr>
          <p:cNvPr id="53276" name="Arc 28"/>
          <p:cNvSpPr>
            <a:spLocks/>
          </p:cNvSpPr>
          <p:nvPr/>
        </p:nvSpPr>
        <p:spPr bwMode="auto">
          <a:xfrm rot="10800000">
            <a:off x="7639050" y="3246438"/>
            <a:ext cx="723900" cy="619125"/>
          </a:xfrm>
          <a:custGeom>
            <a:avLst/>
            <a:gdLst>
              <a:gd name="T0" fmla="*/ 247212 w 20000"/>
              <a:gd name="T1" fmla="*/ 619125 h 17121"/>
              <a:gd name="T2" fmla="*/ 0 w 20000"/>
              <a:gd name="T3" fmla="*/ 295007 h 17121"/>
              <a:gd name="T4" fmla="*/ 723900 w 20000"/>
              <a:gd name="T5" fmla="*/ 0 h 17121"/>
              <a:gd name="T6" fmla="*/ 0 60000 65536"/>
              <a:gd name="T7" fmla="*/ 0 60000 65536"/>
              <a:gd name="T8" fmla="*/ 0 60000 65536"/>
              <a:gd name="T9" fmla="*/ 0 w 20000"/>
              <a:gd name="T10" fmla="*/ 0 h 17121"/>
              <a:gd name="T11" fmla="*/ 20000 w 20000"/>
              <a:gd name="T12" fmla="*/ 17121 h 17121"/>
            </a:gdLst>
            <a:ahLst/>
            <a:cxnLst>
              <a:cxn ang="T6">
                <a:pos x="T0" y="T1"/>
              </a:cxn>
              <a:cxn ang="T7">
                <a:pos x="T2" y="T3"/>
              </a:cxn>
              <a:cxn ang="T8">
                <a:pos x="T4" y="T5"/>
              </a:cxn>
            </a:cxnLst>
            <a:rect l="T9" t="T10" r="T11" b="T12"/>
            <a:pathLst>
              <a:path w="20000" h="17121" fill="none" extrusionOk="0">
                <a:moveTo>
                  <a:pt x="6830" y="17120"/>
                </a:moveTo>
                <a:cubicBezTo>
                  <a:pt x="3800" y="14790"/>
                  <a:pt x="1443" y="11697"/>
                  <a:pt x="-1" y="8158"/>
                </a:cubicBezTo>
              </a:path>
              <a:path w="20000" h="17121" stroke="0" extrusionOk="0">
                <a:moveTo>
                  <a:pt x="6830" y="17120"/>
                </a:moveTo>
                <a:cubicBezTo>
                  <a:pt x="3800" y="14790"/>
                  <a:pt x="1443" y="11697"/>
                  <a:pt x="-1" y="8158"/>
                </a:cubicBezTo>
                <a:lnTo>
                  <a:pt x="20000" y="0"/>
                </a:lnTo>
                <a:close/>
              </a:path>
            </a:pathLst>
          </a:custGeom>
          <a:solidFill>
            <a:srgbClr val="660066"/>
          </a:solidFill>
          <a:ln w="9525">
            <a:solidFill>
              <a:srgbClr val="000000"/>
            </a:solidFill>
            <a:round/>
            <a:headEnd/>
            <a:tailEnd/>
          </a:ln>
        </p:spPr>
        <p:txBody>
          <a:bodyPr/>
          <a:lstStyle/>
          <a:p>
            <a:endParaRPr lang="en-US"/>
          </a:p>
        </p:txBody>
      </p:sp>
      <p:sp>
        <p:nvSpPr>
          <p:cNvPr id="53277" name="Arc 29"/>
          <p:cNvSpPr>
            <a:spLocks/>
          </p:cNvSpPr>
          <p:nvPr/>
        </p:nvSpPr>
        <p:spPr bwMode="auto">
          <a:xfrm rot="10800000">
            <a:off x="7634288" y="3570288"/>
            <a:ext cx="781050" cy="812800"/>
          </a:xfrm>
          <a:custGeom>
            <a:avLst/>
            <a:gdLst>
              <a:gd name="T0" fmla="*/ 57856 w 21600"/>
              <a:gd name="T1" fmla="*/ 812800 h 22471"/>
              <a:gd name="T2" fmla="*/ 196094 w 21600"/>
              <a:gd name="T3" fmla="*/ 0 h 22471"/>
              <a:gd name="T4" fmla="*/ 781050 w 21600"/>
              <a:gd name="T5" fmla="*/ 517716 h 22471"/>
              <a:gd name="T6" fmla="*/ 0 60000 65536"/>
              <a:gd name="T7" fmla="*/ 0 60000 65536"/>
              <a:gd name="T8" fmla="*/ 0 60000 65536"/>
              <a:gd name="T9" fmla="*/ 0 w 21600"/>
              <a:gd name="T10" fmla="*/ 0 h 22471"/>
              <a:gd name="T11" fmla="*/ 21600 w 21600"/>
              <a:gd name="T12" fmla="*/ 22471 h 22471"/>
            </a:gdLst>
            <a:ahLst/>
            <a:cxnLst>
              <a:cxn ang="T6">
                <a:pos x="T0" y="T1"/>
              </a:cxn>
              <a:cxn ang="T7">
                <a:pos x="T2" y="T3"/>
              </a:cxn>
              <a:cxn ang="T8">
                <a:pos x="T4" y="T5"/>
              </a:cxn>
            </a:cxnLst>
            <a:rect l="T9" t="T10" r="T11" b="T12"/>
            <a:pathLst>
              <a:path w="21600" h="22471" fill="none" extrusionOk="0">
                <a:moveTo>
                  <a:pt x="1599" y="22471"/>
                </a:moveTo>
                <a:cubicBezTo>
                  <a:pt x="543" y="19880"/>
                  <a:pt x="0" y="17110"/>
                  <a:pt x="0" y="14313"/>
                </a:cubicBezTo>
                <a:cubicBezTo>
                  <a:pt x="-1" y="9039"/>
                  <a:pt x="1928" y="3949"/>
                  <a:pt x="5422" y="-1"/>
                </a:cubicBezTo>
              </a:path>
              <a:path w="21600" h="22471" stroke="0" extrusionOk="0">
                <a:moveTo>
                  <a:pt x="1599" y="22471"/>
                </a:moveTo>
                <a:cubicBezTo>
                  <a:pt x="543" y="19880"/>
                  <a:pt x="0" y="17110"/>
                  <a:pt x="0" y="14313"/>
                </a:cubicBezTo>
                <a:cubicBezTo>
                  <a:pt x="-1" y="9039"/>
                  <a:pt x="1928" y="3949"/>
                  <a:pt x="5422" y="-1"/>
                </a:cubicBezTo>
                <a:lnTo>
                  <a:pt x="21600" y="14313"/>
                </a:lnTo>
                <a:close/>
              </a:path>
            </a:pathLst>
          </a:custGeom>
          <a:solidFill>
            <a:srgbClr val="FFFF00"/>
          </a:solidFill>
          <a:ln w="9525">
            <a:solidFill>
              <a:srgbClr val="000000"/>
            </a:solidFill>
            <a:round/>
            <a:headEnd/>
            <a:tailEnd/>
          </a:ln>
        </p:spPr>
        <p:txBody>
          <a:bodyPr/>
          <a:lstStyle/>
          <a:p>
            <a:endParaRPr lang="en-US"/>
          </a:p>
        </p:txBody>
      </p:sp>
      <p:sp>
        <p:nvSpPr>
          <p:cNvPr id="53278" name="Arc 30"/>
          <p:cNvSpPr>
            <a:spLocks/>
          </p:cNvSpPr>
          <p:nvPr/>
        </p:nvSpPr>
        <p:spPr bwMode="auto">
          <a:xfrm rot="10800000">
            <a:off x="7634288" y="3862388"/>
            <a:ext cx="652462" cy="781050"/>
          </a:xfrm>
          <a:custGeom>
            <a:avLst/>
            <a:gdLst>
              <a:gd name="T0" fmla="*/ 0 w 18051"/>
              <a:gd name="T1" fmla="*/ 352123 h 21600"/>
              <a:gd name="T2" fmla="*/ 652462 w 18051"/>
              <a:gd name="T3" fmla="*/ 0 h 21600"/>
              <a:gd name="T4" fmla="*/ 652462 w 18051"/>
              <a:gd name="T5" fmla="*/ 781050 h 21600"/>
              <a:gd name="T6" fmla="*/ 0 60000 65536"/>
              <a:gd name="T7" fmla="*/ 0 60000 65536"/>
              <a:gd name="T8" fmla="*/ 0 60000 65536"/>
              <a:gd name="T9" fmla="*/ 0 w 18051"/>
              <a:gd name="T10" fmla="*/ 0 h 21600"/>
              <a:gd name="T11" fmla="*/ 18051 w 18051"/>
              <a:gd name="T12" fmla="*/ 21600 h 21600"/>
            </a:gdLst>
            <a:ahLst/>
            <a:cxnLst>
              <a:cxn ang="T6">
                <a:pos x="T0" y="T1"/>
              </a:cxn>
              <a:cxn ang="T7">
                <a:pos x="T2" y="T3"/>
              </a:cxn>
              <a:cxn ang="T8">
                <a:pos x="T4" y="T5"/>
              </a:cxn>
            </a:cxnLst>
            <a:rect l="T9" t="T10" r="T11" b="T12"/>
            <a:pathLst>
              <a:path w="18051" h="21600" fill="none" extrusionOk="0">
                <a:moveTo>
                  <a:pt x="-1" y="9737"/>
                </a:moveTo>
                <a:cubicBezTo>
                  <a:pt x="3993" y="3659"/>
                  <a:pt x="10778" y="0"/>
                  <a:pt x="18050" y="0"/>
                </a:cubicBezTo>
              </a:path>
              <a:path w="18051" h="21600" stroke="0" extrusionOk="0">
                <a:moveTo>
                  <a:pt x="-1" y="9737"/>
                </a:moveTo>
                <a:cubicBezTo>
                  <a:pt x="3993" y="3659"/>
                  <a:pt x="10778" y="0"/>
                  <a:pt x="18050" y="0"/>
                </a:cubicBezTo>
                <a:lnTo>
                  <a:pt x="18051" y="21600"/>
                </a:lnTo>
                <a:close/>
              </a:path>
            </a:pathLst>
          </a:custGeom>
          <a:solidFill>
            <a:srgbClr val="FF4590"/>
          </a:solidFill>
          <a:ln w="9525">
            <a:solidFill>
              <a:srgbClr val="000000"/>
            </a:solidFill>
            <a:round/>
            <a:headEnd/>
            <a:tailEnd/>
          </a:ln>
        </p:spPr>
        <p:txBody>
          <a:bodyPr/>
          <a:lstStyle/>
          <a:p>
            <a:endParaRPr lang="en-US"/>
          </a:p>
        </p:txBody>
      </p:sp>
      <p:sp>
        <p:nvSpPr>
          <p:cNvPr id="53279" name="Line 31"/>
          <p:cNvSpPr>
            <a:spLocks noChangeShapeType="1"/>
          </p:cNvSpPr>
          <p:nvPr/>
        </p:nvSpPr>
        <p:spPr bwMode="auto">
          <a:xfrm rot="10800000" flipV="1">
            <a:off x="7635875" y="3865563"/>
            <a:ext cx="1588" cy="781050"/>
          </a:xfrm>
          <a:prstGeom prst="line">
            <a:avLst/>
          </a:prstGeom>
          <a:noFill/>
          <a:ln w="9525">
            <a:solidFill>
              <a:srgbClr val="000000"/>
            </a:solidFill>
            <a:round/>
            <a:headEnd/>
            <a:tailEnd/>
          </a:ln>
        </p:spPr>
        <p:txBody>
          <a:bodyPr/>
          <a:lstStyle/>
          <a:p>
            <a:endParaRPr lang="en-US"/>
          </a:p>
        </p:txBody>
      </p:sp>
      <p:sp>
        <p:nvSpPr>
          <p:cNvPr id="53280" name="Arc 32"/>
          <p:cNvSpPr>
            <a:spLocks/>
          </p:cNvSpPr>
          <p:nvPr/>
        </p:nvSpPr>
        <p:spPr bwMode="auto">
          <a:xfrm rot="10800000">
            <a:off x="6886575" y="3863975"/>
            <a:ext cx="750888" cy="781050"/>
          </a:xfrm>
          <a:custGeom>
            <a:avLst/>
            <a:gdLst>
              <a:gd name="T0" fmla="*/ 0 w 20771"/>
              <a:gd name="T1" fmla="*/ 0 h 21600"/>
              <a:gd name="T2" fmla="*/ 750888 w 20771"/>
              <a:gd name="T3" fmla="*/ 566731 h 21600"/>
              <a:gd name="T4" fmla="*/ 0 w 20771"/>
              <a:gd name="T5" fmla="*/ 781050 h 21600"/>
              <a:gd name="T6" fmla="*/ 0 60000 65536"/>
              <a:gd name="T7" fmla="*/ 0 60000 65536"/>
              <a:gd name="T8" fmla="*/ 0 60000 65536"/>
              <a:gd name="T9" fmla="*/ 0 w 20771"/>
              <a:gd name="T10" fmla="*/ 0 h 21600"/>
              <a:gd name="T11" fmla="*/ 20771 w 20771"/>
              <a:gd name="T12" fmla="*/ 21600 h 21600"/>
            </a:gdLst>
            <a:ahLst/>
            <a:cxnLst>
              <a:cxn ang="T6">
                <a:pos x="T0" y="T1"/>
              </a:cxn>
              <a:cxn ang="T7">
                <a:pos x="T2" y="T3"/>
              </a:cxn>
              <a:cxn ang="T8">
                <a:pos x="T4" y="T5"/>
              </a:cxn>
            </a:cxnLst>
            <a:rect l="T9" t="T10" r="T11" b="T12"/>
            <a:pathLst>
              <a:path w="20771" h="21600" fill="none" extrusionOk="0">
                <a:moveTo>
                  <a:pt x="-1" y="0"/>
                </a:moveTo>
                <a:cubicBezTo>
                  <a:pt x="9646" y="0"/>
                  <a:pt x="18123" y="6396"/>
                  <a:pt x="20770" y="15673"/>
                </a:cubicBezTo>
              </a:path>
              <a:path w="20771" h="21600" stroke="0" extrusionOk="0">
                <a:moveTo>
                  <a:pt x="-1" y="0"/>
                </a:moveTo>
                <a:cubicBezTo>
                  <a:pt x="9646" y="0"/>
                  <a:pt x="18123" y="6396"/>
                  <a:pt x="20770" y="15673"/>
                </a:cubicBezTo>
                <a:lnTo>
                  <a:pt x="0" y="21600"/>
                </a:lnTo>
                <a:close/>
              </a:path>
            </a:pathLst>
          </a:custGeom>
          <a:solidFill>
            <a:srgbClr val="00CC99"/>
          </a:solidFill>
          <a:ln w="9525">
            <a:solidFill>
              <a:srgbClr val="000000"/>
            </a:solidFill>
            <a:round/>
            <a:headEnd/>
            <a:tailEnd/>
          </a:ln>
        </p:spPr>
        <p:txBody>
          <a:bodyPr/>
          <a:lstStyle/>
          <a:p>
            <a:endParaRPr lang="en-US"/>
          </a:p>
        </p:txBody>
      </p:sp>
      <p:sp>
        <p:nvSpPr>
          <p:cNvPr id="53281" name="Text Box 33"/>
          <p:cNvSpPr txBox="1">
            <a:spLocks noChangeArrowheads="1"/>
          </p:cNvSpPr>
          <p:nvPr/>
        </p:nvSpPr>
        <p:spPr bwMode="auto">
          <a:xfrm>
            <a:off x="1049338" y="6113463"/>
            <a:ext cx="2768600" cy="274637"/>
          </a:xfrm>
          <a:prstGeom prst="rect">
            <a:avLst/>
          </a:prstGeom>
          <a:noFill/>
          <a:ln w="9525">
            <a:noFill/>
            <a:miter lim="800000"/>
            <a:headEnd/>
            <a:tailEnd/>
          </a:ln>
        </p:spPr>
        <p:txBody>
          <a:bodyPr>
            <a:spAutoFit/>
          </a:bodyPr>
          <a:lstStyle/>
          <a:p>
            <a:pPr eaLnBrk="0" hangingPunct="0">
              <a:lnSpc>
                <a:spcPct val="100000"/>
              </a:lnSpc>
              <a:spcBef>
                <a:spcPct val="70000"/>
              </a:spcBef>
              <a:buClrTx/>
              <a:buSzTx/>
              <a:buFontTx/>
              <a:buNone/>
            </a:pPr>
            <a:r>
              <a:rPr lang="en-US" sz="1200" b="0">
                <a:solidFill>
                  <a:schemeClr val="tx1"/>
                </a:solidFill>
              </a:rPr>
              <a:t>Batch          Ad Hoc         Analytics</a:t>
            </a:r>
          </a:p>
        </p:txBody>
      </p:sp>
      <p:sp>
        <p:nvSpPr>
          <p:cNvPr id="53282" name="Text Box 34"/>
          <p:cNvSpPr txBox="1">
            <a:spLocks noChangeArrowheads="1"/>
          </p:cNvSpPr>
          <p:nvPr/>
        </p:nvSpPr>
        <p:spPr bwMode="auto">
          <a:xfrm>
            <a:off x="3965575" y="6116638"/>
            <a:ext cx="4962525" cy="274637"/>
          </a:xfrm>
          <a:prstGeom prst="rect">
            <a:avLst/>
          </a:prstGeom>
          <a:noFill/>
          <a:ln w="9525">
            <a:noFill/>
            <a:miter lim="800000"/>
            <a:headEnd/>
            <a:tailEnd/>
          </a:ln>
        </p:spPr>
        <p:txBody>
          <a:bodyPr>
            <a:spAutoFit/>
          </a:bodyPr>
          <a:lstStyle/>
          <a:p>
            <a:pPr eaLnBrk="0" hangingPunct="0">
              <a:lnSpc>
                <a:spcPct val="100000"/>
              </a:lnSpc>
              <a:spcBef>
                <a:spcPct val="50000"/>
              </a:spcBef>
              <a:buClrTx/>
              <a:buSzTx/>
              <a:buFontTx/>
              <a:buNone/>
            </a:pPr>
            <a:r>
              <a:rPr lang="en-US" sz="1200" b="0">
                <a:solidFill>
                  <a:schemeClr val="tx1"/>
                </a:solidFill>
              </a:rPr>
              <a:t>Continuous Update/Short Queries           Event Initiated Actions</a:t>
            </a:r>
            <a:endParaRPr lang="en-US" sz="1200" b="0">
              <a:solidFill>
                <a:schemeClr val="tx1"/>
              </a:solidFill>
              <a:latin typeface="Times New Roman" pitchFamily="18" charset="0"/>
            </a:endParaRPr>
          </a:p>
        </p:txBody>
      </p:sp>
      <p:sp>
        <p:nvSpPr>
          <p:cNvPr id="53283" name="Rectangle 35"/>
          <p:cNvSpPr>
            <a:spLocks noChangeArrowheads="1"/>
          </p:cNvSpPr>
          <p:nvPr/>
        </p:nvSpPr>
        <p:spPr bwMode="auto">
          <a:xfrm>
            <a:off x="1930400" y="1570038"/>
            <a:ext cx="2166938" cy="1100137"/>
          </a:xfrm>
          <a:prstGeom prst="rect">
            <a:avLst/>
          </a:prstGeom>
          <a:noFill/>
          <a:ln w="9525">
            <a:noFill/>
            <a:miter lim="800000"/>
            <a:headEnd/>
            <a:tailEnd/>
          </a:ln>
        </p:spPr>
        <p:txBody>
          <a:bodyPr lIns="92075" tIns="46038" rIns="92075" bIns="46038">
            <a:spAutoFit/>
          </a:bodyPr>
          <a:lstStyle/>
          <a:p>
            <a:pPr algn="ctr" eaLnBrk="0" hangingPunct="0">
              <a:lnSpc>
                <a:spcPct val="75000"/>
              </a:lnSpc>
              <a:spcBef>
                <a:spcPct val="0"/>
              </a:spcBef>
              <a:buClrTx/>
              <a:buSzTx/>
              <a:buFontTx/>
              <a:buNone/>
            </a:pPr>
            <a:r>
              <a:rPr lang="en-US" sz="1800" dirty="0">
                <a:solidFill>
                  <a:schemeClr val="tx1"/>
                </a:solidFill>
                <a:latin typeface="Times New Roman" pitchFamily="18" charset="0"/>
              </a:rPr>
              <a:t>STAGE 2</a:t>
            </a:r>
          </a:p>
          <a:p>
            <a:pPr algn="ctr" eaLnBrk="0" hangingPunct="0">
              <a:lnSpc>
                <a:spcPct val="75000"/>
              </a:lnSpc>
              <a:spcBef>
                <a:spcPct val="0"/>
              </a:spcBef>
              <a:buClrTx/>
              <a:buSzTx/>
              <a:buFontTx/>
              <a:buNone/>
            </a:pPr>
            <a:endParaRPr lang="en-US" sz="1400" dirty="0">
              <a:solidFill>
                <a:schemeClr val="tx1"/>
              </a:solidFill>
              <a:latin typeface="Times New Roman" pitchFamily="18" charset="0"/>
            </a:endParaRPr>
          </a:p>
          <a:p>
            <a:pPr algn="ctr" eaLnBrk="0" hangingPunct="0">
              <a:lnSpc>
                <a:spcPct val="75000"/>
              </a:lnSpc>
              <a:spcBef>
                <a:spcPct val="0"/>
              </a:spcBef>
              <a:buClrTx/>
              <a:buSzTx/>
              <a:buFontTx/>
              <a:buNone/>
            </a:pPr>
            <a:r>
              <a:rPr lang="en-US" sz="1400" dirty="0">
                <a:solidFill>
                  <a:schemeClr val="tx1"/>
                </a:solidFill>
                <a:latin typeface="Times New Roman" pitchFamily="18" charset="0"/>
              </a:rPr>
              <a:t>ANALYZING</a:t>
            </a:r>
            <a:endParaRPr lang="en-US" sz="1400" i="1" dirty="0">
              <a:solidFill>
                <a:schemeClr val="tx1"/>
              </a:solidFill>
              <a:latin typeface="Times New Roman" pitchFamily="18" charset="0"/>
            </a:endParaRPr>
          </a:p>
          <a:p>
            <a:pPr algn="ctr" eaLnBrk="0" hangingPunct="0">
              <a:lnSpc>
                <a:spcPct val="75000"/>
              </a:lnSpc>
              <a:spcBef>
                <a:spcPct val="0"/>
              </a:spcBef>
              <a:buClrTx/>
              <a:buSzTx/>
              <a:buFontTx/>
              <a:buNone/>
            </a:pPr>
            <a:endParaRPr lang="en-US" sz="1400" i="1" dirty="0">
              <a:solidFill>
                <a:schemeClr val="tx1"/>
              </a:solidFill>
              <a:latin typeface="Times New Roman" pitchFamily="18" charset="0"/>
            </a:endParaRPr>
          </a:p>
          <a:p>
            <a:pPr algn="ctr" eaLnBrk="0" hangingPunct="0">
              <a:lnSpc>
                <a:spcPct val="75000"/>
              </a:lnSpc>
              <a:spcBef>
                <a:spcPct val="0"/>
              </a:spcBef>
              <a:buClrTx/>
              <a:buSzTx/>
              <a:buFontTx/>
              <a:buNone/>
            </a:pPr>
            <a:endParaRPr lang="en-US" sz="1400" dirty="0">
              <a:solidFill>
                <a:srgbClr val="CC3300"/>
              </a:solidFill>
              <a:latin typeface="Times New Roman" pitchFamily="18" charset="0"/>
            </a:endParaRPr>
          </a:p>
          <a:p>
            <a:pPr algn="ctr" eaLnBrk="0" hangingPunct="0">
              <a:lnSpc>
                <a:spcPct val="75000"/>
              </a:lnSpc>
              <a:spcBef>
                <a:spcPct val="0"/>
              </a:spcBef>
              <a:buClrTx/>
              <a:buSzTx/>
              <a:buFontTx/>
              <a:buNone/>
            </a:pPr>
            <a:r>
              <a:rPr lang="en-US" sz="1400" dirty="0">
                <a:solidFill>
                  <a:srgbClr val="CC3300"/>
                </a:solidFill>
                <a:latin typeface="Times New Roman" pitchFamily="18" charset="0"/>
              </a:rPr>
              <a:t>WHY</a:t>
            </a:r>
            <a:r>
              <a:rPr lang="en-US" sz="1400" dirty="0">
                <a:solidFill>
                  <a:schemeClr val="tx1"/>
                </a:solidFill>
                <a:latin typeface="Times New Roman" pitchFamily="18" charset="0"/>
              </a:rPr>
              <a:t> did it happen?</a:t>
            </a:r>
          </a:p>
        </p:txBody>
      </p:sp>
      <p:sp>
        <p:nvSpPr>
          <p:cNvPr id="53284" name="Rectangle 36"/>
          <p:cNvSpPr>
            <a:spLocks noChangeArrowheads="1"/>
          </p:cNvSpPr>
          <p:nvPr/>
        </p:nvSpPr>
        <p:spPr bwMode="auto">
          <a:xfrm>
            <a:off x="3741738" y="1570038"/>
            <a:ext cx="1897062" cy="1100137"/>
          </a:xfrm>
          <a:prstGeom prst="rect">
            <a:avLst/>
          </a:prstGeom>
          <a:noFill/>
          <a:ln w="9525">
            <a:noFill/>
            <a:miter lim="800000"/>
            <a:headEnd/>
            <a:tailEnd/>
          </a:ln>
        </p:spPr>
        <p:txBody>
          <a:bodyPr lIns="92075" tIns="46038" rIns="92075" bIns="46038">
            <a:spAutoFit/>
          </a:bodyPr>
          <a:lstStyle/>
          <a:p>
            <a:pPr algn="ctr" eaLnBrk="0" hangingPunct="0">
              <a:lnSpc>
                <a:spcPct val="75000"/>
              </a:lnSpc>
              <a:spcBef>
                <a:spcPct val="0"/>
              </a:spcBef>
              <a:buClrTx/>
              <a:buSzTx/>
              <a:buFontTx/>
              <a:buNone/>
            </a:pPr>
            <a:r>
              <a:rPr lang="en-US" sz="1800" dirty="0">
                <a:solidFill>
                  <a:schemeClr val="tx1"/>
                </a:solidFill>
                <a:latin typeface="Times New Roman" pitchFamily="18" charset="0"/>
              </a:rPr>
              <a:t>STAGE 3</a:t>
            </a:r>
            <a:endParaRPr lang="en-US" sz="1400" dirty="0">
              <a:solidFill>
                <a:schemeClr val="tx1"/>
              </a:solidFill>
              <a:latin typeface="Times New Roman" pitchFamily="18" charset="0"/>
            </a:endParaRPr>
          </a:p>
          <a:p>
            <a:pPr algn="ctr" eaLnBrk="0" hangingPunct="0">
              <a:lnSpc>
                <a:spcPct val="75000"/>
              </a:lnSpc>
              <a:spcBef>
                <a:spcPct val="0"/>
              </a:spcBef>
              <a:buClrTx/>
              <a:buSzTx/>
              <a:buFontTx/>
              <a:buNone/>
            </a:pPr>
            <a:endParaRPr lang="en-US" sz="1400" dirty="0">
              <a:solidFill>
                <a:schemeClr val="tx1"/>
              </a:solidFill>
              <a:latin typeface="Times New Roman" pitchFamily="18" charset="0"/>
            </a:endParaRPr>
          </a:p>
          <a:p>
            <a:pPr algn="ctr" eaLnBrk="0" hangingPunct="0">
              <a:lnSpc>
                <a:spcPct val="75000"/>
              </a:lnSpc>
              <a:spcBef>
                <a:spcPct val="0"/>
              </a:spcBef>
              <a:buClrTx/>
              <a:buSzTx/>
              <a:buFontTx/>
              <a:buNone/>
            </a:pPr>
            <a:r>
              <a:rPr lang="en-US" sz="1400" dirty="0">
                <a:solidFill>
                  <a:schemeClr val="tx1"/>
                </a:solidFill>
                <a:latin typeface="Times New Roman" pitchFamily="18" charset="0"/>
              </a:rPr>
              <a:t>PREDICTING</a:t>
            </a:r>
            <a:endParaRPr lang="en-US" sz="1400" i="1" dirty="0">
              <a:solidFill>
                <a:schemeClr val="tx1"/>
              </a:solidFill>
              <a:latin typeface="Times New Roman" pitchFamily="18" charset="0"/>
            </a:endParaRPr>
          </a:p>
          <a:p>
            <a:pPr algn="ctr" eaLnBrk="0" hangingPunct="0">
              <a:lnSpc>
                <a:spcPct val="75000"/>
              </a:lnSpc>
              <a:spcBef>
                <a:spcPct val="0"/>
              </a:spcBef>
              <a:buClrTx/>
              <a:buSzTx/>
              <a:buFontTx/>
              <a:buNone/>
            </a:pPr>
            <a:endParaRPr lang="en-US" sz="1400" i="1" dirty="0">
              <a:solidFill>
                <a:schemeClr val="tx1"/>
              </a:solidFill>
              <a:latin typeface="Times New Roman" pitchFamily="18" charset="0"/>
            </a:endParaRPr>
          </a:p>
          <a:p>
            <a:pPr algn="ctr" eaLnBrk="0" hangingPunct="0">
              <a:lnSpc>
                <a:spcPct val="75000"/>
              </a:lnSpc>
              <a:spcBef>
                <a:spcPct val="0"/>
              </a:spcBef>
              <a:buClrTx/>
              <a:buSzTx/>
              <a:buFontTx/>
              <a:buNone/>
            </a:pPr>
            <a:endParaRPr lang="en-US" sz="1400" dirty="0">
              <a:solidFill>
                <a:srgbClr val="CC3300"/>
              </a:solidFill>
              <a:latin typeface="Times New Roman" pitchFamily="18" charset="0"/>
            </a:endParaRPr>
          </a:p>
          <a:p>
            <a:pPr algn="ctr" eaLnBrk="0" hangingPunct="0">
              <a:lnSpc>
                <a:spcPct val="75000"/>
              </a:lnSpc>
              <a:spcBef>
                <a:spcPct val="0"/>
              </a:spcBef>
              <a:buClrTx/>
              <a:buSzTx/>
              <a:buFontTx/>
              <a:buNone/>
            </a:pPr>
            <a:r>
              <a:rPr lang="en-US" sz="1400" dirty="0">
                <a:solidFill>
                  <a:srgbClr val="CC3300"/>
                </a:solidFill>
                <a:latin typeface="Times New Roman" pitchFamily="18" charset="0"/>
              </a:rPr>
              <a:t>WHY</a:t>
            </a:r>
            <a:r>
              <a:rPr lang="en-US" sz="1400" dirty="0">
                <a:solidFill>
                  <a:schemeClr val="tx1"/>
                </a:solidFill>
                <a:latin typeface="Times New Roman" pitchFamily="18" charset="0"/>
              </a:rPr>
              <a:t> will it happen?</a:t>
            </a:r>
          </a:p>
        </p:txBody>
      </p:sp>
      <p:sp>
        <p:nvSpPr>
          <p:cNvPr id="53285" name="Rectangle 37"/>
          <p:cNvSpPr>
            <a:spLocks noChangeArrowheads="1"/>
          </p:cNvSpPr>
          <p:nvPr/>
        </p:nvSpPr>
        <p:spPr bwMode="auto">
          <a:xfrm>
            <a:off x="458788" y="1570038"/>
            <a:ext cx="1879600" cy="1100137"/>
          </a:xfrm>
          <a:prstGeom prst="rect">
            <a:avLst/>
          </a:prstGeom>
          <a:noFill/>
          <a:ln w="9525">
            <a:noFill/>
            <a:miter lim="800000"/>
            <a:headEnd/>
            <a:tailEnd/>
          </a:ln>
        </p:spPr>
        <p:txBody>
          <a:bodyPr lIns="92075" tIns="46038" rIns="92075" bIns="46038">
            <a:spAutoFit/>
          </a:bodyPr>
          <a:lstStyle/>
          <a:p>
            <a:pPr algn="ctr" eaLnBrk="0" hangingPunct="0">
              <a:lnSpc>
                <a:spcPct val="75000"/>
              </a:lnSpc>
              <a:spcBef>
                <a:spcPct val="0"/>
              </a:spcBef>
              <a:buClrTx/>
              <a:buSzTx/>
              <a:buFontTx/>
              <a:buNone/>
            </a:pPr>
            <a:r>
              <a:rPr lang="en-US" sz="1800">
                <a:solidFill>
                  <a:schemeClr val="tx1"/>
                </a:solidFill>
                <a:latin typeface="Times New Roman" pitchFamily="18" charset="0"/>
              </a:rPr>
              <a:t>STAGE 1</a:t>
            </a:r>
          </a:p>
          <a:p>
            <a:pPr algn="ctr" eaLnBrk="0" hangingPunct="0">
              <a:lnSpc>
                <a:spcPct val="75000"/>
              </a:lnSpc>
              <a:spcBef>
                <a:spcPct val="0"/>
              </a:spcBef>
              <a:buClrTx/>
              <a:buSzTx/>
              <a:buFontTx/>
              <a:buNone/>
            </a:pPr>
            <a:endParaRPr lang="en-US" sz="1400">
              <a:solidFill>
                <a:schemeClr val="tx1"/>
              </a:solidFill>
              <a:latin typeface="Times New Roman" pitchFamily="18" charset="0"/>
            </a:endParaRPr>
          </a:p>
          <a:p>
            <a:pPr algn="ctr" eaLnBrk="0" hangingPunct="0">
              <a:lnSpc>
                <a:spcPct val="75000"/>
              </a:lnSpc>
              <a:spcBef>
                <a:spcPct val="0"/>
              </a:spcBef>
              <a:buClrTx/>
              <a:buSzTx/>
              <a:buFontTx/>
              <a:buNone/>
            </a:pPr>
            <a:r>
              <a:rPr lang="en-US" sz="1400">
                <a:solidFill>
                  <a:schemeClr val="tx1"/>
                </a:solidFill>
                <a:latin typeface="Times New Roman" pitchFamily="18" charset="0"/>
              </a:rPr>
              <a:t>REPORTING            </a:t>
            </a:r>
            <a:endParaRPr lang="en-US" sz="1400" i="1">
              <a:solidFill>
                <a:schemeClr val="tx1"/>
              </a:solidFill>
              <a:latin typeface="Times New Roman" pitchFamily="18" charset="0"/>
            </a:endParaRPr>
          </a:p>
          <a:p>
            <a:pPr algn="ctr" eaLnBrk="0" hangingPunct="0">
              <a:lnSpc>
                <a:spcPct val="75000"/>
              </a:lnSpc>
              <a:spcBef>
                <a:spcPct val="0"/>
              </a:spcBef>
              <a:buClrTx/>
              <a:buSzTx/>
              <a:buFontTx/>
              <a:buNone/>
            </a:pPr>
            <a:endParaRPr lang="en-US" sz="1400" i="1">
              <a:solidFill>
                <a:schemeClr val="tx1"/>
              </a:solidFill>
              <a:latin typeface="Times New Roman" pitchFamily="18" charset="0"/>
            </a:endParaRPr>
          </a:p>
          <a:p>
            <a:pPr algn="ctr" eaLnBrk="0" hangingPunct="0">
              <a:lnSpc>
                <a:spcPct val="75000"/>
              </a:lnSpc>
              <a:spcBef>
                <a:spcPct val="0"/>
              </a:spcBef>
              <a:buClrTx/>
              <a:buSzTx/>
              <a:buFontTx/>
              <a:buNone/>
            </a:pPr>
            <a:endParaRPr lang="en-US" sz="1400">
              <a:solidFill>
                <a:srgbClr val="CC3300"/>
              </a:solidFill>
              <a:latin typeface="Times New Roman" pitchFamily="18" charset="0"/>
            </a:endParaRPr>
          </a:p>
          <a:p>
            <a:pPr algn="ctr" eaLnBrk="0" hangingPunct="0">
              <a:lnSpc>
                <a:spcPct val="75000"/>
              </a:lnSpc>
              <a:spcBef>
                <a:spcPct val="0"/>
              </a:spcBef>
              <a:buClrTx/>
              <a:buSzTx/>
              <a:buFontTx/>
              <a:buNone/>
            </a:pPr>
            <a:r>
              <a:rPr lang="en-US" sz="1400">
                <a:solidFill>
                  <a:srgbClr val="CC3300"/>
                </a:solidFill>
                <a:latin typeface="Times New Roman" pitchFamily="18" charset="0"/>
              </a:rPr>
              <a:t>WHAT</a:t>
            </a:r>
            <a:r>
              <a:rPr lang="en-US" sz="1400">
                <a:solidFill>
                  <a:schemeClr val="tx1"/>
                </a:solidFill>
                <a:latin typeface="Times New Roman" pitchFamily="18" charset="0"/>
              </a:rPr>
              <a:t>  happened?</a:t>
            </a:r>
          </a:p>
        </p:txBody>
      </p:sp>
      <p:sp>
        <p:nvSpPr>
          <p:cNvPr id="53286" name="Rectangle 38"/>
          <p:cNvSpPr>
            <a:spLocks noChangeArrowheads="1"/>
          </p:cNvSpPr>
          <p:nvPr/>
        </p:nvSpPr>
        <p:spPr bwMode="auto">
          <a:xfrm>
            <a:off x="5280025" y="1570038"/>
            <a:ext cx="2166938" cy="1100137"/>
          </a:xfrm>
          <a:prstGeom prst="rect">
            <a:avLst/>
          </a:prstGeom>
          <a:noFill/>
          <a:ln w="9525">
            <a:noFill/>
            <a:miter lim="800000"/>
            <a:headEnd/>
            <a:tailEnd/>
          </a:ln>
        </p:spPr>
        <p:txBody>
          <a:bodyPr lIns="92075" tIns="46038" rIns="92075" bIns="46038">
            <a:spAutoFit/>
          </a:bodyPr>
          <a:lstStyle/>
          <a:p>
            <a:pPr algn="ctr" eaLnBrk="0" hangingPunct="0">
              <a:lnSpc>
                <a:spcPct val="75000"/>
              </a:lnSpc>
              <a:spcBef>
                <a:spcPct val="0"/>
              </a:spcBef>
              <a:buClrTx/>
              <a:buSzTx/>
              <a:buFontTx/>
              <a:buNone/>
            </a:pPr>
            <a:r>
              <a:rPr lang="en-US" sz="1800">
                <a:solidFill>
                  <a:schemeClr val="tx1"/>
                </a:solidFill>
                <a:latin typeface="Times New Roman" pitchFamily="18" charset="0"/>
              </a:rPr>
              <a:t>STAGE</a:t>
            </a:r>
            <a:r>
              <a:rPr lang="en-US" sz="1400">
                <a:solidFill>
                  <a:schemeClr val="tx1"/>
                </a:solidFill>
                <a:latin typeface="Times New Roman" pitchFamily="18" charset="0"/>
              </a:rPr>
              <a:t> </a:t>
            </a:r>
            <a:r>
              <a:rPr lang="en-US" sz="1800">
                <a:solidFill>
                  <a:schemeClr val="tx1"/>
                </a:solidFill>
                <a:latin typeface="Times New Roman" pitchFamily="18" charset="0"/>
              </a:rPr>
              <a:t>4</a:t>
            </a:r>
            <a:endParaRPr lang="en-US" sz="1400">
              <a:solidFill>
                <a:schemeClr val="tx1"/>
              </a:solidFill>
              <a:latin typeface="Times New Roman" pitchFamily="18" charset="0"/>
            </a:endParaRPr>
          </a:p>
          <a:p>
            <a:pPr algn="ctr" eaLnBrk="0" hangingPunct="0">
              <a:lnSpc>
                <a:spcPct val="75000"/>
              </a:lnSpc>
              <a:spcBef>
                <a:spcPct val="0"/>
              </a:spcBef>
              <a:buClrTx/>
              <a:buSzTx/>
              <a:buFontTx/>
              <a:buNone/>
            </a:pPr>
            <a:endParaRPr lang="en-US" sz="1400">
              <a:solidFill>
                <a:schemeClr val="tx1"/>
              </a:solidFill>
              <a:latin typeface="Times New Roman" pitchFamily="18" charset="0"/>
            </a:endParaRPr>
          </a:p>
          <a:p>
            <a:pPr algn="ctr" eaLnBrk="0" hangingPunct="0">
              <a:lnSpc>
                <a:spcPct val="75000"/>
              </a:lnSpc>
              <a:spcBef>
                <a:spcPct val="0"/>
              </a:spcBef>
              <a:buClrTx/>
              <a:buSzTx/>
              <a:buFontTx/>
              <a:buNone/>
            </a:pPr>
            <a:r>
              <a:rPr lang="en-US" sz="1400">
                <a:solidFill>
                  <a:schemeClr val="tx1"/>
                </a:solidFill>
                <a:latin typeface="Times New Roman" pitchFamily="18" charset="0"/>
              </a:rPr>
              <a:t>OPERATIONALIZING</a:t>
            </a:r>
            <a:endParaRPr lang="en-US" sz="1400" i="1">
              <a:solidFill>
                <a:schemeClr val="tx1"/>
              </a:solidFill>
              <a:latin typeface="Times New Roman" pitchFamily="18" charset="0"/>
            </a:endParaRPr>
          </a:p>
          <a:p>
            <a:pPr algn="ctr" eaLnBrk="0" hangingPunct="0">
              <a:lnSpc>
                <a:spcPct val="75000"/>
              </a:lnSpc>
              <a:spcBef>
                <a:spcPct val="0"/>
              </a:spcBef>
              <a:buClrTx/>
              <a:buSzTx/>
              <a:buFontTx/>
              <a:buNone/>
            </a:pPr>
            <a:endParaRPr lang="en-US" sz="1400" i="1">
              <a:solidFill>
                <a:schemeClr val="tx1"/>
              </a:solidFill>
              <a:latin typeface="Times New Roman" pitchFamily="18" charset="0"/>
            </a:endParaRPr>
          </a:p>
          <a:p>
            <a:pPr algn="ctr" eaLnBrk="0" hangingPunct="0">
              <a:lnSpc>
                <a:spcPct val="75000"/>
              </a:lnSpc>
              <a:spcBef>
                <a:spcPct val="0"/>
              </a:spcBef>
              <a:buClrTx/>
              <a:buSzTx/>
              <a:buFontTx/>
              <a:buNone/>
            </a:pPr>
            <a:endParaRPr lang="en-US" sz="1400">
              <a:solidFill>
                <a:srgbClr val="CC3300"/>
              </a:solidFill>
              <a:latin typeface="Times New Roman" pitchFamily="18" charset="0"/>
            </a:endParaRPr>
          </a:p>
          <a:p>
            <a:pPr algn="ctr" eaLnBrk="0" hangingPunct="0">
              <a:lnSpc>
                <a:spcPct val="75000"/>
              </a:lnSpc>
              <a:spcBef>
                <a:spcPct val="0"/>
              </a:spcBef>
              <a:buClrTx/>
              <a:buSzTx/>
              <a:buFontTx/>
              <a:buNone/>
            </a:pPr>
            <a:r>
              <a:rPr lang="en-US" sz="1400">
                <a:solidFill>
                  <a:srgbClr val="CC3300"/>
                </a:solidFill>
                <a:latin typeface="Times New Roman" pitchFamily="18" charset="0"/>
              </a:rPr>
              <a:t> WHAT </a:t>
            </a:r>
            <a:r>
              <a:rPr lang="en-US" sz="1400">
                <a:solidFill>
                  <a:schemeClr val="tx1"/>
                </a:solidFill>
                <a:latin typeface="Times New Roman" pitchFamily="18" charset="0"/>
              </a:rPr>
              <a:t>IS Happening</a:t>
            </a:r>
            <a:r>
              <a:rPr lang="en-US" sz="1400">
                <a:solidFill>
                  <a:srgbClr val="CC3300"/>
                </a:solidFill>
                <a:latin typeface="Times New Roman" pitchFamily="18" charset="0"/>
              </a:rPr>
              <a:t>?</a:t>
            </a:r>
            <a:endParaRPr lang="en-US" sz="1400">
              <a:solidFill>
                <a:schemeClr val="tx1"/>
              </a:solidFill>
              <a:latin typeface="Times New Roman" pitchFamily="18" charset="0"/>
            </a:endParaRPr>
          </a:p>
        </p:txBody>
      </p:sp>
      <p:sp>
        <p:nvSpPr>
          <p:cNvPr id="53287" name="Rectangle 39"/>
          <p:cNvSpPr>
            <a:spLocks noChangeArrowheads="1"/>
          </p:cNvSpPr>
          <p:nvPr/>
        </p:nvSpPr>
        <p:spPr bwMode="auto">
          <a:xfrm>
            <a:off x="7007225" y="1570038"/>
            <a:ext cx="2135188" cy="1100137"/>
          </a:xfrm>
          <a:prstGeom prst="rect">
            <a:avLst/>
          </a:prstGeom>
          <a:noFill/>
          <a:ln w="9525">
            <a:noFill/>
            <a:miter lim="800000"/>
            <a:headEnd/>
            <a:tailEnd/>
          </a:ln>
        </p:spPr>
        <p:txBody>
          <a:bodyPr lIns="92075" tIns="46038" rIns="92075" bIns="46038">
            <a:spAutoFit/>
          </a:bodyPr>
          <a:lstStyle/>
          <a:p>
            <a:pPr algn="ctr" eaLnBrk="0" hangingPunct="0">
              <a:lnSpc>
                <a:spcPct val="75000"/>
              </a:lnSpc>
              <a:spcBef>
                <a:spcPct val="0"/>
              </a:spcBef>
              <a:buClrTx/>
              <a:buSzTx/>
              <a:buFontTx/>
              <a:buNone/>
            </a:pPr>
            <a:r>
              <a:rPr lang="en-US" sz="1800">
                <a:solidFill>
                  <a:schemeClr val="tx1"/>
                </a:solidFill>
                <a:latin typeface="Times New Roman" pitchFamily="18" charset="0"/>
              </a:rPr>
              <a:t>STAGE 5</a:t>
            </a:r>
            <a:endParaRPr lang="en-US" sz="1400">
              <a:solidFill>
                <a:schemeClr val="tx1"/>
              </a:solidFill>
              <a:latin typeface="Times New Roman" pitchFamily="18" charset="0"/>
            </a:endParaRPr>
          </a:p>
          <a:p>
            <a:pPr algn="ctr" eaLnBrk="0" hangingPunct="0">
              <a:lnSpc>
                <a:spcPct val="75000"/>
              </a:lnSpc>
              <a:spcBef>
                <a:spcPct val="0"/>
              </a:spcBef>
              <a:buClrTx/>
              <a:buSzTx/>
              <a:buFontTx/>
              <a:buNone/>
            </a:pPr>
            <a:endParaRPr lang="en-US" sz="1400">
              <a:solidFill>
                <a:schemeClr val="tx1"/>
              </a:solidFill>
              <a:latin typeface="Times New Roman" pitchFamily="18" charset="0"/>
            </a:endParaRPr>
          </a:p>
          <a:p>
            <a:pPr algn="ctr" eaLnBrk="0" hangingPunct="0">
              <a:lnSpc>
                <a:spcPct val="75000"/>
              </a:lnSpc>
              <a:spcBef>
                <a:spcPct val="0"/>
              </a:spcBef>
              <a:buClrTx/>
              <a:buSzTx/>
              <a:buFontTx/>
              <a:buNone/>
            </a:pPr>
            <a:r>
              <a:rPr lang="en-US" sz="1400">
                <a:solidFill>
                  <a:schemeClr val="tx1"/>
                </a:solidFill>
                <a:latin typeface="Times New Roman" pitchFamily="18" charset="0"/>
              </a:rPr>
              <a:t>ACTIVE WAREHOUSING</a:t>
            </a:r>
            <a:endParaRPr lang="en-US" sz="1400" i="1">
              <a:solidFill>
                <a:schemeClr val="tx1"/>
              </a:solidFill>
              <a:latin typeface="Times New Roman" pitchFamily="18" charset="0"/>
            </a:endParaRPr>
          </a:p>
          <a:p>
            <a:pPr algn="ctr" eaLnBrk="0" hangingPunct="0">
              <a:lnSpc>
                <a:spcPct val="75000"/>
              </a:lnSpc>
              <a:spcBef>
                <a:spcPct val="0"/>
              </a:spcBef>
              <a:buClrTx/>
              <a:buSzTx/>
              <a:buFontTx/>
              <a:buNone/>
            </a:pPr>
            <a:endParaRPr lang="en-US" sz="1400" i="1">
              <a:solidFill>
                <a:schemeClr val="tx1"/>
              </a:solidFill>
              <a:latin typeface="Times New Roman" pitchFamily="18" charset="0"/>
            </a:endParaRPr>
          </a:p>
          <a:p>
            <a:pPr algn="ctr" eaLnBrk="0" hangingPunct="0">
              <a:lnSpc>
                <a:spcPct val="75000"/>
              </a:lnSpc>
              <a:spcBef>
                <a:spcPct val="0"/>
              </a:spcBef>
              <a:buClrTx/>
              <a:buSzTx/>
              <a:buFontTx/>
              <a:buNone/>
            </a:pPr>
            <a:r>
              <a:rPr lang="en-US" sz="1400">
                <a:solidFill>
                  <a:srgbClr val="CC3300"/>
                </a:solidFill>
                <a:latin typeface="Times New Roman" pitchFamily="18" charset="0"/>
              </a:rPr>
              <a:t> MAKING</a:t>
            </a:r>
            <a:r>
              <a:rPr lang="en-US" sz="1400">
                <a:solidFill>
                  <a:schemeClr val="tx1"/>
                </a:solidFill>
                <a:latin typeface="Times New Roman" pitchFamily="18" charset="0"/>
              </a:rPr>
              <a:t> it happen!</a:t>
            </a:r>
          </a:p>
        </p:txBody>
      </p:sp>
      <p:sp>
        <p:nvSpPr>
          <p:cNvPr id="53288" name="Line 40"/>
          <p:cNvSpPr>
            <a:spLocks noChangeShapeType="1"/>
          </p:cNvSpPr>
          <p:nvPr/>
        </p:nvSpPr>
        <p:spPr bwMode="auto">
          <a:xfrm>
            <a:off x="668338" y="2725738"/>
            <a:ext cx="7804150" cy="0"/>
          </a:xfrm>
          <a:prstGeom prst="line">
            <a:avLst/>
          </a:prstGeom>
          <a:noFill/>
          <a:ln w="57150" cmpd="tri">
            <a:solidFill>
              <a:schemeClr val="tx1"/>
            </a:solidFill>
            <a:round/>
            <a:headEnd type="none" w="sm" len="sm"/>
            <a:tailEnd type="stealth" w="med" len="lg"/>
          </a:ln>
        </p:spPr>
        <p:txBody>
          <a:bodyPr wrap="none" anchor="ctr"/>
          <a:lstStyle/>
          <a:p>
            <a:endParaRPr lang="en-US"/>
          </a:p>
        </p:txBody>
      </p:sp>
      <p:sp>
        <p:nvSpPr>
          <p:cNvPr id="53289" name="Line 41"/>
          <p:cNvSpPr>
            <a:spLocks noChangeShapeType="1"/>
          </p:cNvSpPr>
          <p:nvPr/>
        </p:nvSpPr>
        <p:spPr bwMode="auto">
          <a:xfrm flipV="1">
            <a:off x="654050" y="4378325"/>
            <a:ext cx="190500" cy="228600"/>
          </a:xfrm>
          <a:prstGeom prst="line">
            <a:avLst/>
          </a:prstGeom>
          <a:noFill/>
          <a:ln w="9525">
            <a:solidFill>
              <a:schemeClr val="tx1"/>
            </a:solidFill>
            <a:round/>
            <a:headEnd/>
            <a:tailEnd type="triangle" w="med" len="med"/>
          </a:ln>
        </p:spPr>
        <p:txBody>
          <a:bodyPr wrap="none" anchor="ctr"/>
          <a:lstStyle/>
          <a:p>
            <a:endParaRPr lang="en-US"/>
          </a:p>
        </p:txBody>
      </p:sp>
      <p:sp>
        <p:nvSpPr>
          <p:cNvPr id="53290" name="Line 42"/>
          <p:cNvSpPr>
            <a:spLocks noChangeShapeType="1"/>
          </p:cNvSpPr>
          <p:nvPr/>
        </p:nvSpPr>
        <p:spPr bwMode="auto">
          <a:xfrm flipH="1" flipV="1">
            <a:off x="2543175" y="4427538"/>
            <a:ext cx="0" cy="279400"/>
          </a:xfrm>
          <a:prstGeom prst="line">
            <a:avLst/>
          </a:prstGeom>
          <a:noFill/>
          <a:ln w="9525">
            <a:solidFill>
              <a:schemeClr val="tx1"/>
            </a:solidFill>
            <a:round/>
            <a:headEnd/>
            <a:tailEnd type="triangle" w="med" len="med"/>
          </a:ln>
        </p:spPr>
        <p:txBody>
          <a:bodyPr wrap="none" anchor="ctr"/>
          <a:lstStyle/>
          <a:p>
            <a:endParaRPr lang="en-US"/>
          </a:p>
        </p:txBody>
      </p:sp>
      <p:sp>
        <p:nvSpPr>
          <p:cNvPr id="53291" name="Line 43"/>
          <p:cNvSpPr>
            <a:spLocks noChangeShapeType="1"/>
          </p:cNvSpPr>
          <p:nvPr/>
        </p:nvSpPr>
        <p:spPr bwMode="auto">
          <a:xfrm flipH="1">
            <a:off x="6489700" y="3403600"/>
            <a:ext cx="228600" cy="203200"/>
          </a:xfrm>
          <a:prstGeom prst="line">
            <a:avLst/>
          </a:prstGeom>
          <a:noFill/>
          <a:ln w="9525">
            <a:solidFill>
              <a:schemeClr val="tx1"/>
            </a:solidFill>
            <a:round/>
            <a:headEnd/>
            <a:tailEnd type="triangle" w="med" len="med"/>
          </a:ln>
        </p:spPr>
        <p:txBody>
          <a:bodyPr wrap="none" anchor="ctr"/>
          <a:lstStyle/>
          <a:p>
            <a:endParaRPr lang="en-US"/>
          </a:p>
        </p:txBody>
      </p:sp>
      <p:sp>
        <p:nvSpPr>
          <p:cNvPr id="53292" name="Line 44"/>
          <p:cNvSpPr>
            <a:spLocks noChangeShapeType="1"/>
          </p:cNvSpPr>
          <p:nvPr/>
        </p:nvSpPr>
        <p:spPr bwMode="auto">
          <a:xfrm flipH="1" flipV="1">
            <a:off x="4584700" y="4025900"/>
            <a:ext cx="228600" cy="177800"/>
          </a:xfrm>
          <a:prstGeom prst="line">
            <a:avLst/>
          </a:prstGeom>
          <a:noFill/>
          <a:ln w="9525">
            <a:solidFill>
              <a:schemeClr val="tx1"/>
            </a:solidFill>
            <a:round/>
            <a:headEnd/>
            <a:tailEnd type="triangle" w="med" len="med"/>
          </a:ln>
        </p:spPr>
        <p:txBody>
          <a:bodyPr wrap="none" anchor="ctr"/>
          <a:lstStyle/>
          <a:p>
            <a:endParaRPr lang="en-US"/>
          </a:p>
        </p:txBody>
      </p:sp>
      <p:sp>
        <p:nvSpPr>
          <p:cNvPr id="53293" name="Line 45"/>
          <p:cNvSpPr>
            <a:spLocks noChangeShapeType="1"/>
          </p:cNvSpPr>
          <p:nvPr/>
        </p:nvSpPr>
        <p:spPr bwMode="auto">
          <a:xfrm flipH="1">
            <a:off x="8382000" y="3060700"/>
            <a:ext cx="215900" cy="215900"/>
          </a:xfrm>
          <a:prstGeom prst="line">
            <a:avLst/>
          </a:prstGeom>
          <a:noFill/>
          <a:ln w="9525">
            <a:solidFill>
              <a:schemeClr val="tx1"/>
            </a:solidFill>
            <a:round/>
            <a:headEnd/>
            <a:tailEnd type="triangle" w="med" len="med"/>
          </a:ln>
        </p:spPr>
        <p:txBody>
          <a:bodyPr wrap="none" anchor="ctr"/>
          <a:lstStyle/>
          <a:p>
            <a:endParaRPr lang="en-US"/>
          </a:p>
        </p:txBody>
      </p:sp>
      <p:sp>
        <p:nvSpPr>
          <p:cNvPr id="53294" name="Rectangle 46"/>
          <p:cNvSpPr>
            <a:spLocks noGrp="1" noChangeArrowheads="1"/>
          </p:cNvSpPr>
          <p:nvPr>
            <p:ph type="title"/>
          </p:nvPr>
        </p:nvSpPr>
        <p:spPr/>
        <p:txBody>
          <a:bodyPr/>
          <a:lstStyle/>
          <a:p>
            <a:pPr eaLnBrk="1" hangingPunct="1"/>
            <a:r>
              <a:rPr lang="en-US" smtClean="0"/>
              <a:t>Data Warehouse Evolution</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0"/>
            <a:ext cx="7772400" cy="914400"/>
          </a:xfrm>
        </p:spPr>
        <p:txBody>
          <a:bodyPr/>
          <a:lstStyle/>
          <a:p>
            <a:pPr eaLnBrk="1" hangingPunct="1"/>
            <a:r>
              <a:rPr lang="en-US" smtClean="0"/>
              <a:t>KDD Process</a:t>
            </a:r>
          </a:p>
        </p:txBody>
      </p:sp>
      <p:sp>
        <p:nvSpPr>
          <p:cNvPr id="323587" name="Rectangle 3"/>
          <p:cNvSpPr>
            <a:spLocks noGrp="1" noChangeArrowheads="1"/>
          </p:cNvSpPr>
          <p:nvPr>
            <p:ph type="body" idx="1"/>
          </p:nvPr>
        </p:nvSpPr>
        <p:spPr>
          <a:xfrm>
            <a:off x="533400" y="3276600"/>
            <a:ext cx="7772400" cy="3200400"/>
          </a:xfrm>
        </p:spPr>
        <p:txBody>
          <a:bodyPr/>
          <a:lstStyle/>
          <a:p>
            <a:pPr eaLnBrk="1" hangingPunct="1"/>
            <a:r>
              <a:rPr lang="en-US" sz="2400" b="1" i="1" dirty="0" smtClean="0">
                <a:solidFill>
                  <a:schemeClr val="tx2"/>
                </a:solidFill>
              </a:rPr>
              <a:t>Selection:</a:t>
            </a:r>
            <a:r>
              <a:rPr lang="en-US" sz="2400" dirty="0" smtClean="0"/>
              <a:t> Obtain data from various sources.</a:t>
            </a:r>
          </a:p>
          <a:p>
            <a:pPr eaLnBrk="1" hangingPunct="1"/>
            <a:r>
              <a:rPr lang="en-US" sz="2400" b="1" i="1" dirty="0" smtClean="0">
                <a:solidFill>
                  <a:schemeClr val="tx2"/>
                </a:solidFill>
              </a:rPr>
              <a:t>Preprocessing:</a:t>
            </a:r>
            <a:r>
              <a:rPr lang="en-US" sz="2400" dirty="0" smtClean="0"/>
              <a:t>  Cleanse data.</a:t>
            </a:r>
          </a:p>
          <a:p>
            <a:pPr eaLnBrk="1" hangingPunct="1"/>
            <a:r>
              <a:rPr lang="en-US" sz="2400" b="1" i="1" dirty="0" smtClean="0">
                <a:solidFill>
                  <a:schemeClr val="tx2"/>
                </a:solidFill>
              </a:rPr>
              <a:t>Transformation:</a:t>
            </a:r>
            <a:r>
              <a:rPr lang="en-US" sz="2400" dirty="0" smtClean="0"/>
              <a:t> Convert to common format.  Transform to new format.</a:t>
            </a:r>
          </a:p>
          <a:p>
            <a:pPr eaLnBrk="1" hangingPunct="1"/>
            <a:r>
              <a:rPr lang="en-US" sz="2400" b="1" i="1" dirty="0" smtClean="0">
                <a:solidFill>
                  <a:schemeClr val="tx2"/>
                </a:solidFill>
              </a:rPr>
              <a:t>Data Mining:</a:t>
            </a:r>
            <a:r>
              <a:rPr lang="en-US" sz="2400" dirty="0" smtClean="0"/>
              <a:t>  Obtain desired results.</a:t>
            </a:r>
          </a:p>
          <a:p>
            <a:pPr eaLnBrk="1" hangingPunct="1"/>
            <a:r>
              <a:rPr lang="en-US" sz="2400" b="1" i="1" dirty="0" smtClean="0">
                <a:solidFill>
                  <a:schemeClr val="tx2"/>
                </a:solidFill>
              </a:rPr>
              <a:t>Interpretation/Evaluation:</a:t>
            </a:r>
            <a:r>
              <a:rPr lang="en-US" sz="2400" dirty="0" smtClean="0"/>
              <a:t>  Present results to user in meaningful manner.</a:t>
            </a:r>
          </a:p>
        </p:txBody>
      </p:sp>
      <p:pic>
        <p:nvPicPr>
          <p:cNvPr id="54276" name="Picture 4" descr="kdd"/>
          <p:cNvPicPr>
            <a:picLocks noChangeAspect="1" noChangeArrowheads="1"/>
          </p:cNvPicPr>
          <p:nvPr/>
        </p:nvPicPr>
        <p:blipFill>
          <a:blip r:embed="rId2"/>
          <a:srcRect/>
          <a:stretch>
            <a:fillRect/>
          </a:stretch>
        </p:blipFill>
        <p:spPr bwMode="auto">
          <a:xfrm>
            <a:off x="457200" y="1219200"/>
            <a:ext cx="8229600" cy="1600200"/>
          </a:xfrm>
          <a:prstGeom prst="rect">
            <a:avLst/>
          </a:prstGeom>
          <a:noFill/>
          <a:ln w="38100">
            <a:solidFill>
              <a:schemeClr val="tx1"/>
            </a:solidFill>
            <a:miter lim="800000"/>
            <a:headEnd/>
            <a:tailEnd/>
          </a:ln>
          <a:effectLst>
            <a:glow rad="101600">
              <a:srgbClr val="FFFFFF">
                <a:alpha val="60000"/>
              </a:srgbClr>
            </a:glow>
          </a:effectLst>
        </p:spPr>
      </p:pic>
      <p:sp>
        <p:nvSpPr>
          <p:cNvPr id="54277" name="Text Box 5"/>
          <p:cNvSpPr txBox="1">
            <a:spLocks noChangeArrowheads="1"/>
          </p:cNvSpPr>
          <p:nvPr/>
        </p:nvSpPr>
        <p:spPr bwMode="auto">
          <a:xfrm>
            <a:off x="7391400" y="3124200"/>
            <a:ext cx="1524000" cy="274638"/>
          </a:xfrm>
          <a:prstGeom prst="rect">
            <a:avLst/>
          </a:prstGeom>
          <a:noFill/>
          <a:ln w="12700" cap="sq">
            <a:noFill/>
            <a:miter lim="800000"/>
            <a:headEnd type="none" w="sm" len="sm"/>
            <a:tailEnd type="none" w="sm" len="sm"/>
          </a:ln>
        </p:spPr>
        <p:txBody>
          <a:bodyPr>
            <a:spAutoFit/>
          </a:bodyPr>
          <a:lstStyle/>
          <a:p>
            <a:pPr algn="ctr">
              <a:lnSpc>
                <a:spcPct val="100000"/>
              </a:lnSpc>
              <a:spcBef>
                <a:spcPct val="50000"/>
              </a:spcBef>
              <a:buClrTx/>
              <a:buSzTx/>
              <a:buFontTx/>
              <a:buNone/>
            </a:pPr>
            <a:endParaRPr lang="en-US" sz="12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12" dur="500"/>
                                        <p:tgtEl>
                                          <p:spTgt spid="323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7" dur="500"/>
                                        <p:tgtEl>
                                          <p:spTgt spid="323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Effect transition="in" filter="blinds(horizontal)">
                                      <p:cBhvr>
                                        <p:cTn id="22" dur="500"/>
                                        <p:tgtEl>
                                          <p:spTgt spid="323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27" dur="500"/>
                                        <p:tgtEl>
                                          <p:spTgt spid="323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54160" y="135836"/>
            <a:ext cx="7924800" cy="914400"/>
          </a:xfrm>
          <a:noFill/>
        </p:spPr>
        <p:txBody>
          <a:bodyPr/>
          <a:lstStyle/>
          <a:p>
            <a:pPr eaLnBrk="1" hangingPunct="1"/>
            <a:r>
              <a:rPr lang="en-US" dirty="0" smtClean="0"/>
              <a:t>Data Mining: A KDD Process</a:t>
            </a:r>
            <a:endParaRPr lang="en-US" b="1" dirty="0" smtClean="0"/>
          </a:p>
        </p:txBody>
      </p:sp>
      <p:sp>
        <p:nvSpPr>
          <p:cNvPr id="317443" name="Rectangle 3"/>
          <p:cNvSpPr>
            <a:spLocks noGrp="1" noChangeArrowheads="1"/>
          </p:cNvSpPr>
          <p:nvPr>
            <p:ph type="body" idx="1"/>
          </p:nvPr>
        </p:nvSpPr>
        <p:spPr>
          <a:xfrm>
            <a:off x="0" y="1726095"/>
            <a:ext cx="4419600" cy="1066800"/>
          </a:xfrm>
        </p:spPr>
        <p:txBody>
          <a:bodyPr lIns="92075" tIns="46038" rIns="92075" bIns="46038"/>
          <a:lstStyle/>
          <a:p>
            <a:pPr lvl="1" eaLnBrk="1" hangingPunct="1">
              <a:lnSpc>
                <a:spcPct val="90000"/>
              </a:lnSpc>
              <a:defRPr/>
            </a:pPr>
            <a:r>
              <a:rPr lang="en-US" sz="2400" dirty="0" smtClean="0">
                <a:solidFill>
                  <a:srgbClr val="FFFFFF"/>
                </a:solidFill>
              </a:rPr>
              <a:t>Data mining: the core of knowledge discovery process.</a:t>
            </a:r>
            <a:endParaRPr lang="en-US" sz="2000" b="1" dirty="0" smtClean="0">
              <a:solidFill>
                <a:srgbClr val="FFFFFF"/>
              </a:solidFill>
            </a:endParaRPr>
          </a:p>
        </p:txBody>
      </p:sp>
      <p:sp>
        <p:nvSpPr>
          <p:cNvPr id="55300" name="Line 4"/>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55301" name="Line 5"/>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55302" name="Line 6"/>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55303" name="Line 7"/>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55313" name="Text Box 17"/>
          <p:cNvSpPr txBox="1">
            <a:spLocks noChangeArrowheads="1"/>
          </p:cNvSpPr>
          <p:nvPr/>
        </p:nvSpPr>
        <p:spPr bwMode="auto">
          <a:xfrm>
            <a:off x="304800" y="4876800"/>
            <a:ext cx="1657826" cy="400110"/>
          </a:xfrm>
          <a:prstGeom prst="rect">
            <a:avLst/>
          </a:prstGeom>
          <a:noFill/>
          <a:ln w="12700">
            <a:noFill/>
            <a:miter lim="800000"/>
            <a:headEnd type="none" w="sm" len="sm"/>
            <a:tailEnd type="none" w="sm" len="sm"/>
          </a:ln>
        </p:spPr>
        <p:txBody>
          <a:bodyPr wrap="none">
            <a:spAutoFit/>
          </a:bodyPr>
          <a:lstStyle/>
          <a:p>
            <a:pPr>
              <a:lnSpc>
                <a:spcPct val="100000"/>
              </a:lnSpc>
              <a:spcBef>
                <a:spcPct val="0"/>
              </a:spcBef>
              <a:buClrTx/>
              <a:buSzTx/>
              <a:buFontTx/>
              <a:buNone/>
            </a:pPr>
            <a:r>
              <a:rPr lang="en-US" sz="2000" b="0">
                <a:solidFill>
                  <a:schemeClr val="tx1"/>
                </a:solidFill>
                <a:latin typeface="Times New Roman" pitchFamily="18" charset="0"/>
              </a:rPr>
              <a:t>Data Cleaning</a:t>
            </a:r>
            <a:endParaRPr lang="en-US" sz="1800" b="0">
              <a:solidFill>
                <a:schemeClr val="tx1"/>
              </a:solidFill>
              <a:latin typeface="Times New Roman" pitchFamily="18" charset="0"/>
            </a:endParaRPr>
          </a:p>
        </p:txBody>
      </p:sp>
      <p:sp>
        <p:nvSpPr>
          <p:cNvPr id="55314" name="Text Box 18"/>
          <p:cNvSpPr txBox="1">
            <a:spLocks noChangeArrowheads="1"/>
          </p:cNvSpPr>
          <p:nvPr/>
        </p:nvSpPr>
        <p:spPr bwMode="auto">
          <a:xfrm>
            <a:off x="2077272" y="5423452"/>
            <a:ext cx="1854995" cy="400110"/>
          </a:xfrm>
          <a:prstGeom prst="rect">
            <a:avLst/>
          </a:prstGeom>
          <a:noFill/>
          <a:ln w="12700">
            <a:noFill/>
            <a:miter lim="800000"/>
            <a:headEnd type="none" w="sm" len="sm"/>
            <a:tailEnd type="none" w="sm" len="sm"/>
          </a:ln>
        </p:spPr>
        <p:txBody>
          <a:bodyPr wrap="none">
            <a:spAutoFit/>
          </a:bodyPr>
          <a:lstStyle/>
          <a:p>
            <a:pPr>
              <a:lnSpc>
                <a:spcPct val="100000"/>
              </a:lnSpc>
              <a:spcBef>
                <a:spcPct val="0"/>
              </a:spcBef>
              <a:buClrTx/>
              <a:buSzTx/>
              <a:buFontTx/>
              <a:buNone/>
            </a:pPr>
            <a:r>
              <a:rPr lang="en-US" sz="2000" b="0" dirty="0">
                <a:solidFill>
                  <a:schemeClr val="tx1"/>
                </a:solidFill>
                <a:latin typeface="Times New Roman" pitchFamily="18" charset="0"/>
              </a:rPr>
              <a:t>Data Integration</a:t>
            </a:r>
            <a:endParaRPr lang="en-US" sz="1800" b="0" dirty="0">
              <a:solidFill>
                <a:schemeClr val="tx1"/>
              </a:solidFill>
              <a:latin typeface="Times New Roman" pitchFamily="18" charset="0"/>
            </a:endParaRPr>
          </a:p>
        </p:txBody>
      </p:sp>
      <p:sp>
        <p:nvSpPr>
          <p:cNvPr id="55315" name="Text Box 19"/>
          <p:cNvSpPr txBox="1">
            <a:spLocks noChangeArrowheads="1"/>
          </p:cNvSpPr>
          <p:nvPr/>
        </p:nvSpPr>
        <p:spPr bwMode="auto">
          <a:xfrm>
            <a:off x="1371600" y="6248400"/>
            <a:ext cx="1447800" cy="396875"/>
          </a:xfrm>
          <a:prstGeom prst="rect">
            <a:avLst/>
          </a:prstGeom>
          <a:noFill/>
          <a:ln w="12700">
            <a:noFill/>
            <a:miter lim="800000"/>
            <a:headEnd type="none" w="sm" len="sm"/>
            <a:tailEnd type="none" w="sm" len="sm"/>
          </a:ln>
        </p:spPr>
        <p:txBody>
          <a:bodyPr>
            <a:spAutoFit/>
          </a:bodyPr>
          <a:lstStyle/>
          <a:p>
            <a:pPr>
              <a:lnSpc>
                <a:spcPct val="100000"/>
              </a:lnSpc>
              <a:spcBef>
                <a:spcPct val="0"/>
              </a:spcBef>
              <a:buClrTx/>
              <a:buSzTx/>
              <a:buFontTx/>
              <a:buNone/>
            </a:pPr>
            <a:r>
              <a:rPr lang="en-US" sz="2000" b="0">
                <a:solidFill>
                  <a:schemeClr val="accent2"/>
                </a:solidFill>
                <a:latin typeface="Times New Roman" pitchFamily="18" charset="0"/>
              </a:rPr>
              <a:t>Databases</a:t>
            </a:r>
          </a:p>
        </p:txBody>
      </p:sp>
      <p:sp>
        <p:nvSpPr>
          <p:cNvPr id="55316" name="Text Box 20"/>
          <p:cNvSpPr txBox="1">
            <a:spLocks noChangeArrowheads="1"/>
          </p:cNvSpPr>
          <p:nvPr/>
        </p:nvSpPr>
        <p:spPr bwMode="auto">
          <a:xfrm>
            <a:off x="1093304" y="4022036"/>
            <a:ext cx="1997075" cy="396875"/>
          </a:xfrm>
          <a:prstGeom prst="rect">
            <a:avLst/>
          </a:prstGeom>
          <a:noFill/>
          <a:ln w="12700">
            <a:noFill/>
            <a:miter lim="800000"/>
            <a:headEnd type="none" w="sm" len="sm"/>
            <a:tailEnd type="none" w="sm" len="sm"/>
          </a:ln>
        </p:spPr>
        <p:txBody>
          <a:bodyPr>
            <a:spAutoFit/>
          </a:bodyPr>
          <a:lstStyle/>
          <a:p>
            <a:pPr>
              <a:lnSpc>
                <a:spcPct val="100000"/>
              </a:lnSpc>
              <a:spcBef>
                <a:spcPct val="0"/>
              </a:spcBef>
              <a:buClrTx/>
              <a:buSzTx/>
              <a:buFontTx/>
              <a:buNone/>
            </a:pPr>
            <a:r>
              <a:rPr lang="en-US" sz="2000" b="0" dirty="0">
                <a:solidFill>
                  <a:schemeClr val="accent2"/>
                </a:solidFill>
                <a:latin typeface="Times New Roman" pitchFamily="18" charset="0"/>
              </a:rPr>
              <a:t>Data Warehouse</a:t>
            </a:r>
            <a:endParaRPr lang="en-US" sz="2000" b="0" dirty="0">
              <a:solidFill>
                <a:schemeClr val="tx1"/>
              </a:solidFill>
              <a:latin typeface="Times New Roman" pitchFamily="18" charset="0"/>
            </a:endParaRPr>
          </a:p>
        </p:txBody>
      </p:sp>
      <p:sp>
        <p:nvSpPr>
          <p:cNvPr id="55319" name="Rectangle 23"/>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US"/>
          </a:p>
        </p:txBody>
      </p:sp>
      <p:sp>
        <p:nvSpPr>
          <p:cNvPr id="55320" name="Rectangle 24"/>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55321" name="Rectangle 25"/>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55322" name="Rectangle 26"/>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55323" name="Rectangle 27"/>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55324" name="Rectangle 28"/>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p>
            <a:endParaRPr lang="en-US"/>
          </a:p>
        </p:txBody>
      </p:sp>
      <p:sp>
        <p:nvSpPr>
          <p:cNvPr id="55325" name="WordArt 29"/>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US" sz="2800" kern="10" dirty="0">
                <a:ln w="9525">
                  <a:round/>
                  <a:headEnd/>
                  <a:tailEnd/>
                </a:ln>
                <a:gradFill rotWithShape="1">
                  <a:gsLst>
                    <a:gs pos="0">
                      <a:srgbClr val="FFE701"/>
                    </a:gs>
                    <a:gs pos="100000">
                      <a:srgbClr val="FE3E02"/>
                    </a:gs>
                  </a:gsLst>
                  <a:lin ang="5400000" scaled="1"/>
                </a:gradFill>
                <a:latin typeface="Impact"/>
              </a:rPr>
              <a:t>Knowledge</a:t>
            </a:r>
          </a:p>
        </p:txBody>
      </p:sp>
      <p:sp>
        <p:nvSpPr>
          <p:cNvPr id="55326" name="Text Box 30"/>
          <p:cNvSpPr txBox="1">
            <a:spLocks noChangeArrowheads="1"/>
          </p:cNvSpPr>
          <p:nvPr/>
        </p:nvSpPr>
        <p:spPr bwMode="auto">
          <a:xfrm>
            <a:off x="2170048" y="3223592"/>
            <a:ext cx="2122441" cy="400110"/>
          </a:xfrm>
          <a:prstGeom prst="rect">
            <a:avLst/>
          </a:prstGeom>
          <a:noFill/>
          <a:ln w="12700">
            <a:noFill/>
            <a:miter lim="800000"/>
            <a:headEnd type="none" w="sm" len="sm"/>
            <a:tailEnd type="none" w="sm" len="sm"/>
          </a:ln>
        </p:spPr>
        <p:txBody>
          <a:bodyPr wrap="none">
            <a:spAutoFit/>
          </a:bodyPr>
          <a:lstStyle/>
          <a:p>
            <a:pPr>
              <a:lnSpc>
                <a:spcPct val="100000"/>
              </a:lnSpc>
              <a:spcBef>
                <a:spcPct val="0"/>
              </a:spcBef>
              <a:buClrTx/>
              <a:buSzTx/>
              <a:buFontTx/>
              <a:buNone/>
            </a:pPr>
            <a:r>
              <a:rPr lang="en-US" sz="2000" b="0" dirty="0">
                <a:solidFill>
                  <a:schemeClr val="accent2"/>
                </a:solidFill>
                <a:latin typeface="Times New Roman" pitchFamily="18" charset="0"/>
              </a:rPr>
              <a:t>Task-relevant Data</a:t>
            </a:r>
            <a:endParaRPr lang="en-US" sz="2000" b="0" dirty="0">
              <a:solidFill>
                <a:srgbClr val="00CC66"/>
              </a:solidFill>
              <a:latin typeface="Times New Roman" pitchFamily="18" charset="0"/>
            </a:endParaRPr>
          </a:p>
        </p:txBody>
      </p:sp>
      <p:sp>
        <p:nvSpPr>
          <p:cNvPr id="55327" name="Text Box 31"/>
          <p:cNvSpPr txBox="1">
            <a:spLocks noChangeArrowheads="1"/>
          </p:cNvSpPr>
          <p:nvPr/>
        </p:nvSpPr>
        <p:spPr bwMode="auto">
          <a:xfrm>
            <a:off x="3641725" y="4052888"/>
            <a:ext cx="1155700" cy="396875"/>
          </a:xfrm>
          <a:prstGeom prst="rect">
            <a:avLst/>
          </a:prstGeom>
          <a:noFill/>
          <a:ln w="12700">
            <a:noFill/>
            <a:miter lim="800000"/>
            <a:headEnd type="none" w="sm" len="sm"/>
            <a:tailEnd type="none" w="sm" len="sm"/>
          </a:ln>
        </p:spPr>
        <p:txBody>
          <a:bodyPr wrap="none">
            <a:spAutoFit/>
          </a:bodyPr>
          <a:lstStyle/>
          <a:p>
            <a:pPr>
              <a:lnSpc>
                <a:spcPct val="100000"/>
              </a:lnSpc>
              <a:spcBef>
                <a:spcPct val="0"/>
              </a:spcBef>
              <a:buClrTx/>
              <a:buSzTx/>
              <a:buFontTx/>
              <a:buNone/>
            </a:pPr>
            <a:r>
              <a:rPr lang="en-US" sz="2000" b="0">
                <a:solidFill>
                  <a:schemeClr val="tx1"/>
                </a:solidFill>
                <a:latin typeface="Times New Roman" pitchFamily="18" charset="0"/>
              </a:rPr>
              <a:t>Selection</a:t>
            </a:r>
          </a:p>
        </p:txBody>
      </p:sp>
      <p:sp>
        <p:nvSpPr>
          <p:cNvPr id="55328" name="Text Box 32"/>
          <p:cNvSpPr txBox="1">
            <a:spLocks noChangeArrowheads="1"/>
          </p:cNvSpPr>
          <p:nvPr/>
        </p:nvSpPr>
        <p:spPr bwMode="auto">
          <a:xfrm>
            <a:off x="4134680" y="2577548"/>
            <a:ext cx="1486304" cy="400110"/>
          </a:xfrm>
          <a:prstGeom prst="rect">
            <a:avLst/>
          </a:prstGeom>
          <a:noFill/>
          <a:ln w="12700">
            <a:noFill/>
            <a:miter lim="800000"/>
            <a:headEnd type="none" w="sm" len="sm"/>
            <a:tailEnd type="none" w="sm" len="sm"/>
          </a:ln>
        </p:spPr>
        <p:txBody>
          <a:bodyPr wrap="none">
            <a:spAutoFit/>
          </a:bodyPr>
          <a:lstStyle/>
          <a:p>
            <a:pPr>
              <a:lnSpc>
                <a:spcPct val="100000"/>
              </a:lnSpc>
              <a:spcBef>
                <a:spcPct val="0"/>
              </a:spcBef>
              <a:buClrTx/>
              <a:buSzTx/>
              <a:buFontTx/>
              <a:buNone/>
            </a:pPr>
            <a:r>
              <a:rPr lang="en-US" sz="2000" b="0" dirty="0">
                <a:solidFill>
                  <a:schemeClr val="hlink"/>
                </a:solidFill>
                <a:latin typeface="Times New Roman" pitchFamily="18" charset="0"/>
              </a:rPr>
              <a:t>Data Mining</a:t>
            </a:r>
          </a:p>
        </p:txBody>
      </p:sp>
      <p:sp>
        <p:nvSpPr>
          <p:cNvPr id="55329" name="Text Box 33"/>
          <p:cNvSpPr txBox="1">
            <a:spLocks noChangeArrowheads="1"/>
          </p:cNvSpPr>
          <p:nvPr/>
        </p:nvSpPr>
        <p:spPr bwMode="auto">
          <a:xfrm>
            <a:off x="5032516" y="1596888"/>
            <a:ext cx="2279791" cy="400110"/>
          </a:xfrm>
          <a:prstGeom prst="rect">
            <a:avLst/>
          </a:prstGeom>
          <a:noFill/>
          <a:ln w="12700">
            <a:noFill/>
            <a:miter lim="800000"/>
            <a:headEnd type="none" w="sm" len="sm"/>
            <a:tailEnd type="none" w="sm" len="sm"/>
          </a:ln>
        </p:spPr>
        <p:txBody>
          <a:bodyPr wrap="none">
            <a:spAutoFit/>
          </a:bodyPr>
          <a:lstStyle/>
          <a:p>
            <a:pPr>
              <a:lnSpc>
                <a:spcPct val="100000"/>
              </a:lnSpc>
              <a:spcBef>
                <a:spcPct val="0"/>
              </a:spcBef>
              <a:buClrTx/>
              <a:buSzTx/>
              <a:buFontTx/>
              <a:buNone/>
            </a:pPr>
            <a:r>
              <a:rPr lang="en-US" sz="2000" b="0" dirty="0">
                <a:solidFill>
                  <a:schemeClr val="tx1"/>
                </a:solidFill>
                <a:latin typeface="+mn-lt"/>
              </a:rPr>
              <a:t>Pattern Evaluation</a:t>
            </a:r>
          </a:p>
        </p:txBody>
      </p:sp>
      <p:sp>
        <p:nvSpPr>
          <p:cNvPr id="55330" name="Line 34"/>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p:spPr>
        <p:txBody>
          <a:bodyPr wrap="none" anchor="ctr"/>
          <a:lstStyle/>
          <a:p>
            <a:endParaRPr lang="en-US"/>
          </a:p>
        </p:txBody>
      </p:sp>
      <p:sp>
        <p:nvSpPr>
          <p:cNvPr id="55331" name="Line 35"/>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55332" name="Line 36"/>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p:spPr>
        <p:txBody>
          <a:bodyPr wrap="none" anchor="ctr"/>
          <a:lstStyle/>
          <a:p>
            <a:endParaRPr lang="en-US"/>
          </a:p>
        </p:txBody>
      </p:sp>
      <p:sp>
        <p:nvSpPr>
          <p:cNvPr id="55333" name="Line 37"/>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55334" name="Line 38"/>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p:spPr>
        <p:txBody>
          <a:bodyPr wrap="none" anchor="ctr"/>
          <a:lstStyle/>
          <a:p>
            <a:endParaRPr lang="en-US"/>
          </a:p>
        </p:txBody>
      </p:sp>
      <p:sp>
        <p:nvSpPr>
          <p:cNvPr id="55335" name="Line 39"/>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p:spPr>
        <p:txBody>
          <a:bodyPr wrap="none" anchor="ctr"/>
          <a:lstStyle/>
          <a:p>
            <a:endParaRPr lang="en-US"/>
          </a:p>
        </p:txBody>
      </p:sp>
      <p:sp>
        <p:nvSpPr>
          <p:cNvPr id="55336" name="Line 40"/>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p:spPr>
        <p:txBody>
          <a:bodyPr wrap="none" anchor="ctr"/>
          <a:lstStyle/>
          <a:p>
            <a:endParaRPr lang="en-US"/>
          </a:p>
        </p:txBody>
      </p:sp>
      <p:sp>
        <p:nvSpPr>
          <p:cNvPr id="55337" name="Line 41"/>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p:spPr>
        <p:txBody>
          <a:bodyPr wrap="none"/>
          <a:lstStyle/>
          <a:p>
            <a:endParaRPr lang="en-US"/>
          </a:p>
        </p:txBody>
      </p:sp>
      <p:sp>
        <p:nvSpPr>
          <p:cNvPr id="55338" name="Line 42"/>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p:spPr>
        <p:txBody>
          <a:bodyPr wrap="none"/>
          <a:lstStyle/>
          <a:p>
            <a:endParaRPr lang="en-US"/>
          </a:p>
        </p:txBody>
      </p:sp>
      <p:sp>
        <p:nvSpPr>
          <p:cNvPr id="44" name="Cube 43"/>
          <p:cNvSpPr/>
          <p:nvPr/>
        </p:nvSpPr>
        <p:spPr bwMode="auto">
          <a:xfrm>
            <a:off x="2332382" y="4386470"/>
            <a:ext cx="914400" cy="914400"/>
          </a:xfrm>
          <a:prstGeom prst="cube">
            <a:avLst/>
          </a:prstGeom>
          <a:solidFill>
            <a:srgbClr val="FFFF00"/>
          </a:solidFill>
          <a:ln w="12700" cap="sq"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sp>
        <p:nvSpPr>
          <p:cNvPr id="45" name="Cube 44"/>
          <p:cNvSpPr/>
          <p:nvPr/>
        </p:nvSpPr>
        <p:spPr bwMode="auto">
          <a:xfrm>
            <a:off x="4340086" y="3226905"/>
            <a:ext cx="731520" cy="731520"/>
          </a:xfrm>
          <a:prstGeom prst="cube">
            <a:avLst/>
          </a:prstGeom>
          <a:solidFill>
            <a:srgbClr val="FFFF00"/>
          </a:solidFill>
          <a:ln w="12700" cap="sq"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grpSp>
        <p:nvGrpSpPr>
          <p:cNvPr id="48" name="Group 47"/>
          <p:cNvGrpSpPr/>
          <p:nvPr/>
        </p:nvGrpSpPr>
        <p:grpSpPr>
          <a:xfrm>
            <a:off x="0" y="5526157"/>
            <a:ext cx="914400" cy="810275"/>
            <a:chOff x="230960" y="3538331"/>
            <a:chExt cx="914400" cy="810275"/>
          </a:xfrm>
        </p:grpSpPr>
        <p:sp>
          <p:nvSpPr>
            <p:cNvPr id="43" name="Flowchart: Magnetic Disk 42"/>
            <p:cNvSpPr/>
            <p:nvPr/>
          </p:nvSpPr>
          <p:spPr bwMode="auto">
            <a:xfrm>
              <a:off x="344557" y="3538331"/>
              <a:ext cx="640080" cy="548640"/>
            </a:xfrm>
            <a:prstGeom prst="flowChartMagneticDisk">
              <a:avLst/>
            </a:prstGeom>
            <a:solidFill>
              <a:schemeClr val="accent3">
                <a:lumMod val="25000"/>
              </a:schemeClr>
            </a:solidFill>
            <a:ln w="12700" cap="sq"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sp>
          <p:nvSpPr>
            <p:cNvPr id="47" name="Arc 46"/>
            <p:cNvSpPr/>
            <p:nvPr/>
          </p:nvSpPr>
          <p:spPr bwMode="auto">
            <a:xfrm>
              <a:off x="230960" y="3945091"/>
              <a:ext cx="914400" cy="403515"/>
            </a:xfrm>
            <a:prstGeom prst="arc">
              <a:avLst>
                <a:gd name="adj1" fmla="val 12107100"/>
                <a:gd name="adj2" fmla="val 19939671"/>
              </a:avLst>
            </a:prstGeom>
            <a:noFill/>
            <a:ln w="12700" cap="sq"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grpSp>
      <p:grpSp>
        <p:nvGrpSpPr>
          <p:cNvPr id="49" name="Group 48"/>
          <p:cNvGrpSpPr/>
          <p:nvPr/>
        </p:nvGrpSpPr>
        <p:grpSpPr>
          <a:xfrm>
            <a:off x="364434" y="5835693"/>
            <a:ext cx="914400" cy="810275"/>
            <a:chOff x="230960" y="3538331"/>
            <a:chExt cx="914400" cy="810275"/>
          </a:xfrm>
        </p:grpSpPr>
        <p:sp>
          <p:nvSpPr>
            <p:cNvPr id="50" name="Flowchart: Magnetic Disk 49"/>
            <p:cNvSpPr/>
            <p:nvPr/>
          </p:nvSpPr>
          <p:spPr bwMode="auto">
            <a:xfrm>
              <a:off x="344557" y="3538331"/>
              <a:ext cx="640080" cy="548640"/>
            </a:xfrm>
            <a:prstGeom prst="flowChartMagneticDisk">
              <a:avLst/>
            </a:prstGeom>
            <a:solidFill>
              <a:schemeClr val="accent3">
                <a:lumMod val="25000"/>
              </a:schemeClr>
            </a:solidFill>
            <a:ln w="12700" cap="sq"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sp>
          <p:nvSpPr>
            <p:cNvPr id="51" name="Arc 50"/>
            <p:cNvSpPr/>
            <p:nvPr/>
          </p:nvSpPr>
          <p:spPr bwMode="auto">
            <a:xfrm>
              <a:off x="230960" y="3945091"/>
              <a:ext cx="914400" cy="403515"/>
            </a:xfrm>
            <a:prstGeom prst="arc">
              <a:avLst>
                <a:gd name="adj1" fmla="val 12107100"/>
                <a:gd name="adj2" fmla="val 19939671"/>
              </a:avLst>
            </a:prstGeom>
            <a:noFill/>
            <a:ln w="12700" cap="sq"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grpSp>
      <p:grpSp>
        <p:nvGrpSpPr>
          <p:cNvPr id="52" name="Group 51"/>
          <p:cNvGrpSpPr/>
          <p:nvPr/>
        </p:nvGrpSpPr>
        <p:grpSpPr>
          <a:xfrm>
            <a:off x="1060170" y="5777949"/>
            <a:ext cx="914400" cy="810275"/>
            <a:chOff x="230960" y="3538331"/>
            <a:chExt cx="914400" cy="810275"/>
          </a:xfrm>
        </p:grpSpPr>
        <p:sp>
          <p:nvSpPr>
            <p:cNvPr id="53" name="Flowchart: Magnetic Disk 52"/>
            <p:cNvSpPr/>
            <p:nvPr/>
          </p:nvSpPr>
          <p:spPr bwMode="auto">
            <a:xfrm>
              <a:off x="344557" y="3538331"/>
              <a:ext cx="640080" cy="548640"/>
            </a:xfrm>
            <a:prstGeom prst="flowChartMagneticDisk">
              <a:avLst/>
            </a:prstGeom>
            <a:solidFill>
              <a:schemeClr val="accent3">
                <a:lumMod val="25000"/>
              </a:schemeClr>
            </a:solidFill>
            <a:ln w="12700" cap="sq"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sp>
          <p:nvSpPr>
            <p:cNvPr id="54" name="Arc 53"/>
            <p:cNvSpPr/>
            <p:nvPr/>
          </p:nvSpPr>
          <p:spPr bwMode="auto">
            <a:xfrm>
              <a:off x="230960" y="3945091"/>
              <a:ext cx="914400" cy="403515"/>
            </a:xfrm>
            <a:prstGeom prst="arc">
              <a:avLst>
                <a:gd name="adj1" fmla="val 12107100"/>
                <a:gd name="adj2" fmla="val 19939671"/>
              </a:avLst>
            </a:prstGeom>
            <a:noFill/>
            <a:ln w="12700" cap="sq"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folHlink"/>
                </a:solidFill>
                <a:effectLst/>
                <a:latin typeface="Arial" charset="0"/>
              </a:endParaRPr>
            </a:p>
          </p:txBody>
        </p:sp>
      </p:grpSp>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28600"/>
            <a:ext cx="8077200" cy="914400"/>
          </a:xfrm>
        </p:spPr>
        <p:txBody>
          <a:bodyPr/>
          <a:lstStyle/>
          <a:p>
            <a:pPr eaLnBrk="1" hangingPunct="1"/>
            <a:r>
              <a:rPr lang="en-US" sz="3200" dirty="0" smtClean="0"/>
              <a:t>Challenges to accessing data</a:t>
            </a:r>
            <a:br>
              <a:rPr lang="en-US" sz="3200" dirty="0" smtClean="0"/>
            </a:br>
            <a:r>
              <a:rPr lang="en-US" sz="3200" dirty="0" smtClean="0"/>
              <a:t> in answering  questions</a:t>
            </a:r>
          </a:p>
        </p:txBody>
      </p:sp>
      <p:sp>
        <p:nvSpPr>
          <p:cNvPr id="9219" name="Rectangle 3"/>
          <p:cNvSpPr>
            <a:spLocks noGrp="1" noChangeArrowheads="1"/>
          </p:cNvSpPr>
          <p:nvPr>
            <p:ph type="body" idx="1"/>
          </p:nvPr>
        </p:nvSpPr>
        <p:spPr>
          <a:xfrm>
            <a:off x="437323" y="1577004"/>
            <a:ext cx="8468140" cy="5532784"/>
          </a:xfrm>
        </p:spPr>
        <p:txBody>
          <a:bodyPr/>
          <a:lstStyle/>
          <a:p>
            <a:pPr eaLnBrk="1" hangingPunct="1"/>
            <a:r>
              <a:rPr lang="en-US" sz="3000" dirty="0" smtClean="0"/>
              <a:t>Multiple sources of data and reporting systems</a:t>
            </a:r>
          </a:p>
          <a:p>
            <a:pPr eaLnBrk="1" hangingPunct="1"/>
            <a:r>
              <a:rPr lang="en-US" sz="3000" dirty="0" smtClean="0"/>
              <a:t>Difficulty in locating and addressing information</a:t>
            </a:r>
          </a:p>
          <a:p>
            <a:pPr eaLnBrk="1" hangingPunct="1"/>
            <a:r>
              <a:rPr lang="en-US" sz="3000" dirty="0" smtClean="0"/>
              <a:t>Unreliable information</a:t>
            </a:r>
          </a:p>
          <a:p>
            <a:pPr eaLnBrk="1" hangingPunct="1"/>
            <a:r>
              <a:rPr lang="en-US" sz="3000" dirty="0" smtClean="0"/>
              <a:t>Pressures to lower costs and improve services</a:t>
            </a:r>
          </a:p>
          <a:p>
            <a:pPr eaLnBrk="1" hangingPunct="1"/>
            <a:r>
              <a:rPr lang="en-US" sz="3000" dirty="0" smtClean="0"/>
              <a:t>Information requests take days or weeks to fulfill</a:t>
            </a:r>
          </a:p>
          <a:p>
            <a:pPr eaLnBrk="1" hangingPunct="1"/>
            <a:r>
              <a:rPr lang="en-US" sz="3000" dirty="0" smtClean="0"/>
              <a:t>Re-keyed data ensuring errors creep into results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00296" y="102704"/>
            <a:ext cx="5832475" cy="657225"/>
          </a:xfrm>
          <a:noFill/>
        </p:spPr>
        <p:txBody>
          <a:bodyPr/>
          <a:lstStyle/>
          <a:p>
            <a:pPr eaLnBrk="1" hangingPunct="1"/>
            <a:r>
              <a:rPr lang="en-US" dirty="0" smtClean="0"/>
              <a:t>Steps of a KDD Process</a:t>
            </a:r>
            <a:r>
              <a:rPr lang="en-US" sz="3600" b="1" dirty="0" smtClean="0"/>
              <a:t> </a:t>
            </a:r>
          </a:p>
        </p:txBody>
      </p:sp>
      <p:sp>
        <p:nvSpPr>
          <p:cNvPr id="318467" name="Rectangle 3"/>
          <p:cNvSpPr>
            <a:spLocks noGrp="1" noChangeArrowheads="1"/>
          </p:cNvSpPr>
          <p:nvPr>
            <p:ph type="body" idx="1"/>
          </p:nvPr>
        </p:nvSpPr>
        <p:spPr>
          <a:xfrm>
            <a:off x="612916" y="1027044"/>
            <a:ext cx="8458200" cy="6019800"/>
          </a:xfrm>
        </p:spPr>
        <p:txBody>
          <a:bodyPr lIns="92075" tIns="46038" rIns="92075" bIns="46038"/>
          <a:lstStyle/>
          <a:p>
            <a:pPr eaLnBrk="1" hangingPunct="1">
              <a:lnSpc>
                <a:spcPct val="90000"/>
              </a:lnSpc>
              <a:defRPr/>
            </a:pPr>
            <a:r>
              <a:rPr lang="en-US" sz="2400" dirty="0" smtClean="0"/>
              <a:t>Learning the application domain:</a:t>
            </a:r>
          </a:p>
          <a:p>
            <a:pPr lvl="1" eaLnBrk="1" hangingPunct="1">
              <a:lnSpc>
                <a:spcPct val="90000"/>
              </a:lnSpc>
              <a:defRPr/>
            </a:pPr>
            <a:r>
              <a:rPr lang="en-US" sz="2000" dirty="0" smtClean="0"/>
              <a:t>relevant prior knowledge and goals of application</a:t>
            </a:r>
          </a:p>
          <a:p>
            <a:pPr eaLnBrk="1" hangingPunct="1">
              <a:lnSpc>
                <a:spcPct val="90000"/>
              </a:lnSpc>
              <a:defRPr/>
            </a:pPr>
            <a:r>
              <a:rPr lang="en-US" sz="2400" dirty="0" smtClean="0"/>
              <a:t>Creating a target data set: data selection</a:t>
            </a:r>
          </a:p>
          <a:p>
            <a:pPr eaLnBrk="1" hangingPunct="1">
              <a:lnSpc>
                <a:spcPct val="90000"/>
              </a:lnSpc>
              <a:defRPr/>
            </a:pPr>
            <a:r>
              <a:rPr lang="en-US" sz="2400" dirty="0" smtClean="0">
                <a:solidFill>
                  <a:schemeClr val="accent2"/>
                </a:solidFill>
              </a:rPr>
              <a:t>Data cleaning </a:t>
            </a:r>
            <a:r>
              <a:rPr lang="en-US" sz="2400" dirty="0" smtClean="0"/>
              <a:t>and preprocessing: (may take 60% of effort!)</a:t>
            </a:r>
          </a:p>
          <a:p>
            <a:pPr eaLnBrk="1" hangingPunct="1">
              <a:lnSpc>
                <a:spcPct val="90000"/>
              </a:lnSpc>
              <a:defRPr/>
            </a:pPr>
            <a:r>
              <a:rPr lang="en-US" sz="2400" dirty="0" smtClean="0">
                <a:solidFill>
                  <a:schemeClr val="accent2"/>
                </a:solidFill>
              </a:rPr>
              <a:t>Data reduction and transformation:</a:t>
            </a:r>
          </a:p>
          <a:p>
            <a:pPr lvl="1" eaLnBrk="1" hangingPunct="1">
              <a:lnSpc>
                <a:spcPct val="90000"/>
              </a:lnSpc>
              <a:defRPr/>
            </a:pPr>
            <a:r>
              <a:rPr lang="en-US" sz="2000" dirty="0" smtClean="0"/>
              <a:t>Find useful features, dimensionality/variable reduction, invariant representation.</a:t>
            </a:r>
          </a:p>
          <a:p>
            <a:pPr eaLnBrk="1" hangingPunct="1">
              <a:lnSpc>
                <a:spcPct val="90000"/>
              </a:lnSpc>
              <a:defRPr/>
            </a:pPr>
            <a:r>
              <a:rPr lang="en-US" sz="2400" dirty="0" smtClean="0"/>
              <a:t>Choosing functions of data mining </a:t>
            </a:r>
          </a:p>
          <a:p>
            <a:pPr lvl="1" eaLnBrk="1" hangingPunct="1">
              <a:lnSpc>
                <a:spcPct val="90000"/>
              </a:lnSpc>
              <a:defRPr/>
            </a:pPr>
            <a:r>
              <a:rPr lang="en-US" sz="2000" dirty="0" smtClean="0"/>
              <a:t> summarization, classification, regression, association, clustering.</a:t>
            </a:r>
          </a:p>
          <a:p>
            <a:pPr eaLnBrk="1" hangingPunct="1">
              <a:lnSpc>
                <a:spcPct val="90000"/>
              </a:lnSpc>
              <a:defRPr/>
            </a:pPr>
            <a:r>
              <a:rPr lang="en-US" sz="2400" dirty="0" smtClean="0"/>
              <a:t>Choosing the mining algorithm(s)</a:t>
            </a:r>
          </a:p>
          <a:p>
            <a:pPr eaLnBrk="1" hangingPunct="1">
              <a:lnSpc>
                <a:spcPct val="90000"/>
              </a:lnSpc>
              <a:defRPr/>
            </a:pPr>
            <a:r>
              <a:rPr lang="en-US" sz="2400" dirty="0" smtClean="0">
                <a:solidFill>
                  <a:schemeClr val="accent2"/>
                </a:solidFill>
              </a:rPr>
              <a:t>Data mining: </a:t>
            </a:r>
            <a:r>
              <a:rPr lang="en-US" sz="2400" dirty="0" smtClean="0"/>
              <a:t>search for patterns of interest</a:t>
            </a:r>
          </a:p>
          <a:p>
            <a:pPr eaLnBrk="1" hangingPunct="1">
              <a:lnSpc>
                <a:spcPct val="90000"/>
              </a:lnSpc>
              <a:defRPr/>
            </a:pPr>
            <a:r>
              <a:rPr lang="en-US" sz="2400" dirty="0" smtClean="0">
                <a:solidFill>
                  <a:schemeClr val="accent2"/>
                </a:solidFill>
              </a:rPr>
              <a:t>Pattern evaluation and knowledge presentation</a:t>
            </a:r>
          </a:p>
          <a:p>
            <a:pPr lvl="1" eaLnBrk="1" hangingPunct="1">
              <a:lnSpc>
                <a:spcPct val="90000"/>
              </a:lnSpc>
              <a:defRPr/>
            </a:pPr>
            <a:r>
              <a:rPr lang="en-US" sz="2000" dirty="0" smtClean="0"/>
              <a:t>visualization, transformation, removing redundant patterns, etc.</a:t>
            </a:r>
          </a:p>
          <a:p>
            <a:pPr eaLnBrk="1" hangingPunct="1">
              <a:lnSpc>
                <a:spcPct val="90000"/>
              </a:lnSpc>
              <a:defRPr/>
            </a:pPr>
            <a:r>
              <a:rPr lang="en-US" sz="2400" dirty="0" smtClean="0"/>
              <a:t>Use of discovered knowledge</a:t>
            </a:r>
            <a:endParaRPr lang="en-US" dirty="0" smtClean="0"/>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sp>
        <p:nvSpPr>
          <p:cNvPr id="23" name="Rectangle 2"/>
          <p:cNvSpPr>
            <a:spLocks noGrp="1" noChangeArrowheads="1"/>
          </p:cNvSpPr>
          <p:nvPr>
            <p:ph type="title"/>
          </p:nvPr>
        </p:nvSpPr>
        <p:spPr>
          <a:xfrm>
            <a:off x="685800" y="228600"/>
            <a:ext cx="7772400" cy="1219200"/>
          </a:xfrm>
        </p:spPr>
        <p:txBody>
          <a:bodyPr/>
          <a:lstStyle/>
          <a:p>
            <a:pPr eaLnBrk="1" hangingPunct="1"/>
            <a:r>
              <a:rPr lang="en-US" dirty="0" smtClean="0"/>
              <a:t>Warehouse Architecture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grpSp>
        <p:nvGrpSpPr>
          <p:cNvPr id="2" name="Group 4"/>
          <p:cNvGrpSpPr>
            <a:grpSpLocks/>
          </p:cNvGrpSpPr>
          <p:nvPr/>
        </p:nvGrpSpPr>
        <p:grpSpPr bwMode="auto">
          <a:xfrm>
            <a:off x="2133600" y="1447800"/>
            <a:ext cx="5715000" cy="1565275"/>
            <a:chOff x="1344" y="912"/>
            <a:chExt cx="3600" cy="986"/>
          </a:xfrm>
        </p:grpSpPr>
        <p:sp>
          <p:nvSpPr>
            <p:cNvPr id="512005" name="Text Box 5"/>
            <p:cNvSpPr txBox="1">
              <a:spLocks noChangeArrowheads="1"/>
            </p:cNvSpPr>
            <p:nvPr/>
          </p:nvSpPr>
          <p:spPr bwMode="auto">
            <a:xfrm>
              <a:off x="2208" y="912"/>
              <a:ext cx="2736" cy="986"/>
            </a:xfrm>
            <a:prstGeom prst="rect">
              <a:avLst/>
            </a:prstGeom>
            <a:solidFill>
              <a:srgbClr val="00FF00"/>
            </a:solidFill>
            <a:ln w="12700" cap="sq">
              <a:solidFill>
                <a:schemeClr val="tx1"/>
              </a:solidFill>
              <a:miter lim="800000"/>
              <a:headEnd type="none" w="sm" len="sm"/>
              <a:tailEnd type="none" w="sm" len="sm"/>
            </a:ln>
            <a:effectLst/>
          </p:spPr>
          <p:txBody>
            <a:bodyPr>
              <a:spAutoFit/>
            </a:bodyPr>
            <a:lstStyle/>
            <a:p>
              <a:pPr eaLnBrk="0" hangingPunct="0">
                <a:lnSpc>
                  <a:spcPct val="100000"/>
                </a:lnSpc>
                <a:spcBef>
                  <a:spcPct val="50000"/>
                </a:spcBef>
                <a:buClrTx/>
                <a:buSzTx/>
                <a:buFontTx/>
                <a:buNone/>
                <a:defRPr/>
              </a:pPr>
              <a:r>
                <a:rPr lang="en-US" b="0" dirty="0">
                  <a:solidFill>
                    <a:schemeClr val="bg2"/>
                  </a:solidFill>
                  <a:latin typeface="Times New Roman" pitchFamily="18" charset="0"/>
                </a:rPr>
                <a:t>Any electronic repository of information that contains data of interest for management use or analytics </a:t>
              </a:r>
            </a:p>
          </p:txBody>
        </p:sp>
        <p:sp>
          <p:nvSpPr>
            <p:cNvPr id="57366" name="Line 6"/>
            <p:cNvSpPr>
              <a:spLocks noChangeShapeType="1"/>
            </p:cNvSpPr>
            <p:nvPr/>
          </p:nvSpPr>
          <p:spPr bwMode="auto">
            <a:xfrm flipH="1">
              <a:off x="1344" y="1392"/>
              <a:ext cx="864" cy="96"/>
            </a:xfrm>
            <a:prstGeom prst="line">
              <a:avLst/>
            </a:prstGeom>
            <a:noFill/>
            <a:ln w="38100" cap="sq">
              <a:solidFill>
                <a:srgbClr val="000000"/>
              </a:solidFill>
              <a:round/>
              <a:headEnd type="none" w="med" len="med"/>
              <a:tailEnd type="arrow" w="med" len="med"/>
            </a:ln>
          </p:spPr>
          <p:txBody>
            <a:bodyPr/>
            <a:lstStyle/>
            <a:p>
              <a:endParaRPr lang="en-US"/>
            </a:p>
          </p:txBody>
        </p:sp>
      </p:grpSp>
      <p:sp>
        <p:nvSpPr>
          <p:cNvPr id="23" name="Rectangle 2"/>
          <p:cNvSpPr>
            <a:spLocks noGrp="1" noChangeArrowheads="1"/>
          </p:cNvSpPr>
          <p:nvPr>
            <p:ph type="title"/>
          </p:nvPr>
        </p:nvSpPr>
        <p:spPr>
          <a:xfrm>
            <a:off x="685800" y="228600"/>
            <a:ext cx="7772400" cy="1219200"/>
          </a:xfrm>
        </p:spPr>
        <p:txBody>
          <a:bodyPr/>
          <a:lstStyle/>
          <a:p>
            <a:pPr eaLnBrk="1" hangingPunct="1"/>
            <a:r>
              <a:rPr lang="en-US" dirty="0" smtClean="0"/>
              <a:t>Warehouse Architecture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Warehouse Architecture</a:t>
            </a:r>
          </a:p>
        </p:txBody>
      </p:sp>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grpSp>
        <p:nvGrpSpPr>
          <p:cNvPr id="3" name="Group 7"/>
          <p:cNvGrpSpPr>
            <a:grpSpLocks/>
          </p:cNvGrpSpPr>
          <p:nvPr/>
        </p:nvGrpSpPr>
        <p:grpSpPr bwMode="auto">
          <a:xfrm>
            <a:off x="3581400" y="2057400"/>
            <a:ext cx="5257800" cy="1295400"/>
            <a:chOff x="2256" y="1296"/>
            <a:chExt cx="3312" cy="816"/>
          </a:xfrm>
        </p:grpSpPr>
        <p:sp>
          <p:nvSpPr>
            <p:cNvPr id="512008" name="Text Box 8"/>
            <p:cNvSpPr txBox="1">
              <a:spLocks noChangeArrowheads="1"/>
            </p:cNvSpPr>
            <p:nvPr/>
          </p:nvSpPr>
          <p:spPr bwMode="auto">
            <a:xfrm>
              <a:off x="2832" y="1296"/>
              <a:ext cx="2736" cy="756"/>
            </a:xfrm>
            <a:prstGeom prst="rect">
              <a:avLst/>
            </a:prstGeom>
            <a:solidFill>
              <a:srgbClr val="00FF00"/>
            </a:solidFill>
            <a:ln w="12700" cap="sq">
              <a:solidFill>
                <a:schemeClr val="tx1"/>
              </a:solidFill>
              <a:miter lim="800000"/>
              <a:headEnd type="none" w="sm" len="sm"/>
              <a:tailEnd type="none" w="sm" len="sm"/>
            </a:ln>
            <a:effectLst/>
          </p:spPr>
          <p:txBody>
            <a:bodyPr>
              <a:spAutoFit/>
            </a:bodyPr>
            <a:lstStyle/>
            <a:p>
              <a:pPr eaLnBrk="0" hangingPunct="0">
                <a:lnSpc>
                  <a:spcPct val="100000"/>
                </a:lnSpc>
                <a:spcBef>
                  <a:spcPct val="50000"/>
                </a:spcBef>
                <a:buClrTx/>
                <a:buSzTx/>
                <a:buFontTx/>
                <a:buNone/>
                <a:defRPr/>
              </a:pPr>
              <a:r>
                <a:rPr lang="en-US" b="0" dirty="0">
                  <a:solidFill>
                    <a:schemeClr val="bg2"/>
                  </a:solidFill>
                  <a:latin typeface="Times New Roman" pitchFamily="18" charset="0"/>
                </a:rPr>
                <a:t>Extracts data from the source locations and transforms it to the target format and structure</a:t>
              </a:r>
            </a:p>
          </p:txBody>
        </p:sp>
        <p:sp>
          <p:nvSpPr>
            <p:cNvPr id="57364" name="Line 9"/>
            <p:cNvSpPr>
              <a:spLocks noChangeShapeType="1"/>
            </p:cNvSpPr>
            <p:nvPr/>
          </p:nvSpPr>
          <p:spPr bwMode="auto">
            <a:xfrm flipH="1">
              <a:off x="2256" y="1776"/>
              <a:ext cx="576" cy="336"/>
            </a:xfrm>
            <a:prstGeom prst="line">
              <a:avLst/>
            </a:prstGeom>
            <a:noFill/>
            <a:ln w="38100" cap="sq">
              <a:solidFill>
                <a:srgbClr val="000000"/>
              </a:solidFill>
              <a:round/>
              <a:headEnd type="none" w="med" len="med"/>
              <a:tailEnd type="arrow"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Warehouse Architecture</a:t>
            </a:r>
          </a:p>
        </p:txBody>
      </p:sp>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grpSp>
        <p:nvGrpSpPr>
          <p:cNvPr id="4" name="Group 10"/>
          <p:cNvGrpSpPr>
            <a:grpSpLocks/>
          </p:cNvGrpSpPr>
          <p:nvPr/>
        </p:nvGrpSpPr>
        <p:grpSpPr bwMode="auto">
          <a:xfrm>
            <a:off x="838200" y="533400"/>
            <a:ext cx="4343400" cy="2743200"/>
            <a:chOff x="528" y="336"/>
            <a:chExt cx="2736" cy="1728"/>
          </a:xfrm>
        </p:grpSpPr>
        <p:sp>
          <p:nvSpPr>
            <p:cNvPr id="512011" name="Text Box 11"/>
            <p:cNvSpPr txBox="1">
              <a:spLocks noChangeArrowheads="1"/>
            </p:cNvSpPr>
            <p:nvPr/>
          </p:nvSpPr>
          <p:spPr bwMode="auto">
            <a:xfrm>
              <a:off x="528" y="336"/>
              <a:ext cx="2736" cy="756"/>
            </a:xfrm>
            <a:prstGeom prst="rect">
              <a:avLst/>
            </a:prstGeom>
            <a:solidFill>
              <a:srgbClr val="00FF00"/>
            </a:solidFill>
            <a:ln w="12700" cap="sq">
              <a:solidFill>
                <a:schemeClr val="tx1"/>
              </a:solidFill>
              <a:miter lim="800000"/>
              <a:headEnd type="none" w="sm" len="sm"/>
              <a:tailEnd type="none" w="sm" len="sm"/>
            </a:ln>
            <a:effectLst/>
          </p:spPr>
          <p:txBody>
            <a:bodyPr>
              <a:spAutoFit/>
            </a:bodyPr>
            <a:lstStyle/>
            <a:p>
              <a:pPr eaLnBrk="0" hangingPunct="0">
                <a:lnSpc>
                  <a:spcPct val="100000"/>
                </a:lnSpc>
                <a:spcBef>
                  <a:spcPct val="50000"/>
                </a:spcBef>
                <a:buClrTx/>
                <a:buSzTx/>
                <a:buFontTx/>
                <a:buNone/>
                <a:defRPr/>
              </a:pPr>
              <a:r>
                <a:rPr lang="en-US" b="0" dirty="0">
                  <a:solidFill>
                    <a:schemeClr val="bg2"/>
                  </a:solidFill>
                  <a:latin typeface="Times New Roman" pitchFamily="18" charset="0"/>
                </a:rPr>
                <a:t>Normally a relational database designed to hold large amounts of information for data analysis</a:t>
              </a:r>
            </a:p>
          </p:txBody>
        </p:sp>
        <p:sp>
          <p:nvSpPr>
            <p:cNvPr id="57362" name="Line 12"/>
            <p:cNvSpPr>
              <a:spLocks noChangeShapeType="1"/>
            </p:cNvSpPr>
            <p:nvPr/>
          </p:nvSpPr>
          <p:spPr bwMode="auto">
            <a:xfrm flipH="1">
              <a:off x="2784" y="1056"/>
              <a:ext cx="288" cy="1008"/>
            </a:xfrm>
            <a:prstGeom prst="line">
              <a:avLst/>
            </a:prstGeom>
            <a:noFill/>
            <a:ln w="38100" cap="sq">
              <a:solidFill>
                <a:srgbClr val="000000"/>
              </a:solidFill>
              <a:round/>
              <a:headEnd type="none" w="med" len="med"/>
              <a:tailEnd type="arrow"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Warehouse Architecture</a:t>
            </a:r>
          </a:p>
        </p:txBody>
      </p:sp>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grpSp>
        <p:nvGrpSpPr>
          <p:cNvPr id="5" name="Group 13"/>
          <p:cNvGrpSpPr>
            <a:grpSpLocks/>
          </p:cNvGrpSpPr>
          <p:nvPr/>
        </p:nvGrpSpPr>
        <p:grpSpPr bwMode="auto">
          <a:xfrm>
            <a:off x="3657600" y="533400"/>
            <a:ext cx="4724400" cy="2438400"/>
            <a:chOff x="2304" y="336"/>
            <a:chExt cx="2976" cy="1536"/>
          </a:xfrm>
        </p:grpSpPr>
        <p:sp>
          <p:nvSpPr>
            <p:cNvPr id="512014" name="Text Box 14"/>
            <p:cNvSpPr txBox="1">
              <a:spLocks noChangeArrowheads="1"/>
            </p:cNvSpPr>
            <p:nvPr/>
          </p:nvSpPr>
          <p:spPr bwMode="auto">
            <a:xfrm>
              <a:off x="2304" y="336"/>
              <a:ext cx="2976" cy="756"/>
            </a:xfrm>
            <a:prstGeom prst="rect">
              <a:avLst/>
            </a:prstGeom>
            <a:solidFill>
              <a:srgbClr val="00FF00"/>
            </a:solidFill>
            <a:ln w="12700" cap="sq">
              <a:solidFill>
                <a:schemeClr val="tx1"/>
              </a:solidFill>
              <a:miter lim="800000"/>
              <a:headEnd type="none" w="sm" len="sm"/>
              <a:tailEnd type="none" w="sm" len="sm"/>
            </a:ln>
            <a:effectLst/>
          </p:spPr>
          <p:txBody>
            <a:bodyPr>
              <a:spAutoFit/>
            </a:bodyPr>
            <a:lstStyle/>
            <a:p>
              <a:pPr eaLnBrk="0" hangingPunct="0">
                <a:lnSpc>
                  <a:spcPct val="100000"/>
                </a:lnSpc>
                <a:spcBef>
                  <a:spcPct val="50000"/>
                </a:spcBef>
                <a:buClrTx/>
                <a:buSzTx/>
                <a:buFontTx/>
                <a:buNone/>
                <a:defRPr/>
              </a:pPr>
              <a:r>
                <a:rPr lang="en-US" b="0" dirty="0">
                  <a:solidFill>
                    <a:schemeClr val="bg2"/>
                  </a:solidFill>
                  <a:latin typeface="Times New Roman" pitchFamily="18" charset="0"/>
                </a:rPr>
                <a:t>Business intelligence tools, Executive information systems, OLAP, and data mining applications</a:t>
              </a:r>
            </a:p>
          </p:txBody>
        </p:sp>
        <p:sp>
          <p:nvSpPr>
            <p:cNvPr id="57360" name="Line 15"/>
            <p:cNvSpPr>
              <a:spLocks noChangeShapeType="1"/>
            </p:cNvSpPr>
            <p:nvPr/>
          </p:nvSpPr>
          <p:spPr bwMode="auto">
            <a:xfrm flipH="1">
              <a:off x="4608" y="1056"/>
              <a:ext cx="624" cy="816"/>
            </a:xfrm>
            <a:prstGeom prst="line">
              <a:avLst/>
            </a:prstGeom>
            <a:noFill/>
            <a:ln w="38100" cap="sq">
              <a:solidFill>
                <a:srgbClr val="000000"/>
              </a:solidFill>
              <a:round/>
              <a:headEnd type="none" w="med" len="med"/>
              <a:tailEnd type="arrow"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Warehouse Architecture</a:t>
            </a:r>
          </a:p>
        </p:txBody>
      </p:sp>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grpSp>
        <p:nvGrpSpPr>
          <p:cNvPr id="6" name="Group 16"/>
          <p:cNvGrpSpPr>
            <a:grpSpLocks/>
          </p:cNvGrpSpPr>
          <p:nvPr/>
        </p:nvGrpSpPr>
        <p:grpSpPr bwMode="auto">
          <a:xfrm>
            <a:off x="228600" y="2438400"/>
            <a:ext cx="7010400" cy="4095750"/>
            <a:chOff x="144" y="1536"/>
            <a:chExt cx="4416" cy="2580"/>
          </a:xfrm>
        </p:grpSpPr>
        <p:sp>
          <p:nvSpPr>
            <p:cNvPr id="512017" name="Text Box 17"/>
            <p:cNvSpPr txBox="1">
              <a:spLocks noChangeArrowheads="1"/>
            </p:cNvSpPr>
            <p:nvPr/>
          </p:nvSpPr>
          <p:spPr bwMode="auto">
            <a:xfrm>
              <a:off x="144" y="3360"/>
              <a:ext cx="4416" cy="756"/>
            </a:xfrm>
            <a:prstGeom prst="rect">
              <a:avLst/>
            </a:prstGeom>
            <a:solidFill>
              <a:srgbClr val="00FF00"/>
            </a:solidFill>
            <a:ln w="12700" cap="sq">
              <a:solidFill>
                <a:schemeClr val="tx1"/>
              </a:solidFill>
              <a:miter lim="800000"/>
              <a:headEnd type="none" w="sm" len="sm"/>
              <a:tailEnd type="none" w="sm" len="sm"/>
            </a:ln>
            <a:effectLst/>
          </p:spPr>
          <p:txBody>
            <a:bodyPr>
              <a:spAutoFit/>
            </a:bodyPr>
            <a:lstStyle/>
            <a:p>
              <a:pPr eaLnBrk="0" hangingPunct="0">
                <a:lnSpc>
                  <a:spcPct val="100000"/>
                </a:lnSpc>
                <a:spcBef>
                  <a:spcPct val="50000"/>
                </a:spcBef>
                <a:buClrTx/>
                <a:buSzTx/>
                <a:buFontTx/>
                <a:buNone/>
                <a:defRPr/>
              </a:pPr>
              <a:r>
                <a:rPr lang="en-US" b="0" dirty="0">
                  <a:solidFill>
                    <a:schemeClr val="bg2"/>
                  </a:solidFill>
                  <a:latin typeface="Times New Roman" pitchFamily="18" charset="0"/>
                </a:rPr>
                <a:t>Informs operators about Data Warehouse system status and contains information about the data stored within, such as table &amp; column names, descriptions, etc.</a:t>
              </a:r>
            </a:p>
          </p:txBody>
        </p:sp>
        <p:sp>
          <p:nvSpPr>
            <p:cNvPr id="57358" name="Line 18"/>
            <p:cNvSpPr>
              <a:spLocks noChangeShapeType="1"/>
            </p:cNvSpPr>
            <p:nvPr/>
          </p:nvSpPr>
          <p:spPr bwMode="auto">
            <a:xfrm flipH="1" flipV="1">
              <a:off x="3024" y="1536"/>
              <a:ext cx="864" cy="1824"/>
            </a:xfrm>
            <a:prstGeom prst="line">
              <a:avLst/>
            </a:prstGeom>
            <a:noFill/>
            <a:ln w="38100" cap="sq">
              <a:solidFill>
                <a:srgbClr val="000000"/>
              </a:solidFill>
              <a:round/>
              <a:headEnd type="none" w="med" len="med"/>
              <a:tailEnd type="arrow"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Warehouse Architecture</a:t>
            </a:r>
          </a:p>
        </p:txBody>
      </p:sp>
      <p:pic>
        <p:nvPicPr>
          <p:cNvPr id="57347" name="Picture 3" descr="550px-Dwhlayersv3"/>
          <p:cNvPicPr>
            <a:picLocks noChangeAspect="1" noChangeArrowheads="1"/>
          </p:cNvPicPr>
          <p:nvPr/>
        </p:nvPicPr>
        <p:blipFill>
          <a:blip r:embed="rId2"/>
          <a:srcRect/>
          <a:stretch>
            <a:fillRect/>
          </a:stretch>
        </p:blipFill>
        <p:spPr bwMode="auto">
          <a:xfrm>
            <a:off x="1219200" y="1676400"/>
            <a:ext cx="6705600" cy="5035550"/>
          </a:xfrm>
          <a:prstGeom prst="rect">
            <a:avLst/>
          </a:prstGeom>
          <a:noFill/>
          <a:ln w="9525">
            <a:noFill/>
            <a:miter lim="800000"/>
            <a:headEnd/>
            <a:tailEnd/>
          </a:ln>
        </p:spPr>
      </p:pic>
      <p:grpSp>
        <p:nvGrpSpPr>
          <p:cNvPr id="7" name="Group 19"/>
          <p:cNvGrpSpPr>
            <a:grpSpLocks/>
          </p:cNvGrpSpPr>
          <p:nvPr/>
        </p:nvGrpSpPr>
        <p:grpSpPr bwMode="auto">
          <a:xfrm>
            <a:off x="685800" y="1143000"/>
            <a:ext cx="7162800" cy="4953000"/>
            <a:chOff x="432" y="720"/>
            <a:chExt cx="4512" cy="3120"/>
          </a:xfrm>
        </p:grpSpPr>
        <p:sp>
          <p:nvSpPr>
            <p:cNvPr id="512020" name="Text Box 20"/>
            <p:cNvSpPr txBox="1">
              <a:spLocks noChangeArrowheads="1"/>
            </p:cNvSpPr>
            <p:nvPr/>
          </p:nvSpPr>
          <p:spPr bwMode="auto">
            <a:xfrm>
              <a:off x="432" y="720"/>
              <a:ext cx="4512" cy="756"/>
            </a:xfrm>
            <a:prstGeom prst="rect">
              <a:avLst/>
            </a:prstGeom>
            <a:solidFill>
              <a:srgbClr val="00FF00"/>
            </a:solidFill>
            <a:ln w="12700" cap="sq">
              <a:solidFill>
                <a:schemeClr val="tx1"/>
              </a:solidFill>
              <a:miter lim="800000"/>
              <a:headEnd type="none" w="sm" len="sm"/>
              <a:tailEnd type="none" w="sm" len="sm"/>
            </a:ln>
            <a:effectLst/>
          </p:spPr>
          <p:txBody>
            <a:bodyPr>
              <a:spAutoFit/>
            </a:bodyPr>
            <a:lstStyle/>
            <a:p>
              <a:pPr eaLnBrk="0" hangingPunct="0">
                <a:lnSpc>
                  <a:spcPct val="100000"/>
                </a:lnSpc>
                <a:spcBef>
                  <a:spcPct val="50000"/>
                </a:spcBef>
                <a:buClrTx/>
                <a:buSzTx/>
                <a:buFontTx/>
                <a:buNone/>
                <a:defRPr/>
              </a:pPr>
              <a:r>
                <a:rPr lang="en-US" b="0" dirty="0">
                  <a:solidFill>
                    <a:schemeClr val="bg2"/>
                  </a:solidFill>
                  <a:latin typeface="Times New Roman" pitchFamily="18" charset="0"/>
                </a:rPr>
                <a:t>Operations requiring loading, processing, and manipulating data from the DW.  Covers user management, security, and capacity restrictions as well.</a:t>
              </a:r>
            </a:p>
          </p:txBody>
        </p:sp>
        <p:sp>
          <p:nvSpPr>
            <p:cNvPr id="57356" name="Line 21"/>
            <p:cNvSpPr>
              <a:spLocks noChangeShapeType="1"/>
            </p:cNvSpPr>
            <p:nvPr/>
          </p:nvSpPr>
          <p:spPr bwMode="auto">
            <a:xfrm>
              <a:off x="1344" y="1488"/>
              <a:ext cx="672" cy="2352"/>
            </a:xfrm>
            <a:prstGeom prst="line">
              <a:avLst/>
            </a:prstGeom>
            <a:noFill/>
            <a:ln w="38100" cap="sq">
              <a:solidFill>
                <a:srgbClr val="000000"/>
              </a:solidFill>
              <a:round/>
              <a:headEnd type="none" w="med" len="med"/>
              <a:tailEnd type="arrow"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Reporting Tools</a:t>
            </a:r>
          </a:p>
        </p:txBody>
      </p:sp>
      <p:sp>
        <p:nvSpPr>
          <p:cNvPr id="58371" name="Rectangle 3"/>
          <p:cNvSpPr>
            <a:spLocks noGrp="1" noChangeArrowheads="1"/>
          </p:cNvSpPr>
          <p:nvPr>
            <p:ph type="body" idx="1"/>
          </p:nvPr>
        </p:nvSpPr>
        <p:spPr/>
        <p:txBody>
          <a:bodyPr/>
          <a:lstStyle/>
          <a:p>
            <a:pPr eaLnBrk="1" hangingPunct="1">
              <a:lnSpc>
                <a:spcPct val="70000"/>
              </a:lnSpc>
              <a:spcBef>
                <a:spcPts val="500"/>
              </a:spcBef>
              <a:spcAft>
                <a:spcPts val="500"/>
              </a:spcAft>
            </a:pPr>
            <a:r>
              <a:rPr lang="en-US" sz="2400" smtClean="0"/>
              <a:t>Andyne Computing -- GQL 	</a:t>
            </a:r>
          </a:p>
          <a:p>
            <a:pPr eaLnBrk="1" hangingPunct="1">
              <a:lnSpc>
                <a:spcPct val="70000"/>
              </a:lnSpc>
              <a:spcBef>
                <a:spcPts val="500"/>
              </a:spcBef>
              <a:spcAft>
                <a:spcPts val="500"/>
              </a:spcAft>
            </a:pPr>
            <a:r>
              <a:rPr lang="en-US" sz="2400" smtClean="0"/>
              <a:t>Brio -- BrioQuery 	</a:t>
            </a:r>
          </a:p>
          <a:p>
            <a:pPr eaLnBrk="1" hangingPunct="1">
              <a:lnSpc>
                <a:spcPct val="70000"/>
              </a:lnSpc>
              <a:spcBef>
                <a:spcPts val="500"/>
              </a:spcBef>
              <a:spcAft>
                <a:spcPts val="500"/>
              </a:spcAft>
            </a:pPr>
            <a:r>
              <a:rPr lang="en-US" sz="2400" smtClean="0"/>
              <a:t>Business Objects -- Business Objects 	</a:t>
            </a:r>
          </a:p>
          <a:p>
            <a:pPr eaLnBrk="1" hangingPunct="1">
              <a:lnSpc>
                <a:spcPct val="70000"/>
              </a:lnSpc>
              <a:spcBef>
                <a:spcPts val="500"/>
              </a:spcBef>
              <a:spcAft>
                <a:spcPts val="500"/>
              </a:spcAft>
            </a:pPr>
            <a:r>
              <a:rPr lang="en-US" sz="2400" smtClean="0"/>
              <a:t>Cognos -- Impromptu 	</a:t>
            </a:r>
          </a:p>
          <a:p>
            <a:pPr eaLnBrk="1" hangingPunct="1">
              <a:lnSpc>
                <a:spcPct val="70000"/>
              </a:lnSpc>
              <a:spcBef>
                <a:spcPts val="500"/>
              </a:spcBef>
              <a:spcAft>
                <a:spcPts val="500"/>
              </a:spcAft>
            </a:pPr>
            <a:r>
              <a:rPr lang="en-US" sz="2400" smtClean="0"/>
              <a:t>Information Builders Inc. -- Focus for Windows </a:t>
            </a:r>
          </a:p>
          <a:p>
            <a:pPr eaLnBrk="1" hangingPunct="1">
              <a:lnSpc>
                <a:spcPct val="70000"/>
              </a:lnSpc>
              <a:spcBef>
                <a:spcPts val="500"/>
              </a:spcBef>
              <a:spcAft>
                <a:spcPts val="500"/>
              </a:spcAft>
            </a:pPr>
            <a:r>
              <a:rPr lang="en-US" sz="2400" smtClean="0"/>
              <a:t>Oracle -- Discoverer2000 	</a:t>
            </a:r>
          </a:p>
          <a:p>
            <a:pPr eaLnBrk="1" hangingPunct="1">
              <a:lnSpc>
                <a:spcPct val="70000"/>
              </a:lnSpc>
              <a:spcBef>
                <a:spcPts val="500"/>
              </a:spcBef>
              <a:spcAft>
                <a:spcPts val="500"/>
              </a:spcAft>
            </a:pPr>
            <a:r>
              <a:rPr lang="en-US" sz="2400" smtClean="0"/>
              <a:t>Platinum Technology -- SQL*Assist, ProReports </a:t>
            </a:r>
          </a:p>
          <a:p>
            <a:pPr eaLnBrk="1" hangingPunct="1">
              <a:lnSpc>
                <a:spcPct val="70000"/>
              </a:lnSpc>
              <a:spcBef>
                <a:spcPts val="500"/>
              </a:spcBef>
              <a:spcAft>
                <a:spcPts val="500"/>
              </a:spcAft>
            </a:pPr>
            <a:r>
              <a:rPr lang="en-US" sz="2400" smtClean="0"/>
              <a:t>PowerSoft -- InfoMaker 	</a:t>
            </a:r>
          </a:p>
          <a:p>
            <a:pPr eaLnBrk="1" hangingPunct="1">
              <a:lnSpc>
                <a:spcPct val="70000"/>
              </a:lnSpc>
              <a:spcBef>
                <a:spcPts val="500"/>
              </a:spcBef>
              <a:spcAft>
                <a:spcPts val="500"/>
              </a:spcAft>
            </a:pPr>
            <a:r>
              <a:rPr lang="en-US" sz="2400" smtClean="0"/>
              <a:t>SAS Institute -- SAS/Assist 	</a:t>
            </a:r>
          </a:p>
          <a:p>
            <a:pPr eaLnBrk="1" hangingPunct="1">
              <a:lnSpc>
                <a:spcPct val="70000"/>
              </a:lnSpc>
              <a:spcBef>
                <a:spcPts val="500"/>
              </a:spcBef>
              <a:spcAft>
                <a:spcPts val="500"/>
              </a:spcAft>
            </a:pPr>
            <a:r>
              <a:rPr lang="en-US" sz="2400" smtClean="0"/>
              <a:t>Software AG -- Esperant 	</a:t>
            </a:r>
          </a:p>
          <a:p>
            <a:pPr eaLnBrk="1" hangingPunct="1">
              <a:lnSpc>
                <a:spcPct val="70000"/>
              </a:lnSpc>
              <a:spcBef>
                <a:spcPts val="500"/>
              </a:spcBef>
              <a:spcAft>
                <a:spcPts val="500"/>
              </a:spcAft>
            </a:pPr>
            <a:r>
              <a:rPr lang="en-US" sz="2400" smtClean="0"/>
              <a:t>Sterling Software -- VISION:Data</a:t>
            </a:r>
            <a:r>
              <a:rPr lang="en-US" smtClean="0"/>
              <a:t> 	</a:t>
            </a: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72548" y="400876"/>
            <a:ext cx="7772400" cy="1219200"/>
          </a:xfrm>
          <a:noFill/>
        </p:spPr>
        <p:txBody>
          <a:bodyPr lIns="90488" tIns="44450" rIns="90488" bIns="44450" anchor="b"/>
          <a:lstStyle/>
          <a:p>
            <a:pPr eaLnBrk="1" hangingPunct="1"/>
            <a:r>
              <a:rPr lang="en-US" dirty="0" smtClean="0"/>
              <a:t>Other Warehouse Related Products</a:t>
            </a:r>
          </a:p>
        </p:txBody>
      </p:sp>
      <p:sp>
        <p:nvSpPr>
          <p:cNvPr id="374787" name="Rectangle 3"/>
          <p:cNvSpPr>
            <a:spLocks noGrp="1" noChangeArrowheads="1"/>
          </p:cNvSpPr>
          <p:nvPr>
            <p:ph type="body" idx="1"/>
          </p:nvPr>
        </p:nvSpPr>
        <p:spPr>
          <a:xfrm>
            <a:off x="593036" y="1933019"/>
            <a:ext cx="7772400" cy="4454525"/>
          </a:xfrm>
        </p:spPr>
        <p:txBody>
          <a:bodyPr lIns="90488" tIns="44450" rIns="90488" bIns="44450"/>
          <a:lstStyle/>
          <a:p>
            <a:pPr eaLnBrk="1" hangingPunct="1">
              <a:defRPr/>
            </a:pPr>
            <a:r>
              <a:rPr lang="en-US" dirty="0" smtClean="0">
                <a:solidFill>
                  <a:schemeClr val="accent2"/>
                </a:solidFill>
              </a:rPr>
              <a:t>Data extract, clean, transform, refresh</a:t>
            </a:r>
          </a:p>
          <a:p>
            <a:pPr lvl="1" eaLnBrk="1" hangingPunct="1">
              <a:defRPr/>
            </a:pPr>
            <a:r>
              <a:rPr lang="en-US" dirty="0" smtClean="0">
                <a:solidFill>
                  <a:srgbClr val="FFFFFF"/>
                </a:solidFill>
              </a:rPr>
              <a:t>  CA-Ingres replicator</a:t>
            </a:r>
          </a:p>
          <a:p>
            <a:pPr lvl="1" eaLnBrk="1" hangingPunct="1">
              <a:defRPr/>
            </a:pPr>
            <a:r>
              <a:rPr lang="en-US" dirty="0" smtClean="0">
                <a:solidFill>
                  <a:srgbClr val="FFFFFF"/>
                </a:solidFill>
              </a:rPr>
              <a:t>  Carleton Passport</a:t>
            </a:r>
          </a:p>
          <a:p>
            <a:pPr lvl="1" eaLnBrk="1" hangingPunct="1">
              <a:defRPr/>
            </a:pPr>
            <a:r>
              <a:rPr lang="en-US" dirty="0" smtClean="0">
                <a:solidFill>
                  <a:srgbClr val="FFFFFF"/>
                </a:solidFill>
              </a:rPr>
              <a:t>  Prism Warehouse Manager</a:t>
            </a:r>
          </a:p>
          <a:p>
            <a:pPr lvl="1" eaLnBrk="1" hangingPunct="1">
              <a:defRPr/>
            </a:pPr>
            <a:r>
              <a:rPr lang="en-US" dirty="0" smtClean="0">
                <a:solidFill>
                  <a:srgbClr val="FFFFFF"/>
                </a:solidFill>
              </a:rPr>
              <a:t>  SAS Access</a:t>
            </a:r>
          </a:p>
          <a:p>
            <a:pPr lvl="1" eaLnBrk="1" hangingPunct="1">
              <a:defRPr/>
            </a:pPr>
            <a:r>
              <a:rPr lang="en-US" dirty="0" smtClean="0">
                <a:solidFill>
                  <a:srgbClr val="FFFFFF"/>
                </a:solidFill>
              </a:rPr>
              <a:t>  Sybase Replication Server</a:t>
            </a:r>
          </a:p>
          <a:p>
            <a:pPr lvl="1" eaLnBrk="1" hangingPunct="1">
              <a:defRPr/>
            </a:pPr>
            <a:r>
              <a:rPr lang="en-US" dirty="0" smtClean="0">
                <a:solidFill>
                  <a:srgbClr val="FFFFFF"/>
                </a:solidFill>
              </a:rPr>
              <a:t>  Platinum </a:t>
            </a:r>
            <a:r>
              <a:rPr lang="en-US" dirty="0" err="1" smtClean="0">
                <a:solidFill>
                  <a:srgbClr val="FFFFFF"/>
                </a:solidFill>
              </a:rPr>
              <a:t>Inforefiner</a:t>
            </a:r>
            <a:r>
              <a:rPr lang="en-US" dirty="0" smtClean="0">
                <a:solidFill>
                  <a:srgbClr val="FFFFFF"/>
                </a:solidFill>
              </a:rPr>
              <a:t>, </a:t>
            </a:r>
            <a:r>
              <a:rPr lang="en-US" dirty="0" err="1" smtClean="0">
                <a:solidFill>
                  <a:srgbClr val="FFFFFF"/>
                </a:solidFill>
              </a:rPr>
              <a:t>Infopump</a:t>
            </a:r>
            <a:endParaRPr lang="en-US" dirty="0" smtClean="0">
              <a:solidFill>
                <a:srgbClr val="FFFFFF"/>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2548" y="202096"/>
            <a:ext cx="7772400" cy="1219200"/>
          </a:xfrm>
        </p:spPr>
        <p:txBody>
          <a:bodyPr/>
          <a:lstStyle/>
          <a:p>
            <a:pPr eaLnBrk="1" hangingPunct="1"/>
            <a:r>
              <a:rPr lang="en-US" sz="3600" dirty="0" smtClean="0"/>
              <a:t>Business intelligence?</a:t>
            </a:r>
          </a:p>
        </p:txBody>
      </p:sp>
      <p:sp>
        <p:nvSpPr>
          <p:cNvPr id="10243" name="Rectangle 3"/>
          <p:cNvSpPr>
            <a:spLocks noGrp="1" noChangeArrowheads="1"/>
          </p:cNvSpPr>
          <p:nvPr>
            <p:ph type="body" idx="1"/>
          </p:nvPr>
        </p:nvSpPr>
        <p:spPr>
          <a:xfrm>
            <a:off x="659296" y="1550500"/>
            <a:ext cx="8077200" cy="4800600"/>
          </a:xfrm>
        </p:spPr>
        <p:txBody>
          <a:bodyPr/>
          <a:lstStyle/>
          <a:p>
            <a:pPr eaLnBrk="1" hangingPunct="1"/>
            <a:r>
              <a:rPr lang="en-US" sz="3000" dirty="0" smtClean="0"/>
              <a:t>Business Intelligence means using your data assets to make better business decisions.</a:t>
            </a:r>
          </a:p>
          <a:p>
            <a:pPr eaLnBrk="1" hangingPunct="1">
              <a:buFont typeface="Wingdings" pitchFamily="2" charset="2"/>
              <a:buNone/>
            </a:pPr>
            <a:endParaRPr lang="en-US" sz="3000" dirty="0" smtClean="0"/>
          </a:p>
          <a:p>
            <a:pPr eaLnBrk="1" hangingPunct="1"/>
            <a:r>
              <a:rPr lang="en-US" sz="3000" dirty="0" smtClean="0"/>
              <a:t>BI is able to turn the data into useful information</a:t>
            </a:r>
          </a:p>
          <a:p>
            <a:pPr eaLnBrk="1" hangingPunct="1">
              <a:buFont typeface="Wingdings" pitchFamily="2" charset="2"/>
              <a:buNone/>
            </a:pPr>
            <a:endParaRPr lang="en-US" sz="3000" dirty="0" smtClean="0"/>
          </a:p>
          <a:p>
            <a:pPr eaLnBrk="1" hangingPunct="1"/>
            <a:r>
              <a:rPr lang="en-US" sz="3000" dirty="0" smtClean="0"/>
              <a:t>Assist to take more strategic decisions </a:t>
            </a:r>
          </a:p>
          <a:p>
            <a:pPr eaLnBrk="1" hangingPunct="1">
              <a:buFont typeface="Wingdings" pitchFamily="2" charset="2"/>
              <a:buNone/>
            </a:pPr>
            <a:endParaRPr lang="en-US" sz="3000" dirty="0" smtClean="0"/>
          </a:p>
          <a:p>
            <a:pPr eaLnBrk="1" hangingPunct="1"/>
            <a:r>
              <a:rPr lang="en-US" sz="3000" dirty="0" smtClean="0"/>
              <a:t>Minimizes operating costs </a:t>
            </a:r>
          </a:p>
          <a:p>
            <a:pPr eaLnBrk="1" hangingPunct="1"/>
            <a:endParaRPr lang="en-US" sz="3000"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Warehouse Products</a:t>
            </a:r>
          </a:p>
        </p:txBody>
      </p:sp>
      <p:sp>
        <p:nvSpPr>
          <p:cNvPr id="60419" name="Rectangle 3"/>
          <p:cNvSpPr>
            <a:spLocks noGrp="1" noChangeArrowheads="1"/>
          </p:cNvSpPr>
          <p:nvPr>
            <p:ph type="body" idx="1"/>
          </p:nvPr>
        </p:nvSpPr>
        <p:spPr/>
        <p:txBody>
          <a:bodyPr/>
          <a:lstStyle/>
          <a:p>
            <a:pPr eaLnBrk="1" hangingPunct="1">
              <a:lnSpc>
                <a:spcPct val="90000"/>
              </a:lnSpc>
              <a:spcBef>
                <a:spcPts val="500"/>
              </a:spcBef>
              <a:spcAft>
                <a:spcPts val="500"/>
              </a:spcAft>
            </a:pPr>
            <a:r>
              <a:rPr lang="en-US" sz="2800" dirty="0" smtClean="0"/>
              <a:t>Computer Associates -- CA-Ingres 	</a:t>
            </a:r>
          </a:p>
          <a:p>
            <a:pPr eaLnBrk="1" hangingPunct="1">
              <a:lnSpc>
                <a:spcPct val="90000"/>
              </a:lnSpc>
              <a:spcBef>
                <a:spcPts val="500"/>
              </a:spcBef>
              <a:spcAft>
                <a:spcPts val="500"/>
              </a:spcAft>
            </a:pPr>
            <a:r>
              <a:rPr lang="en-US" sz="2800" dirty="0" smtClean="0"/>
              <a:t>Hewlett-Packard -- </a:t>
            </a:r>
            <a:r>
              <a:rPr lang="en-US" sz="2800" dirty="0" err="1" smtClean="0"/>
              <a:t>Allbase</a:t>
            </a:r>
            <a:r>
              <a:rPr lang="en-US" sz="2800" dirty="0" smtClean="0"/>
              <a:t>/SQL 	</a:t>
            </a:r>
          </a:p>
          <a:p>
            <a:pPr eaLnBrk="1" hangingPunct="1">
              <a:lnSpc>
                <a:spcPct val="90000"/>
              </a:lnSpc>
              <a:spcBef>
                <a:spcPts val="500"/>
              </a:spcBef>
              <a:spcAft>
                <a:spcPts val="500"/>
              </a:spcAft>
            </a:pPr>
            <a:r>
              <a:rPr lang="en-US" sz="2800" dirty="0" smtClean="0"/>
              <a:t>Informix -- Informix, Informix XPS</a:t>
            </a:r>
          </a:p>
          <a:p>
            <a:pPr eaLnBrk="1" hangingPunct="1">
              <a:lnSpc>
                <a:spcPct val="90000"/>
              </a:lnSpc>
              <a:spcBef>
                <a:spcPts val="500"/>
              </a:spcBef>
              <a:spcAft>
                <a:spcPts val="500"/>
              </a:spcAft>
            </a:pPr>
            <a:r>
              <a:rPr lang="en-US" sz="2800" dirty="0" smtClean="0"/>
              <a:t>Microsoft -- SQL Server 	</a:t>
            </a:r>
          </a:p>
          <a:p>
            <a:pPr eaLnBrk="1" hangingPunct="1">
              <a:lnSpc>
                <a:spcPct val="90000"/>
              </a:lnSpc>
              <a:spcBef>
                <a:spcPts val="500"/>
              </a:spcBef>
              <a:spcAft>
                <a:spcPts val="500"/>
              </a:spcAft>
            </a:pPr>
            <a:r>
              <a:rPr lang="en-US" sz="2800" dirty="0" smtClean="0"/>
              <a:t>Oracle -- Oracle7, Oracle Parallel Server</a:t>
            </a:r>
          </a:p>
          <a:p>
            <a:pPr eaLnBrk="1" hangingPunct="1">
              <a:lnSpc>
                <a:spcPct val="90000"/>
              </a:lnSpc>
              <a:spcBef>
                <a:spcPts val="500"/>
              </a:spcBef>
              <a:spcAft>
                <a:spcPts val="500"/>
              </a:spcAft>
            </a:pPr>
            <a:r>
              <a:rPr lang="en-US" sz="2800" dirty="0" smtClean="0"/>
              <a:t>Red Brick -- Red Brick Warehouse 	</a:t>
            </a:r>
          </a:p>
          <a:p>
            <a:pPr eaLnBrk="1" hangingPunct="1">
              <a:lnSpc>
                <a:spcPct val="90000"/>
              </a:lnSpc>
              <a:spcBef>
                <a:spcPts val="500"/>
              </a:spcBef>
              <a:spcAft>
                <a:spcPts val="500"/>
              </a:spcAft>
            </a:pPr>
            <a:r>
              <a:rPr lang="en-US" sz="2800" dirty="0" smtClean="0"/>
              <a:t>SAS Institute -- SAS 	</a:t>
            </a:r>
          </a:p>
          <a:p>
            <a:pPr eaLnBrk="1" hangingPunct="1">
              <a:lnSpc>
                <a:spcPct val="90000"/>
              </a:lnSpc>
              <a:spcBef>
                <a:spcPts val="500"/>
              </a:spcBef>
              <a:spcAft>
                <a:spcPts val="500"/>
              </a:spcAft>
            </a:pPr>
            <a:r>
              <a:rPr lang="en-US" sz="2800" dirty="0" smtClean="0"/>
              <a:t>Software AG 	-- ADABAS 	</a:t>
            </a:r>
          </a:p>
          <a:p>
            <a:pPr eaLnBrk="1" hangingPunct="1">
              <a:lnSpc>
                <a:spcPct val="90000"/>
              </a:lnSpc>
              <a:spcBef>
                <a:spcPts val="500"/>
              </a:spcBef>
              <a:spcAft>
                <a:spcPts val="500"/>
              </a:spcAft>
            </a:pPr>
            <a:r>
              <a:rPr lang="en-US" sz="2800" dirty="0" smtClean="0"/>
              <a:t>Sybase 	-- SQL Server, IQ, MPP</a:t>
            </a:r>
            <a:r>
              <a:rPr lang="en-US" dirty="0" smtClean="0"/>
              <a:t>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25556" y="-9936"/>
            <a:ext cx="7772400" cy="1219200"/>
          </a:xfrm>
          <a:noFill/>
        </p:spPr>
        <p:txBody>
          <a:bodyPr lIns="90488" tIns="44450" rIns="90488" bIns="44450" anchor="b"/>
          <a:lstStyle/>
          <a:p>
            <a:pPr eaLnBrk="1" hangingPunct="1"/>
            <a:r>
              <a:rPr lang="en-US" dirty="0" smtClean="0"/>
              <a:t>Warehouse Server Products</a:t>
            </a:r>
          </a:p>
        </p:txBody>
      </p:sp>
      <p:sp>
        <p:nvSpPr>
          <p:cNvPr id="376835" name="Rectangle 3"/>
          <p:cNvSpPr>
            <a:spLocks noGrp="1" noChangeArrowheads="1"/>
          </p:cNvSpPr>
          <p:nvPr>
            <p:ph type="body" idx="1"/>
          </p:nvPr>
        </p:nvSpPr>
        <p:spPr>
          <a:xfrm>
            <a:off x="685800" y="1447800"/>
            <a:ext cx="7772400" cy="5181600"/>
          </a:xfrm>
        </p:spPr>
        <p:txBody>
          <a:bodyPr lIns="90488" tIns="44450" rIns="90488" bIns="44450"/>
          <a:lstStyle/>
          <a:p>
            <a:pPr eaLnBrk="1" hangingPunct="1">
              <a:defRPr/>
            </a:pPr>
            <a:r>
              <a:rPr lang="en-US" dirty="0" smtClean="0"/>
              <a:t>Oracle </a:t>
            </a:r>
          </a:p>
          <a:p>
            <a:pPr eaLnBrk="1" hangingPunct="1">
              <a:defRPr/>
            </a:pPr>
            <a:r>
              <a:rPr lang="en-US" dirty="0" smtClean="0"/>
              <a:t>Informix</a:t>
            </a:r>
          </a:p>
          <a:p>
            <a:pPr lvl="1" eaLnBrk="1" hangingPunct="1">
              <a:defRPr/>
            </a:pPr>
            <a:r>
              <a:rPr lang="en-US" dirty="0" smtClean="0"/>
              <a:t>Online Dynamic Server</a:t>
            </a:r>
          </a:p>
          <a:p>
            <a:pPr lvl="1" eaLnBrk="1" hangingPunct="1">
              <a:defRPr/>
            </a:pPr>
            <a:r>
              <a:rPr lang="en-US" dirty="0" smtClean="0"/>
              <a:t>XPS --Extended Parallel Server</a:t>
            </a:r>
          </a:p>
          <a:p>
            <a:pPr lvl="1" eaLnBrk="1" hangingPunct="1">
              <a:defRPr/>
            </a:pPr>
            <a:r>
              <a:rPr lang="en-US" dirty="0" smtClean="0"/>
              <a:t>Universal Server for object relational applications</a:t>
            </a:r>
          </a:p>
          <a:p>
            <a:pPr eaLnBrk="1" hangingPunct="1">
              <a:defRPr/>
            </a:pPr>
            <a:r>
              <a:rPr lang="en-US" dirty="0" smtClean="0"/>
              <a:t>Sybase</a:t>
            </a:r>
          </a:p>
          <a:p>
            <a:pPr lvl="1" eaLnBrk="1" hangingPunct="1">
              <a:defRPr/>
            </a:pPr>
            <a:r>
              <a:rPr lang="en-US" dirty="0" smtClean="0"/>
              <a:t>Adaptive Server 11.5</a:t>
            </a:r>
          </a:p>
          <a:p>
            <a:pPr lvl="1" eaLnBrk="1" hangingPunct="1">
              <a:defRPr/>
            </a:pPr>
            <a:r>
              <a:rPr lang="en-US" dirty="0" smtClean="0"/>
              <a:t>Sybase MPP</a:t>
            </a:r>
          </a:p>
          <a:p>
            <a:pPr lvl="1" eaLnBrk="1" hangingPunct="1">
              <a:defRPr/>
            </a:pPr>
            <a:r>
              <a:rPr lang="en-US" dirty="0" smtClean="0"/>
              <a:t>Sybase IQ</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90488" tIns="44450" rIns="90488" bIns="44450" anchor="b"/>
          <a:lstStyle/>
          <a:p>
            <a:pPr eaLnBrk="1" hangingPunct="1"/>
            <a:r>
              <a:rPr lang="en-US" smtClean="0"/>
              <a:t>Warehouse Server Products</a:t>
            </a:r>
          </a:p>
        </p:txBody>
      </p:sp>
      <p:sp>
        <p:nvSpPr>
          <p:cNvPr id="377859" name="Rectangle 3"/>
          <p:cNvSpPr>
            <a:spLocks noGrp="1" noChangeArrowheads="1"/>
          </p:cNvSpPr>
          <p:nvPr>
            <p:ph type="body" idx="1"/>
          </p:nvPr>
        </p:nvSpPr>
        <p:spPr/>
        <p:txBody>
          <a:bodyPr lIns="90488" tIns="44450" rIns="90488" bIns="44450"/>
          <a:lstStyle/>
          <a:p>
            <a:pPr eaLnBrk="1" hangingPunct="1">
              <a:defRPr/>
            </a:pPr>
            <a:r>
              <a:rPr lang="en-US" smtClean="0"/>
              <a:t>Red Brick Warehouse</a:t>
            </a:r>
          </a:p>
          <a:p>
            <a:pPr eaLnBrk="1" hangingPunct="1">
              <a:defRPr/>
            </a:pPr>
            <a:r>
              <a:rPr lang="en-US" smtClean="0"/>
              <a:t>Tandem Nonstop</a:t>
            </a:r>
          </a:p>
          <a:p>
            <a:pPr eaLnBrk="1" hangingPunct="1">
              <a:defRPr/>
            </a:pPr>
            <a:r>
              <a:rPr lang="en-US" smtClean="0"/>
              <a:t>IBM</a:t>
            </a:r>
          </a:p>
          <a:p>
            <a:pPr lvl="1" eaLnBrk="1" hangingPunct="1">
              <a:defRPr/>
            </a:pPr>
            <a:r>
              <a:rPr lang="en-US" smtClean="0"/>
              <a:t>DB2 MVS</a:t>
            </a:r>
          </a:p>
          <a:p>
            <a:pPr lvl="1" eaLnBrk="1" hangingPunct="1">
              <a:defRPr/>
            </a:pPr>
            <a:r>
              <a:rPr lang="en-US" smtClean="0"/>
              <a:t>Universal Server</a:t>
            </a:r>
          </a:p>
          <a:p>
            <a:pPr lvl="1" eaLnBrk="1" hangingPunct="1">
              <a:defRPr/>
            </a:pPr>
            <a:r>
              <a:rPr lang="en-US" smtClean="0"/>
              <a:t>DB2 400</a:t>
            </a:r>
          </a:p>
          <a:p>
            <a:pPr eaLnBrk="1" hangingPunct="1">
              <a:defRPr/>
            </a:pPr>
            <a:r>
              <a:rPr lang="en-US" smtClean="0"/>
              <a:t>Teradata</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Data Warehouse</a:t>
            </a:r>
          </a:p>
        </p:txBody>
      </p:sp>
      <p:sp>
        <p:nvSpPr>
          <p:cNvPr id="63491" name="Rectangle 3"/>
          <p:cNvSpPr>
            <a:spLocks noGrp="1" noChangeArrowheads="1"/>
          </p:cNvSpPr>
          <p:nvPr>
            <p:ph type="body" idx="1"/>
          </p:nvPr>
        </p:nvSpPr>
        <p:spPr/>
        <p:txBody>
          <a:bodyPr/>
          <a:lstStyle/>
          <a:p>
            <a:pPr eaLnBrk="1" hangingPunct="1"/>
            <a:r>
              <a:rPr lang="en-US" smtClean="0"/>
              <a:t>W.H. Inmon, Building the Data Warehouse, Second Edition, John Wiley and Sons, 1996</a:t>
            </a:r>
          </a:p>
          <a:p>
            <a:pPr eaLnBrk="1" hangingPunct="1"/>
            <a:r>
              <a:rPr lang="en-US" smtClean="0"/>
              <a:t>W.H. Inmon, J. D. Welch, Katherine L. Glassey, Managing the Data Warehouse, John Wiley and Sons, 1997</a:t>
            </a:r>
          </a:p>
          <a:p>
            <a:pPr eaLnBrk="1" hangingPunct="1"/>
            <a:r>
              <a:rPr lang="en-US" smtClean="0"/>
              <a:t>Barry Devlin, Data Warehouse from Architecture to Implementation, Addison Wesley Longman, Inc 1997</a:t>
            </a:r>
          </a:p>
          <a:p>
            <a:pPr eaLnBrk="1" hangingPunct="1"/>
            <a:endParaRPr lang="en-US" smtClean="0"/>
          </a:p>
        </p:txBody>
      </p:sp>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Useful URLs</a:t>
            </a:r>
          </a:p>
        </p:txBody>
      </p:sp>
      <p:sp>
        <p:nvSpPr>
          <p:cNvPr id="379907" name="Rectangle 3"/>
          <p:cNvSpPr>
            <a:spLocks noGrp="1" noChangeArrowheads="1"/>
          </p:cNvSpPr>
          <p:nvPr>
            <p:ph type="body" idx="1"/>
          </p:nvPr>
        </p:nvSpPr>
        <p:spPr/>
        <p:txBody>
          <a:bodyPr/>
          <a:lstStyle/>
          <a:p>
            <a:pPr eaLnBrk="1" hangingPunct="1">
              <a:defRPr/>
            </a:pPr>
            <a:r>
              <a:rPr lang="en-US" sz="2800" smtClean="0"/>
              <a:t>Ralph Kimball’s home page</a:t>
            </a:r>
          </a:p>
          <a:p>
            <a:pPr lvl="1" eaLnBrk="1" hangingPunct="1">
              <a:defRPr/>
            </a:pPr>
            <a:r>
              <a:rPr lang="en-US" sz="2400" smtClean="0">
                <a:hlinkClick r:id="rId2"/>
              </a:rPr>
              <a:t>http://www.rkimball.com</a:t>
            </a:r>
            <a:endParaRPr lang="en-US" sz="2400" smtClean="0"/>
          </a:p>
          <a:p>
            <a:pPr eaLnBrk="1" hangingPunct="1">
              <a:defRPr/>
            </a:pPr>
            <a:r>
              <a:rPr lang="en-US" sz="2800" smtClean="0"/>
              <a:t>Larry Greenfield’s Data Warehouse Information Center</a:t>
            </a:r>
          </a:p>
          <a:p>
            <a:pPr lvl="1" eaLnBrk="1" hangingPunct="1">
              <a:defRPr/>
            </a:pPr>
            <a:r>
              <a:rPr lang="en-US" sz="2400" smtClean="0">
                <a:hlinkClick r:id="rId3"/>
              </a:rPr>
              <a:t>http://pwp.starnetinc.com/larryg/</a:t>
            </a:r>
            <a:endParaRPr lang="en-US" sz="2400" smtClean="0"/>
          </a:p>
          <a:p>
            <a:pPr eaLnBrk="1" hangingPunct="1">
              <a:defRPr/>
            </a:pPr>
            <a:r>
              <a:rPr lang="en-US" sz="2800" smtClean="0"/>
              <a:t>Data Warehousing Institute</a:t>
            </a:r>
          </a:p>
          <a:p>
            <a:pPr lvl="1" eaLnBrk="1" hangingPunct="1">
              <a:defRPr/>
            </a:pPr>
            <a:r>
              <a:rPr lang="en-US" sz="2400" smtClean="0">
                <a:hlinkClick r:id="rId4"/>
              </a:rPr>
              <a:t>http://www.dw-institute.com/</a:t>
            </a:r>
          </a:p>
          <a:p>
            <a:pPr eaLnBrk="1" hangingPunct="1">
              <a:defRPr/>
            </a:pPr>
            <a:r>
              <a:rPr lang="en-US" sz="2800" smtClean="0"/>
              <a:t>OLAP Council</a:t>
            </a:r>
          </a:p>
          <a:p>
            <a:pPr lvl="1" eaLnBrk="1" hangingPunct="1">
              <a:defRPr/>
            </a:pPr>
            <a:r>
              <a:rPr lang="en-US" sz="2400" smtClean="0">
                <a:hlinkClick r:id="rId4"/>
              </a:rPr>
              <a:t>http://www.olapcouncil.com/</a:t>
            </a:r>
            <a:endParaRPr lang="en-US" sz="2400" smtClean="0"/>
          </a:p>
          <a:p>
            <a:pPr eaLnBrk="1" hangingPunct="1">
              <a:defRPr/>
            </a:pPr>
            <a:endParaRPr lang="en-US" smtClean="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p:cNvPicPr>
            <a:picLocks noGrp="1" noChangeAspect="1" noChangeArrowheads="1"/>
          </p:cNvPicPr>
          <p:nvPr>
            <p:ph idx="1"/>
          </p:nvPr>
        </p:nvPicPr>
        <p:blipFill>
          <a:blip r:embed="rId3"/>
          <a:srcRect/>
          <a:stretch>
            <a:fillRect/>
          </a:stretch>
        </p:blipFill>
        <p:spPr>
          <a:xfrm>
            <a:off x="685800" y="609600"/>
            <a:ext cx="8077200" cy="5791200"/>
          </a:xfrm>
          <a:noFill/>
        </p:spPr>
      </p:pic>
      <p:sp useBgFill="1">
        <p:nvSpPr>
          <p:cNvPr id="3" name="TextBox 2"/>
          <p:cNvSpPr txBox="1"/>
          <p:nvPr/>
        </p:nvSpPr>
        <p:spPr>
          <a:xfrm>
            <a:off x="304806" y="4108175"/>
            <a:ext cx="2719014" cy="1938992"/>
          </a:xfrm>
          <a:prstGeom prst="rect">
            <a:avLst/>
          </a:prstGeom>
        </p:spPr>
        <p:txBody>
          <a:bodyPr wrap="none" rtlCol="0">
            <a:spAutoFit/>
          </a:bodyPr>
          <a:lstStyle/>
          <a:p>
            <a:pPr>
              <a:lnSpc>
                <a:spcPct val="100000"/>
              </a:lnSpc>
              <a:spcBef>
                <a:spcPts val="0"/>
              </a:spcBef>
            </a:pPr>
            <a:r>
              <a:rPr lang="en-US" sz="2000" b="0" dirty="0" smtClean="0"/>
              <a:t>Accounting systems</a:t>
            </a:r>
          </a:p>
          <a:p>
            <a:pPr>
              <a:lnSpc>
                <a:spcPct val="100000"/>
              </a:lnSpc>
              <a:spcBef>
                <a:spcPts val="0"/>
              </a:spcBef>
            </a:pPr>
            <a:r>
              <a:rPr lang="en-US" sz="2000" b="0" dirty="0" smtClean="0"/>
              <a:t>Basic ‘sort and report’</a:t>
            </a:r>
          </a:p>
          <a:p>
            <a:pPr>
              <a:lnSpc>
                <a:spcPct val="100000"/>
              </a:lnSpc>
              <a:spcBef>
                <a:spcPts val="0"/>
              </a:spcBef>
            </a:pPr>
            <a:r>
              <a:rPr lang="en-US" sz="2000" b="0" dirty="0" smtClean="0"/>
              <a:t>Administrative and</a:t>
            </a:r>
          </a:p>
          <a:p>
            <a:pPr>
              <a:lnSpc>
                <a:spcPct val="100000"/>
              </a:lnSpc>
              <a:spcBef>
                <a:spcPts val="0"/>
              </a:spcBef>
            </a:pPr>
            <a:r>
              <a:rPr lang="en-US" sz="2000" b="0" dirty="0" smtClean="0"/>
              <a:t>accounting systems to</a:t>
            </a:r>
          </a:p>
          <a:p>
            <a:pPr>
              <a:lnSpc>
                <a:spcPct val="100000"/>
              </a:lnSpc>
              <a:spcBef>
                <a:spcPts val="0"/>
              </a:spcBef>
            </a:pPr>
            <a:r>
              <a:rPr lang="en-US" sz="2000" b="0" dirty="0" smtClean="0"/>
              <a:t>Automate financial</a:t>
            </a:r>
          </a:p>
          <a:p>
            <a:pPr>
              <a:lnSpc>
                <a:spcPct val="100000"/>
              </a:lnSpc>
              <a:spcBef>
                <a:spcPts val="0"/>
              </a:spcBef>
            </a:pPr>
            <a:r>
              <a:rPr lang="en-US" sz="2000" b="0" dirty="0" smtClean="0"/>
              <a:t>Reporting processes</a:t>
            </a:r>
          </a:p>
        </p:txBody>
      </p:sp>
      <p:sp useBgFill="1">
        <p:nvSpPr>
          <p:cNvPr id="4" name="TextBox 3"/>
          <p:cNvSpPr txBox="1"/>
          <p:nvPr/>
        </p:nvSpPr>
        <p:spPr>
          <a:xfrm>
            <a:off x="3081134" y="4075045"/>
            <a:ext cx="2664512" cy="2246769"/>
          </a:xfrm>
          <a:prstGeom prst="rect">
            <a:avLst/>
          </a:prstGeom>
        </p:spPr>
        <p:txBody>
          <a:bodyPr wrap="none" rtlCol="0">
            <a:spAutoFit/>
          </a:bodyPr>
          <a:lstStyle/>
          <a:p>
            <a:pPr>
              <a:lnSpc>
                <a:spcPct val="100000"/>
              </a:lnSpc>
              <a:spcBef>
                <a:spcPts val="0"/>
              </a:spcBef>
            </a:pPr>
            <a:r>
              <a:rPr lang="en-US" sz="2000" b="0" dirty="0" smtClean="0"/>
              <a:t>Operations systems </a:t>
            </a:r>
          </a:p>
          <a:p>
            <a:pPr>
              <a:lnSpc>
                <a:spcPct val="100000"/>
              </a:lnSpc>
              <a:spcBef>
                <a:spcPts val="0"/>
              </a:spcBef>
            </a:pPr>
            <a:r>
              <a:rPr lang="en-US" sz="2000" b="0" dirty="0" smtClean="0"/>
              <a:t>Integrated operations</a:t>
            </a:r>
          </a:p>
          <a:p>
            <a:pPr>
              <a:lnSpc>
                <a:spcPct val="100000"/>
              </a:lnSpc>
              <a:spcBef>
                <a:spcPts val="0"/>
              </a:spcBef>
            </a:pPr>
            <a:r>
              <a:rPr lang="en-US" sz="2000" b="0" dirty="0" smtClean="0"/>
              <a:t>and planning systems</a:t>
            </a:r>
          </a:p>
          <a:p>
            <a:pPr>
              <a:lnSpc>
                <a:spcPct val="100000"/>
              </a:lnSpc>
              <a:spcBef>
                <a:spcPts val="0"/>
              </a:spcBef>
            </a:pPr>
            <a:r>
              <a:rPr lang="en-US" sz="2000" b="0" dirty="0" smtClean="0"/>
              <a:t>providing centralized</a:t>
            </a:r>
          </a:p>
          <a:p>
            <a:pPr>
              <a:lnSpc>
                <a:spcPct val="100000"/>
              </a:lnSpc>
              <a:spcBef>
                <a:spcPts val="0"/>
              </a:spcBef>
            </a:pPr>
            <a:r>
              <a:rPr lang="en-US" sz="2000" b="0" dirty="0" smtClean="0"/>
              <a:t>business controls and</a:t>
            </a:r>
          </a:p>
          <a:p>
            <a:pPr>
              <a:lnSpc>
                <a:spcPct val="100000"/>
              </a:lnSpc>
              <a:spcBef>
                <a:spcPts val="0"/>
              </a:spcBef>
            </a:pPr>
            <a:r>
              <a:rPr lang="en-US" sz="2000" b="0" dirty="0" smtClean="0"/>
              <a:t>enterprise transaction</a:t>
            </a:r>
          </a:p>
          <a:p>
            <a:pPr>
              <a:lnSpc>
                <a:spcPct val="100000"/>
              </a:lnSpc>
              <a:spcBef>
                <a:spcPts val="0"/>
              </a:spcBef>
            </a:pPr>
            <a:r>
              <a:rPr lang="en-US" sz="2000" b="0" dirty="0" smtClean="0"/>
              <a:t>processing</a:t>
            </a:r>
          </a:p>
        </p:txBody>
      </p:sp>
      <p:sp useBgFill="1">
        <p:nvSpPr>
          <p:cNvPr id="5" name="TextBox 4"/>
          <p:cNvSpPr txBox="1"/>
          <p:nvPr/>
        </p:nvSpPr>
        <p:spPr>
          <a:xfrm>
            <a:off x="5857463" y="4121428"/>
            <a:ext cx="2961067" cy="1631216"/>
          </a:xfrm>
          <a:prstGeom prst="rect">
            <a:avLst/>
          </a:prstGeom>
        </p:spPr>
        <p:txBody>
          <a:bodyPr wrap="none" rtlCol="0">
            <a:spAutoFit/>
          </a:bodyPr>
          <a:lstStyle/>
          <a:p>
            <a:pPr>
              <a:lnSpc>
                <a:spcPct val="100000"/>
              </a:lnSpc>
              <a:spcBef>
                <a:spcPts val="0"/>
              </a:spcBef>
            </a:pPr>
            <a:r>
              <a:rPr lang="en-US" sz="2000" b="0" dirty="0" smtClean="0"/>
              <a:t>Intelligence systems</a:t>
            </a:r>
          </a:p>
          <a:p>
            <a:pPr>
              <a:lnSpc>
                <a:spcPct val="100000"/>
              </a:lnSpc>
              <a:spcBef>
                <a:spcPts val="0"/>
              </a:spcBef>
            </a:pPr>
            <a:r>
              <a:rPr lang="en-US" sz="2000" b="0" dirty="0" smtClean="0"/>
              <a:t>Discovery and analysis</a:t>
            </a:r>
          </a:p>
          <a:p>
            <a:pPr>
              <a:lnSpc>
                <a:spcPct val="100000"/>
              </a:lnSpc>
              <a:spcBef>
                <a:spcPts val="0"/>
              </a:spcBef>
            </a:pPr>
            <a:r>
              <a:rPr lang="en-US" sz="2000" b="0" dirty="0" smtClean="0"/>
              <a:t>system used to enhance</a:t>
            </a:r>
          </a:p>
          <a:p>
            <a:pPr>
              <a:lnSpc>
                <a:spcPct val="100000"/>
              </a:lnSpc>
              <a:spcBef>
                <a:spcPts val="0"/>
              </a:spcBef>
            </a:pPr>
            <a:r>
              <a:rPr lang="en-US" sz="2000" b="0" dirty="0" smtClean="0"/>
              <a:t>strategic and tactical </a:t>
            </a:r>
          </a:p>
          <a:p>
            <a:pPr>
              <a:lnSpc>
                <a:spcPct val="100000"/>
              </a:lnSpc>
              <a:spcBef>
                <a:spcPts val="0"/>
              </a:spcBef>
            </a:pPr>
            <a:r>
              <a:rPr lang="en-US" sz="2000" b="0" dirty="0" smtClean="0"/>
              <a:t>decisions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Business Intelligence Solutions are...</a:t>
            </a:r>
          </a:p>
        </p:txBody>
      </p:sp>
      <p:sp>
        <p:nvSpPr>
          <p:cNvPr id="12291" name="Rectangle 3"/>
          <p:cNvSpPr>
            <a:spLocks noGrp="1" noChangeArrowheads="1"/>
          </p:cNvSpPr>
          <p:nvPr>
            <p:ph type="body" sz="half" idx="1"/>
          </p:nvPr>
        </p:nvSpPr>
        <p:spPr>
          <a:xfrm>
            <a:off x="427384" y="2030203"/>
            <a:ext cx="4267200" cy="4327525"/>
          </a:xfrm>
        </p:spPr>
        <p:txBody>
          <a:bodyPr/>
          <a:lstStyle/>
          <a:p>
            <a:pPr eaLnBrk="1" hangingPunct="1"/>
            <a:r>
              <a:rPr lang="en-US" dirty="0" smtClean="0"/>
              <a:t>"... solutions which enable an end-user to quickly and easily analyze organizational data to make intelligent decisions..."</a:t>
            </a:r>
          </a:p>
          <a:p>
            <a:pPr eaLnBrk="1" hangingPunct="1"/>
            <a:r>
              <a:rPr lang="en-US" dirty="0" smtClean="0"/>
              <a:t>"... systems that put information in the hands of end-users..."</a:t>
            </a:r>
          </a:p>
        </p:txBody>
      </p:sp>
      <p:sp>
        <p:nvSpPr>
          <p:cNvPr id="12292" name="Rectangle 4"/>
          <p:cNvSpPr>
            <a:spLocks noGrp="1" noChangeArrowheads="1"/>
          </p:cNvSpPr>
          <p:nvPr>
            <p:ph type="body" sz="half" idx="2"/>
          </p:nvPr>
        </p:nvSpPr>
        <p:spPr>
          <a:xfrm>
            <a:off x="4800600" y="1844675"/>
            <a:ext cx="4038600" cy="4403725"/>
          </a:xfrm>
        </p:spPr>
        <p:txBody>
          <a:bodyPr/>
          <a:lstStyle/>
          <a:p>
            <a:pPr eaLnBrk="1" hangingPunct="1"/>
            <a:r>
              <a:rPr lang="en-US" dirty="0" smtClean="0"/>
              <a:t> "...the combination of data warehouse and end-user data access and analysis tools..."</a:t>
            </a:r>
          </a:p>
          <a:p>
            <a:pPr eaLnBrk="1" hangingPunct="1"/>
            <a:r>
              <a:rPr lang="en-US" dirty="0" smtClean="0"/>
              <a:t>"...an investment in information technology that can assist governments in managing limited fiscal resources..."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661988" y="1643063"/>
            <a:ext cx="7885112" cy="4638675"/>
          </a:xfrm>
          <a:prstGeom prst="rect">
            <a:avLst/>
          </a:prstGeom>
          <a:solidFill>
            <a:srgbClr val="FFFFFF"/>
          </a:solidFill>
          <a:ln w="12700" cap="sq" algn="ctr">
            <a:noFill/>
            <a:round/>
            <a:headEnd/>
            <a:tailEnd/>
          </a:ln>
        </p:spPr>
        <p:txBody>
          <a:bodyPr>
            <a:spAutoFit/>
          </a:bodyPr>
          <a:lstStyle/>
          <a:p>
            <a:endParaRPr lang="en-US"/>
          </a:p>
        </p:txBody>
      </p:sp>
      <p:sp>
        <p:nvSpPr>
          <p:cNvPr id="13315" name="Rectangle 2"/>
          <p:cNvSpPr>
            <a:spLocks noGrp="1" noChangeArrowheads="1"/>
          </p:cNvSpPr>
          <p:nvPr>
            <p:ph type="title"/>
          </p:nvPr>
        </p:nvSpPr>
        <p:spPr/>
        <p:txBody>
          <a:bodyPr/>
          <a:lstStyle/>
          <a:p>
            <a:pPr eaLnBrk="1" hangingPunct="1"/>
            <a:r>
              <a:rPr lang="en-US" sz="2800" smtClean="0"/>
              <a:t>Business Intelligence solutions start with data warehouses and data marts</a:t>
            </a:r>
          </a:p>
        </p:txBody>
      </p:sp>
      <p:pic>
        <p:nvPicPr>
          <p:cNvPr id="13316" name="Picture 3"/>
          <p:cNvPicPr>
            <a:picLocks noGrp="1" noChangeAspect="1" noChangeArrowheads="1"/>
          </p:cNvPicPr>
          <p:nvPr>
            <p:ph idx="1"/>
          </p:nvPr>
        </p:nvPicPr>
        <p:blipFill>
          <a:blip r:embed="rId2"/>
          <a:srcRect/>
          <a:stretch>
            <a:fillRect/>
          </a:stretch>
        </p:blipFill>
        <p:spPr>
          <a:xfrm>
            <a:off x="795338" y="1665288"/>
            <a:ext cx="7620000" cy="4572000"/>
          </a:xfr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 Diagonal">
  <a:themeElements>
    <a:clrScheme name="">
      <a:dk1>
        <a:srgbClr val="000000"/>
      </a:dk1>
      <a:lt1>
        <a:srgbClr val="FFFF99"/>
      </a:lt1>
      <a:dk2>
        <a:srgbClr val="99CCFF"/>
      </a:dk2>
      <a:lt2>
        <a:srgbClr val="FFFF00"/>
      </a:lt2>
      <a:accent1>
        <a:srgbClr val="00CCCC"/>
      </a:accent1>
      <a:accent2>
        <a:srgbClr val="FF33CC"/>
      </a:accent2>
      <a:accent3>
        <a:srgbClr val="CAE2FF"/>
      </a:accent3>
      <a:accent4>
        <a:srgbClr val="DADA82"/>
      </a:accent4>
      <a:accent5>
        <a:srgbClr val="AAE2E2"/>
      </a:accent5>
      <a:accent6>
        <a:srgbClr val="E72DB9"/>
      </a:accent6>
      <a:hlink>
        <a:srgbClr val="FF4568"/>
      </a:hlink>
      <a:folHlink>
        <a:srgbClr val="CCECFF"/>
      </a:folHlink>
    </a:clrScheme>
    <a:fontScheme name="Blue Diago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defRPr kumimoji="0" lang="en-US" sz="2400" b="1" i="0" u="none" strike="noStrike" cap="none" normalizeH="0" baseline="0" smtClean="0">
            <a:ln>
              <a:noFill/>
            </a:ln>
            <a:solidFill>
              <a:schemeClr val="folHlink"/>
            </a:solidFill>
            <a:effectLst/>
            <a:latin typeface="Arial" charset="0"/>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30000"/>
          </a:lnSpc>
          <a:spcBef>
            <a:spcPct val="20000"/>
          </a:spcBef>
          <a:spcAft>
            <a:spcPct val="0"/>
          </a:spcAft>
          <a:buClr>
            <a:schemeClr val="tx2"/>
          </a:buClr>
          <a:buSzPct val="75000"/>
          <a:buFont typeface="Wingdings" pitchFamily="2" charset="2"/>
          <a:buNone/>
          <a:tabLst/>
          <a:defRPr kumimoji="0" lang="en-US" sz="2400" b="1" i="0" u="none" strike="noStrike" cap="none" normalizeH="0" baseline="0" smtClean="0">
            <a:ln>
              <a:noFill/>
            </a:ln>
            <a:solidFill>
              <a:schemeClr val="folHlink"/>
            </a:solidFill>
            <a:effectLst/>
            <a:latin typeface="Arial" charset="0"/>
          </a:defRPr>
        </a:defPPr>
      </a:lstStyle>
    </a:lnDef>
    <a:txDef>
      <a:spPr>
        <a:noFill/>
      </a:spPr>
      <a:bodyPr wrap="square" rtlCol="0">
        <a:spAutoFit/>
      </a:bodyPr>
      <a:lstStyle>
        <a:defPPr>
          <a:lnSpc>
            <a:spcPct val="100000"/>
          </a:lnSpc>
          <a:spcBef>
            <a:spcPts val="0"/>
          </a:spcBef>
          <a:defRPr dirty="0" smtClean="0"/>
        </a:defPPr>
      </a:lstStyle>
    </a:tx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5233</TotalTime>
  <Words>2650</Words>
  <Application>Microsoft PowerPoint</Application>
  <PresentationFormat>On-screen Show (4:3)</PresentationFormat>
  <Paragraphs>489</Paragraphs>
  <Slides>64</Slides>
  <Notes>39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Blue Diagonal</vt:lpstr>
      <vt:lpstr>VISIO</vt:lpstr>
      <vt:lpstr>Clip</vt:lpstr>
      <vt:lpstr>Overview of BI and role of DW in BI</vt:lpstr>
      <vt:lpstr>Popular Quote </vt:lpstr>
      <vt:lpstr>Slide 3</vt:lpstr>
      <vt:lpstr>Slide 4</vt:lpstr>
      <vt:lpstr>Challenges to accessing data  in answering  questions</vt:lpstr>
      <vt:lpstr>Business intelligence?</vt:lpstr>
      <vt:lpstr>Slide 7</vt:lpstr>
      <vt:lpstr>Business Intelligence Solutions are...</vt:lpstr>
      <vt:lpstr>Business Intelligence solutions start with data warehouses and data marts</vt:lpstr>
      <vt:lpstr>Slide 10</vt:lpstr>
      <vt:lpstr>Business Intelligence</vt:lpstr>
      <vt:lpstr>Business Intelligence</vt:lpstr>
      <vt:lpstr>Business Intelligence Evolution </vt:lpstr>
      <vt:lpstr>    Why Business Intelligence Popular?</vt:lpstr>
      <vt:lpstr>Fill in the blanks…</vt:lpstr>
      <vt:lpstr>Slide 16</vt:lpstr>
      <vt:lpstr>Slide 17</vt:lpstr>
      <vt:lpstr>Slide 18</vt:lpstr>
      <vt:lpstr>Slide 19</vt:lpstr>
      <vt:lpstr>BI Questions</vt:lpstr>
      <vt:lpstr>Where is Business Intelligence applied?</vt:lpstr>
      <vt:lpstr>A Framework for  Business Intelligence (BI) </vt:lpstr>
      <vt:lpstr>Slide 23</vt:lpstr>
      <vt:lpstr>Business Intelligence Software</vt:lpstr>
      <vt:lpstr>Business Intelligence Tools</vt:lpstr>
      <vt:lpstr>Slide 26</vt:lpstr>
      <vt:lpstr>Slide 27</vt:lpstr>
      <vt:lpstr>State of Business Intelligence </vt:lpstr>
      <vt:lpstr>Types of Information used in BI? </vt:lpstr>
      <vt:lpstr>Example BI Tools</vt:lpstr>
      <vt:lpstr>Example BI Tools</vt:lpstr>
      <vt:lpstr>Example BI Tools</vt:lpstr>
      <vt:lpstr>Business Intelligence</vt:lpstr>
      <vt:lpstr>Business Intelligence</vt:lpstr>
      <vt:lpstr>Business Intelligence</vt:lpstr>
      <vt:lpstr>Business Intelligence</vt:lpstr>
      <vt:lpstr>Business Intelligence</vt:lpstr>
      <vt:lpstr>Motivation: “Necessity is the Mother of Invention”</vt:lpstr>
      <vt:lpstr>Characteristics of data in DW</vt:lpstr>
      <vt:lpstr>What are the users saying...</vt:lpstr>
      <vt:lpstr>What is Data Warehousing?</vt:lpstr>
      <vt:lpstr>Benefits of DW</vt:lpstr>
      <vt:lpstr>Limitations of DW</vt:lpstr>
      <vt:lpstr>Risks of DW</vt:lpstr>
      <vt:lpstr>Why Separate Data Warehouse?</vt:lpstr>
      <vt:lpstr>Why Separate Data Warehouse?</vt:lpstr>
      <vt:lpstr>Data Warehouse Evolution</vt:lpstr>
      <vt:lpstr>KDD Process</vt:lpstr>
      <vt:lpstr>Data Mining: A KDD Process</vt:lpstr>
      <vt:lpstr>Steps of a KDD Process </vt:lpstr>
      <vt:lpstr>Warehouse Architecture</vt:lpstr>
      <vt:lpstr>Warehouse Architecture</vt:lpstr>
      <vt:lpstr>Warehouse Architecture</vt:lpstr>
      <vt:lpstr>Warehouse Architecture</vt:lpstr>
      <vt:lpstr>Warehouse Architecture</vt:lpstr>
      <vt:lpstr>Warehouse Architecture</vt:lpstr>
      <vt:lpstr>Warehouse Architecture</vt:lpstr>
      <vt:lpstr>Reporting Tools</vt:lpstr>
      <vt:lpstr>Other Warehouse Related Products</vt:lpstr>
      <vt:lpstr>Warehouse Products</vt:lpstr>
      <vt:lpstr>Warehouse Server Products</vt:lpstr>
      <vt:lpstr>Warehouse Server Products</vt:lpstr>
      <vt:lpstr>Data Warehouse</vt:lpstr>
      <vt:lpstr>Useful URLs</vt:lpstr>
    </vt:vector>
  </TitlesOfParts>
  <Company>SMU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SEAS</dc:creator>
  <cp:lastModifiedBy>SR</cp:lastModifiedBy>
  <cp:revision>216</cp:revision>
  <dcterms:created xsi:type="dcterms:W3CDTF">2001-11-01T21:56:16Z</dcterms:created>
  <dcterms:modified xsi:type="dcterms:W3CDTF">2011-06-25T18:32:34Z</dcterms:modified>
</cp:coreProperties>
</file>