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85" r:id="rId3"/>
    <p:sldId id="284" r:id="rId4"/>
    <p:sldId id="346" r:id="rId5"/>
    <p:sldId id="258" r:id="rId6"/>
    <p:sldId id="260" r:id="rId7"/>
    <p:sldId id="261" r:id="rId8"/>
    <p:sldId id="262" r:id="rId9"/>
    <p:sldId id="270" r:id="rId10"/>
    <p:sldId id="271" r:id="rId11"/>
    <p:sldId id="286" r:id="rId12"/>
    <p:sldId id="272" r:id="rId13"/>
    <p:sldId id="273" r:id="rId14"/>
    <p:sldId id="274" r:id="rId15"/>
    <p:sldId id="287" r:id="rId16"/>
    <p:sldId id="288" r:id="rId17"/>
    <p:sldId id="289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8" r:id="rId27"/>
    <p:sldId id="309" r:id="rId28"/>
    <p:sldId id="312" r:id="rId29"/>
    <p:sldId id="314" r:id="rId30"/>
    <p:sldId id="315" r:id="rId31"/>
    <p:sldId id="316" r:id="rId32"/>
    <p:sldId id="317" r:id="rId33"/>
    <p:sldId id="318" r:id="rId34"/>
    <p:sldId id="332" r:id="rId35"/>
    <p:sldId id="26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A7B30-F77F-4CF8-B9C0-004B5A3C9ED1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90DB-9D0D-4AAB-A166-94BE11A05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2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127C0-B1CD-4611-8D59-A594C820C34C}" type="slidenum">
              <a:rPr lang="en-US"/>
              <a:pPr/>
              <a:t>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9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99FC7-4F1E-43A4-9EB8-59345BED4D4B}" type="slidenum">
              <a:rPr lang="en-US"/>
              <a:pPr/>
              <a:t>10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11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65C27-AAFB-4633-8CAA-A003906B2628}" type="slidenum">
              <a:rPr lang="en-US"/>
              <a:pPr/>
              <a:t>12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F670F-32D8-43B0-A2CE-7C31F180AFB1}" type="slidenum">
              <a:rPr lang="en-US"/>
              <a:pPr/>
              <a:t>13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BD691-2423-451B-8D71-758AA0E5B659}" type="slidenum">
              <a:rPr lang="en-US"/>
              <a:pPr/>
              <a:t>14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6B41-4B73-4121-9E53-3F9121E3CE16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Excel_97-2003_Worksheet3.xls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Microsoft_Office_Excel_97-2003_Worksheet4.xls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the collection of </a:t>
            </a:r>
            <a:r>
              <a:rPr lang="en-US" dirty="0" err="1" smtClean="0"/>
              <a:t>itemsets</a:t>
            </a:r>
            <a:r>
              <a:rPr lang="en-US" dirty="0" smtClean="0"/>
              <a:t>: alternative representations and combinatorial 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sz="4000"/>
              <a:t>Maximal Frequent Itemset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p:oleObj spid="_x0000_s29698" name="Visio" r:id="rId4" imgW="9687611" imgH="7157416" progId="">
              <p:embed/>
            </p:oleObj>
          </a:graphicData>
        </a:graphic>
      </p:graphicFrame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Border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Infrequent Itemsets</a:t>
            </a:r>
          </a:p>
        </p:txBody>
      </p: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Maximal Itemsets</a:t>
            </a:r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2" name="Text Box 14"/>
          <p:cNvSpPr txBox="1">
            <a:spLocks noChangeArrowheads="1"/>
          </p:cNvSpPr>
          <p:nvPr/>
        </p:nvSpPr>
        <p:spPr bwMode="auto">
          <a:xfrm>
            <a:off x="381000" y="1066800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Maximal patterns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The set of maximal patterns is the same as the positive border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Descriptive power of maximal patterns: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Knowing the set of all maximal patterns allows us to reconstruct the set of all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r>
              <a:rPr lang="en-US" altLang="zh-CN" dirty="0" smtClean="0">
                <a:ea typeface="宋体" pitchFamily="2" charset="-122"/>
              </a:rPr>
              <a:t>!!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We can only reconstruct the set not the actual frequencies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sz="2400"/>
              <a:t>An itemset is closed if none of its immediate supersets has the same support as the itemset</a:t>
            </a:r>
          </a:p>
          <a:p>
            <a:pPr marL="292100" indent="-292100"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879475" y="2998788"/>
          <a:ext cx="2009775" cy="1558925"/>
        </p:xfrm>
        <a:graphic>
          <a:graphicData uri="http://schemas.openxmlformats.org/presentationml/2006/ole">
            <p:oleObj spid="_x0000_s30722" name="Worksheet" r:id="rId4" imgW="1988871" imgH="1744914" progId="Excel.Sheet.8">
              <p:embed/>
            </p:oleObj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3970338" y="2600325"/>
          <a:ext cx="2236787" cy="2854325"/>
        </p:xfrm>
        <a:graphic>
          <a:graphicData uri="http://schemas.openxmlformats.org/presentationml/2006/ole">
            <p:oleObj spid="_x0000_s30723" name="Worksheet" r:id="rId5" imgW="2209698" imgH="3192747" progId="Excel.Sheet.8">
              <p:embed/>
            </p:oleObj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6583363" y="3065463"/>
          <a:ext cx="2085975" cy="1525587"/>
        </p:xfrm>
        <a:graphic>
          <a:graphicData uri="http://schemas.openxmlformats.org/presentationml/2006/ole">
            <p:oleObj spid="_x0000_s30724" name="Worksheet" r:id="rId6" imgW="2542680" imgH="21038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4000"/>
              <a:t>Maximal vs Closed Itemsets</a:t>
            </a:r>
          </a:p>
        </p:txBody>
      </p:sp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381000" y="1600200"/>
          <a:ext cx="1600200" cy="2203450"/>
        </p:xfrm>
        <a:graphic>
          <a:graphicData uri="http://schemas.openxmlformats.org/presentationml/2006/ole">
            <p:oleObj spid="_x0000_s31746" name="Worksheet" r:id="rId4" imgW="1638000" imgH="1974240" progId="Excel.Sheet.8">
              <p:embed/>
            </p:oleObj>
          </a:graphicData>
        </a:graphic>
      </p:graphicFrame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p:oleObj spid="_x0000_s31747" name="VISIO" r:id="rId5" imgW="10116360" imgH="7404120" progId="">
              <p:embed/>
            </p:oleObj>
          </a:graphicData>
        </a:graphic>
      </p:graphicFrame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Transaction Ids</a:t>
            </a:r>
          </a:p>
        </p:txBody>
      </p:sp>
      <p:sp>
        <p:nvSpPr>
          <p:cNvPr id="449542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3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Not supported by any transactions</a:t>
            </a:r>
          </a:p>
        </p:txBody>
      </p:sp>
      <p:sp>
        <p:nvSpPr>
          <p:cNvPr id="449545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6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579438"/>
          </a:xfrm>
        </p:spPr>
        <p:txBody>
          <a:bodyPr>
            <a:normAutofit fontScale="90000"/>
          </a:bodyPr>
          <a:lstStyle/>
          <a:p>
            <a:r>
              <a:rPr lang="en-US"/>
              <a:t>Maximal vs Closed Frequent Itemsets</a:t>
            </a:r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p:oleObj spid="_x0000_s32770" name="VISIO" r:id="rId4" imgW="10164960" imgH="7378560" progId="">
              <p:embed/>
            </p:oleObj>
          </a:graphicData>
        </a:graphic>
      </p:graphicFrame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Minimum support = 2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# Closed = 9</a:t>
            </a:r>
          </a:p>
          <a:p>
            <a:r>
              <a:rPr lang="en-US" sz="1400" b="1">
                <a:latin typeface="Arial" charset="0"/>
              </a:rPr>
              <a:t># Maximal = 4</a:t>
            </a:r>
          </a:p>
        </p:txBody>
      </p: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Closed and maximal</a:t>
            </a: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Closed but not maximal</a:t>
            </a:r>
          </a:p>
        </p:txBody>
      </p:sp>
      <p:sp>
        <p:nvSpPr>
          <p:cNvPr id="450571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closed patterns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 smtClean="0">
                <a:solidFill>
                  <a:schemeClr val="accent1"/>
                </a:solidFill>
              </a:rPr>
              <a:t>s({A,B}) = s(A), </a:t>
            </a:r>
            <a:r>
              <a:rPr lang="en-US" sz="3400" dirty="0" smtClean="0"/>
              <a:t>i.e., </a:t>
            </a:r>
            <a:r>
              <a:rPr lang="en-US" sz="3400" b="1" dirty="0" smtClean="0">
                <a:solidFill>
                  <a:schemeClr val="accent1"/>
                </a:solidFill>
              </a:rPr>
              <a:t>conf({A}</a:t>
            </a:r>
            <a:r>
              <a:rPr lang="en-US" sz="3400" b="1" dirty="0" smtClean="0">
                <a:solidFill>
                  <a:schemeClr val="accent1"/>
                </a:solidFill>
                <a:sym typeface="Wingdings" pitchFamily="2" charset="2"/>
              </a:rPr>
              <a:t>{B}</a:t>
            </a:r>
            <a:r>
              <a:rPr lang="en-US" sz="3400" b="1" dirty="0" smtClean="0">
                <a:solidFill>
                  <a:schemeClr val="accent1"/>
                </a:solidFill>
              </a:rPr>
              <a:t>) = 1</a:t>
            </a:r>
          </a:p>
          <a:p>
            <a:endParaRPr lang="en-US" sz="3400" dirty="0" smtClean="0"/>
          </a:p>
          <a:p>
            <a:r>
              <a:rPr lang="en-US" sz="3400" dirty="0" smtClean="0"/>
              <a:t>We can infer that for every </a:t>
            </a:r>
            <a:r>
              <a:rPr lang="en-US" sz="3400" dirty="0" err="1" smtClean="0"/>
              <a:t>itemset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accent1"/>
                </a:solidFill>
              </a:rPr>
              <a:t>X , 	</a:t>
            </a:r>
          </a:p>
          <a:p>
            <a:pPr>
              <a:buNone/>
            </a:pPr>
            <a:r>
              <a:rPr lang="en-US" sz="3400" b="1" dirty="0" smtClean="0">
                <a:solidFill>
                  <a:schemeClr val="accent1"/>
                </a:solidFill>
              </a:rPr>
              <a:t>	s(A U {X}) =  s({A,B} U X)</a:t>
            </a:r>
          </a:p>
          <a:p>
            <a:endParaRPr lang="en-US" sz="3400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No need to count the frequencies of sets </a:t>
            </a:r>
            <a:r>
              <a:rPr lang="en-US" sz="3400" b="1" dirty="0" smtClean="0">
                <a:solidFill>
                  <a:schemeClr val="accent1"/>
                </a:solidFill>
              </a:rPr>
              <a:t>X </a:t>
            </a:r>
            <a:r>
              <a:rPr lang="en-US" sz="2900" b="1" dirty="0" smtClean="0">
                <a:solidFill>
                  <a:schemeClr val="accent1"/>
                </a:solidFill>
              </a:rPr>
              <a:t>U</a:t>
            </a:r>
            <a:r>
              <a:rPr lang="en-US" sz="3400" b="1" dirty="0" smtClean="0">
                <a:solidFill>
                  <a:schemeClr val="accent1"/>
                </a:solidFill>
              </a:rPr>
              <a:t> {A,B} </a:t>
            </a:r>
            <a:r>
              <a:rPr lang="en-US" sz="3400" b="1" dirty="0" smtClean="0">
                <a:solidFill>
                  <a:srgbClr val="FF0000"/>
                </a:solidFill>
              </a:rPr>
              <a:t>from the database!</a:t>
            </a:r>
          </a:p>
          <a:p>
            <a:endParaRPr lang="en-US" sz="3400" dirty="0" smtClean="0"/>
          </a:p>
          <a:p>
            <a:r>
              <a:rPr lang="en-US" sz="3400" dirty="0" smtClean="0"/>
              <a:t>If there are lots of rules with confidence </a:t>
            </a:r>
            <a:r>
              <a:rPr lang="en-US" sz="3400" b="1" dirty="0" smtClean="0">
                <a:solidFill>
                  <a:srgbClr val="0070C0"/>
                </a:solidFill>
              </a:rPr>
              <a:t>1</a:t>
            </a:r>
            <a:r>
              <a:rPr lang="en-US" sz="3400" dirty="0" smtClean="0"/>
              <a:t>, then a significant amount of work can be saved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useful if there are strong correlations between the items and when the transactions in the database are similar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closed patterns are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patterns and their frequencies alone are sufficient representation for all the frequencies of all frequent patterns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Proof: </a:t>
            </a:r>
            <a:r>
              <a:rPr lang="en-US" dirty="0" smtClean="0"/>
              <a:t>Assume a 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is closed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 s(X) </a:t>
            </a:r>
            <a:r>
              <a:rPr lang="en-US" dirty="0" smtClean="0">
                <a:sym typeface="Wingdings" pitchFamily="2" charset="2"/>
              </a:rPr>
              <a:t>is known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X </a:t>
            </a:r>
            <a:r>
              <a:rPr lang="en-US" dirty="0" smtClean="0">
                <a:sym typeface="Wingdings" pitchFamily="2" charset="2"/>
              </a:rPr>
              <a:t>is not closed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s(X) = max {s(Y) | Y is closed and X subset of Y}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</a:t>
            </a:r>
            <a:r>
              <a:rPr lang="en-US" dirty="0" err="1" smtClean="0"/>
              <a:t>vs</a:t>
            </a:r>
            <a:r>
              <a:rPr lang="en-US" dirty="0" smtClean="0"/>
              <a:t> Closed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Knowing all maximal patterns (and their frequencies) allows us to reconstruct the set of frequent patterns</a:t>
            </a:r>
          </a:p>
          <a:p>
            <a:endParaRPr lang="en-US" dirty="0" smtClean="0"/>
          </a:p>
          <a:p>
            <a:r>
              <a:rPr lang="en-US" dirty="0" smtClean="0"/>
              <a:t>Knowing all closed patterns and their frequencies allows us to reconstruct the set of all frequent patterns and their frequencies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980281"/>
          <a:ext cx="4038600" cy="3765801"/>
        </p:xfrm>
        <a:graphic>
          <a:graphicData uri="http://schemas.openxmlformats.org/presentationml/2006/ole">
            <p:oleObj spid="_x0000_s36866" name="Visio" r:id="rId3" imgW="6603848" imgH="61579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more algorithmic approach to reducing the collection of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Prototype problems: Covering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Setting: </a:t>
            </a:r>
          </a:p>
          <a:p>
            <a:pPr lvl="1"/>
            <a:r>
              <a:rPr lang="en-US" dirty="0" smtClean="0"/>
              <a:t>Universe of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dirty="0" smtClean="0">
                <a:solidFill>
                  <a:schemeClr val="accent1"/>
                </a:solidFill>
              </a:rPr>
              <a:t>U = {U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,…,U</a:t>
            </a:r>
            <a:r>
              <a:rPr lang="en-US" baseline="-25000" dirty="0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sets </a:t>
            </a:r>
            <a:r>
              <a:rPr lang="en-US" dirty="0" smtClean="0">
                <a:solidFill>
                  <a:schemeClr val="accent1"/>
                </a:solidFill>
              </a:rPr>
              <a:t>S = {s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,…,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Find a collection </a:t>
            </a:r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 smtClean="0"/>
              <a:t>of sets in </a:t>
            </a:r>
            <a:r>
              <a:rPr lang="en-US" dirty="0" smtClean="0">
                <a:solidFill>
                  <a:schemeClr val="accent1"/>
                </a:solidFill>
              </a:rPr>
              <a:t>S (C subset of S) </a:t>
            </a:r>
            <a:r>
              <a:rPr lang="en-US" dirty="0" smtClean="0"/>
              <a:t>such that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U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200" baseline="-25000" dirty="0" smtClean="0">
                <a:solidFill>
                  <a:schemeClr val="accent1"/>
                </a:solidFill>
              </a:rPr>
              <a:t>є</a:t>
            </a:r>
            <a:r>
              <a:rPr lang="en-US" sz="3200" baseline="-25000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contains many elements from </a:t>
            </a:r>
            <a:r>
              <a:rPr lang="en-US" dirty="0" smtClean="0">
                <a:solidFill>
                  <a:schemeClr val="accent1"/>
                </a:solidFill>
              </a:rPr>
              <a:t>U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U:</a:t>
            </a:r>
            <a:r>
              <a:rPr lang="en-US" dirty="0" smtClean="0"/>
              <a:t> set of documents in a collection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</a:t>
            </a:r>
            <a:r>
              <a:rPr lang="en-US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set of documents that contain term </a:t>
            </a:r>
            <a:r>
              <a:rPr lang="en-US" dirty="0" err="1" smtClean="0">
                <a:solidFill>
                  <a:schemeClr val="accent1"/>
                </a:solidFill>
              </a:rPr>
              <a:t>t</a:t>
            </a:r>
            <a:r>
              <a:rPr lang="en-US" baseline="-25000" dirty="0" err="1" smtClean="0">
                <a:solidFill>
                  <a:schemeClr val="accent1"/>
                </a:solidFill>
              </a:rPr>
              <a:t>i</a:t>
            </a:r>
            <a:endParaRPr lang="en-US" baseline="-250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Find a collection of terms that cover most of the documents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Too many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If {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Tahoma"/>
                <a:ea typeface="宋体" pitchFamily="2" charset="-122"/>
              </a:rPr>
              <a:t>…</a:t>
            </a:r>
            <a:r>
              <a:rPr lang="en-US" altLang="zh-CN" dirty="0">
                <a:ea typeface="宋体" pitchFamily="2" charset="-122"/>
              </a:rPr>
              <a:t>, a</a:t>
            </a:r>
            <a:r>
              <a:rPr lang="en-US" altLang="zh-CN" baseline="-25000" dirty="0">
                <a:ea typeface="宋体" pitchFamily="2" charset="-122"/>
              </a:rPr>
              <a:t>100</a:t>
            </a: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smtClean="0">
                <a:ea typeface="宋体" pitchFamily="2" charset="-122"/>
              </a:rPr>
              <a:t> is a frequent </a:t>
            </a:r>
            <a:r>
              <a:rPr lang="en-US" altLang="zh-CN" dirty="0" err="1" smtClean="0">
                <a:ea typeface="宋体" pitchFamily="2" charset="-122"/>
              </a:rPr>
              <a:t>itemset</a:t>
            </a:r>
            <a:r>
              <a:rPr lang="en-US" altLang="zh-CN" dirty="0" smtClean="0">
                <a:ea typeface="宋体" pitchFamily="2" charset="-122"/>
              </a:rPr>
              <a:t>, then there are</a:t>
            </a:r>
          </a:p>
          <a:p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1.27*10</a:t>
            </a:r>
            <a:r>
              <a:rPr lang="en-US" altLang="zh-CN" b="1" baseline="30000" dirty="0" smtClean="0">
                <a:solidFill>
                  <a:srgbClr val="FF0000"/>
                </a:solidFill>
                <a:ea typeface="宋体" pitchFamily="2" charset="-122"/>
              </a:rPr>
              <a:t>30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frequent sub-patterns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!</a:t>
            </a:r>
          </a:p>
          <a:p>
            <a:endParaRPr lang="en-US" altLang="zh-CN" dirty="0" smtClean="0">
              <a:solidFill>
                <a:schemeClr val="hlink"/>
              </a:solidFill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There should be some more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condensed </a:t>
            </a:r>
            <a:r>
              <a:rPr lang="en-US" altLang="zh-CN" dirty="0" smtClean="0">
                <a:ea typeface="宋体" pitchFamily="2" charset="-122"/>
              </a:rPr>
              <a:t>way to describe the data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2438400"/>
          <a:ext cx="4876800" cy="838200"/>
        </p:xfrm>
        <a:graphic>
          <a:graphicData uri="http://schemas.openxmlformats.org/presentationml/2006/ole">
            <p:oleObj spid="_x0000_s35842" name="Equation" r:id="rId4" imgW="22096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covering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Set cover problem: </a:t>
            </a:r>
            <a:r>
              <a:rPr lang="en-US" dirty="0" smtClean="0"/>
              <a:t>Find a small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of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 such that </a:t>
            </a:r>
            <a:r>
              <a:rPr lang="en-US" i="1" dirty="0" smtClean="0"/>
              <a:t>all elements in the universe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are covered by some set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Best collection problem: </a:t>
            </a:r>
            <a:r>
              <a:rPr lang="en-US" dirty="0" smtClean="0"/>
              <a:t>find a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b="1" dirty="0" smtClean="0"/>
              <a:t> </a:t>
            </a:r>
            <a:r>
              <a:rPr lang="en-US" dirty="0" smtClean="0"/>
              <a:t>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dirty="0" smtClean="0"/>
              <a:t>such that the collection covers as many elements from the universe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b="1" dirty="0" smtClean="0"/>
              <a:t> </a:t>
            </a:r>
            <a:r>
              <a:rPr lang="en-US" dirty="0" smtClean="0"/>
              <a:t>as possible</a:t>
            </a:r>
          </a:p>
          <a:p>
            <a:endParaRPr lang="en-US" b="1" dirty="0" smtClean="0"/>
          </a:p>
          <a:p>
            <a:r>
              <a:rPr lang="en-US" dirty="0" smtClean="0"/>
              <a:t>Both problems are NP-hard</a:t>
            </a:r>
          </a:p>
          <a:p>
            <a:endParaRPr lang="en-US" b="1" dirty="0" smtClean="0"/>
          </a:p>
          <a:p>
            <a:r>
              <a:rPr lang="en-US" dirty="0" smtClean="0"/>
              <a:t>Simple approximation algorithms with provable properties are available and very useful in practice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Universe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b="1" dirty="0" smtClean="0">
                <a:solidFill>
                  <a:schemeClr val="accent1"/>
                </a:solidFill>
              </a:rPr>
              <a:t>U = {U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,…,U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sets </a:t>
            </a:r>
            <a:r>
              <a:rPr lang="en-US" b="1" dirty="0" smtClean="0">
                <a:solidFill>
                  <a:schemeClr val="accent1"/>
                </a:solidFill>
              </a:rPr>
              <a:t>S = {s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 </a:t>
            </a:r>
            <a:r>
              <a:rPr lang="en-US" dirty="0" smtClean="0"/>
              <a:t>such that </a:t>
            </a:r>
            <a:r>
              <a:rPr lang="en-US" b="1" dirty="0" err="1" smtClean="0">
                <a:solidFill>
                  <a:schemeClr val="accent1"/>
                </a:solidFill>
              </a:rPr>
              <a:t>U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=U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Find the smallest number of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to form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subset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such that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U</a:t>
            </a:r>
            <a:r>
              <a:rPr lang="en-US" sz="3600" b="1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600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sz="3600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c=U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set-cover problem is </a:t>
            </a:r>
            <a:r>
              <a:rPr lang="en-US" b="1" dirty="0" smtClean="0"/>
              <a:t>NP-hard</a:t>
            </a:r>
            <a:r>
              <a:rPr lang="en-US" dirty="0" smtClean="0"/>
              <a:t> (what does this mean?)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all </a:t>
            </a:r>
            <a:r>
              <a:rPr lang="en-US" dirty="0" err="1" smtClean="0"/>
              <a:t>subcollections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Select the smallest one that covers all the elements in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endParaRPr lang="en-US" b="1" dirty="0" smtClean="0"/>
          </a:p>
          <a:p>
            <a:r>
              <a:rPr lang="en-US" dirty="0" smtClean="0"/>
              <a:t>The running time of the trivial algorithm is </a:t>
            </a:r>
            <a:r>
              <a:rPr lang="en-US" b="1" dirty="0" smtClean="0">
                <a:solidFill>
                  <a:schemeClr val="accent1"/>
                </a:solidFill>
              </a:rPr>
              <a:t>O(2</a:t>
            </a:r>
            <a:r>
              <a:rPr lang="en-US" b="1" baseline="30000" dirty="0" smtClean="0">
                <a:solidFill>
                  <a:schemeClr val="accent1"/>
                </a:solidFill>
              </a:rPr>
              <a:t>|S</a:t>
            </a:r>
            <a:r>
              <a:rPr lang="en-US" b="1" dirty="0" smtClean="0">
                <a:solidFill>
                  <a:schemeClr val="accent1"/>
                </a:solidFill>
              </a:rPr>
              <a:t>||U|)</a:t>
            </a:r>
          </a:p>
          <a:p>
            <a:endParaRPr lang="en-US" b="1" dirty="0" smtClean="0"/>
          </a:p>
          <a:p>
            <a:r>
              <a:rPr lang="en-US" dirty="0" smtClean="0"/>
              <a:t>This is way too slow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for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first the largest-cardinality set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Remove the elements from </a:t>
            </a:r>
            <a:r>
              <a:rPr lang="en-US" b="1" dirty="0" smtClean="0">
                <a:solidFill>
                  <a:schemeClr val="accent1"/>
                </a:solidFill>
              </a:rPr>
              <a:t>s </a:t>
            </a:r>
            <a:r>
              <a:rPr lang="en-US" dirty="0" smtClean="0"/>
              <a:t>from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err="1" smtClean="0"/>
              <a:t>Recompute</a:t>
            </a:r>
            <a:r>
              <a:rPr lang="en-US" dirty="0" smtClean="0"/>
              <a:t> the sizes of the remaining sets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Go back to the first 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= {}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not empty </a:t>
            </a:r>
            <a:r>
              <a:rPr lang="en-US" b="1" dirty="0" smtClean="0"/>
              <a:t>do</a:t>
            </a:r>
          </a:p>
          <a:p>
            <a:pPr lvl="1"/>
            <a:r>
              <a:rPr lang="en-US" dirty="0" smtClean="0"/>
              <a:t>For all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az-Cyrl-AZ" b="1" dirty="0" smtClean="0">
                <a:solidFill>
                  <a:schemeClr val="accent1"/>
                </a:solidFill>
              </a:rPr>
              <a:t>є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let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=|s intersection X|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be such that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maximal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C U {s}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X\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consideration of how good or bad a selected set is going to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the greedy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a minimization problem</a:t>
            </a:r>
          </a:p>
          <a:p>
            <a:pPr lvl="1"/>
            <a:r>
              <a:rPr lang="en-US" dirty="0" smtClean="0"/>
              <a:t>In our case we want to minimize the </a:t>
            </a:r>
            <a:r>
              <a:rPr lang="en-US" b="1" i="1" dirty="0" smtClean="0"/>
              <a:t>cardinality</a:t>
            </a:r>
            <a:r>
              <a:rPr lang="en-US" dirty="0" smtClean="0"/>
              <a:t> of set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 an instance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, and cost 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 </a:t>
            </a:r>
            <a:r>
              <a:rPr lang="en-US" dirty="0" smtClean="0"/>
              <a:t>of the optimal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  <a:r>
              <a:rPr lang="en-US" dirty="0" smtClean="0"/>
              <a:t>: is the minimum number of sets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that cover all elements in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1"/>
                </a:solidFill>
              </a:rPr>
              <a:t>a(I)</a:t>
            </a:r>
            <a:r>
              <a:rPr lang="en-US" dirty="0" smtClean="0"/>
              <a:t> be the cost of the approximate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a(I)</a:t>
            </a:r>
            <a:r>
              <a:rPr lang="en-US" dirty="0" smtClean="0"/>
              <a:t>: is the number of sets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that are picked by the greedy algorithm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algorithm for a minimization problem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if for all instances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we have that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				a(I)≤F </a:t>
            </a:r>
            <a:r>
              <a:rPr lang="en-US" sz="2200" b="1" i="1" dirty="0" smtClean="0">
                <a:solidFill>
                  <a:schemeClr val="accent1"/>
                </a:solidFill>
              </a:rPr>
              <a:t>x</a:t>
            </a:r>
            <a:r>
              <a:rPr lang="en-US" b="1" i="1" dirty="0" smtClean="0">
                <a:solidFill>
                  <a:schemeClr val="accent1"/>
                </a:solidFill>
              </a:rPr>
              <a:t> a*(I)</a:t>
            </a:r>
          </a:p>
          <a:p>
            <a:endParaRPr lang="en-US" dirty="0" smtClean="0"/>
          </a:p>
          <a:p>
            <a:r>
              <a:rPr lang="en-US" b="1" i="1" dirty="0" smtClean="0"/>
              <a:t>Can we prove any approximation bounds for the greedy algorithm for set cover ?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the greedy algorithm for set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(Trivial?) Observation</a:t>
            </a:r>
            <a:r>
              <a:rPr lang="en-US" dirty="0" smtClean="0"/>
              <a:t>: The greedy algorithm for set cover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dirty="0" smtClean="0"/>
              <a:t>, where 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dirty="0" smtClean="0"/>
              <a:t> is the set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with the largest cardinality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Proof: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(I)≥N/|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smtClean="0">
                <a:solidFill>
                  <a:schemeClr val="accent1"/>
                </a:solidFill>
              </a:rPr>
              <a:t>| or N ≤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err="1" smtClean="0">
                <a:solidFill>
                  <a:schemeClr val="accent1"/>
                </a:solidFill>
              </a:rPr>
              <a:t>|a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a(I) ≤ N ≤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err="1" smtClean="0">
                <a:solidFill>
                  <a:schemeClr val="accent1"/>
                </a:solidFill>
              </a:rPr>
              <a:t>|a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the greedy algorithm for set cover? A tighter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greedy algorithm for set cover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O(log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smtClean="0">
                <a:solidFill>
                  <a:schemeClr val="accent1"/>
                </a:solidFill>
              </a:rPr>
              <a:t>|)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Proof</a:t>
            </a:r>
            <a:r>
              <a:rPr lang="en-US" dirty="0" smtClean="0"/>
              <a:t>: (From CLR “Introduction to Algorithms”)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Best-collection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Universe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b="1" dirty="0" smtClean="0">
                <a:solidFill>
                  <a:schemeClr val="accent1"/>
                </a:solidFill>
              </a:rPr>
              <a:t>U = {U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,…,U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/>
              <a:t> </a:t>
            </a:r>
            <a:r>
              <a:rPr lang="en-US" dirty="0" smtClean="0"/>
              <a:t>sets </a:t>
            </a:r>
            <a:r>
              <a:rPr lang="en-US" b="1" dirty="0" smtClean="0">
                <a:solidFill>
                  <a:schemeClr val="accent1"/>
                </a:solidFill>
              </a:rPr>
              <a:t>S = {s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 </a:t>
            </a:r>
            <a:r>
              <a:rPr lang="en-US" dirty="0" smtClean="0"/>
              <a:t>such that </a:t>
            </a:r>
            <a:r>
              <a:rPr lang="en-US" b="1" dirty="0" err="1" smtClean="0">
                <a:solidFill>
                  <a:schemeClr val="accent1"/>
                </a:solidFill>
              </a:rPr>
              <a:t>U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=U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Find the a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consisting of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f (C) = |</a:t>
            </a:r>
            <a:r>
              <a:rPr lang="en-US" sz="3600" b="1" dirty="0" err="1" smtClean="0">
                <a:solidFill>
                  <a:schemeClr val="accent1"/>
                </a:solidFill>
              </a:rPr>
              <a:t>U</a:t>
            </a:r>
            <a:r>
              <a:rPr lang="en-US" sz="3600" b="1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600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sz="3600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c|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i="1" dirty="0" smtClean="0"/>
              <a:t>maximized</a:t>
            </a:r>
            <a:r>
              <a:rPr lang="en-US" b="1" i="1" baseline="-25000" dirty="0" smtClean="0"/>
              <a:t> 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smtClean="0"/>
              <a:t>The best-</a:t>
            </a:r>
            <a:r>
              <a:rPr lang="en-US" dirty="0" err="1" smtClean="0"/>
              <a:t>colection</a:t>
            </a:r>
            <a:r>
              <a:rPr lang="en-US" dirty="0" smtClean="0"/>
              <a:t> problem is NP-hard </a:t>
            </a:r>
          </a:p>
          <a:p>
            <a:endParaRPr lang="en-US" dirty="0" smtClean="0"/>
          </a:p>
          <a:p>
            <a:r>
              <a:rPr lang="en-US" dirty="0" smtClean="0"/>
              <a:t>Simple approximation algorithm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Frequent </a:t>
            </a:r>
            <a:r>
              <a:rPr lang="en-US" altLang="zh-CN" sz="4000" dirty="0" err="1" smtClean="0">
                <a:ea typeface="宋体" pitchFamily="2" charset="-122"/>
              </a:rPr>
              <a:t>itemsets</a:t>
            </a:r>
            <a:r>
              <a:rPr lang="en-US" altLang="zh-CN" sz="4000" dirty="0" smtClean="0">
                <a:ea typeface="宋体" pitchFamily="2" charset="-122"/>
              </a:rPr>
              <a:t> maybe too many to be helpful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there are </a:t>
            </a:r>
            <a:r>
              <a:rPr lang="en-US" altLang="zh-CN" dirty="0" smtClean="0">
                <a:ea typeface="宋体" pitchFamily="2" charset="-122"/>
              </a:rPr>
              <a:t>many and large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r>
              <a:rPr lang="en-US" altLang="zh-CN" dirty="0" smtClean="0">
                <a:ea typeface="宋体" pitchFamily="2" charset="-122"/>
              </a:rPr>
              <a:t> enumerating </a:t>
            </a:r>
            <a:r>
              <a:rPr lang="en-US" altLang="zh-CN" dirty="0">
                <a:ea typeface="宋体" pitchFamily="2" charset="-122"/>
              </a:rPr>
              <a:t>all of them is costly.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We </a:t>
            </a:r>
            <a:r>
              <a:rPr lang="en-US" altLang="zh-CN" dirty="0">
                <a:ea typeface="宋体" pitchFamily="2" charset="-122"/>
              </a:rPr>
              <a:t>may be interested in finding the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boundary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frequent patterns.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Question: </a:t>
            </a:r>
            <a:r>
              <a:rPr lang="en-US" altLang="zh-CN" dirty="0" smtClean="0">
                <a:ea typeface="宋体" pitchFamily="2" charset="-122"/>
              </a:rPr>
              <a:t>Is there a good definition of such boundary?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approximation algorithm for the best-collection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 = {}</a:t>
            </a:r>
          </a:p>
          <a:p>
            <a:r>
              <a:rPr lang="en-US" b="1" dirty="0" smtClean="0"/>
              <a:t>for every</a:t>
            </a:r>
            <a:r>
              <a:rPr lang="en-US" dirty="0" smtClean="0"/>
              <a:t> set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b="1" i="1" dirty="0" smtClean="0"/>
              <a:t>not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compute the gain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g(s) = f(C U {s}) – f(C)</a:t>
            </a:r>
          </a:p>
          <a:p>
            <a:r>
              <a:rPr lang="en-US" dirty="0" smtClean="0"/>
              <a:t>Select the set </a:t>
            </a:r>
            <a:r>
              <a:rPr lang="en-US" b="1" dirty="0" smtClean="0">
                <a:solidFill>
                  <a:schemeClr val="accent1"/>
                </a:solidFill>
              </a:rPr>
              <a:t>s </a:t>
            </a:r>
            <a:r>
              <a:rPr lang="en-US" dirty="0" smtClean="0"/>
              <a:t>with the </a:t>
            </a:r>
            <a:r>
              <a:rPr lang="en-US" b="1" i="1" dirty="0" smtClean="0"/>
              <a:t>maximum</a:t>
            </a:r>
            <a:r>
              <a:rPr lang="en-US" dirty="0" smtClean="0"/>
              <a:t> gain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 = C U {s}</a:t>
            </a:r>
          </a:p>
          <a:p>
            <a:r>
              <a:rPr lang="en-US" b="1" dirty="0" smtClean="0"/>
              <a:t>Repeat</a:t>
            </a:r>
            <a:r>
              <a:rPr lang="en-US" dirty="0" smtClean="0"/>
              <a:t> </a:t>
            </a:r>
            <a:r>
              <a:rPr lang="en-US" b="1" dirty="0" smtClean="0"/>
              <a:t>until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 </a:t>
            </a:r>
            <a:r>
              <a:rPr lang="en-US" dirty="0" smtClean="0"/>
              <a:t>has</a:t>
            </a:r>
            <a:r>
              <a:rPr lang="en-US" b="1" dirty="0" smtClean="0">
                <a:solidFill>
                  <a:schemeClr val="accent1"/>
                </a:solidFill>
              </a:rPr>
              <a:t> k </a:t>
            </a:r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greedy</a:t>
            </a:r>
            <a:r>
              <a:rPr lang="en-US" dirty="0" smtClean="0"/>
              <a:t> algorithm for the best-collection problem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 : optimal </a:t>
            </a:r>
            <a:r>
              <a:rPr lang="en-US" dirty="0" smtClean="0">
                <a:solidFill>
                  <a:schemeClr val="accent1"/>
                </a:solidFill>
              </a:rPr>
              <a:t>collection of cardinality</a:t>
            </a:r>
            <a:r>
              <a:rPr lang="en-US" b="1" dirty="0" smtClean="0">
                <a:solidFill>
                  <a:schemeClr val="accent1"/>
                </a:solidFill>
              </a:rPr>
              <a:t> k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 : </a:t>
            </a:r>
            <a:r>
              <a:rPr lang="en-US" dirty="0" smtClean="0"/>
              <a:t>collection output by the </a:t>
            </a:r>
            <a:r>
              <a:rPr lang="en-US" b="1" i="1" dirty="0" smtClean="0"/>
              <a:t>greedy</a:t>
            </a:r>
            <a:r>
              <a:rPr lang="en-US" dirty="0" smtClean="0"/>
              <a:t> algorithm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f(C ) ≥ (e-1)/e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b="1" dirty="0" smtClean="0">
                <a:solidFill>
                  <a:schemeClr val="accent1"/>
                </a:solidFill>
              </a:rPr>
              <a:t> f(C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 functions and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(defined on sets of some universe)  is </a:t>
            </a:r>
            <a:r>
              <a:rPr lang="en-US" b="1" dirty="0" err="1" smtClean="0">
                <a:solidFill>
                  <a:srgbClr val="FF0000"/>
                </a:solidFill>
              </a:rPr>
              <a:t>submodular</a:t>
            </a:r>
            <a:r>
              <a:rPr lang="en-US" dirty="0" smtClean="0"/>
              <a:t> if </a:t>
            </a:r>
          </a:p>
          <a:p>
            <a:pPr lvl="1"/>
            <a:r>
              <a:rPr lang="en-US" b="1" i="1" dirty="0" smtClean="0"/>
              <a:t>for all </a:t>
            </a:r>
            <a:r>
              <a:rPr lang="en-US" dirty="0" smtClean="0"/>
              <a:t>sets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b="1" i="1" dirty="0" smtClean="0"/>
              <a:t>subset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x </a:t>
            </a:r>
            <a:r>
              <a:rPr lang="en-US" b="1" i="1" dirty="0" smtClean="0"/>
              <a:t>any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element in the universe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f(S U {x}) – f(S ) ≥ f(T U {x} ) – f(T)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Theorem: </a:t>
            </a:r>
            <a:r>
              <a:rPr lang="en-US" dirty="0" smtClean="0"/>
              <a:t>For </a:t>
            </a:r>
            <a:r>
              <a:rPr lang="en-US" b="1" dirty="0" smtClean="0"/>
              <a:t>all maximization</a:t>
            </a:r>
            <a:r>
              <a:rPr lang="en-US" dirty="0" smtClean="0"/>
              <a:t> problems where the optimization function is </a:t>
            </a:r>
            <a:r>
              <a:rPr lang="en-US" b="1" dirty="0" err="1" smtClean="0"/>
              <a:t>submodular</a:t>
            </a:r>
            <a:r>
              <a:rPr lang="en-US" dirty="0" smtClean="0"/>
              <a:t>, the </a:t>
            </a:r>
            <a:r>
              <a:rPr lang="en-US" b="1" i="1" dirty="0" smtClean="0"/>
              <a:t>greedy</a:t>
            </a:r>
            <a:r>
              <a:rPr lang="en-US" dirty="0" smtClean="0"/>
              <a:t> algorithm has approximation factor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  <a:r>
              <a:rPr lang="en-US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Again: Can you </a:t>
            </a:r>
            <a:r>
              <a:rPr lang="en-US" smtClean="0"/>
              <a:t>think of a </a:t>
            </a:r>
            <a:r>
              <a:rPr lang="en-US" dirty="0" smtClean="0"/>
              <a:t>more algorithmic approach to reducing the collection of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Approximating a collection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a collection of frequent patterns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Each pattern </a:t>
            </a:r>
            <a:r>
              <a:rPr lang="en-US" b="1" dirty="0" smtClean="0">
                <a:solidFill>
                  <a:srgbClr val="0070C0"/>
                </a:solidFill>
              </a:rPr>
              <a:t>X </a:t>
            </a:r>
            <a:r>
              <a:rPr lang="az-Cyrl-AZ" b="1" dirty="0" smtClean="0">
                <a:solidFill>
                  <a:srgbClr val="0070C0"/>
                </a:solidFill>
              </a:rPr>
              <a:t>є</a:t>
            </a:r>
            <a:r>
              <a:rPr lang="en-US" b="1" dirty="0" smtClean="0">
                <a:solidFill>
                  <a:srgbClr val="0070C0"/>
                </a:solidFill>
              </a:rPr>
              <a:t> S </a:t>
            </a:r>
            <a:r>
              <a:rPr lang="en-US" dirty="0" smtClean="0"/>
              <a:t>is </a:t>
            </a:r>
            <a:r>
              <a:rPr lang="en-US" b="1" i="1" dirty="0" smtClean="0"/>
              <a:t>described by the patterns that covers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Cov</a:t>
            </a:r>
            <a:r>
              <a:rPr lang="en-US" b="1" dirty="0" smtClean="0">
                <a:solidFill>
                  <a:srgbClr val="0070C0"/>
                </a:solidFill>
              </a:rPr>
              <a:t>(X) = { Y | Y </a:t>
            </a:r>
            <a:r>
              <a:rPr lang="az-Cyrl-AZ" b="1" dirty="0" smtClean="0">
                <a:solidFill>
                  <a:srgbClr val="0070C0"/>
                </a:solidFill>
              </a:rPr>
              <a:t>є</a:t>
            </a:r>
            <a:r>
              <a:rPr lang="en-US" b="1" dirty="0" smtClean="0">
                <a:solidFill>
                  <a:srgbClr val="0070C0"/>
                </a:solidFill>
              </a:rPr>
              <a:t> S and Y subset of X}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Find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patterns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to form set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such that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1"/>
                </a:solidFill>
              </a:rPr>
              <a:t>|U</a:t>
            </a:r>
            <a:r>
              <a:rPr lang="en-US" b="1" baseline="-25000" dirty="0" smtClean="0">
                <a:solidFill>
                  <a:schemeClr val="accent1"/>
                </a:solidFill>
              </a:rPr>
              <a:t>X</a:t>
            </a:r>
            <a:r>
              <a:rPr lang="az-Cyrl-AZ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Cov</a:t>
            </a:r>
            <a:r>
              <a:rPr lang="en-US" b="1" dirty="0" smtClean="0">
                <a:solidFill>
                  <a:schemeClr val="accent1"/>
                </a:solidFill>
              </a:rPr>
              <a:t>(X)| </a:t>
            </a:r>
          </a:p>
          <a:p>
            <a:pPr>
              <a:buNone/>
            </a:pPr>
            <a:r>
              <a:rPr lang="en-US" dirty="0" smtClean="0"/>
              <a:t>	is maximized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 rot="5400000">
            <a:off x="2324100" y="342900"/>
            <a:ext cx="4876800" cy="6477000"/>
          </a:xfrm>
          <a:prstGeom prst="hexagon">
            <a:avLst>
              <a:gd name="adj" fmla="val 25455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62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ll items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09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empty set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914400" y="3380815"/>
            <a:ext cx="7273636" cy="1918549"/>
          </a:xfrm>
          <a:custGeom>
            <a:avLst/>
            <a:gdLst>
              <a:gd name="connsiteX0" fmla="*/ 0 w 7273636"/>
              <a:gd name="connsiteY0" fmla="*/ 48185 h 1918549"/>
              <a:gd name="connsiteX1" fmla="*/ 415636 w 7273636"/>
              <a:gd name="connsiteY1" fmla="*/ 68967 h 1918549"/>
              <a:gd name="connsiteX2" fmla="*/ 1018309 w 7273636"/>
              <a:gd name="connsiteY2" fmla="*/ 110530 h 1918549"/>
              <a:gd name="connsiteX3" fmla="*/ 1413164 w 7273636"/>
              <a:gd name="connsiteY3" fmla="*/ 110530 h 1918549"/>
              <a:gd name="connsiteX4" fmla="*/ 2286000 w 7273636"/>
              <a:gd name="connsiteY4" fmla="*/ 131312 h 1918549"/>
              <a:gd name="connsiteX5" fmla="*/ 2576945 w 7273636"/>
              <a:gd name="connsiteY5" fmla="*/ 131312 h 1918549"/>
              <a:gd name="connsiteX6" fmla="*/ 2639291 w 7273636"/>
              <a:gd name="connsiteY6" fmla="*/ 172876 h 1918549"/>
              <a:gd name="connsiteX7" fmla="*/ 2763982 w 7273636"/>
              <a:gd name="connsiteY7" fmla="*/ 318349 h 1918549"/>
              <a:gd name="connsiteX8" fmla="*/ 2805545 w 7273636"/>
              <a:gd name="connsiteY8" fmla="*/ 380694 h 1918549"/>
              <a:gd name="connsiteX9" fmla="*/ 2867891 w 7273636"/>
              <a:gd name="connsiteY9" fmla="*/ 422258 h 1918549"/>
              <a:gd name="connsiteX10" fmla="*/ 2971800 w 7273636"/>
              <a:gd name="connsiteY10" fmla="*/ 546949 h 1918549"/>
              <a:gd name="connsiteX11" fmla="*/ 3054927 w 7273636"/>
              <a:gd name="connsiteY11" fmla="*/ 671640 h 1918549"/>
              <a:gd name="connsiteX12" fmla="*/ 3158836 w 7273636"/>
              <a:gd name="connsiteY12" fmla="*/ 754767 h 1918549"/>
              <a:gd name="connsiteX13" fmla="*/ 3221182 w 7273636"/>
              <a:gd name="connsiteY13" fmla="*/ 837894 h 1918549"/>
              <a:gd name="connsiteX14" fmla="*/ 3241964 w 7273636"/>
              <a:gd name="connsiteY14" fmla="*/ 900240 h 1918549"/>
              <a:gd name="connsiteX15" fmla="*/ 3325091 w 7273636"/>
              <a:gd name="connsiteY15" fmla="*/ 941803 h 1918549"/>
              <a:gd name="connsiteX16" fmla="*/ 3470564 w 7273636"/>
              <a:gd name="connsiteY16" fmla="*/ 983367 h 1918549"/>
              <a:gd name="connsiteX17" fmla="*/ 3532909 w 7273636"/>
              <a:gd name="connsiteY17" fmla="*/ 1004149 h 1918549"/>
              <a:gd name="connsiteX18" fmla="*/ 3761509 w 7273636"/>
              <a:gd name="connsiteY18" fmla="*/ 962585 h 1918549"/>
              <a:gd name="connsiteX19" fmla="*/ 3865418 w 7273636"/>
              <a:gd name="connsiteY19" fmla="*/ 941803 h 1918549"/>
              <a:gd name="connsiteX20" fmla="*/ 3990109 w 7273636"/>
              <a:gd name="connsiteY20" fmla="*/ 921021 h 1918549"/>
              <a:gd name="connsiteX21" fmla="*/ 4114800 w 7273636"/>
              <a:gd name="connsiteY21" fmla="*/ 879458 h 1918549"/>
              <a:gd name="connsiteX22" fmla="*/ 4260273 w 7273636"/>
              <a:gd name="connsiteY22" fmla="*/ 837894 h 1918549"/>
              <a:gd name="connsiteX23" fmla="*/ 4384964 w 7273636"/>
              <a:gd name="connsiteY23" fmla="*/ 775549 h 1918549"/>
              <a:gd name="connsiteX24" fmla="*/ 4447309 w 7273636"/>
              <a:gd name="connsiteY24" fmla="*/ 713203 h 1918549"/>
              <a:gd name="connsiteX25" fmla="*/ 4468091 w 7273636"/>
              <a:gd name="connsiteY25" fmla="*/ 650858 h 1918549"/>
              <a:gd name="connsiteX26" fmla="*/ 4675909 w 7273636"/>
              <a:gd name="connsiteY26" fmla="*/ 588512 h 1918549"/>
              <a:gd name="connsiteX27" fmla="*/ 4800600 w 7273636"/>
              <a:gd name="connsiteY27" fmla="*/ 609294 h 1918549"/>
              <a:gd name="connsiteX28" fmla="*/ 4925291 w 7273636"/>
              <a:gd name="connsiteY28" fmla="*/ 650858 h 1918549"/>
              <a:gd name="connsiteX29" fmla="*/ 4946073 w 7273636"/>
              <a:gd name="connsiteY29" fmla="*/ 713203 h 1918549"/>
              <a:gd name="connsiteX30" fmla="*/ 5070764 w 7273636"/>
              <a:gd name="connsiteY30" fmla="*/ 837894 h 1918549"/>
              <a:gd name="connsiteX31" fmla="*/ 5112327 w 7273636"/>
              <a:gd name="connsiteY31" fmla="*/ 921021 h 1918549"/>
              <a:gd name="connsiteX32" fmla="*/ 5174673 w 7273636"/>
              <a:gd name="connsiteY32" fmla="*/ 1004149 h 1918549"/>
              <a:gd name="connsiteX33" fmla="*/ 5195455 w 7273636"/>
              <a:gd name="connsiteY33" fmla="*/ 1066494 h 1918549"/>
              <a:gd name="connsiteX34" fmla="*/ 5257800 w 7273636"/>
              <a:gd name="connsiteY34" fmla="*/ 1128840 h 1918549"/>
              <a:gd name="connsiteX35" fmla="*/ 5320145 w 7273636"/>
              <a:gd name="connsiteY35" fmla="*/ 1211967 h 1918549"/>
              <a:gd name="connsiteX36" fmla="*/ 5382491 w 7273636"/>
              <a:gd name="connsiteY36" fmla="*/ 1274312 h 1918549"/>
              <a:gd name="connsiteX37" fmla="*/ 5486400 w 7273636"/>
              <a:gd name="connsiteY37" fmla="*/ 1419785 h 1918549"/>
              <a:gd name="connsiteX38" fmla="*/ 5694218 w 7273636"/>
              <a:gd name="connsiteY38" fmla="*/ 1565258 h 1918549"/>
              <a:gd name="connsiteX39" fmla="*/ 5756564 w 7273636"/>
              <a:gd name="connsiteY39" fmla="*/ 1586040 h 1918549"/>
              <a:gd name="connsiteX40" fmla="*/ 5860473 w 7273636"/>
              <a:gd name="connsiteY40" fmla="*/ 1565258 h 1918549"/>
              <a:gd name="connsiteX41" fmla="*/ 5964382 w 7273636"/>
              <a:gd name="connsiteY41" fmla="*/ 1523694 h 1918549"/>
              <a:gd name="connsiteX42" fmla="*/ 6026727 w 7273636"/>
              <a:gd name="connsiteY42" fmla="*/ 1502912 h 1918549"/>
              <a:gd name="connsiteX43" fmla="*/ 6359236 w 7273636"/>
              <a:gd name="connsiteY43" fmla="*/ 1419785 h 1918549"/>
              <a:gd name="connsiteX44" fmla="*/ 6483927 w 7273636"/>
              <a:gd name="connsiteY44" fmla="*/ 1315876 h 1918549"/>
              <a:gd name="connsiteX45" fmla="*/ 6629400 w 7273636"/>
              <a:gd name="connsiteY45" fmla="*/ 1357440 h 1918549"/>
              <a:gd name="connsiteX46" fmla="*/ 6733309 w 7273636"/>
              <a:gd name="connsiteY46" fmla="*/ 1440567 h 1918549"/>
              <a:gd name="connsiteX47" fmla="*/ 6774873 w 7273636"/>
              <a:gd name="connsiteY47" fmla="*/ 1502912 h 1918549"/>
              <a:gd name="connsiteX48" fmla="*/ 6837218 w 7273636"/>
              <a:gd name="connsiteY48" fmla="*/ 1544476 h 1918549"/>
              <a:gd name="connsiteX49" fmla="*/ 6982691 w 7273636"/>
              <a:gd name="connsiteY49" fmla="*/ 1669167 h 1918549"/>
              <a:gd name="connsiteX50" fmla="*/ 7045036 w 7273636"/>
              <a:gd name="connsiteY50" fmla="*/ 1731512 h 1918549"/>
              <a:gd name="connsiteX51" fmla="*/ 7169727 w 7273636"/>
              <a:gd name="connsiteY51" fmla="*/ 1814640 h 1918549"/>
              <a:gd name="connsiteX52" fmla="*/ 7273636 w 7273636"/>
              <a:gd name="connsiteY52" fmla="*/ 1918549 h 191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273636" h="1918549">
                <a:moveTo>
                  <a:pt x="0" y="48185"/>
                </a:moveTo>
                <a:cubicBezTo>
                  <a:pt x="192738" y="0"/>
                  <a:pt x="49909" y="25079"/>
                  <a:pt x="415636" y="68967"/>
                </a:cubicBezTo>
                <a:cubicBezTo>
                  <a:pt x="699285" y="103005"/>
                  <a:pt x="631259" y="91178"/>
                  <a:pt x="1018309" y="110530"/>
                </a:cubicBezTo>
                <a:cubicBezTo>
                  <a:pt x="1493681" y="163350"/>
                  <a:pt x="899716" y="110530"/>
                  <a:pt x="1413164" y="110530"/>
                </a:cubicBezTo>
                <a:cubicBezTo>
                  <a:pt x="1704192" y="110530"/>
                  <a:pt x="1995055" y="124385"/>
                  <a:pt x="2286000" y="131312"/>
                </a:cubicBezTo>
                <a:cubicBezTo>
                  <a:pt x="2403487" y="120631"/>
                  <a:pt x="2480070" y="82874"/>
                  <a:pt x="2576945" y="131312"/>
                </a:cubicBezTo>
                <a:cubicBezTo>
                  <a:pt x="2599285" y="142482"/>
                  <a:pt x="2618509" y="159021"/>
                  <a:pt x="2639291" y="172876"/>
                </a:cubicBezTo>
                <a:cubicBezTo>
                  <a:pt x="2734715" y="316010"/>
                  <a:pt x="2612795" y="141963"/>
                  <a:pt x="2763982" y="318349"/>
                </a:cubicBezTo>
                <a:cubicBezTo>
                  <a:pt x="2780236" y="337313"/>
                  <a:pt x="2787884" y="363033"/>
                  <a:pt x="2805545" y="380694"/>
                </a:cubicBezTo>
                <a:cubicBezTo>
                  <a:pt x="2823206" y="398355"/>
                  <a:pt x="2848703" y="406268"/>
                  <a:pt x="2867891" y="422258"/>
                </a:cubicBezTo>
                <a:cubicBezTo>
                  <a:pt x="2927896" y="472262"/>
                  <a:pt x="2930932" y="485647"/>
                  <a:pt x="2971800" y="546949"/>
                </a:cubicBezTo>
                <a:cubicBezTo>
                  <a:pt x="3009581" y="698070"/>
                  <a:pt x="2959250" y="575963"/>
                  <a:pt x="3054927" y="671640"/>
                </a:cubicBezTo>
                <a:cubicBezTo>
                  <a:pt x="3148927" y="765640"/>
                  <a:pt x="3037464" y="714309"/>
                  <a:pt x="3158836" y="754767"/>
                </a:cubicBezTo>
                <a:cubicBezTo>
                  <a:pt x="3179618" y="782476"/>
                  <a:pt x="3203997" y="807821"/>
                  <a:pt x="3221182" y="837894"/>
                </a:cubicBezTo>
                <a:cubicBezTo>
                  <a:pt x="3232051" y="856914"/>
                  <a:pt x="3226474" y="884750"/>
                  <a:pt x="3241964" y="900240"/>
                </a:cubicBezTo>
                <a:cubicBezTo>
                  <a:pt x="3263870" y="922146"/>
                  <a:pt x="3295977" y="931216"/>
                  <a:pt x="3325091" y="941803"/>
                </a:cubicBezTo>
                <a:cubicBezTo>
                  <a:pt x="3372486" y="959038"/>
                  <a:pt x="3422259" y="968876"/>
                  <a:pt x="3470564" y="983367"/>
                </a:cubicBezTo>
                <a:cubicBezTo>
                  <a:pt x="3491546" y="989662"/>
                  <a:pt x="3512127" y="997222"/>
                  <a:pt x="3532909" y="1004149"/>
                </a:cubicBezTo>
                <a:cubicBezTo>
                  <a:pt x="3660089" y="961756"/>
                  <a:pt x="3543305" y="996155"/>
                  <a:pt x="3761509" y="962585"/>
                </a:cubicBezTo>
                <a:cubicBezTo>
                  <a:pt x="3796421" y="957214"/>
                  <a:pt x="3830665" y="948122"/>
                  <a:pt x="3865418" y="941803"/>
                </a:cubicBezTo>
                <a:cubicBezTo>
                  <a:pt x="3906875" y="934265"/>
                  <a:pt x="3949230" y="931241"/>
                  <a:pt x="3990109" y="921021"/>
                </a:cubicBezTo>
                <a:cubicBezTo>
                  <a:pt x="4032613" y="910395"/>
                  <a:pt x="4072674" y="891494"/>
                  <a:pt x="4114800" y="879458"/>
                </a:cubicBezTo>
                <a:lnTo>
                  <a:pt x="4260273" y="837894"/>
                </a:lnTo>
                <a:cubicBezTo>
                  <a:pt x="4318850" y="820321"/>
                  <a:pt x="4335704" y="816599"/>
                  <a:pt x="4384964" y="775549"/>
                </a:cubicBezTo>
                <a:cubicBezTo>
                  <a:pt x="4407542" y="756734"/>
                  <a:pt x="4426527" y="733985"/>
                  <a:pt x="4447309" y="713203"/>
                </a:cubicBezTo>
                <a:cubicBezTo>
                  <a:pt x="4454236" y="692421"/>
                  <a:pt x="4450265" y="663590"/>
                  <a:pt x="4468091" y="650858"/>
                </a:cubicBezTo>
                <a:cubicBezTo>
                  <a:pt x="4495335" y="631398"/>
                  <a:pt x="4631470" y="599622"/>
                  <a:pt x="4675909" y="588512"/>
                </a:cubicBezTo>
                <a:cubicBezTo>
                  <a:pt x="4717473" y="595439"/>
                  <a:pt x="4759721" y="599074"/>
                  <a:pt x="4800600" y="609294"/>
                </a:cubicBezTo>
                <a:cubicBezTo>
                  <a:pt x="4843104" y="619920"/>
                  <a:pt x="4925291" y="650858"/>
                  <a:pt x="4925291" y="650858"/>
                </a:cubicBezTo>
                <a:cubicBezTo>
                  <a:pt x="4932218" y="671640"/>
                  <a:pt x="4932624" y="695912"/>
                  <a:pt x="4946073" y="713203"/>
                </a:cubicBezTo>
                <a:cubicBezTo>
                  <a:pt x="4982160" y="759601"/>
                  <a:pt x="5070764" y="837894"/>
                  <a:pt x="5070764" y="837894"/>
                </a:cubicBezTo>
                <a:cubicBezTo>
                  <a:pt x="5084618" y="865603"/>
                  <a:pt x="5095908" y="894750"/>
                  <a:pt x="5112327" y="921021"/>
                </a:cubicBezTo>
                <a:cubicBezTo>
                  <a:pt x="5130684" y="950393"/>
                  <a:pt x="5157488" y="974076"/>
                  <a:pt x="5174673" y="1004149"/>
                </a:cubicBezTo>
                <a:cubicBezTo>
                  <a:pt x="5185541" y="1023169"/>
                  <a:pt x="5183304" y="1048267"/>
                  <a:pt x="5195455" y="1066494"/>
                </a:cubicBezTo>
                <a:cubicBezTo>
                  <a:pt x="5211758" y="1090948"/>
                  <a:pt x="5238673" y="1106525"/>
                  <a:pt x="5257800" y="1128840"/>
                </a:cubicBezTo>
                <a:cubicBezTo>
                  <a:pt x="5280341" y="1155138"/>
                  <a:pt x="5297604" y="1185669"/>
                  <a:pt x="5320145" y="1211967"/>
                </a:cubicBezTo>
                <a:cubicBezTo>
                  <a:pt x="5339272" y="1234281"/>
                  <a:pt x="5363676" y="1251734"/>
                  <a:pt x="5382491" y="1274312"/>
                </a:cubicBezTo>
                <a:cubicBezTo>
                  <a:pt x="5441492" y="1345113"/>
                  <a:pt x="5411531" y="1344916"/>
                  <a:pt x="5486400" y="1419785"/>
                </a:cubicBezTo>
                <a:cubicBezTo>
                  <a:pt x="5536494" y="1469879"/>
                  <a:pt x="5630003" y="1533151"/>
                  <a:pt x="5694218" y="1565258"/>
                </a:cubicBezTo>
                <a:cubicBezTo>
                  <a:pt x="5713811" y="1575055"/>
                  <a:pt x="5735782" y="1579113"/>
                  <a:pt x="5756564" y="1586040"/>
                </a:cubicBezTo>
                <a:cubicBezTo>
                  <a:pt x="5791200" y="1579113"/>
                  <a:pt x="5826640" y="1575408"/>
                  <a:pt x="5860473" y="1565258"/>
                </a:cubicBezTo>
                <a:cubicBezTo>
                  <a:pt x="5896204" y="1554539"/>
                  <a:pt x="5929453" y="1536793"/>
                  <a:pt x="5964382" y="1523694"/>
                </a:cubicBezTo>
                <a:cubicBezTo>
                  <a:pt x="5984893" y="1516002"/>
                  <a:pt x="6005664" y="1508930"/>
                  <a:pt x="6026727" y="1502912"/>
                </a:cubicBezTo>
                <a:cubicBezTo>
                  <a:pt x="6249599" y="1439234"/>
                  <a:pt x="6195679" y="1452497"/>
                  <a:pt x="6359236" y="1419785"/>
                </a:cubicBezTo>
                <a:cubicBezTo>
                  <a:pt x="6376824" y="1402197"/>
                  <a:pt x="6450174" y="1320698"/>
                  <a:pt x="6483927" y="1315876"/>
                </a:cubicBezTo>
                <a:cubicBezTo>
                  <a:pt x="6502194" y="1313266"/>
                  <a:pt x="6606003" y="1349641"/>
                  <a:pt x="6629400" y="1357440"/>
                </a:cubicBezTo>
                <a:cubicBezTo>
                  <a:pt x="6664036" y="1385149"/>
                  <a:pt x="6701944" y="1409203"/>
                  <a:pt x="6733309" y="1440567"/>
                </a:cubicBezTo>
                <a:cubicBezTo>
                  <a:pt x="6750970" y="1458228"/>
                  <a:pt x="6757212" y="1485251"/>
                  <a:pt x="6774873" y="1502912"/>
                </a:cubicBezTo>
                <a:cubicBezTo>
                  <a:pt x="6792534" y="1520573"/>
                  <a:pt x="6819557" y="1526815"/>
                  <a:pt x="6837218" y="1544476"/>
                </a:cubicBezTo>
                <a:cubicBezTo>
                  <a:pt x="6970333" y="1677592"/>
                  <a:pt x="6860336" y="1628382"/>
                  <a:pt x="6982691" y="1669167"/>
                </a:cubicBezTo>
                <a:cubicBezTo>
                  <a:pt x="7003473" y="1689949"/>
                  <a:pt x="7021837" y="1713468"/>
                  <a:pt x="7045036" y="1731512"/>
                </a:cubicBezTo>
                <a:cubicBezTo>
                  <a:pt x="7084467" y="1762181"/>
                  <a:pt x="7134404" y="1779318"/>
                  <a:pt x="7169727" y="1814640"/>
                </a:cubicBezTo>
                <a:lnTo>
                  <a:pt x="7273636" y="1918549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2098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3434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066800" y="27432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border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 rot="5400000">
            <a:off x="2324100" y="342900"/>
            <a:ext cx="4876800" cy="6477000"/>
          </a:xfrm>
          <a:prstGeom prst="hexagon">
            <a:avLst>
              <a:gd name="adj" fmla="val 25455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62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ll items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09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empty set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914400" y="3380815"/>
            <a:ext cx="7273636" cy="1918549"/>
          </a:xfrm>
          <a:custGeom>
            <a:avLst/>
            <a:gdLst>
              <a:gd name="connsiteX0" fmla="*/ 0 w 7273636"/>
              <a:gd name="connsiteY0" fmla="*/ 48185 h 1918549"/>
              <a:gd name="connsiteX1" fmla="*/ 415636 w 7273636"/>
              <a:gd name="connsiteY1" fmla="*/ 68967 h 1918549"/>
              <a:gd name="connsiteX2" fmla="*/ 1018309 w 7273636"/>
              <a:gd name="connsiteY2" fmla="*/ 110530 h 1918549"/>
              <a:gd name="connsiteX3" fmla="*/ 1413164 w 7273636"/>
              <a:gd name="connsiteY3" fmla="*/ 110530 h 1918549"/>
              <a:gd name="connsiteX4" fmla="*/ 2286000 w 7273636"/>
              <a:gd name="connsiteY4" fmla="*/ 131312 h 1918549"/>
              <a:gd name="connsiteX5" fmla="*/ 2576945 w 7273636"/>
              <a:gd name="connsiteY5" fmla="*/ 131312 h 1918549"/>
              <a:gd name="connsiteX6" fmla="*/ 2639291 w 7273636"/>
              <a:gd name="connsiteY6" fmla="*/ 172876 h 1918549"/>
              <a:gd name="connsiteX7" fmla="*/ 2763982 w 7273636"/>
              <a:gd name="connsiteY7" fmla="*/ 318349 h 1918549"/>
              <a:gd name="connsiteX8" fmla="*/ 2805545 w 7273636"/>
              <a:gd name="connsiteY8" fmla="*/ 380694 h 1918549"/>
              <a:gd name="connsiteX9" fmla="*/ 2867891 w 7273636"/>
              <a:gd name="connsiteY9" fmla="*/ 422258 h 1918549"/>
              <a:gd name="connsiteX10" fmla="*/ 2971800 w 7273636"/>
              <a:gd name="connsiteY10" fmla="*/ 546949 h 1918549"/>
              <a:gd name="connsiteX11" fmla="*/ 3054927 w 7273636"/>
              <a:gd name="connsiteY11" fmla="*/ 671640 h 1918549"/>
              <a:gd name="connsiteX12" fmla="*/ 3158836 w 7273636"/>
              <a:gd name="connsiteY12" fmla="*/ 754767 h 1918549"/>
              <a:gd name="connsiteX13" fmla="*/ 3221182 w 7273636"/>
              <a:gd name="connsiteY13" fmla="*/ 837894 h 1918549"/>
              <a:gd name="connsiteX14" fmla="*/ 3241964 w 7273636"/>
              <a:gd name="connsiteY14" fmla="*/ 900240 h 1918549"/>
              <a:gd name="connsiteX15" fmla="*/ 3325091 w 7273636"/>
              <a:gd name="connsiteY15" fmla="*/ 941803 h 1918549"/>
              <a:gd name="connsiteX16" fmla="*/ 3470564 w 7273636"/>
              <a:gd name="connsiteY16" fmla="*/ 983367 h 1918549"/>
              <a:gd name="connsiteX17" fmla="*/ 3532909 w 7273636"/>
              <a:gd name="connsiteY17" fmla="*/ 1004149 h 1918549"/>
              <a:gd name="connsiteX18" fmla="*/ 3761509 w 7273636"/>
              <a:gd name="connsiteY18" fmla="*/ 962585 h 1918549"/>
              <a:gd name="connsiteX19" fmla="*/ 3865418 w 7273636"/>
              <a:gd name="connsiteY19" fmla="*/ 941803 h 1918549"/>
              <a:gd name="connsiteX20" fmla="*/ 3990109 w 7273636"/>
              <a:gd name="connsiteY20" fmla="*/ 921021 h 1918549"/>
              <a:gd name="connsiteX21" fmla="*/ 4114800 w 7273636"/>
              <a:gd name="connsiteY21" fmla="*/ 879458 h 1918549"/>
              <a:gd name="connsiteX22" fmla="*/ 4260273 w 7273636"/>
              <a:gd name="connsiteY22" fmla="*/ 837894 h 1918549"/>
              <a:gd name="connsiteX23" fmla="*/ 4384964 w 7273636"/>
              <a:gd name="connsiteY23" fmla="*/ 775549 h 1918549"/>
              <a:gd name="connsiteX24" fmla="*/ 4447309 w 7273636"/>
              <a:gd name="connsiteY24" fmla="*/ 713203 h 1918549"/>
              <a:gd name="connsiteX25" fmla="*/ 4468091 w 7273636"/>
              <a:gd name="connsiteY25" fmla="*/ 650858 h 1918549"/>
              <a:gd name="connsiteX26" fmla="*/ 4675909 w 7273636"/>
              <a:gd name="connsiteY26" fmla="*/ 588512 h 1918549"/>
              <a:gd name="connsiteX27" fmla="*/ 4800600 w 7273636"/>
              <a:gd name="connsiteY27" fmla="*/ 609294 h 1918549"/>
              <a:gd name="connsiteX28" fmla="*/ 4925291 w 7273636"/>
              <a:gd name="connsiteY28" fmla="*/ 650858 h 1918549"/>
              <a:gd name="connsiteX29" fmla="*/ 4946073 w 7273636"/>
              <a:gd name="connsiteY29" fmla="*/ 713203 h 1918549"/>
              <a:gd name="connsiteX30" fmla="*/ 5070764 w 7273636"/>
              <a:gd name="connsiteY30" fmla="*/ 837894 h 1918549"/>
              <a:gd name="connsiteX31" fmla="*/ 5112327 w 7273636"/>
              <a:gd name="connsiteY31" fmla="*/ 921021 h 1918549"/>
              <a:gd name="connsiteX32" fmla="*/ 5174673 w 7273636"/>
              <a:gd name="connsiteY32" fmla="*/ 1004149 h 1918549"/>
              <a:gd name="connsiteX33" fmla="*/ 5195455 w 7273636"/>
              <a:gd name="connsiteY33" fmla="*/ 1066494 h 1918549"/>
              <a:gd name="connsiteX34" fmla="*/ 5257800 w 7273636"/>
              <a:gd name="connsiteY34" fmla="*/ 1128840 h 1918549"/>
              <a:gd name="connsiteX35" fmla="*/ 5320145 w 7273636"/>
              <a:gd name="connsiteY35" fmla="*/ 1211967 h 1918549"/>
              <a:gd name="connsiteX36" fmla="*/ 5382491 w 7273636"/>
              <a:gd name="connsiteY36" fmla="*/ 1274312 h 1918549"/>
              <a:gd name="connsiteX37" fmla="*/ 5486400 w 7273636"/>
              <a:gd name="connsiteY37" fmla="*/ 1419785 h 1918549"/>
              <a:gd name="connsiteX38" fmla="*/ 5694218 w 7273636"/>
              <a:gd name="connsiteY38" fmla="*/ 1565258 h 1918549"/>
              <a:gd name="connsiteX39" fmla="*/ 5756564 w 7273636"/>
              <a:gd name="connsiteY39" fmla="*/ 1586040 h 1918549"/>
              <a:gd name="connsiteX40" fmla="*/ 5860473 w 7273636"/>
              <a:gd name="connsiteY40" fmla="*/ 1565258 h 1918549"/>
              <a:gd name="connsiteX41" fmla="*/ 5964382 w 7273636"/>
              <a:gd name="connsiteY41" fmla="*/ 1523694 h 1918549"/>
              <a:gd name="connsiteX42" fmla="*/ 6026727 w 7273636"/>
              <a:gd name="connsiteY42" fmla="*/ 1502912 h 1918549"/>
              <a:gd name="connsiteX43" fmla="*/ 6359236 w 7273636"/>
              <a:gd name="connsiteY43" fmla="*/ 1419785 h 1918549"/>
              <a:gd name="connsiteX44" fmla="*/ 6483927 w 7273636"/>
              <a:gd name="connsiteY44" fmla="*/ 1315876 h 1918549"/>
              <a:gd name="connsiteX45" fmla="*/ 6629400 w 7273636"/>
              <a:gd name="connsiteY45" fmla="*/ 1357440 h 1918549"/>
              <a:gd name="connsiteX46" fmla="*/ 6733309 w 7273636"/>
              <a:gd name="connsiteY46" fmla="*/ 1440567 h 1918549"/>
              <a:gd name="connsiteX47" fmla="*/ 6774873 w 7273636"/>
              <a:gd name="connsiteY47" fmla="*/ 1502912 h 1918549"/>
              <a:gd name="connsiteX48" fmla="*/ 6837218 w 7273636"/>
              <a:gd name="connsiteY48" fmla="*/ 1544476 h 1918549"/>
              <a:gd name="connsiteX49" fmla="*/ 6982691 w 7273636"/>
              <a:gd name="connsiteY49" fmla="*/ 1669167 h 1918549"/>
              <a:gd name="connsiteX50" fmla="*/ 7045036 w 7273636"/>
              <a:gd name="connsiteY50" fmla="*/ 1731512 h 1918549"/>
              <a:gd name="connsiteX51" fmla="*/ 7169727 w 7273636"/>
              <a:gd name="connsiteY51" fmla="*/ 1814640 h 1918549"/>
              <a:gd name="connsiteX52" fmla="*/ 7273636 w 7273636"/>
              <a:gd name="connsiteY52" fmla="*/ 1918549 h 191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273636" h="1918549">
                <a:moveTo>
                  <a:pt x="0" y="48185"/>
                </a:moveTo>
                <a:cubicBezTo>
                  <a:pt x="192738" y="0"/>
                  <a:pt x="49909" y="25079"/>
                  <a:pt x="415636" y="68967"/>
                </a:cubicBezTo>
                <a:cubicBezTo>
                  <a:pt x="699285" y="103005"/>
                  <a:pt x="631259" y="91178"/>
                  <a:pt x="1018309" y="110530"/>
                </a:cubicBezTo>
                <a:cubicBezTo>
                  <a:pt x="1493681" y="163350"/>
                  <a:pt x="899716" y="110530"/>
                  <a:pt x="1413164" y="110530"/>
                </a:cubicBezTo>
                <a:cubicBezTo>
                  <a:pt x="1704192" y="110530"/>
                  <a:pt x="1995055" y="124385"/>
                  <a:pt x="2286000" y="131312"/>
                </a:cubicBezTo>
                <a:cubicBezTo>
                  <a:pt x="2403487" y="120631"/>
                  <a:pt x="2480070" y="82874"/>
                  <a:pt x="2576945" y="131312"/>
                </a:cubicBezTo>
                <a:cubicBezTo>
                  <a:pt x="2599285" y="142482"/>
                  <a:pt x="2618509" y="159021"/>
                  <a:pt x="2639291" y="172876"/>
                </a:cubicBezTo>
                <a:cubicBezTo>
                  <a:pt x="2734715" y="316010"/>
                  <a:pt x="2612795" y="141963"/>
                  <a:pt x="2763982" y="318349"/>
                </a:cubicBezTo>
                <a:cubicBezTo>
                  <a:pt x="2780236" y="337313"/>
                  <a:pt x="2787884" y="363033"/>
                  <a:pt x="2805545" y="380694"/>
                </a:cubicBezTo>
                <a:cubicBezTo>
                  <a:pt x="2823206" y="398355"/>
                  <a:pt x="2848703" y="406268"/>
                  <a:pt x="2867891" y="422258"/>
                </a:cubicBezTo>
                <a:cubicBezTo>
                  <a:pt x="2927896" y="472262"/>
                  <a:pt x="2930932" y="485647"/>
                  <a:pt x="2971800" y="546949"/>
                </a:cubicBezTo>
                <a:cubicBezTo>
                  <a:pt x="3009581" y="698070"/>
                  <a:pt x="2959250" y="575963"/>
                  <a:pt x="3054927" y="671640"/>
                </a:cubicBezTo>
                <a:cubicBezTo>
                  <a:pt x="3148927" y="765640"/>
                  <a:pt x="3037464" y="714309"/>
                  <a:pt x="3158836" y="754767"/>
                </a:cubicBezTo>
                <a:cubicBezTo>
                  <a:pt x="3179618" y="782476"/>
                  <a:pt x="3203997" y="807821"/>
                  <a:pt x="3221182" y="837894"/>
                </a:cubicBezTo>
                <a:cubicBezTo>
                  <a:pt x="3232051" y="856914"/>
                  <a:pt x="3226474" y="884750"/>
                  <a:pt x="3241964" y="900240"/>
                </a:cubicBezTo>
                <a:cubicBezTo>
                  <a:pt x="3263870" y="922146"/>
                  <a:pt x="3295977" y="931216"/>
                  <a:pt x="3325091" y="941803"/>
                </a:cubicBezTo>
                <a:cubicBezTo>
                  <a:pt x="3372486" y="959038"/>
                  <a:pt x="3422259" y="968876"/>
                  <a:pt x="3470564" y="983367"/>
                </a:cubicBezTo>
                <a:cubicBezTo>
                  <a:pt x="3491546" y="989662"/>
                  <a:pt x="3512127" y="997222"/>
                  <a:pt x="3532909" y="1004149"/>
                </a:cubicBezTo>
                <a:cubicBezTo>
                  <a:pt x="3660089" y="961756"/>
                  <a:pt x="3543305" y="996155"/>
                  <a:pt x="3761509" y="962585"/>
                </a:cubicBezTo>
                <a:cubicBezTo>
                  <a:pt x="3796421" y="957214"/>
                  <a:pt x="3830665" y="948122"/>
                  <a:pt x="3865418" y="941803"/>
                </a:cubicBezTo>
                <a:cubicBezTo>
                  <a:pt x="3906875" y="934265"/>
                  <a:pt x="3949230" y="931241"/>
                  <a:pt x="3990109" y="921021"/>
                </a:cubicBezTo>
                <a:cubicBezTo>
                  <a:pt x="4032613" y="910395"/>
                  <a:pt x="4072674" y="891494"/>
                  <a:pt x="4114800" y="879458"/>
                </a:cubicBezTo>
                <a:lnTo>
                  <a:pt x="4260273" y="837894"/>
                </a:lnTo>
                <a:cubicBezTo>
                  <a:pt x="4318850" y="820321"/>
                  <a:pt x="4335704" y="816599"/>
                  <a:pt x="4384964" y="775549"/>
                </a:cubicBezTo>
                <a:cubicBezTo>
                  <a:pt x="4407542" y="756734"/>
                  <a:pt x="4426527" y="733985"/>
                  <a:pt x="4447309" y="713203"/>
                </a:cubicBezTo>
                <a:cubicBezTo>
                  <a:pt x="4454236" y="692421"/>
                  <a:pt x="4450265" y="663590"/>
                  <a:pt x="4468091" y="650858"/>
                </a:cubicBezTo>
                <a:cubicBezTo>
                  <a:pt x="4495335" y="631398"/>
                  <a:pt x="4631470" y="599622"/>
                  <a:pt x="4675909" y="588512"/>
                </a:cubicBezTo>
                <a:cubicBezTo>
                  <a:pt x="4717473" y="595439"/>
                  <a:pt x="4759721" y="599074"/>
                  <a:pt x="4800600" y="609294"/>
                </a:cubicBezTo>
                <a:cubicBezTo>
                  <a:pt x="4843104" y="619920"/>
                  <a:pt x="4925291" y="650858"/>
                  <a:pt x="4925291" y="650858"/>
                </a:cubicBezTo>
                <a:cubicBezTo>
                  <a:pt x="4932218" y="671640"/>
                  <a:pt x="4932624" y="695912"/>
                  <a:pt x="4946073" y="713203"/>
                </a:cubicBezTo>
                <a:cubicBezTo>
                  <a:pt x="4982160" y="759601"/>
                  <a:pt x="5070764" y="837894"/>
                  <a:pt x="5070764" y="837894"/>
                </a:cubicBezTo>
                <a:cubicBezTo>
                  <a:pt x="5084618" y="865603"/>
                  <a:pt x="5095908" y="894750"/>
                  <a:pt x="5112327" y="921021"/>
                </a:cubicBezTo>
                <a:cubicBezTo>
                  <a:pt x="5130684" y="950393"/>
                  <a:pt x="5157488" y="974076"/>
                  <a:pt x="5174673" y="1004149"/>
                </a:cubicBezTo>
                <a:cubicBezTo>
                  <a:pt x="5185541" y="1023169"/>
                  <a:pt x="5183304" y="1048267"/>
                  <a:pt x="5195455" y="1066494"/>
                </a:cubicBezTo>
                <a:cubicBezTo>
                  <a:pt x="5211758" y="1090948"/>
                  <a:pt x="5238673" y="1106525"/>
                  <a:pt x="5257800" y="1128840"/>
                </a:cubicBezTo>
                <a:cubicBezTo>
                  <a:pt x="5280341" y="1155138"/>
                  <a:pt x="5297604" y="1185669"/>
                  <a:pt x="5320145" y="1211967"/>
                </a:cubicBezTo>
                <a:cubicBezTo>
                  <a:pt x="5339272" y="1234281"/>
                  <a:pt x="5363676" y="1251734"/>
                  <a:pt x="5382491" y="1274312"/>
                </a:cubicBezTo>
                <a:cubicBezTo>
                  <a:pt x="5441492" y="1345113"/>
                  <a:pt x="5411531" y="1344916"/>
                  <a:pt x="5486400" y="1419785"/>
                </a:cubicBezTo>
                <a:cubicBezTo>
                  <a:pt x="5536494" y="1469879"/>
                  <a:pt x="5630003" y="1533151"/>
                  <a:pt x="5694218" y="1565258"/>
                </a:cubicBezTo>
                <a:cubicBezTo>
                  <a:pt x="5713811" y="1575055"/>
                  <a:pt x="5735782" y="1579113"/>
                  <a:pt x="5756564" y="1586040"/>
                </a:cubicBezTo>
                <a:cubicBezTo>
                  <a:pt x="5791200" y="1579113"/>
                  <a:pt x="5826640" y="1575408"/>
                  <a:pt x="5860473" y="1565258"/>
                </a:cubicBezTo>
                <a:cubicBezTo>
                  <a:pt x="5896204" y="1554539"/>
                  <a:pt x="5929453" y="1536793"/>
                  <a:pt x="5964382" y="1523694"/>
                </a:cubicBezTo>
                <a:cubicBezTo>
                  <a:pt x="5984893" y="1516002"/>
                  <a:pt x="6005664" y="1508930"/>
                  <a:pt x="6026727" y="1502912"/>
                </a:cubicBezTo>
                <a:cubicBezTo>
                  <a:pt x="6249599" y="1439234"/>
                  <a:pt x="6195679" y="1452497"/>
                  <a:pt x="6359236" y="1419785"/>
                </a:cubicBezTo>
                <a:cubicBezTo>
                  <a:pt x="6376824" y="1402197"/>
                  <a:pt x="6450174" y="1320698"/>
                  <a:pt x="6483927" y="1315876"/>
                </a:cubicBezTo>
                <a:cubicBezTo>
                  <a:pt x="6502194" y="1313266"/>
                  <a:pt x="6606003" y="1349641"/>
                  <a:pt x="6629400" y="1357440"/>
                </a:cubicBezTo>
                <a:cubicBezTo>
                  <a:pt x="6664036" y="1385149"/>
                  <a:pt x="6701944" y="1409203"/>
                  <a:pt x="6733309" y="1440567"/>
                </a:cubicBezTo>
                <a:cubicBezTo>
                  <a:pt x="6750970" y="1458228"/>
                  <a:pt x="6757212" y="1485251"/>
                  <a:pt x="6774873" y="1502912"/>
                </a:cubicBezTo>
                <a:cubicBezTo>
                  <a:pt x="6792534" y="1520573"/>
                  <a:pt x="6819557" y="1526815"/>
                  <a:pt x="6837218" y="1544476"/>
                </a:cubicBezTo>
                <a:cubicBezTo>
                  <a:pt x="6970333" y="1677592"/>
                  <a:pt x="6860336" y="1628382"/>
                  <a:pt x="6982691" y="1669167"/>
                </a:cubicBezTo>
                <a:cubicBezTo>
                  <a:pt x="7003473" y="1689949"/>
                  <a:pt x="7021837" y="1713468"/>
                  <a:pt x="7045036" y="1731512"/>
                </a:cubicBezTo>
                <a:cubicBezTo>
                  <a:pt x="7084467" y="1762181"/>
                  <a:pt x="7134404" y="1779318"/>
                  <a:pt x="7169727" y="1814640"/>
                </a:cubicBezTo>
                <a:lnTo>
                  <a:pt x="7273636" y="1918549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2098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3434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066800" y="27432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border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 of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Itemset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 is more </a:t>
            </a:r>
            <a:r>
              <a:rPr lang="en-US" sz="2400" b="1" i="1" dirty="0" smtClean="0">
                <a:solidFill>
                  <a:srgbClr val="FF0000"/>
                </a:solidFill>
              </a:rPr>
              <a:t>specific</a:t>
            </a:r>
            <a:r>
              <a:rPr lang="en-US" sz="2400" dirty="0" smtClean="0">
                <a:solidFill>
                  <a:schemeClr val="tx1"/>
                </a:solidFill>
              </a:rPr>
              <a:t> than </a:t>
            </a:r>
            <a:r>
              <a:rPr lang="en-US" sz="2400" dirty="0" err="1" smtClean="0">
                <a:solidFill>
                  <a:schemeClr val="tx1"/>
                </a:solidFill>
              </a:rPr>
              <a:t>itemset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Y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b="1" dirty="0" smtClean="0">
                <a:solidFill>
                  <a:schemeClr val="accent1"/>
                </a:solidFill>
              </a:rPr>
              <a:t>X superset of Y </a:t>
            </a:r>
            <a:r>
              <a:rPr lang="en-US" sz="2400" dirty="0" smtClean="0">
                <a:solidFill>
                  <a:schemeClr val="tx1"/>
                </a:solidFill>
              </a:rPr>
              <a:t>(notation: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Y&lt;X</a:t>
            </a:r>
            <a:r>
              <a:rPr lang="en-US" sz="2400" dirty="0" smtClean="0">
                <a:solidFill>
                  <a:schemeClr val="tx1"/>
                </a:solidFill>
              </a:rPr>
              <a:t>). Also, </a:t>
            </a:r>
            <a:r>
              <a:rPr lang="en-US" sz="2400" b="1" dirty="0" smtClean="0">
                <a:solidFill>
                  <a:schemeClr val="accent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 is more </a:t>
            </a:r>
            <a:r>
              <a:rPr lang="en-US" sz="2400" b="1" i="1" dirty="0" smtClean="0">
                <a:solidFill>
                  <a:srgbClr val="FF0000"/>
                </a:solidFill>
              </a:rPr>
              <a:t>general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than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 (notation: </a:t>
            </a:r>
            <a:r>
              <a:rPr lang="en-US" sz="2400" b="1" dirty="0" smtClean="0">
                <a:solidFill>
                  <a:schemeClr val="accent1"/>
                </a:solidFill>
              </a:rPr>
              <a:t>X&gt;Y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Border: </a:t>
            </a:r>
            <a:r>
              <a:rPr lang="en-US" sz="2400" dirty="0" smtClean="0"/>
              <a:t>Let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be a collection of frequent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1"/>
                </a:solidFill>
              </a:rPr>
              <a:t>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the lattice of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. The </a:t>
            </a:r>
            <a:r>
              <a:rPr lang="en-US" sz="2400" b="1" i="1" dirty="0" smtClean="0"/>
              <a:t>border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Bd</a:t>
            </a:r>
            <a:r>
              <a:rPr lang="en-US" sz="2400" b="1" dirty="0" smtClean="0">
                <a:solidFill>
                  <a:schemeClr val="accent1"/>
                </a:solidFill>
              </a:rPr>
              <a:t>(S)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consists of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sz="2400" dirty="0" smtClean="0"/>
              <a:t> such that </a:t>
            </a:r>
            <a:r>
              <a:rPr lang="en-US" sz="2400" b="1" i="1" dirty="0" smtClean="0"/>
              <a:t>all more general </a:t>
            </a:r>
            <a:r>
              <a:rPr lang="en-US" sz="2400" b="1" i="1" dirty="0" err="1" smtClean="0"/>
              <a:t>itemsets</a:t>
            </a:r>
            <a:r>
              <a:rPr lang="en-US" sz="2400" dirty="0" smtClean="0"/>
              <a:t> than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sz="2400" dirty="0" smtClean="0"/>
              <a:t> are in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tx1"/>
                </a:solidFill>
              </a:rPr>
              <a:t>no pattern more specific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than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sz="2400" dirty="0" smtClean="0"/>
              <a:t> is in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4724400"/>
          <a:ext cx="8610600" cy="1066800"/>
        </p:xfrm>
        <a:graphic>
          <a:graphicData uri="http://schemas.openxmlformats.org/presentationml/2006/ole">
            <p:oleObj spid="_x0000_s1026" name="Equation" r:id="rId3" imgW="36702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and negative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8013" cy="4524375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Border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Positive border: </a:t>
            </a:r>
            <a:r>
              <a:rPr lang="en-US" sz="2400" dirty="0" err="1" smtClean="0">
                <a:solidFill>
                  <a:schemeClr val="tx1"/>
                </a:solidFill>
              </a:rPr>
              <a:t>Itemsets</a:t>
            </a:r>
            <a:r>
              <a:rPr lang="en-US" sz="2400" dirty="0" smtClean="0">
                <a:solidFill>
                  <a:schemeClr val="tx1"/>
                </a:solidFill>
              </a:rPr>
              <a:t> in the border that are also frequent (belong in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Negative border: </a:t>
            </a:r>
            <a:r>
              <a:rPr lang="en-US" sz="2400" dirty="0" err="1" smtClean="0">
                <a:solidFill>
                  <a:schemeClr val="tx1"/>
                </a:solidFill>
              </a:rPr>
              <a:t>Itemsets</a:t>
            </a:r>
            <a:r>
              <a:rPr lang="en-US" sz="2400" dirty="0" smtClean="0">
                <a:solidFill>
                  <a:schemeClr val="tx1"/>
                </a:solidFill>
              </a:rPr>
              <a:t> in the border that are not frequent (do not belong in </a:t>
            </a:r>
            <a:r>
              <a:rPr lang="en-US" sz="2400" b="1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381000" y="1981200"/>
          <a:ext cx="8610600" cy="1066800"/>
        </p:xfrm>
        <a:graphic>
          <a:graphicData uri="http://schemas.openxmlformats.org/presentationml/2006/ole">
            <p:oleObj spid="_x0000_s3074" name="Equation" r:id="rId3" imgW="3670200" imgH="482400" progId="Equation.3">
              <p:embed/>
            </p:oleObj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838200" y="4086225"/>
          <a:ext cx="7716837" cy="561975"/>
        </p:xfrm>
        <a:graphic>
          <a:graphicData uri="http://schemas.openxmlformats.org/presentationml/2006/ole">
            <p:oleObj spid="_x0000_s3075" name="Equation" r:id="rId4" imgW="3288960" imgH="253800" progId="Equation.3">
              <p:embed/>
            </p:oleObj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523875" y="5762625"/>
          <a:ext cx="8193088" cy="561975"/>
        </p:xfrm>
        <a:graphic>
          <a:graphicData uri="http://schemas.openxmlformats.org/presentationml/2006/ole">
            <p:oleObj spid="_x0000_s3076" name="Equation" r:id="rId5" imgW="3492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Consider a set of items from the alphabet: </a:t>
            </a:r>
            <a:r>
              <a:rPr lang="en-US" b="1" dirty="0" smtClean="0"/>
              <a:t>{A,B,C,D,E} </a:t>
            </a:r>
            <a:r>
              <a:rPr lang="en-US" dirty="0" smtClean="0"/>
              <a:t>and the collection of frequent sets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S = {</a:t>
            </a:r>
            <a:r>
              <a:rPr lang="en-US" sz="2200" b="1" dirty="0" smtClean="0">
                <a:solidFill>
                  <a:schemeClr val="accent1"/>
                </a:solidFill>
              </a:rPr>
              <a:t>{A},{B},{C},{E},{A,B},{A,C},{A,E},{C,E},{A,C,E}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The negative border of collection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		</a:t>
            </a:r>
            <a:r>
              <a:rPr lang="en-US" b="1" dirty="0" err="1" smtClean="0">
                <a:solidFill>
                  <a:schemeClr val="accent1"/>
                </a:solidFill>
              </a:rPr>
              <a:t>Bd</a:t>
            </a:r>
            <a:r>
              <a:rPr lang="en-US" b="1" baseline="30000" dirty="0" smtClean="0">
                <a:solidFill>
                  <a:schemeClr val="accent1"/>
                </a:solidFill>
              </a:rPr>
              <a:t>-</a:t>
            </a:r>
            <a:r>
              <a:rPr lang="en-US" b="1" dirty="0" smtClean="0">
                <a:solidFill>
                  <a:schemeClr val="accent1"/>
                </a:solidFill>
              </a:rPr>
              <a:t>(S) = {</a:t>
            </a:r>
            <a:r>
              <a:rPr lang="en-US" sz="2400" b="1" dirty="0" smtClean="0">
                <a:solidFill>
                  <a:schemeClr val="accent1"/>
                </a:solidFill>
              </a:rPr>
              <a:t>{D},{B,C},{B,E}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The positive border of collection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		</a:t>
            </a:r>
            <a:r>
              <a:rPr lang="en-US" b="1" dirty="0" err="1" smtClean="0">
                <a:solidFill>
                  <a:schemeClr val="accent1"/>
                </a:solidFill>
              </a:rPr>
              <a:t>Bd</a:t>
            </a:r>
            <a:r>
              <a:rPr lang="en-US" b="1" baseline="30000" dirty="0" smtClean="0">
                <a:solidFill>
                  <a:schemeClr val="accent1"/>
                </a:solidFill>
              </a:rPr>
              <a:t>+</a:t>
            </a:r>
            <a:r>
              <a:rPr lang="en-US" b="1" dirty="0" smtClean="0">
                <a:solidFill>
                  <a:schemeClr val="accent1"/>
                </a:solidFill>
              </a:rPr>
              <a:t>(S) = {</a:t>
            </a:r>
            <a:r>
              <a:rPr lang="en-US" sz="2400" b="1" dirty="0" smtClean="0">
                <a:solidFill>
                  <a:schemeClr val="accent1"/>
                </a:solidFill>
              </a:rPr>
              <a:t>{A,B},{A,C,E}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power of the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Claim: </a:t>
            </a:r>
            <a:r>
              <a:rPr lang="en-US" dirty="0" smtClean="0"/>
              <a:t>A collection of frequent sets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can be </a:t>
            </a:r>
            <a:r>
              <a:rPr lang="en-US" b="1" i="1" dirty="0" smtClean="0"/>
              <a:t>fully described </a:t>
            </a:r>
            <a:r>
              <a:rPr lang="en-US" dirty="0" smtClean="0"/>
              <a:t>using only the positive border (</a:t>
            </a:r>
            <a:r>
              <a:rPr lang="en-US" b="1" dirty="0" err="1" smtClean="0">
                <a:solidFill>
                  <a:schemeClr val="accent1"/>
                </a:solidFill>
              </a:rPr>
              <a:t>Bd</a:t>
            </a:r>
            <a:r>
              <a:rPr lang="en-US" b="1" baseline="30000" dirty="0" smtClean="0">
                <a:solidFill>
                  <a:schemeClr val="accent1"/>
                </a:solidFill>
              </a:rPr>
              <a:t>+</a:t>
            </a:r>
            <a:r>
              <a:rPr lang="en-US" b="1" dirty="0" smtClean="0">
                <a:solidFill>
                  <a:schemeClr val="accent1"/>
                </a:solidFill>
              </a:rPr>
              <a:t>(S)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or only the negative border (</a:t>
            </a:r>
            <a:r>
              <a:rPr lang="en-US" b="1" dirty="0" err="1" smtClean="0">
                <a:solidFill>
                  <a:schemeClr val="accent1"/>
                </a:solidFill>
              </a:rPr>
              <a:t>Bd</a:t>
            </a:r>
            <a:r>
              <a:rPr lang="en-US" b="1" baseline="30000" dirty="0" smtClean="0">
                <a:solidFill>
                  <a:schemeClr val="accent1"/>
                </a:solidFill>
              </a:rPr>
              <a:t>-</a:t>
            </a:r>
            <a:r>
              <a:rPr lang="en-US" b="1" dirty="0" smtClean="0">
                <a:solidFill>
                  <a:schemeClr val="accent1"/>
                </a:solidFill>
              </a:rPr>
              <a:t>(S)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Maximal patterns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97888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b="1" dirty="0" smtClean="0">
                <a:ea typeface="宋体" pitchFamily="2" charset="-122"/>
              </a:rPr>
              <a:t>Frequent patterns </a:t>
            </a:r>
            <a:r>
              <a:rPr lang="en-US" altLang="zh-CN" b="1" dirty="0">
                <a:ea typeface="宋体" pitchFamily="2" charset="-122"/>
              </a:rPr>
              <a:t>without proper frequent super </a:t>
            </a:r>
            <a:r>
              <a:rPr lang="en-US" altLang="zh-CN" b="1" dirty="0" smtClean="0">
                <a:ea typeface="宋体" pitchFamily="2" charset="-122"/>
              </a:rPr>
              <a:t>pattern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1407</Words>
  <Application>Microsoft Office PowerPoint</Application>
  <PresentationFormat>On-screen Show (4:3)</PresentationFormat>
  <Paragraphs>216</Paragraphs>
  <Slides>35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Office Theme</vt:lpstr>
      <vt:lpstr>Equation</vt:lpstr>
      <vt:lpstr>Visio</vt:lpstr>
      <vt:lpstr>Worksheet</vt:lpstr>
      <vt:lpstr>VISIO</vt:lpstr>
      <vt:lpstr>Reducing the collection of itemsets: alternative representations and combinatorial problems</vt:lpstr>
      <vt:lpstr>Too many frequent itemsets</vt:lpstr>
      <vt:lpstr>Frequent itemsets maybe too many to be helpful</vt:lpstr>
      <vt:lpstr>Slide 4</vt:lpstr>
      <vt:lpstr>Borders of frequent itemsets</vt:lpstr>
      <vt:lpstr>Positive and negative border</vt:lpstr>
      <vt:lpstr>Examples with borders</vt:lpstr>
      <vt:lpstr>Descriptive power of the borders</vt:lpstr>
      <vt:lpstr>Maximal patterns</vt:lpstr>
      <vt:lpstr>Maximal Frequent Itemset</vt:lpstr>
      <vt:lpstr>Maximal patterns</vt:lpstr>
      <vt:lpstr>Closed patterns</vt:lpstr>
      <vt:lpstr>Maximal vs Closed Itemsets</vt:lpstr>
      <vt:lpstr>Maximal vs Closed Frequent Itemsets</vt:lpstr>
      <vt:lpstr>Why are closed patterns interesting?</vt:lpstr>
      <vt:lpstr>Why closed patterns are interesting?</vt:lpstr>
      <vt:lpstr>Maximal vs Closed sets</vt:lpstr>
      <vt:lpstr>A more algorithmic approach to reducing the collection of frequent itemsets</vt:lpstr>
      <vt:lpstr>Prototype problems: Covering problems</vt:lpstr>
      <vt:lpstr>Prototype covering problems</vt:lpstr>
      <vt:lpstr>Set-cover problem</vt:lpstr>
      <vt:lpstr>Trivial algorithm</vt:lpstr>
      <vt:lpstr>Greedy algorithm for set cover</vt:lpstr>
      <vt:lpstr>As an algorithm</vt:lpstr>
      <vt:lpstr>How can this go wrong?</vt:lpstr>
      <vt:lpstr>How good is the greedy algorithm?</vt:lpstr>
      <vt:lpstr>How good is the greedy algorithm for set cover?</vt:lpstr>
      <vt:lpstr>How good is the greedy algorithm for set cover? A tighter bound</vt:lpstr>
      <vt:lpstr>Best-collection problem</vt:lpstr>
      <vt:lpstr>Greedy approximation algorithm for the best-collection problem</vt:lpstr>
      <vt:lpstr>Basic theorem</vt:lpstr>
      <vt:lpstr>Submodular functions and the greedy algorithm</vt:lpstr>
      <vt:lpstr>Again: Can you think of a more algorithmic approach to reducing the collection of frequent itemsets</vt:lpstr>
      <vt:lpstr>Approximating a collection of frequent patterns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Itemsets are good but they are too many</dc:title>
  <dc:creator>Evimaria</dc:creator>
  <cp:lastModifiedBy>Evimaria</cp:lastModifiedBy>
  <cp:revision>41</cp:revision>
  <dcterms:created xsi:type="dcterms:W3CDTF">2009-09-07T20:45:01Z</dcterms:created>
  <dcterms:modified xsi:type="dcterms:W3CDTF">2010-09-15T11:48:17Z</dcterms:modified>
</cp:coreProperties>
</file>