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0"/>
  </p:notesMasterIdLst>
  <p:sldIdLst>
    <p:sldId id="290" r:id="rId2"/>
    <p:sldId id="258" r:id="rId3"/>
    <p:sldId id="291" r:id="rId4"/>
    <p:sldId id="263" r:id="rId5"/>
    <p:sldId id="270" r:id="rId6"/>
    <p:sldId id="292" r:id="rId7"/>
    <p:sldId id="293" r:id="rId8"/>
    <p:sldId id="294" r:id="rId9"/>
    <p:sldId id="295" r:id="rId10"/>
    <p:sldId id="296" r:id="rId11"/>
    <p:sldId id="311" r:id="rId12"/>
    <p:sldId id="279" r:id="rId13"/>
    <p:sldId id="272" r:id="rId14"/>
    <p:sldId id="297" r:id="rId15"/>
    <p:sldId id="276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7" r:id="rId29"/>
    <p:sldId id="322" r:id="rId30"/>
    <p:sldId id="312" r:id="rId31"/>
    <p:sldId id="313" r:id="rId32"/>
    <p:sldId id="314" r:id="rId33"/>
    <p:sldId id="320" r:id="rId34"/>
    <p:sldId id="327" r:id="rId35"/>
    <p:sldId id="318" r:id="rId36"/>
    <p:sldId id="321" r:id="rId37"/>
    <p:sldId id="324" r:id="rId38"/>
    <p:sldId id="325" r:id="rId39"/>
    <p:sldId id="326" r:id="rId40"/>
    <p:sldId id="328" r:id="rId41"/>
    <p:sldId id="329" r:id="rId42"/>
    <p:sldId id="330" r:id="rId43"/>
    <p:sldId id="331" r:id="rId44"/>
    <p:sldId id="332" r:id="rId45"/>
    <p:sldId id="333" r:id="rId46"/>
    <p:sldId id="338" r:id="rId47"/>
    <p:sldId id="336" r:id="rId48"/>
    <p:sldId id="337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CC00"/>
    <a:srgbClr val="FF0000"/>
    <a:srgbClr val="FF9933"/>
    <a:srgbClr val="008000"/>
    <a:srgbClr val="0000FF"/>
    <a:srgbClr val="3366FF"/>
  </p:clrMru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56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TW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D7860C53-BD8D-4713-8151-2B2D9B46369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60C53-BD8D-4713-8151-2B2D9B463698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F21D-FB37-4FEE-8E34-0ADCC765A32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C8AC-186E-4428-8AAA-152B4C3B438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5D63-9668-46F1-A2C9-90077ABFD7A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67C-A6EC-440D-9047-63C7309151E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9C63-E834-4F1C-8896-61812040164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171-4715-4CCD-8E93-60410C6048D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5E90-C78B-4648-BD2F-B474AB3FEE2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AF6C-8BA4-4763-B829-E840BA5FB4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9125-4E59-41E9-9C7B-E1E3508121D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72D-901C-4715-B4FB-4B247C8DAD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6074-F58E-407F-A4F0-3165B62CE6D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6212-4DBA-4ADC-9753-C31262D6700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447800"/>
            <a:ext cx="6480048" cy="26670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/>
              <a:t>CSCI 3130: Formal Languages and</a:t>
            </a:r>
            <a:br>
              <a:rPr lang="en-US" altLang="zh-TW" sz="4000" dirty="0" smtClean="0"/>
            </a:br>
            <a:r>
              <a:rPr lang="en-US" altLang="zh-TW" sz="4000" dirty="0" smtClean="0"/>
              <a:t>Automata Theory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4000" dirty="0" smtClean="0"/>
              <a:t>Tutorial 5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9700" y="3962400"/>
            <a:ext cx="6400800" cy="1219200"/>
          </a:xfrm>
        </p:spPr>
        <p:txBody>
          <a:bodyPr/>
          <a:lstStyle/>
          <a:p>
            <a:r>
              <a:rPr lang="en-US" altLang="zh-TW" dirty="0" smtClean="0"/>
              <a:t>Hung Chun Ho</a:t>
            </a:r>
          </a:p>
          <a:p>
            <a:r>
              <a:rPr lang="en-US" altLang="zh-TW" dirty="0" smtClean="0"/>
              <a:t>Office: SHB 1026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85800" y="6308725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TW" sz="2000" dirty="0"/>
              <a:t>Department of Computer Science &amp; Engineering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CYK Algorithm – Idea (2)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 smtClean="0"/>
              <a:t>Idea</a:t>
            </a:r>
            <a:r>
              <a:rPr lang="en-US" altLang="zh-TW" dirty="0" smtClean="0"/>
              <a:t>: Parsing of longer substrings depends on parsing of shorter substrings</a:t>
            </a:r>
          </a:p>
          <a:p>
            <a:r>
              <a:rPr lang="en-US" altLang="zh-TW" dirty="0" smtClean="0"/>
              <a:t>Example: </a:t>
            </a:r>
            <a:r>
              <a:rPr lang="en-US" altLang="zh-TW" dirty="0" err="1" smtClean="0">
                <a:solidFill>
                  <a:srgbClr val="FF0000"/>
                </a:solidFill>
              </a:rPr>
              <a:t>abb</a:t>
            </a:r>
            <a:r>
              <a:rPr lang="en-US" altLang="zh-TW" dirty="0" smtClean="0"/>
              <a:t> may be decomposed as</a:t>
            </a:r>
          </a:p>
          <a:p>
            <a:pPr lvl="1"/>
            <a:r>
              <a:rPr lang="en-US" altLang="zh-TW" dirty="0" err="1" smtClean="0">
                <a:solidFill>
                  <a:schemeClr val="accent6"/>
                </a:solidFill>
              </a:rPr>
              <a:t>ab</a:t>
            </a:r>
            <a:r>
              <a:rPr lang="en-US" altLang="zh-TW" dirty="0" smtClean="0"/>
              <a:t> + </a:t>
            </a:r>
            <a:r>
              <a:rPr lang="en-US" altLang="zh-TW" dirty="0" smtClean="0">
                <a:solidFill>
                  <a:srgbClr val="00CC00"/>
                </a:solidFill>
              </a:rPr>
              <a:t>b</a:t>
            </a:r>
          </a:p>
          <a:p>
            <a:pPr lvl="1"/>
            <a:r>
              <a:rPr lang="en-US" altLang="zh-TW" dirty="0" smtClean="0"/>
              <a:t>a + bb</a:t>
            </a:r>
          </a:p>
          <a:p>
            <a:r>
              <a:rPr lang="en-US" altLang="zh-TW" dirty="0" smtClean="0"/>
              <a:t>If we know how to parse </a:t>
            </a:r>
            <a:r>
              <a:rPr lang="en-US" altLang="zh-TW" dirty="0" err="1" smtClean="0">
                <a:solidFill>
                  <a:schemeClr val="accent6"/>
                </a:solidFill>
              </a:rPr>
              <a:t>ab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CC00"/>
                </a:solidFill>
              </a:rPr>
              <a:t>b</a:t>
            </a:r>
            <a:r>
              <a:rPr lang="en-US" altLang="zh-TW" dirty="0" smtClean="0"/>
              <a:t> (or, a and bb) then we know how to parse </a:t>
            </a:r>
            <a:r>
              <a:rPr lang="en-US" altLang="zh-TW" dirty="0" err="1" smtClean="0">
                <a:solidFill>
                  <a:srgbClr val="FF0000"/>
                </a:solidFill>
              </a:rPr>
              <a:t>abb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CYK Algorithm </a:t>
            </a:r>
            <a:r>
              <a:rPr lang="en-US" altLang="zh-TW" smtClean="0"/>
              <a:t>– 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Denote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:= </a:t>
            </a:r>
            <a:r>
              <a:rPr lang="en-US" dirty="0" smtClean="0">
                <a:solidFill>
                  <a:srgbClr val="FF0000"/>
                </a:solidFill>
              </a:rPr>
              <a:t>substring</a:t>
            </a:r>
            <a:r>
              <a:rPr lang="en-US" dirty="0" smtClean="0"/>
              <a:t> with start index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and end index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r>
              <a:rPr lang="en-US" dirty="0" smtClean="0"/>
              <a:t>Example: For </a:t>
            </a:r>
            <a:r>
              <a:rPr lang="en-US" dirty="0" err="1" smtClean="0">
                <a:solidFill>
                  <a:schemeClr val="accent6"/>
                </a:solidFill>
              </a:rPr>
              <a:t>abbc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= </a:t>
            </a:r>
            <a:r>
              <a:rPr lang="en-US" dirty="0" err="1" smtClean="0"/>
              <a:t>bbc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This notation is not to complicate things, but just for the sake of convenience in the following discussion…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384300" y="2743200"/>
          <a:ext cx="5334000" cy="28956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2743200" y="6096000"/>
            <a:ext cx="4038600" cy="4572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CYK Algorithm – Table</a:t>
            </a:r>
          </a:p>
        </p:txBody>
      </p:sp>
      <p:sp>
        <p:nvSpPr>
          <p:cNvPr id="18446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9530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Each cell corresponds to a substring</a:t>
            </a:r>
          </a:p>
          <a:p>
            <a:pPr eaLnBrk="1" hangingPunct="1"/>
            <a:r>
              <a:rPr lang="en-US" altLang="zh-TW" dirty="0" smtClean="0"/>
              <a:t>Store </a:t>
            </a:r>
            <a:r>
              <a:rPr lang="en-US" altLang="zh-TW" dirty="0" smtClean="0">
                <a:solidFill>
                  <a:srgbClr val="FF0000"/>
                </a:solidFill>
              </a:rPr>
              <a:t>variables</a:t>
            </a:r>
            <a:r>
              <a:rPr lang="en-US" altLang="zh-TW" dirty="0" smtClean="0"/>
              <a:t> deriving the substring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410200" y="2815188"/>
            <a:ext cx="3429000" cy="1223412"/>
            <a:chOff x="5410200" y="2815188"/>
            <a:chExt cx="3429000" cy="1223412"/>
          </a:xfrm>
        </p:grpSpPr>
        <p:sp>
          <p:nvSpPr>
            <p:cNvPr id="18449" name="Text Box 41"/>
            <p:cNvSpPr txBox="1">
              <a:spLocks noChangeArrowheads="1"/>
            </p:cNvSpPr>
            <p:nvPr/>
          </p:nvSpPr>
          <p:spPr bwMode="auto">
            <a:xfrm>
              <a:off x="5410200" y="2815188"/>
              <a:ext cx="3189200" cy="12234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Substring of length =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3</a:t>
              </a:r>
              <a:br>
                <a:rPr lang="en-US" altLang="zh-TW" dirty="0" smtClean="0">
                  <a:solidFill>
                    <a:srgbClr val="FF0000"/>
                  </a:solidFill>
                </a:rPr>
              </a:br>
              <a:r>
                <a:rPr lang="en-US" altLang="zh-TW" dirty="0" smtClean="0">
                  <a:solidFill>
                    <a:srgbClr val="FF0000"/>
                  </a:solidFill>
                </a:rPr>
                <a:t>Starting </a:t>
              </a:r>
              <a:r>
                <a:rPr lang="en-US" altLang="zh-TW" dirty="0">
                  <a:solidFill>
                    <a:srgbClr val="FF0000"/>
                  </a:solidFill>
                </a:rPr>
                <a:t>with index = 2</a:t>
              </a:r>
            </a:p>
            <a:p>
              <a:endParaRPr lang="en-US" altLang="zh-TW" dirty="0">
                <a:solidFill>
                  <a:srgbClr val="FF0000"/>
                </a:solidFill>
              </a:endParaRPr>
            </a:p>
          </p:txBody>
        </p:sp>
        <p:sp>
          <p:nvSpPr>
            <p:cNvPr id="18480" name="Text Box 60"/>
            <p:cNvSpPr txBox="1">
              <a:spLocks noChangeArrowheads="1"/>
            </p:cNvSpPr>
            <p:nvPr/>
          </p:nvSpPr>
          <p:spPr bwMode="auto">
            <a:xfrm>
              <a:off x="5638800" y="3555274"/>
              <a:ext cx="3200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</a:rPr>
                <a:t>i.e., </a:t>
              </a:r>
              <a:r>
                <a:rPr lang="en-US" altLang="zh-TW" sz="18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sub</a:t>
              </a:r>
              <a:r>
                <a:rPr lang="en-US" altLang="zh-TW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18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2,3</a:t>
              </a:r>
              <a:r>
                <a:rPr lang="en-US" altLang="zh-TW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TW" sz="18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TW" sz="1800" b="1" dirty="0" err="1" smtClean="0">
                  <a:solidFill>
                    <a:srgbClr val="FF0000"/>
                  </a:solidFill>
                </a:rPr>
                <a:t>bbc</a:t>
              </a:r>
              <a:endParaRPr lang="en-US" altLang="zh-TW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2613025" y="6072962"/>
            <a:ext cx="16883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b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373187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3851274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b</a:t>
            </a:r>
          </a:p>
        </p:txBody>
      </p:sp>
      <p:sp>
        <p:nvSpPr>
          <p:cNvPr id="18444" name="Text Box 8"/>
          <p:cNvSpPr txBox="1">
            <a:spLocks noChangeArrowheads="1"/>
          </p:cNvSpPr>
          <p:nvPr/>
        </p:nvSpPr>
        <p:spPr bwMode="auto">
          <a:xfrm>
            <a:off x="5091112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1371600" y="5817780"/>
            <a:ext cx="6126256" cy="202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549175" y="3255334"/>
            <a:ext cx="461665" cy="215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en-US" altLang="zh-TW" sz="1800" dirty="0"/>
              <a:t>Length of Substring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2895600" y="6533928"/>
            <a:ext cx="3898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dirty="0"/>
              <a:t>Start Index of </a:t>
            </a:r>
            <a:r>
              <a:rPr lang="en-US" altLang="zh-TW" sz="1800" dirty="0" smtClean="0"/>
              <a:t>Substring</a:t>
            </a:r>
            <a:endParaRPr lang="en-US" altLang="zh-TW" sz="1800" dirty="0"/>
          </a:p>
        </p:txBody>
      </p:sp>
      <p:sp>
        <p:nvSpPr>
          <p:cNvPr id="60" name="Down Arrow 59"/>
          <p:cNvSpPr/>
          <p:nvPr/>
        </p:nvSpPr>
        <p:spPr>
          <a:xfrm flipH="1" flipV="1">
            <a:off x="990599" y="2675860"/>
            <a:ext cx="238685" cy="2962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717074" y="3454400"/>
            <a:ext cx="1371600" cy="762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680550" y="5867400"/>
            <a:ext cx="7935693" cy="918780"/>
            <a:chOff x="680550" y="5867400"/>
            <a:chExt cx="7935693" cy="918780"/>
          </a:xfrm>
        </p:grpSpPr>
        <p:sp>
          <p:nvSpPr>
            <p:cNvPr id="85" name="Rectangle 84"/>
            <p:cNvSpPr/>
            <p:nvPr/>
          </p:nvSpPr>
          <p:spPr>
            <a:xfrm>
              <a:off x="8006643" y="6328980"/>
              <a:ext cx="6096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69780" y="5867400"/>
              <a:ext cx="2286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550" y="5867400"/>
              <a:ext cx="61485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06437" y="4778374"/>
            <a:ext cx="7914673" cy="2006600"/>
            <a:chOff x="706437" y="4778374"/>
            <a:chExt cx="7914673" cy="2006600"/>
          </a:xfrm>
        </p:grpSpPr>
        <p:sp>
          <p:nvSpPr>
            <p:cNvPr id="75" name="Rectangle 74"/>
            <p:cNvSpPr/>
            <p:nvPr/>
          </p:nvSpPr>
          <p:spPr>
            <a:xfrm>
              <a:off x="8011510" y="6327774"/>
              <a:ext cx="6096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0" y="4778374"/>
              <a:ext cx="2286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6437" y="4778374"/>
              <a:ext cx="5334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98500" y="5334000"/>
            <a:ext cx="6807200" cy="1447800"/>
            <a:chOff x="698500" y="5334000"/>
            <a:chExt cx="6807200" cy="1447800"/>
          </a:xfrm>
        </p:grpSpPr>
        <p:sp>
          <p:nvSpPr>
            <p:cNvPr id="70" name="Rectangle 69"/>
            <p:cNvSpPr/>
            <p:nvPr/>
          </p:nvSpPr>
          <p:spPr>
            <a:xfrm>
              <a:off x="6896100" y="6324600"/>
              <a:ext cx="6096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17700" y="5334000"/>
              <a:ext cx="2286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8500" y="5334000"/>
              <a:ext cx="5334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8500" y="5334000"/>
            <a:ext cx="5689600" cy="1447800"/>
            <a:chOff x="698500" y="5334000"/>
            <a:chExt cx="5689600" cy="1447800"/>
          </a:xfrm>
        </p:grpSpPr>
        <p:sp>
          <p:nvSpPr>
            <p:cNvPr id="45" name="Rectangle 44"/>
            <p:cNvSpPr/>
            <p:nvPr/>
          </p:nvSpPr>
          <p:spPr>
            <a:xfrm>
              <a:off x="5778500" y="6324600"/>
              <a:ext cx="6096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17700" y="5334000"/>
              <a:ext cx="2286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8500" y="5334000"/>
              <a:ext cx="5334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/>
              <a:t>CYK Algorithm – Simulation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Base Case :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TW" dirty="0" smtClean="0"/>
              <a:t> 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 eaLnBrk="1" hangingPunct="1"/>
            <a:r>
              <a:rPr lang="en-US" altLang="zh-TW" dirty="0" smtClean="0"/>
              <a:t>The possible choices of variable(s) can be known by scanning through </a:t>
            </a:r>
            <a:r>
              <a:rPr lang="en-US" altLang="zh-TW" dirty="0" smtClean="0">
                <a:solidFill>
                  <a:srgbClr val="FF0000"/>
                </a:solidFill>
              </a:rPr>
              <a:t>each production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98500" y="4775200"/>
            <a:ext cx="4559300" cy="2006600"/>
            <a:chOff x="698500" y="4775200"/>
            <a:chExt cx="4559300" cy="2006600"/>
          </a:xfrm>
        </p:grpSpPr>
        <p:sp>
          <p:nvSpPr>
            <p:cNvPr id="34" name="Rectangle 33"/>
            <p:cNvSpPr/>
            <p:nvPr/>
          </p:nvSpPr>
          <p:spPr>
            <a:xfrm>
              <a:off x="4648200" y="6324600"/>
              <a:ext cx="609600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17700" y="4775200"/>
              <a:ext cx="228600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8500" y="4775200"/>
              <a:ext cx="533400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18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17419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17421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17422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17423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0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19600" y="55626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31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86400" y="55626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31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29400" y="55626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31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05466" y="55626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115066" y="5562600"/>
            <a:ext cx="647934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00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endParaRPr lang="en-US" sz="3100" dirty="0">
              <a:solidFill>
                <a:srgbClr val="00CC00"/>
              </a:solidFill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  <a:gridCol w="1104900"/>
                <a:gridCol w="1104900"/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40" grpId="0"/>
      <p:bldP spid="43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  <a:gridCol w="1104900"/>
                <a:gridCol w="1104900"/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 smtClean="0"/>
              <a:t>CYK Algorithm – Simulation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Loop :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TW" dirty="0" smtClean="0"/>
              <a:t> 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 eaLnBrk="1" hangingPunct="1"/>
            <a:r>
              <a:rPr lang="en-US" altLang="zh-TW" dirty="0" smtClean="0"/>
              <a:t>For each substring of length 2</a:t>
            </a:r>
          </a:p>
          <a:p>
            <a:pPr lvl="2"/>
            <a:r>
              <a:rPr lang="en-US" altLang="zh-TW" dirty="0" smtClean="0"/>
              <a:t>Decompose into shorter substrings</a:t>
            </a:r>
          </a:p>
          <a:p>
            <a:pPr lvl="2"/>
            <a:r>
              <a:rPr lang="en-US" altLang="zh-TW" dirty="0" smtClean="0"/>
              <a:t>Check cells below it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57200" y="3581400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800"/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98580" y="482425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57800" y="4934635"/>
            <a:ext cx="2667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Let’s parse this substring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9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41" grpId="0" uiExpand="1" build="allAtOnce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9600" y="4267200"/>
            <a:ext cx="1219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98580" y="482425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9812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68800" y="54864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290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62600" y="54864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/>
              <a:t>CYK Algorithm – Simulation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For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ab</a:t>
            </a:r>
            <a:r>
              <a:rPr lang="en-US" altLang="zh-TW" dirty="0" smtClean="0"/>
              <a:t>, it can be decomposed:</a:t>
            </a:r>
          </a:p>
          <a:p>
            <a:pPr lvl="1"/>
            <a:r>
              <a:rPr lang="en-US" altLang="zh-TW" dirty="0" err="1" smtClean="0"/>
              <a:t>ab</a:t>
            </a:r>
            <a:r>
              <a:rPr lang="en-US" altLang="zh-TW" dirty="0" smtClean="0"/>
              <a:t> = a + b</a:t>
            </a:r>
            <a:br>
              <a:rPr lang="en-US" altLang="zh-TW" dirty="0" smtClean="0"/>
            </a:br>
            <a:r>
              <a:rPr lang="en-US" altLang="zh-TW" dirty="0" smtClean="0"/>
              <a:t>     =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+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2,2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 smtClean="0"/>
              <a:t>Possible choices: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lvl="1"/>
            <a:r>
              <a:rPr lang="en-US" altLang="zh-TW" dirty="0" smtClean="0"/>
              <a:t>Scan rules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40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717800" y="36576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: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94200" y="48641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3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  <a:gridCol w="1104900"/>
                <a:gridCol w="1104900"/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3" grpId="0" animBg="1"/>
      <p:bldP spid="46" grpId="0" animBg="1"/>
      <p:bldP spid="44" grpId="0" animBg="1"/>
      <p:bldP spid="47" grpId="0" animBg="1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503480" y="482425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9812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73700" y="54991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290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67500" y="54991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/>
              <a:t>CYK Algorithm – Simulation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For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= bb, it can be decomposed:</a:t>
            </a:r>
          </a:p>
          <a:p>
            <a:pPr lvl="1"/>
            <a:r>
              <a:rPr lang="en-US" altLang="zh-TW" dirty="0" smtClean="0"/>
              <a:t>bb = b + b</a:t>
            </a:r>
            <a:br>
              <a:rPr lang="en-US" altLang="zh-TW" dirty="0" smtClean="0"/>
            </a:br>
            <a:r>
              <a:rPr lang="en-US" altLang="zh-TW" dirty="0" smtClean="0"/>
              <a:t>     =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2,2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+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 smtClean="0"/>
              <a:t>Possible choices: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BB</a:t>
            </a:r>
          </a:p>
          <a:p>
            <a:pPr lvl="1"/>
            <a:r>
              <a:rPr lang="en-US" altLang="zh-TW" dirty="0" smtClean="0"/>
              <a:t>Scan rules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7800" y="36576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: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∅</a:t>
            </a:r>
            <a:endParaRPr lang="en-US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99100" y="48641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∅</a:t>
            </a:r>
            <a:endParaRPr lang="en-US" sz="3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0" y="2286000"/>
            <a:ext cx="358140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suitable rules are found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The CFG cannot parse this substring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  <a:gridCol w="1104900"/>
                <a:gridCol w="1104900"/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4" grpId="0" animBg="1"/>
      <p:bldP spid="47" grpId="0" animBg="1"/>
      <p:bldP spid="52" grpId="0"/>
      <p:bldP spid="53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09600" y="5334000"/>
            <a:ext cx="1778000" cy="990600"/>
            <a:chOff x="609600" y="5334000"/>
            <a:chExt cx="1778000" cy="990600"/>
          </a:xfrm>
        </p:grpSpPr>
        <p:sp>
          <p:nvSpPr>
            <p:cNvPr id="51" name="Rectangle 50"/>
            <p:cNvSpPr/>
            <p:nvPr/>
          </p:nvSpPr>
          <p:spPr>
            <a:xfrm>
              <a:off x="609600" y="5334000"/>
              <a:ext cx="12192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" y="5867400"/>
              <a:ext cx="6858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30400" y="5867400"/>
              <a:ext cx="4572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621080" y="482425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9812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91300" y="54864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290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85100" y="54864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/>
              <a:t>CYK Algorithm – Simulation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For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bc</a:t>
            </a:r>
            <a:r>
              <a:rPr lang="en-US" altLang="zh-TW" dirty="0" smtClean="0"/>
              <a:t>, it can be decomposed:</a:t>
            </a:r>
          </a:p>
          <a:p>
            <a:pPr lvl="1"/>
            <a:r>
              <a:rPr lang="en-US" altLang="zh-TW" dirty="0" err="1" smtClean="0"/>
              <a:t>bc</a:t>
            </a:r>
            <a:r>
              <a:rPr lang="en-US" altLang="zh-TW" dirty="0" smtClean="0"/>
              <a:t> = b + c</a:t>
            </a:r>
            <a:br>
              <a:rPr lang="en-US" altLang="zh-TW" dirty="0" smtClean="0"/>
            </a:br>
            <a:r>
              <a:rPr lang="en-US" altLang="zh-TW" dirty="0" smtClean="0"/>
              <a:t>     =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+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4,4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 smtClean="0"/>
              <a:t>Possible choices: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BA, BC</a:t>
            </a:r>
          </a:p>
          <a:p>
            <a:pPr lvl="1"/>
            <a:r>
              <a:rPr lang="en-US" altLang="zh-TW" dirty="0" smtClean="0"/>
              <a:t>Scan rules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7800" y="36576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: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B, C</a:t>
            </a:r>
            <a:endParaRPr lang="en-US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16700" y="48641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B, C</a:t>
            </a:r>
            <a:endParaRPr lang="en-US" sz="3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  <a:gridCol w="1104900"/>
                <a:gridCol w="1104900"/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∅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4" grpId="0" animBg="1"/>
      <p:bldP spid="47" grpId="0" animBg="1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98580" y="41783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1717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94200" y="48260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195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62600" y="54864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/>
              <a:t>CYK Algorithm – Simulation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For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1,3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abb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abb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ab</a:t>
            </a:r>
            <a:r>
              <a:rPr lang="en-US" altLang="zh-TW" dirty="0" smtClean="0"/>
              <a:t> + b</a:t>
            </a:r>
            <a:br>
              <a:rPr lang="en-US" altLang="zh-TW" dirty="0" smtClean="0"/>
            </a:br>
            <a:r>
              <a:rPr lang="en-US" altLang="zh-TW" dirty="0" smtClean="0"/>
              <a:t>       =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+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Possible choices: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SB</a:t>
            </a:r>
          </a:p>
          <a:p>
            <a:pPr lvl="1"/>
            <a:r>
              <a:rPr lang="en-US" altLang="zh-TW" dirty="0" smtClean="0"/>
              <a:t>Scan rules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7800" y="36576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: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∅</a:t>
            </a:r>
            <a:endParaRPr lang="en-US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5400" y="2209800"/>
            <a:ext cx="388620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suitable variables found yet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But, there is another way to decompose the string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  <a:gridCol w="1104900"/>
                <a:gridCol w="1104900"/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∅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B, C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4" grpId="0" animBg="1"/>
      <p:bldP spid="47" grpId="0" animBg="1"/>
      <p:bldP spid="5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98580" y="41783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1717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94200" y="54864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195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62600" y="48260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/>
              <a:t>CYK Algorithm – Simulation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For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1,3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abb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abb</a:t>
            </a:r>
            <a:r>
              <a:rPr lang="en-US" altLang="zh-TW" dirty="0" smtClean="0"/>
              <a:t> = a + bb</a:t>
            </a:r>
            <a:br>
              <a:rPr lang="en-US" altLang="zh-TW" dirty="0" smtClean="0"/>
            </a:br>
            <a:r>
              <a:rPr lang="en-US" altLang="zh-TW" dirty="0" smtClean="0"/>
              <a:t>       =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+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Possible choices: </a:t>
            </a:r>
            <a:r>
              <a:rPr lang="en-US" altLang="zh-TW" dirty="0" smtClean="0">
                <a:solidFill>
                  <a:srgbClr val="FF0000"/>
                </a:solidFill>
              </a:rPr>
              <a:t>∅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trike="dblStrike" dirty="0" smtClean="0">
                <a:solidFill>
                  <a:schemeClr val="tx1">
                    <a:lumMod val="50000"/>
                  </a:schemeClr>
                </a:solidFill>
              </a:rPr>
              <a:t>Scan rules</a:t>
            </a:r>
            <a:endParaRPr lang="en-US" altLang="zh-TW" strike="dblStrike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5400" y="2209800"/>
            <a:ext cx="358140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Cant parse smaller substring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Cant parse the string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dirty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No need to scan rules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  <a:gridCol w="1104900"/>
                <a:gridCol w="1104900"/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∅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B, C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4" grpId="0" animBg="1"/>
      <p:bldP spid="47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Agenda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Cocke</a:t>
            </a:r>
            <a:r>
              <a:rPr lang="en-US" altLang="zh-TW" dirty="0" smtClean="0"/>
              <a:t>-Younger-</a:t>
            </a:r>
            <a:r>
              <a:rPr lang="en-US" altLang="zh-TW" dirty="0" err="1" smtClean="0"/>
              <a:t>Kasami</a:t>
            </a:r>
            <a:r>
              <a:rPr lang="en-US" altLang="zh-TW" dirty="0" smtClean="0"/>
              <a:t> (CYK) algorithm</a:t>
            </a:r>
          </a:p>
          <a:p>
            <a:pPr lvl="1" eaLnBrk="1" hangingPunct="1"/>
            <a:r>
              <a:rPr lang="en-US" altLang="zh-TW" dirty="0" smtClean="0"/>
              <a:t>Parsing CFG in normal form</a:t>
            </a:r>
          </a:p>
          <a:p>
            <a:pPr eaLnBrk="1" hangingPunct="1"/>
            <a:r>
              <a:rPr lang="en-US" altLang="zh-TW" dirty="0" smtClean="0"/>
              <a:t>Pushdown Automata (PDA)</a:t>
            </a:r>
          </a:p>
          <a:p>
            <a:pPr lvl="1" eaLnBrk="1" hangingPunct="1"/>
            <a:r>
              <a:rPr lang="en-US" altLang="zh-TW" dirty="0" smtClean="0"/>
              <a:t>Design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98580" y="41783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/>
              <a:t>CYK Algorithm – Simulation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For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1,3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abb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abb</a:t>
            </a:r>
            <a:r>
              <a:rPr lang="en-US" altLang="zh-TW" dirty="0" smtClean="0"/>
              <a:t> =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+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dirty="0" smtClean="0"/>
              <a:t>gives </a:t>
            </a:r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r>
              <a:rPr lang="en-US" altLang="zh-TW" dirty="0" smtClean="0"/>
              <a:t> valid parsing</a:t>
            </a:r>
          </a:p>
          <a:p>
            <a:pPr lvl="1"/>
            <a:r>
              <a:rPr lang="en-US" altLang="zh-TW" dirty="0" err="1" smtClean="0"/>
              <a:t>abb</a:t>
            </a:r>
            <a:r>
              <a:rPr lang="en-US" altLang="zh-TW" dirty="0" smtClean="0"/>
              <a:t> =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+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,3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dirty="0" smtClean="0"/>
              <a:t>gives </a:t>
            </a:r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r>
              <a:rPr lang="en-US" altLang="zh-TW" dirty="0" smtClean="0"/>
              <a:t> valid parsing</a:t>
            </a:r>
          </a:p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Cannot</a:t>
            </a:r>
            <a:r>
              <a:rPr lang="en-US" altLang="zh-TW" dirty="0" smtClean="0">
                <a:sym typeface="Wingdings" pitchFamily="2" charset="2"/>
              </a:rPr>
              <a:t> parse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94200" y="421815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0" i="0" u="none" strike="no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∅</a:t>
            </a:r>
            <a:endParaRPr lang="en-US" sz="3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  <a:gridCol w="1104900"/>
                <a:gridCol w="1104900"/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∅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B, C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7759700" y="54991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73700" y="48260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99100" y="55118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54800" y="48514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9600" y="5334000"/>
            <a:ext cx="1219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06800" y="30607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33600" y="30480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99100" y="41783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159000" y="21844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06800" y="21844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/>
              <a:t>CYK Algorithm – Simulation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For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bbc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bbc</a:t>
            </a:r>
            <a:r>
              <a:rPr lang="en-US" altLang="zh-TW" dirty="0" smtClean="0"/>
              <a:t> =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2,2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+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Possible choices: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BB, BC</a:t>
            </a:r>
          </a:p>
          <a:p>
            <a:pPr lvl="1"/>
            <a:r>
              <a:rPr lang="en-US" altLang="zh-TW" dirty="0" err="1" smtClean="0"/>
              <a:t>bbc</a:t>
            </a:r>
            <a:r>
              <a:rPr lang="en-US" altLang="zh-TW" dirty="0" smtClean="0"/>
              <a:t> =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+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4,4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altLang="zh-TW" dirty="0" smtClean="0"/>
              <a:t>Possible choices: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∅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AB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78400" y="2628900"/>
            <a:ext cx="19007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altLang="zh-TW" dirty="0" smtClean="0">
                <a:cs typeface="Times New Roman" pitchFamily="18" charset="0"/>
              </a:rPr>
              <a:t>Variable: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99100" y="423085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0" i="0" u="none" strike="no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3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  <a:gridCol w="1104900"/>
                <a:gridCol w="1104900"/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∅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∅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B, C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46" grpId="0" animBg="1"/>
      <p:bldP spid="46" grpId="1" animBg="1"/>
      <p:bldP spid="47" grpId="0" animBg="1"/>
      <p:bldP spid="47" grpId="1" animBg="1"/>
      <p:bldP spid="54" grpId="0" animBg="1"/>
      <p:bldP spid="48" grpId="0" animBg="1"/>
      <p:bldP spid="51" grpId="0" animBg="1"/>
      <p:bldP spid="43" grpId="0" animBg="1"/>
      <p:bldP spid="43" grpId="1" animBg="1"/>
      <p:bldP spid="44" grpId="0" animBg="1"/>
      <p:bldP spid="44" grpId="1" animBg="1"/>
      <p:bldP spid="55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7747000" y="54991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94200" y="41910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9600" y="4267200"/>
            <a:ext cx="1219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54800" y="48260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81500" y="48260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49900" y="41783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81500" y="55118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94200" y="35052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/>
              <a:t>CYK Algorithm – Simulation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Finally, for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1,4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abbc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Possible choices:</a:t>
            </a:r>
          </a:p>
          <a:p>
            <a:pPr lvl="2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altLang="zh-TW" dirty="0" smtClean="0">
                <a:cs typeface="Times New Roman" pitchFamily="18" charset="0"/>
              </a:rPr>
              <a:t>Variables:</a:t>
            </a:r>
          </a:p>
          <a:p>
            <a:pPr lvl="2"/>
            <a:r>
              <a:rPr lang="en-US" altLang="zh-TW" dirty="0" smtClean="0">
                <a:cs typeface="Times New Roman" pitchFamily="18" charset="0"/>
              </a:rPr>
              <a:t> </a:t>
            </a:r>
          </a:p>
          <a:p>
            <a:pPr lvl="2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AB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2746" y="2649835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2746" y="3576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54546" y="2649835"/>
            <a:ext cx="1245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SB, SC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5400" y="2209800"/>
            <a:ext cx="388620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cell represents the original string, and it consists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abbc</a:t>
            </a:r>
            <a:r>
              <a:rPr lang="en-US" dirty="0" smtClean="0">
                <a:solidFill>
                  <a:srgbClr val="FF0000"/>
                </a:solidFill>
              </a:rPr>
              <a:t> is in the language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  <a:gridCol w="1104900"/>
                <a:gridCol w="1104900"/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∅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∅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B, C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52" grpId="0" animBg="1"/>
      <p:bldP spid="52" grpId="1" animBg="1"/>
      <p:bldP spid="30" grpId="0" animBg="1"/>
      <p:bldP spid="30" grpId="1" animBg="1"/>
      <p:bldP spid="31" grpId="0" animBg="1"/>
      <p:bldP spid="31" grpId="1" animBg="1"/>
      <p:bldP spid="27" grpId="0" animBg="1"/>
      <p:bldP spid="27" grpId="1" animBg="1"/>
      <p:bldP spid="46" grpId="0" animBg="1"/>
      <p:bldP spid="46" grpId="1" animBg="1"/>
      <p:bldP spid="29" grpId="0"/>
      <p:bldP spid="45" grpId="0"/>
      <p:bldP spid="57" grpId="0"/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CYK Algorithm –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abbc</a:t>
            </a:r>
            <a:r>
              <a:rPr lang="en-US" dirty="0" smtClean="0"/>
              <a:t> is in the language!</a:t>
            </a:r>
          </a:p>
          <a:p>
            <a:r>
              <a:rPr lang="en-US" dirty="0" smtClean="0"/>
              <a:t>How to obtain the parse tree?</a:t>
            </a:r>
          </a:p>
          <a:p>
            <a:pPr lvl="1"/>
            <a:r>
              <a:rPr lang="en-US" dirty="0" smtClean="0"/>
              <a:t>Tracing back the derivations:</a:t>
            </a:r>
          </a:p>
          <a:p>
            <a:pPr lvl="2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1,4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is derived using S</a:t>
            </a:r>
            <a:r>
              <a:rPr lang="en-US" dirty="0" smtClean="0">
                <a:sym typeface="Wingdings" pitchFamily="2" charset="2"/>
              </a:rPr>
              <a:t>AB</a:t>
            </a:r>
            <a:r>
              <a:rPr lang="en-US" dirty="0" smtClean="0"/>
              <a:t> from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/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is derived using </a:t>
            </a:r>
            <a:r>
              <a:rPr lang="en-US" dirty="0" err="1" smtClean="0"/>
              <a:t>A</a:t>
            </a:r>
            <a:r>
              <a:rPr lang="en-US" dirty="0" err="1" smtClean="0">
                <a:sym typeface="Wingdings" pitchFamily="2" charset="2"/>
              </a:rPr>
              <a:t>a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2,4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is derived using BBC from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2,2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3,4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…</a:t>
            </a:r>
            <a:endParaRPr lang="en-US" dirty="0" smtClean="0"/>
          </a:p>
          <a:p>
            <a:r>
              <a:rPr lang="en-US" dirty="0" smtClean="0"/>
              <a:t>So, record also the </a:t>
            </a:r>
            <a:r>
              <a:rPr lang="en-US" dirty="0" smtClean="0">
                <a:solidFill>
                  <a:srgbClr val="FF0000"/>
                </a:solidFill>
              </a:rPr>
              <a:t>used derivations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CYK Algorithm –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Obtained from the table</a:t>
            </a:r>
            <a:endParaRPr lang="en-US" dirty="0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2476500" y="5181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32"/>
          <p:cNvGrpSpPr/>
          <p:nvPr/>
        </p:nvGrpSpPr>
        <p:grpSpPr>
          <a:xfrm>
            <a:off x="2505075" y="5295900"/>
            <a:ext cx="4429125" cy="457200"/>
            <a:chOff x="5433402" y="5867400"/>
            <a:chExt cx="3596298" cy="457200"/>
          </a:xfrm>
        </p:grpSpPr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5433402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</p:grpSp>
      <p:sp>
        <p:nvSpPr>
          <p:cNvPr id="24" name="Down Arrow 23"/>
          <p:cNvSpPr/>
          <p:nvPr/>
        </p:nvSpPr>
        <p:spPr>
          <a:xfrm>
            <a:off x="2936874" y="3048000"/>
            <a:ext cx="177800" cy="16002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8067086">
            <a:off x="3506283" y="2706386"/>
            <a:ext cx="177800" cy="992958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7738157">
            <a:off x="4702256" y="3216677"/>
            <a:ext cx="177800" cy="1211945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8955193">
            <a:off x="5743003" y="4111098"/>
            <a:ext cx="177800" cy="645859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038600" y="3657600"/>
            <a:ext cx="177800" cy="9906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771826">
            <a:off x="5200864" y="4206614"/>
            <a:ext cx="177800" cy="434229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9885807">
            <a:off x="6175964" y="4929703"/>
            <a:ext cx="177800" cy="509098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4038600" y="4953000"/>
            <a:ext cx="177800" cy="4572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151120" y="4953000"/>
            <a:ext cx="177800" cy="4572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2941320" y="4953000"/>
            <a:ext cx="177800" cy="4572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476500" y="24257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  <a:gridCol w="1104900"/>
                <a:gridCol w="1104900"/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∅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∅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B, </a:t>
                      </a:r>
                      <a:r>
                        <a:rPr lang="en-US" sz="3100" b="0" i="0" u="none" strike="noStrike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1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1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31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CYK Algorithm –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bottom up parsing algorithm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Dynamic Programming</a:t>
            </a:r>
          </a:p>
          <a:p>
            <a:pPr lvl="1"/>
            <a:r>
              <a:rPr lang="en-US" dirty="0" smtClean="0"/>
              <a:t>Solution of a </a:t>
            </a:r>
            <a:r>
              <a:rPr lang="en-US" dirty="0" err="1" smtClean="0">
                <a:solidFill>
                  <a:srgbClr val="FF0000"/>
                </a:solidFill>
              </a:rPr>
              <a:t>subproblem</a:t>
            </a:r>
            <a:r>
              <a:rPr lang="en-US" dirty="0" smtClean="0"/>
              <a:t> (parsing of a substring) depends on that of smaller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dirty="0" smtClean="0"/>
              <a:t>Before employing CYK Algorithm, convert the grammar into </a:t>
            </a:r>
            <a:r>
              <a:rPr lang="en-US" dirty="0" smtClean="0">
                <a:solidFill>
                  <a:srgbClr val="FF0000"/>
                </a:solidFill>
              </a:rPr>
              <a:t>normal form</a:t>
            </a:r>
          </a:p>
          <a:p>
            <a:pPr lvl="1"/>
            <a:r>
              <a:rPr lang="en-US" dirty="0" smtClean="0"/>
              <a:t>Remove ε-productions</a:t>
            </a:r>
          </a:p>
          <a:p>
            <a:pPr lvl="1"/>
            <a:r>
              <a:rPr lang="en-US" dirty="0" smtClean="0"/>
              <a:t>Remove unit-productions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CYK Algorithm – Detailed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 = “On input w = 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If w = ε, and 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ε is rule, Accept</a:t>
            </a:r>
          </a:p>
          <a:p>
            <a:pPr lvl="1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n:</a:t>
            </a:r>
          </a:p>
          <a:p>
            <a:pPr lvl="1">
              <a:buNone/>
            </a:pPr>
            <a:r>
              <a:rPr lang="en-US" dirty="0" smtClean="0"/>
              <a:t>    For each variable A:</a:t>
            </a:r>
          </a:p>
          <a:p>
            <a:pPr lvl="1">
              <a:buNone/>
            </a:pPr>
            <a:r>
              <a:rPr lang="en-US" dirty="0" smtClean="0"/>
              <a:t>    Test whether A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b is a rule, where b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    If so, place A in table(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lvl="1">
              <a:buNone/>
            </a:pPr>
            <a:r>
              <a:rPr lang="en-US" dirty="0" smtClean="0"/>
              <a:t>For l = 2 to n:</a:t>
            </a:r>
          </a:p>
          <a:p>
            <a:pPr lvl="1"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= 1 to n – l + 1:</a:t>
            </a:r>
          </a:p>
          <a:p>
            <a:pPr lvl="1">
              <a:buNone/>
            </a:pPr>
            <a:r>
              <a:rPr lang="en-US" dirty="0" smtClean="0"/>
              <a:t>        Let j = </a:t>
            </a:r>
            <a:r>
              <a:rPr lang="en-US" dirty="0" err="1" smtClean="0"/>
              <a:t>i</a:t>
            </a:r>
            <a:r>
              <a:rPr lang="en-US" dirty="0" smtClean="0"/>
              <a:t> + l – 1,</a:t>
            </a:r>
          </a:p>
          <a:p>
            <a:pPr lvl="1">
              <a:buNone/>
            </a:pPr>
            <a:r>
              <a:rPr lang="en-US" dirty="0" smtClean="0"/>
              <a:t>        For k = </a:t>
            </a:r>
            <a:r>
              <a:rPr lang="en-US" dirty="0" err="1" smtClean="0"/>
              <a:t>i</a:t>
            </a:r>
            <a:r>
              <a:rPr lang="en-US" dirty="0" smtClean="0"/>
              <a:t> to j – 1:</a:t>
            </a:r>
          </a:p>
          <a:p>
            <a:pPr lvl="1">
              <a:buNone/>
            </a:pPr>
            <a:r>
              <a:rPr lang="en-US" dirty="0" smtClean="0"/>
              <a:t>    For each rule A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BC:</a:t>
            </a:r>
          </a:p>
          <a:p>
            <a:pPr lvl="1">
              <a:buNone/>
            </a:pPr>
            <a:r>
              <a:rPr lang="en-US" dirty="0" smtClean="0"/>
              <a:t>If table(</a:t>
            </a:r>
            <a:r>
              <a:rPr lang="en-US" dirty="0" err="1" smtClean="0"/>
              <a:t>i,k</a:t>
            </a:r>
            <a:r>
              <a:rPr lang="en-US" dirty="0" smtClean="0"/>
              <a:t>) contains B and table(k+1, j) contains C</a:t>
            </a:r>
            <a:br>
              <a:rPr lang="en-US" dirty="0" smtClean="0"/>
            </a:br>
            <a:r>
              <a:rPr lang="en-US" dirty="0" smtClean="0"/>
              <a:t>Put A in table(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pPr lvl="1">
              <a:buNone/>
            </a:pPr>
            <a:r>
              <a:rPr lang="en-US" dirty="0" smtClean="0"/>
              <a:t>If S is in table (1,n), accept. Otherwise, reject.”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Pushdown Automata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NFA with infinite memory/states</a:t>
            </a:r>
            <a:endParaRPr lang="zh-TW" alt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PDA</a:t>
            </a:r>
            <a:r>
              <a:rPr lang="en-US" dirty="0" smtClean="0"/>
              <a:t> ~= NFA, with a stack of memory</a:t>
            </a:r>
          </a:p>
          <a:p>
            <a:r>
              <a:rPr lang="en-US" dirty="0" smtClean="0"/>
              <a:t>Transition:</a:t>
            </a:r>
          </a:p>
          <a:p>
            <a:pPr lvl="1"/>
            <a:r>
              <a:rPr lang="en-US" dirty="0" smtClean="0"/>
              <a:t>NFA – Depends on input</a:t>
            </a:r>
          </a:p>
          <a:p>
            <a:pPr lvl="1"/>
            <a:r>
              <a:rPr lang="en-US" dirty="0" smtClean="0"/>
              <a:t>PDA – Depends on input and </a:t>
            </a:r>
            <a:r>
              <a:rPr lang="en-US" dirty="0" smtClean="0">
                <a:solidFill>
                  <a:srgbClr val="FF0000"/>
                </a:solidFill>
              </a:rPr>
              <a:t>top</a:t>
            </a:r>
            <a:r>
              <a:rPr lang="en-US" dirty="0" smtClean="0"/>
              <a:t> of stack</a:t>
            </a:r>
          </a:p>
          <a:p>
            <a:pPr lvl="2"/>
            <a:r>
              <a:rPr lang="en-US" dirty="0" smtClean="0"/>
              <a:t>Push a symbol to stack</a:t>
            </a:r>
          </a:p>
          <a:p>
            <a:pPr lvl="2"/>
            <a:r>
              <a:rPr lang="en-US" dirty="0" smtClean="0"/>
              <a:t>Pop a symbol to stack</a:t>
            </a:r>
          </a:p>
          <a:p>
            <a:pPr lvl="2"/>
            <a:r>
              <a:rPr lang="en-US" dirty="0" smtClean="0"/>
              <a:t>Read a terminal on string</a:t>
            </a:r>
          </a:p>
          <a:p>
            <a:r>
              <a:rPr lang="en-US" dirty="0" smtClean="0"/>
              <a:t>Transitions are </a:t>
            </a:r>
            <a:r>
              <a:rPr lang="en-US" dirty="0" smtClean="0">
                <a:solidFill>
                  <a:srgbClr val="FF0000"/>
                </a:solidFill>
              </a:rPr>
              <a:t>non-deterministic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03800" y="3737570"/>
            <a:ext cx="2667000" cy="1342430"/>
            <a:chOff x="5003800" y="3686770"/>
            <a:chExt cx="2667000" cy="1342430"/>
          </a:xfrm>
        </p:grpSpPr>
        <p:sp>
          <p:nvSpPr>
            <p:cNvPr id="5" name="TextBox 4"/>
            <p:cNvSpPr txBox="1"/>
            <p:nvPr/>
          </p:nvSpPr>
          <p:spPr>
            <a:xfrm>
              <a:off x="5003800" y="3686770"/>
              <a:ext cx="266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/>
                  </a:solidFill>
                </a:rPr>
                <a:t>(possibly ε)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3800" y="4110335"/>
              <a:ext cx="266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/>
                  </a:solidFill>
                </a:rPr>
                <a:t>(possibly ε)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3800" y="4567535"/>
              <a:ext cx="266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/>
                  </a:solidFill>
                </a:rPr>
                <a:t>(possibly ε)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 and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Accept:</a:t>
            </a:r>
          </a:p>
          <a:p>
            <a:pPr lvl="1"/>
            <a:r>
              <a:rPr lang="en-US" dirty="0" smtClean="0"/>
              <a:t>NFA – Go to an Accept state</a:t>
            </a:r>
          </a:p>
          <a:p>
            <a:pPr lvl="1"/>
            <a:r>
              <a:rPr lang="en-US" dirty="0" smtClean="0"/>
              <a:t>PDA – Go to an Accept state</a:t>
            </a:r>
          </a:p>
          <a:p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CYK Algorithm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Bottom-up Parsing for normal form</a:t>
            </a:r>
            <a:endParaRPr lang="zh-TW" alt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language:</a:t>
            </a:r>
          </a:p>
          <a:p>
            <a:endParaRPr lang="en-US" dirty="0" smtClean="0"/>
          </a:p>
          <a:p>
            <a:r>
              <a:rPr lang="en-US" dirty="0" smtClean="0"/>
              <a:t>Design a PDA for it</a:t>
            </a:r>
            <a:endParaRPr lang="zh-TW" altLang="en-US" dirty="0" smtClean="0"/>
          </a:p>
          <a:p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600200" y="2184400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 = {0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1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: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2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i,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=0,1,…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},   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MS PGothic" pitchFamily="34" charset="-128"/>
              </a:rPr>
              <a:t>S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= {0, 1}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1 -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Idea</a:t>
            </a:r>
            <a:r>
              <a:rPr lang="en-US" dirty="0" smtClean="0"/>
              <a:t>: The input has two sections</a:t>
            </a:r>
          </a:p>
          <a:p>
            <a:pPr lvl="1"/>
            <a:r>
              <a:rPr lang="en-US" dirty="0" smtClean="0"/>
              <a:t>First half</a:t>
            </a:r>
          </a:p>
          <a:p>
            <a:pPr lvl="2"/>
            <a:r>
              <a:rPr lang="en-US" dirty="0" smtClean="0"/>
              <a:t>All ‘0’s</a:t>
            </a:r>
          </a:p>
          <a:p>
            <a:pPr lvl="1"/>
            <a:r>
              <a:rPr lang="en-US" dirty="0" smtClean="0"/>
              <a:t>Second half</a:t>
            </a:r>
          </a:p>
          <a:p>
            <a:pPr lvl="2"/>
            <a:r>
              <a:rPr lang="en-US" dirty="0" smtClean="0"/>
              <a:t>All ‘1’s</a:t>
            </a:r>
          </a:p>
          <a:p>
            <a:pPr lvl="2"/>
            <a:r>
              <a:rPr lang="en-US" dirty="0" smtClean="0"/>
              <a:t>#‘1 depends on #‘0’</a:t>
            </a:r>
          </a:p>
          <a:p>
            <a:pPr lvl="3"/>
            <a:r>
              <a:rPr lang="en-US" dirty="0" smtClean="0"/>
              <a:t>#‘0’  ≤  #‘1’  ≤  #‘0’ × 2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1 –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341438" y="2286000"/>
            <a:ext cx="5211762" cy="2014537"/>
            <a:chOff x="701" y="1851"/>
            <a:chExt cx="3283" cy="1269"/>
          </a:xfrm>
        </p:grpSpPr>
        <p:sp>
          <p:nvSpPr>
            <p:cNvPr id="2053" name="Freeform 57"/>
            <p:cNvSpPr>
              <a:spLocks noChangeArrowheads="1"/>
            </p:cNvSpPr>
            <p:nvPr/>
          </p:nvSpPr>
          <p:spPr bwMode="auto">
            <a:xfrm rot="-5400000">
              <a:off x="1500" y="206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54" name="Straight Arrow Connector 67"/>
            <p:cNvCxnSpPr>
              <a:cxnSpLocks noChangeShapeType="1"/>
            </p:cNvCxnSpPr>
            <p:nvPr/>
          </p:nvCxnSpPr>
          <p:spPr bwMode="auto">
            <a:xfrm>
              <a:off x="701" y="245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2055" name="Group 7"/>
            <p:cNvGrpSpPr>
              <a:grpSpLocks/>
            </p:cNvGrpSpPr>
            <p:nvPr/>
          </p:nvGrpSpPr>
          <p:grpSpPr bwMode="auto">
            <a:xfrm>
              <a:off x="1527" y="2310"/>
              <a:ext cx="240" cy="261"/>
              <a:chOff x="1008" y="2763"/>
              <a:chExt cx="240" cy="261"/>
            </a:xfrm>
          </p:grpSpPr>
          <p:sp>
            <p:nvSpPr>
              <p:cNvPr id="2056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7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58" name="Oval 54"/>
            <p:cNvSpPr>
              <a:spLocks noChangeArrowheads="1"/>
            </p:cNvSpPr>
            <p:nvPr/>
          </p:nvSpPr>
          <p:spPr bwMode="auto">
            <a:xfrm rot="-5400000">
              <a:off x="893" y="231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TextBox 58"/>
            <p:cNvSpPr txBox="1">
              <a:spLocks noChangeArrowheads="1"/>
            </p:cNvSpPr>
            <p:nvPr/>
          </p:nvSpPr>
          <p:spPr bwMode="auto">
            <a:xfrm>
              <a:off x="1064" y="2196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1160" y="242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TextBox 58"/>
            <p:cNvSpPr txBox="1">
              <a:spLocks noChangeArrowheads="1"/>
            </p:cNvSpPr>
            <p:nvPr/>
          </p:nvSpPr>
          <p:spPr bwMode="auto">
            <a:xfrm>
              <a:off x="1421" y="1899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0,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1776" y="2235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TextBox 58"/>
            <p:cNvSpPr txBox="1">
              <a:spLocks noChangeArrowheads="1"/>
            </p:cNvSpPr>
            <p:nvPr/>
          </p:nvSpPr>
          <p:spPr bwMode="auto">
            <a:xfrm>
              <a:off x="1968" y="2091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4" name="Oval 54"/>
            <p:cNvSpPr>
              <a:spLocks noChangeArrowheads="1"/>
            </p:cNvSpPr>
            <p:nvPr/>
          </p:nvSpPr>
          <p:spPr bwMode="auto">
            <a:xfrm rot="-5400000">
              <a:off x="2669" y="20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5" name="TextBox 24"/>
            <p:cNvSpPr txBox="1">
              <a:spLocks noChangeArrowheads="1"/>
            </p:cNvSpPr>
            <p:nvPr/>
          </p:nvSpPr>
          <p:spPr bwMode="auto">
            <a:xfrm>
              <a:off x="2669" y="2070"/>
              <a:ext cx="2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q</a:t>
              </a:r>
              <a:r>
                <a:rPr kumimoji="0" lang="en-US" altLang="zh-TW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066" name="Group 18"/>
            <p:cNvGrpSpPr>
              <a:grpSpLocks/>
            </p:cNvGrpSpPr>
            <p:nvPr/>
          </p:nvGrpSpPr>
          <p:grpSpPr bwMode="auto">
            <a:xfrm>
              <a:off x="2688" y="2859"/>
              <a:ext cx="240" cy="261"/>
              <a:chOff x="3984" y="3520"/>
              <a:chExt cx="240" cy="261"/>
            </a:xfrm>
          </p:grpSpPr>
          <p:sp>
            <p:nvSpPr>
              <p:cNvPr id="2067" name="Oval 54"/>
              <p:cNvSpPr>
                <a:spLocks noChangeArrowheads="1"/>
              </p:cNvSpPr>
              <p:nvPr/>
            </p:nvSpPr>
            <p:spPr bwMode="auto">
              <a:xfrm rot="-5400000">
                <a:off x="3984" y="354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8" name="TextBox 24"/>
              <p:cNvSpPr txBox="1">
                <a:spLocks noChangeArrowheads="1"/>
              </p:cNvSpPr>
              <p:nvPr/>
            </p:nvSpPr>
            <p:spPr bwMode="auto">
              <a:xfrm>
                <a:off x="3984" y="3520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H="1">
              <a:off x="2736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2832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TextBox 58"/>
            <p:cNvSpPr txBox="1">
              <a:spLocks noChangeArrowheads="1"/>
            </p:cNvSpPr>
            <p:nvPr/>
          </p:nvSpPr>
          <p:spPr bwMode="auto">
            <a:xfrm>
              <a:off x="3216" y="2100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2" name="TextBox 58"/>
            <p:cNvSpPr txBox="1">
              <a:spLocks noChangeArrowheads="1"/>
            </p:cNvSpPr>
            <p:nvPr/>
          </p:nvSpPr>
          <p:spPr bwMode="auto">
            <a:xfrm>
              <a:off x="2909" y="1851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3" name="Freeform 57"/>
            <p:cNvSpPr>
              <a:spLocks noChangeArrowheads="1"/>
            </p:cNvSpPr>
            <p:nvPr/>
          </p:nvSpPr>
          <p:spPr bwMode="auto">
            <a:xfrm rot="-5400000">
              <a:off x="2642" y="183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4" name="TextBox 58"/>
            <p:cNvSpPr txBox="1">
              <a:spLocks noChangeArrowheads="1"/>
            </p:cNvSpPr>
            <p:nvPr/>
          </p:nvSpPr>
          <p:spPr bwMode="auto">
            <a:xfrm>
              <a:off x="2248" y="2475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5" name="TextBox 58"/>
            <p:cNvSpPr txBox="1">
              <a:spLocks noChangeArrowheads="1"/>
            </p:cNvSpPr>
            <p:nvPr/>
          </p:nvSpPr>
          <p:spPr bwMode="auto">
            <a:xfrm>
              <a:off x="2832" y="2475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2928" y="2235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77" name="Group 29"/>
            <p:cNvGrpSpPr>
              <a:grpSpLocks/>
            </p:cNvGrpSpPr>
            <p:nvPr/>
          </p:nvGrpSpPr>
          <p:grpSpPr bwMode="auto">
            <a:xfrm>
              <a:off x="3744" y="2331"/>
              <a:ext cx="240" cy="261"/>
              <a:chOff x="4560" y="3559"/>
              <a:chExt cx="240" cy="261"/>
            </a:xfrm>
          </p:grpSpPr>
          <p:sp>
            <p:nvSpPr>
              <p:cNvPr id="2078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9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0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219200" y="5805488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 = {0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1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: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2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i,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=0,1,…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},   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MS PGothic" pitchFamily="34" charset="-128"/>
              </a:rPr>
              <a:t>S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= {0, 1}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1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try some string… w = </a:t>
            </a:r>
            <a:r>
              <a:rPr lang="en-US" dirty="0" smtClean="0">
                <a:solidFill>
                  <a:srgbClr val="FF0000"/>
                </a:solidFill>
              </a:rPr>
              <a:t>00111</a:t>
            </a:r>
            <a:endParaRPr lang="en-US" dirty="0" smtClean="0"/>
          </a:p>
          <a:p>
            <a:pPr lvl="1"/>
            <a:r>
              <a:rPr lang="en-US" dirty="0" smtClean="0"/>
              <a:t>See white board for simulation…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41438" y="2286000"/>
            <a:ext cx="5211762" cy="2014537"/>
            <a:chOff x="701" y="1851"/>
            <a:chExt cx="3283" cy="1269"/>
          </a:xfrm>
        </p:grpSpPr>
        <p:sp>
          <p:nvSpPr>
            <p:cNvPr id="2053" name="Freeform 57"/>
            <p:cNvSpPr>
              <a:spLocks noChangeArrowheads="1"/>
            </p:cNvSpPr>
            <p:nvPr/>
          </p:nvSpPr>
          <p:spPr bwMode="auto">
            <a:xfrm rot="-5400000">
              <a:off x="1500" y="206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54" name="Straight Arrow Connector 67"/>
            <p:cNvCxnSpPr>
              <a:cxnSpLocks noChangeShapeType="1"/>
            </p:cNvCxnSpPr>
            <p:nvPr/>
          </p:nvCxnSpPr>
          <p:spPr bwMode="auto">
            <a:xfrm>
              <a:off x="701" y="245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527" y="2310"/>
              <a:ext cx="240" cy="261"/>
              <a:chOff x="1008" y="2763"/>
              <a:chExt cx="240" cy="261"/>
            </a:xfrm>
          </p:grpSpPr>
          <p:sp>
            <p:nvSpPr>
              <p:cNvPr id="2056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7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58" name="Oval 54"/>
            <p:cNvSpPr>
              <a:spLocks noChangeArrowheads="1"/>
            </p:cNvSpPr>
            <p:nvPr/>
          </p:nvSpPr>
          <p:spPr bwMode="auto">
            <a:xfrm rot="-5400000">
              <a:off x="893" y="231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TextBox 58"/>
            <p:cNvSpPr txBox="1">
              <a:spLocks noChangeArrowheads="1"/>
            </p:cNvSpPr>
            <p:nvPr/>
          </p:nvSpPr>
          <p:spPr bwMode="auto">
            <a:xfrm>
              <a:off x="1064" y="2196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1160" y="242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TextBox 58"/>
            <p:cNvSpPr txBox="1">
              <a:spLocks noChangeArrowheads="1"/>
            </p:cNvSpPr>
            <p:nvPr/>
          </p:nvSpPr>
          <p:spPr bwMode="auto">
            <a:xfrm>
              <a:off x="1421" y="1899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0,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1776" y="2235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TextBox 58"/>
            <p:cNvSpPr txBox="1">
              <a:spLocks noChangeArrowheads="1"/>
            </p:cNvSpPr>
            <p:nvPr/>
          </p:nvSpPr>
          <p:spPr bwMode="auto">
            <a:xfrm>
              <a:off x="1968" y="2091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4" name="Oval 54"/>
            <p:cNvSpPr>
              <a:spLocks noChangeArrowheads="1"/>
            </p:cNvSpPr>
            <p:nvPr/>
          </p:nvSpPr>
          <p:spPr bwMode="auto">
            <a:xfrm rot="-5400000">
              <a:off x="2669" y="20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5" name="TextBox 24"/>
            <p:cNvSpPr txBox="1">
              <a:spLocks noChangeArrowheads="1"/>
            </p:cNvSpPr>
            <p:nvPr/>
          </p:nvSpPr>
          <p:spPr bwMode="auto">
            <a:xfrm>
              <a:off x="2669" y="2070"/>
              <a:ext cx="2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q</a:t>
              </a:r>
              <a:r>
                <a:rPr kumimoji="0" lang="en-US" altLang="zh-TW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688" y="2859"/>
              <a:ext cx="240" cy="261"/>
              <a:chOff x="3984" y="3520"/>
              <a:chExt cx="240" cy="261"/>
            </a:xfrm>
          </p:grpSpPr>
          <p:sp>
            <p:nvSpPr>
              <p:cNvPr id="2067" name="Oval 54"/>
              <p:cNvSpPr>
                <a:spLocks noChangeArrowheads="1"/>
              </p:cNvSpPr>
              <p:nvPr/>
            </p:nvSpPr>
            <p:spPr bwMode="auto">
              <a:xfrm rot="-5400000">
                <a:off x="3984" y="354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8" name="TextBox 24"/>
              <p:cNvSpPr txBox="1">
                <a:spLocks noChangeArrowheads="1"/>
              </p:cNvSpPr>
              <p:nvPr/>
            </p:nvSpPr>
            <p:spPr bwMode="auto">
              <a:xfrm>
                <a:off x="3984" y="3520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H="1">
              <a:off x="2736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2832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TextBox 58"/>
            <p:cNvSpPr txBox="1">
              <a:spLocks noChangeArrowheads="1"/>
            </p:cNvSpPr>
            <p:nvPr/>
          </p:nvSpPr>
          <p:spPr bwMode="auto">
            <a:xfrm>
              <a:off x="3216" y="2100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2" name="TextBox 58"/>
            <p:cNvSpPr txBox="1">
              <a:spLocks noChangeArrowheads="1"/>
            </p:cNvSpPr>
            <p:nvPr/>
          </p:nvSpPr>
          <p:spPr bwMode="auto">
            <a:xfrm>
              <a:off x="2909" y="1851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3" name="Freeform 57"/>
            <p:cNvSpPr>
              <a:spLocks noChangeArrowheads="1"/>
            </p:cNvSpPr>
            <p:nvPr/>
          </p:nvSpPr>
          <p:spPr bwMode="auto">
            <a:xfrm rot="-5400000">
              <a:off x="2642" y="183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4" name="TextBox 58"/>
            <p:cNvSpPr txBox="1">
              <a:spLocks noChangeArrowheads="1"/>
            </p:cNvSpPr>
            <p:nvPr/>
          </p:nvSpPr>
          <p:spPr bwMode="auto">
            <a:xfrm>
              <a:off x="2248" y="2475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5" name="TextBox 58"/>
            <p:cNvSpPr txBox="1">
              <a:spLocks noChangeArrowheads="1"/>
            </p:cNvSpPr>
            <p:nvPr/>
          </p:nvSpPr>
          <p:spPr bwMode="auto">
            <a:xfrm>
              <a:off x="2832" y="2475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2928" y="2235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744" y="2331"/>
              <a:ext cx="240" cy="261"/>
              <a:chOff x="4560" y="3559"/>
              <a:chExt cx="240" cy="261"/>
            </a:xfrm>
          </p:grpSpPr>
          <p:sp>
            <p:nvSpPr>
              <p:cNvPr id="2078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9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0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219200" y="5805488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 = {0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1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: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2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i,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=0,1,…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},   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MS PGothic" pitchFamily="34" charset="-128"/>
              </a:rPr>
              <a:t>S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= {0, 1}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1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Indicates the start of parsing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41438" y="2286000"/>
            <a:ext cx="5211762" cy="2014537"/>
            <a:chOff x="701" y="1851"/>
            <a:chExt cx="3283" cy="1269"/>
          </a:xfrm>
        </p:grpSpPr>
        <p:sp>
          <p:nvSpPr>
            <p:cNvPr id="2053" name="Freeform 57"/>
            <p:cNvSpPr>
              <a:spLocks noChangeArrowheads="1"/>
            </p:cNvSpPr>
            <p:nvPr/>
          </p:nvSpPr>
          <p:spPr bwMode="auto">
            <a:xfrm rot="-5400000">
              <a:off x="1500" y="206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54" name="Straight Arrow Connector 67"/>
            <p:cNvCxnSpPr>
              <a:cxnSpLocks noChangeShapeType="1"/>
            </p:cNvCxnSpPr>
            <p:nvPr/>
          </p:nvCxnSpPr>
          <p:spPr bwMode="auto">
            <a:xfrm>
              <a:off x="701" y="245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527" y="2310"/>
              <a:ext cx="240" cy="261"/>
              <a:chOff x="1008" y="2763"/>
              <a:chExt cx="240" cy="261"/>
            </a:xfrm>
          </p:grpSpPr>
          <p:sp>
            <p:nvSpPr>
              <p:cNvPr id="2056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7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58" name="Oval 54"/>
            <p:cNvSpPr>
              <a:spLocks noChangeArrowheads="1"/>
            </p:cNvSpPr>
            <p:nvPr/>
          </p:nvSpPr>
          <p:spPr bwMode="auto">
            <a:xfrm rot="-5400000">
              <a:off x="893" y="231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TextBox 58"/>
            <p:cNvSpPr txBox="1">
              <a:spLocks noChangeArrowheads="1"/>
            </p:cNvSpPr>
            <p:nvPr/>
          </p:nvSpPr>
          <p:spPr bwMode="auto">
            <a:xfrm>
              <a:off x="1064" y="2196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1160" y="242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TextBox 58"/>
            <p:cNvSpPr txBox="1">
              <a:spLocks noChangeArrowheads="1"/>
            </p:cNvSpPr>
            <p:nvPr/>
          </p:nvSpPr>
          <p:spPr bwMode="auto">
            <a:xfrm>
              <a:off x="1421" y="1899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0,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1776" y="2235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TextBox 58"/>
            <p:cNvSpPr txBox="1">
              <a:spLocks noChangeArrowheads="1"/>
            </p:cNvSpPr>
            <p:nvPr/>
          </p:nvSpPr>
          <p:spPr bwMode="auto">
            <a:xfrm>
              <a:off x="1968" y="2091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4" name="Oval 54"/>
            <p:cNvSpPr>
              <a:spLocks noChangeArrowheads="1"/>
            </p:cNvSpPr>
            <p:nvPr/>
          </p:nvSpPr>
          <p:spPr bwMode="auto">
            <a:xfrm rot="-5400000">
              <a:off x="2669" y="20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5" name="TextBox 24"/>
            <p:cNvSpPr txBox="1">
              <a:spLocks noChangeArrowheads="1"/>
            </p:cNvSpPr>
            <p:nvPr/>
          </p:nvSpPr>
          <p:spPr bwMode="auto">
            <a:xfrm>
              <a:off x="2669" y="2070"/>
              <a:ext cx="2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q</a:t>
              </a:r>
              <a:r>
                <a:rPr kumimoji="0" lang="en-US" altLang="zh-TW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688" y="2859"/>
              <a:ext cx="240" cy="261"/>
              <a:chOff x="3984" y="3520"/>
              <a:chExt cx="240" cy="261"/>
            </a:xfrm>
          </p:grpSpPr>
          <p:sp>
            <p:nvSpPr>
              <p:cNvPr id="2067" name="Oval 54"/>
              <p:cNvSpPr>
                <a:spLocks noChangeArrowheads="1"/>
              </p:cNvSpPr>
              <p:nvPr/>
            </p:nvSpPr>
            <p:spPr bwMode="auto">
              <a:xfrm rot="-5400000">
                <a:off x="3984" y="354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8" name="TextBox 24"/>
              <p:cNvSpPr txBox="1">
                <a:spLocks noChangeArrowheads="1"/>
              </p:cNvSpPr>
              <p:nvPr/>
            </p:nvSpPr>
            <p:spPr bwMode="auto">
              <a:xfrm>
                <a:off x="3984" y="3520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H="1">
              <a:off x="2736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2832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TextBox 58"/>
            <p:cNvSpPr txBox="1">
              <a:spLocks noChangeArrowheads="1"/>
            </p:cNvSpPr>
            <p:nvPr/>
          </p:nvSpPr>
          <p:spPr bwMode="auto">
            <a:xfrm>
              <a:off x="3216" y="2100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2" name="TextBox 58"/>
            <p:cNvSpPr txBox="1">
              <a:spLocks noChangeArrowheads="1"/>
            </p:cNvSpPr>
            <p:nvPr/>
          </p:nvSpPr>
          <p:spPr bwMode="auto">
            <a:xfrm>
              <a:off x="2909" y="1851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3" name="Freeform 57"/>
            <p:cNvSpPr>
              <a:spLocks noChangeArrowheads="1"/>
            </p:cNvSpPr>
            <p:nvPr/>
          </p:nvSpPr>
          <p:spPr bwMode="auto">
            <a:xfrm rot="-5400000">
              <a:off x="2642" y="183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4" name="TextBox 58"/>
            <p:cNvSpPr txBox="1">
              <a:spLocks noChangeArrowheads="1"/>
            </p:cNvSpPr>
            <p:nvPr/>
          </p:nvSpPr>
          <p:spPr bwMode="auto">
            <a:xfrm>
              <a:off x="2248" y="2475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5" name="TextBox 58"/>
            <p:cNvSpPr txBox="1">
              <a:spLocks noChangeArrowheads="1"/>
            </p:cNvSpPr>
            <p:nvPr/>
          </p:nvSpPr>
          <p:spPr bwMode="auto">
            <a:xfrm>
              <a:off x="2832" y="2475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2928" y="2235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744" y="2331"/>
              <a:ext cx="240" cy="261"/>
              <a:chOff x="4560" y="3559"/>
              <a:chExt cx="240" cy="261"/>
            </a:xfrm>
          </p:grpSpPr>
          <p:sp>
            <p:nvSpPr>
              <p:cNvPr id="2078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9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0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219200" y="5805488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 = {0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1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: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2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i,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=0,1,…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},   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MS PGothic" pitchFamily="34" charset="-128"/>
              </a:rPr>
              <a:t>S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= {0, 1}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81200" y="2819400"/>
            <a:ext cx="533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1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part saves information about #‘0’</a:t>
            </a:r>
          </a:p>
          <a:p>
            <a:r>
              <a:rPr lang="en-US" dirty="0" smtClean="0"/>
              <a:t># ‘X’ in stack = #‘0’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41438" y="2286000"/>
            <a:ext cx="5211762" cy="2014537"/>
            <a:chOff x="701" y="1851"/>
            <a:chExt cx="3283" cy="1269"/>
          </a:xfrm>
        </p:grpSpPr>
        <p:sp>
          <p:nvSpPr>
            <p:cNvPr id="2053" name="Freeform 57"/>
            <p:cNvSpPr>
              <a:spLocks noChangeArrowheads="1"/>
            </p:cNvSpPr>
            <p:nvPr/>
          </p:nvSpPr>
          <p:spPr bwMode="auto">
            <a:xfrm rot="-5400000">
              <a:off x="1500" y="206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54" name="Straight Arrow Connector 67"/>
            <p:cNvCxnSpPr>
              <a:cxnSpLocks noChangeShapeType="1"/>
            </p:cNvCxnSpPr>
            <p:nvPr/>
          </p:nvCxnSpPr>
          <p:spPr bwMode="auto">
            <a:xfrm>
              <a:off x="701" y="245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527" y="2310"/>
              <a:ext cx="240" cy="261"/>
              <a:chOff x="1008" y="2763"/>
              <a:chExt cx="240" cy="261"/>
            </a:xfrm>
          </p:grpSpPr>
          <p:sp>
            <p:nvSpPr>
              <p:cNvPr id="2056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7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58" name="Oval 54"/>
            <p:cNvSpPr>
              <a:spLocks noChangeArrowheads="1"/>
            </p:cNvSpPr>
            <p:nvPr/>
          </p:nvSpPr>
          <p:spPr bwMode="auto">
            <a:xfrm rot="-5400000">
              <a:off x="893" y="231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TextBox 58"/>
            <p:cNvSpPr txBox="1">
              <a:spLocks noChangeArrowheads="1"/>
            </p:cNvSpPr>
            <p:nvPr/>
          </p:nvSpPr>
          <p:spPr bwMode="auto">
            <a:xfrm>
              <a:off x="1064" y="2196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1160" y="242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TextBox 58"/>
            <p:cNvSpPr txBox="1">
              <a:spLocks noChangeArrowheads="1"/>
            </p:cNvSpPr>
            <p:nvPr/>
          </p:nvSpPr>
          <p:spPr bwMode="auto">
            <a:xfrm>
              <a:off x="1421" y="1899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0,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1776" y="2235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TextBox 58"/>
            <p:cNvSpPr txBox="1">
              <a:spLocks noChangeArrowheads="1"/>
            </p:cNvSpPr>
            <p:nvPr/>
          </p:nvSpPr>
          <p:spPr bwMode="auto">
            <a:xfrm>
              <a:off x="1968" y="2091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4" name="Oval 54"/>
            <p:cNvSpPr>
              <a:spLocks noChangeArrowheads="1"/>
            </p:cNvSpPr>
            <p:nvPr/>
          </p:nvSpPr>
          <p:spPr bwMode="auto">
            <a:xfrm rot="-5400000">
              <a:off x="2669" y="20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5" name="TextBox 24"/>
            <p:cNvSpPr txBox="1">
              <a:spLocks noChangeArrowheads="1"/>
            </p:cNvSpPr>
            <p:nvPr/>
          </p:nvSpPr>
          <p:spPr bwMode="auto">
            <a:xfrm>
              <a:off x="2669" y="2070"/>
              <a:ext cx="2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q</a:t>
              </a:r>
              <a:r>
                <a:rPr kumimoji="0" lang="en-US" altLang="zh-TW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688" y="2859"/>
              <a:ext cx="240" cy="261"/>
              <a:chOff x="3984" y="3520"/>
              <a:chExt cx="240" cy="261"/>
            </a:xfrm>
          </p:grpSpPr>
          <p:sp>
            <p:nvSpPr>
              <p:cNvPr id="2067" name="Oval 54"/>
              <p:cNvSpPr>
                <a:spLocks noChangeArrowheads="1"/>
              </p:cNvSpPr>
              <p:nvPr/>
            </p:nvSpPr>
            <p:spPr bwMode="auto">
              <a:xfrm rot="-5400000">
                <a:off x="3984" y="354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8" name="TextBox 24"/>
              <p:cNvSpPr txBox="1">
                <a:spLocks noChangeArrowheads="1"/>
              </p:cNvSpPr>
              <p:nvPr/>
            </p:nvSpPr>
            <p:spPr bwMode="auto">
              <a:xfrm>
                <a:off x="3984" y="3520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H="1">
              <a:off x="2736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2832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TextBox 58"/>
            <p:cNvSpPr txBox="1">
              <a:spLocks noChangeArrowheads="1"/>
            </p:cNvSpPr>
            <p:nvPr/>
          </p:nvSpPr>
          <p:spPr bwMode="auto">
            <a:xfrm>
              <a:off x="3216" y="2100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2" name="TextBox 58"/>
            <p:cNvSpPr txBox="1">
              <a:spLocks noChangeArrowheads="1"/>
            </p:cNvSpPr>
            <p:nvPr/>
          </p:nvSpPr>
          <p:spPr bwMode="auto">
            <a:xfrm>
              <a:off x="2909" y="1851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3" name="Freeform 57"/>
            <p:cNvSpPr>
              <a:spLocks noChangeArrowheads="1"/>
            </p:cNvSpPr>
            <p:nvPr/>
          </p:nvSpPr>
          <p:spPr bwMode="auto">
            <a:xfrm rot="-5400000">
              <a:off x="2642" y="183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4" name="TextBox 58"/>
            <p:cNvSpPr txBox="1">
              <a:spLocks noChangeArrowheads="1"/>
            </p:cNvSpPr>
            <p:nvPr/>
          </p:nvSpPr>
          <p:spPr bwMode="auto">
            <a:xfrm>
              <a:off x="2248" y="2475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5" name="TextBox 58"/>
            <p:cNvSpPr txBox="1">
              <a:spLocks noChangeArrowheads="1"/>
            </p:cNvSpPr>
            <p:nvPr/>
          </p:nvSpPr>
          <p:spPr bwMode="auto">
            <a:xfrm>
              <a:off x="2832" y="2475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2928" y="2235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744" y="2331"/>
              <a:ext cx="240" cy="261"/>
              <a:chOff x="4560" y="3559"/>
              <a:chExt cx="240" cy="261"/>
            </a:xfrm>
          </p:grpSpPr>
          <p:sp>
            <p:nvSpPr>
              <p:cNvPr id="2078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9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0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219200" y="5805488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 = {0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1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: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2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i,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=0,1,…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},   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MS PGothic" pitchFamily="34" charset="-128"/>
              </a:rPr>
              <a:t>S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= {0, 1}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14600" y="2362200"/>
            <a:ext cx="6858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1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part accounts for #‘1’</a:t>
            </a:r>
          </a:p>
          <a:p>
            <a:pPr lvl="1"/>
            <a:r>
              <a:rPr lang="en-US" dirty="0" smtClean="0"/>
              <a:t>#‘0’  ≤  #‘1’  ≤  #‘0’ × 2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41438" y="2286000"/>
            <a:ext cx="5211762" cy="2014537"/>
            <a:chOff x="701" y="1851"/>
            <a:chExt cx="3283" cy="1269"/>
          </a:xfrm>
        </p:grpSpPr>
        <p:sp>
          <p:nvSpPr>
            <p:cNvPr id="2053" name="Freeform 57"/>
            <p:cNvSpPr>
              <a:spLocks noChangeArrowheads="1"/>
            </p:cNvSpPr>
            <p:nvPr/>
          </p:nvSpPr>
          <p:spPr bwMode="auto">
            <a:xfrm rot="-5400000">
              <a:off x="1500" y="206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54" name="Straight Arrow Connector 67"/>
            <p:cNvCxnSpPr>
              <a:cxnSpLocks noChangeShapeType="1"/>
            </p:cNvCxnSpPr>
            <p:nvPr/>
          </p:nvCxnSpPr>
          <p:spPr bwMode="auto">
            <a:xfrm>
              <a:off x="701" y="245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527" y="2310"/>
              <a:ext cx="240" cy="261"/>
              <a:chOff x="1008" y="2763"/>
              <a:chExt cx="240" cy="261"/>
            </a:xfrm>
          </p:grpSpPr>
          <p:sp>
            <p:nvSpPr>
              <p:cNvPr id="2056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7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58" name="Oval 54"/>
            <p:cNvSpPr>
              <a:spLocks noChangeArrowheads="1"/>
            </p:cNvSpPr>
            <p:nvPr/>
          </p:nvSpPr>
          <p:spPr bwMode="auto">
            <a:xfrm rot="-5400000">
              <a:off x="893" y="231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TextBox 58"/>
            <p:cNvSpPr txBox="1">
              <a:spLocks noChangeArrowheads="1"/>
            </p:cNvSpPr>
            <p:nvPr/>
          </p:nvSpPr>
          <p:spPr bwMode="auto">
            <a:xfrm>
              <a:off x="1064" y="2196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1160" y="242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TextBox 58"/>
            <p:cNvSpPr txBox="1">
              <a:spLocks noChangeArrowheads="1"/>
            </p:cNvSpPr>
            <p:nvPr/>
          </p:nvSpPr>
          <p:spPr bwMode="auto">
            <a:xfrm>
              <a:off x="1421" y="1899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0,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1776" y="2235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TextBox 58"/>
            <p:cNvSpPr txBox="1">
              <a:spLocks noChangeArrowheads="1"/>
            </p:cNvSpPr>
            <p:nvPr/>
          </p:nvSpPr>
          <p:spPr bwMode="auto">
            <a:xfrm>
              <a:off x="1968" y="2091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4" name="Oval 54"/>
            <p:cNvSpPr>
              <a:spLocks noChangeArrowheads="1"/>
            </p:cNvSpPr>
            <p:nvPr/>
          </p:nvSpPr>
          <p:spPr bwMode="auto">
            <a:xfrm rot="-5400000">
              <a:off x="2669" y="20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5" name="TextBox 24"/>
            <p:cNvSpPr txBox="1">
              <a:spLocks noChangeArrowheads="1"/>
            </p:cNvSpPr>
            <p:nvPr/>
          </p:nvSpPr>
          <p:spPr bwMode="auto">
            <a:xfrm>
              <a:off x="2669" y="2070"/>
              <a:ext cx="2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q</a:t>
              </a:r>
              <a:r>
                <a:rPr kumimoji="0" lang="en-US" altLang="zh-TW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688" y="2859"/>
              <a:ext cx="240" cy="261"/>
              <a:chOff x="3984" y="3520"/>
              <a:chExt cx="240" cy="261"/>
            </a:xfrm>
          </p:grpSpPr>
          <p:sp>
            <p:nvSpPr>
              <p:cNvPr id="2067" name="Oval 54"/>
              <p:cNvSpPr>
                <a:spLocks noChangeArrowheads="1"/>
              </p:cNvSpPr>
              <p:nvPr/>
            </p:nvSpPr>
            <p:spPr bwMode="auto">
              <a:xfrm rot="-5400000">
                <a:off x="3984" y="354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8" name="TextBox 24"/>
              <p:cNvSpPr txBox="1">
                <a:spLocks noChangeArrowheads="1"/>
              </p:cNvSpPr>
              <p:nvPr/>
            </p:nvSpPr>
            <p:spPr bwMode="auto">
              <a:xfrm>
                <a:off x="3984" y="3520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H="1">
              <a:off x="2736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2832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TextBox 58"/>
            <p:cNvSpPr txBox="1">
              <a:spLocks noChangeArrowheads="1"/>
            </p:cNvSpPr>
            <p:nvPr/>
          </p:nvSpPr>
          <p:spPr bwMode="auto">
            <a:xfrm>
              <a:off x="3216" y="2100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2" name="TextBox 58"/>
            <p:cNvSpPr txBox="1">
              <a:spLocks noChangeArrowheads="1"/>
            </p:cNvSpPr>
            <p:nvPr/>
          </p:nvSpPr>
          <p:spPr bwMode="auto">
            <a:xfrm>
              <a:off x="2909" y="1851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3" name="Freeform 57"/>
            <p:cNvSpPr>
              <a:spLocks noChangeArrowheads="1"/>
            </p:cNvSpPr>
            <p:nvPr/>
          </p:nvSpPr>
          <p:spPr bwMode="auto">
            <a:xfrm rot="-5400000">
              <a:off x="2642" y="183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4" name="TextBox 58"/>
            <p:cNvSpPr txBox="1">
              <a:spLocks noChangeArrowheads="1"/>
            </p:cNvSpPr>
            <p:nvPr/>
          </p:nvSpPr>
          <p:spPr bwMode="auto">
            <a:xfrm>
              <a:off x="2248" y="2475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5" name="TextBox 58"/>
            <p:cNvSpPr txBox="1">
              <a:spLocks noChangeArrowheads="1"/>
            </p:cNvSpPr>
            <p:nvPr/>
          </p:nvSpPr>
          <p:spPr bwMode="auto">
            <a:xfrm>
              <a:off x="2832" y="2475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2928" y="2235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744" y="2331"/>
              <a:ext cx="240" cy="261"/>
              <a:chOff x="4560" y="3559"/>
              <a:chExt cx="240" cy="261"/>
            </a:xfrm>
          </p:grpSpPr>
          <p:sp>
            <p:nvSpPr>
              <p:cNvPr id="2078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9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0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219200" y="5805488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 = {0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1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: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2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i,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=0,1,…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},   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MS PGothic" pitchFamily="34" charset="-128"/>
              </a:rPr>
              <a:t>S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= {0, 1}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10000" y="2222500"/>
            <a:ext cx="1701800" cy="2171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1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Consume one ‘X’ and eats </a:t>
            </a:r>
            <a:r>
              <a:rPr lang="en-US" dirty="0" smtClean="0">
                <a:solidFill>
                  <a:srgbClr val="00CC00"/>
                </a:solidFill>
              </a:rPr>
              <a:t>one</a:t>
            </a:r>
            <a:r>
              <a:rPr lang="en-US" dirty="0" smtClean="0"/>
              <a:t> ‘1’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41438" y="2286000"/>
            <a:ext cx="5211762" cy="2014537"/>
            <a:chOff x="701" y="1851"/>
            <a:chExt cx="3283" cy="1269"/>
          </a:xfrm>
        </p:grpSpPr>
        <p:sp>
          <p:nvSpPr>
            <p:cNvPr id="2053" name="Freeform 57"/>
            <p:cNvSpPr>
              <a:spLocks noChangeArrowheads="1"/>
            </p:cNvSpPr>
            <p:nvPr/>
          </p:nvSpPr>
          <p:spPr bwMode="auto">
            <a:xfrm rot="-5400000">
              <a:off x="1500" y="206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54" name="Straight Arrow Connector 67"/>
            <p:cNvCxnSpPr>
              <a:cxnSpLocks noChangeShapeType="1"/>
            </p:cNvCxnSpPr>
            <p:nvPr/>
          </p:nvCxnSpPr>
          <p:spPr bwMode="auto">
            <a:xfrm>
              <a:off x="701" y="245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527" y="2310"/>
              <a:ext cx="240" cy="261"/>
              <a:chOff x="1008" y="2763"/>
              <a:chExt cx="240" cy="261"/>
            </a:xfrm>
          </p:grpSpPr>
          <p:sp>
            <p:nvSpPr>
              <p:cNvPr id="2056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7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58" name="Oval 54"/>
            <p:cNvSpPr>
              <a:spLocks noChangeArrowheads="1"/>
            </p:cNvSpPr>
            <p:nvPr/>
          </p:nvSpPr>
          <p:spPr bwMode="auto">
            <a:xfrm rot="-5400000">
              <a:off x="893" y="231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TextBox 58"/>
            <p:cNvSpPr txBox="1">
              <a:spLocks noChangeArrowheads="1"/>
            </p:cNvSpPr>
            <p:nvPr/>
          </p:nvSpPr>
          <p:spPr bwMode="auto">
            <a:xfrm>
              <a:off x="1064" y="2196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1160" y="242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TextBox 58"/>
            <p:cNvSpPr txBox="1">
              <a:spLocks noChangeArrowheads="1"/>
            </p:cNvSpPr>
            <p:nvPr/>
          </p:nvSpPr>
          <p:spPr bwMode="auto">
            <a:xfrm>
              <a:off x="1421" y="1899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0,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1776" y="2235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TextBox 58"/>
            <p:cNvSpPr txBox="1">
              <a:spLocks noChangeArrowheads="1"/>
            </p:cNvSpPr>
            <p:nvPr/>
          </p:nvSpPr>
          <p:spPr bwMode="auto">
            <a:xfrm>
              <a:off x="1968" y="2091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4" name="Oval 54"/>
            <p:cNvSpPr>
              <a:spLocks noChangeArrowheads="1"/>
            </p:cNvSpPr>
            <p:nvPr/>
          </p:nvSpPr>
          <p:spPr bwMode="auto">
            <a:xfrm rot="-5400000">
              <a:off x="2669" y="20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5" name="TextBox 24"/>
            <p:cNvSpPr txBox="1">
              <a:spLocks noChangeArrowheads="1"/>
            </p:cNvSpPr>
            <p:nvPr/>
          </p:nvSpPr>
          <p:spPr bwMode="auto">
            <a:xfrm>
              <a:off x="2669" y="2070"/>
              <a:ext cx="2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q</a:t>
              </a:r>
              <a:r>
                <a:rPr kumimoji="0" lang="en-US" altLang="zh-TW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688" y="2859"/>
              <a:ext cx="240" cy="261"/>
              <a:chOff x="3984" y="3520"/>
              <a:chExt cx="240" cy="261"/>
            </a:xfrm>
          </p:grpSpPr>
          <p:sp>
            <p:nvSpPr>
              <p:cNvPr id="2067" name="Oval 54"/>
              <p:cNvSpPr>
                <a:spLocks noChangeArrowheads="1"/>
              </p:cNvSpPr>
              <p:nvPr/>
            </p:nvSpPr>
            <p:spPr bwMode="auto">
              <a:xfrm rot="-5400000">
                <a:off x="3984" y="354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8" name="TextBox 24"/>
              <p:cNvSpPr txBox="1">
                <a:spLocks noChangeArrowheads="1"/>
              </p:cNvSpPr>
              <p:nvPr/>
            </p:nvSpPr>
            <p:spPr bwMode="auto">
              <a:xfrm>
                <a:off x="3984" y="3520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H="1">
              <a:off x="2736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2832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TextBox 58"/>
            <p:cNvSpPr txBox="1">
              <a:spLocks noChangeArrowheads="1"/>
            </p:cNvSpPr>
            <p:nvPr/>
          </p:nvSpPr>
          <p:spPr bwMode="auto">
            <a:xfrm>
              <a:off x="3216" y="2100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2" name="TextBox 58"/>
            <p:cNvSpPr txBox="1">
              <a:spLocks noChangeArrowheads="1"/>
            </p:cNvSpPr>
            <p:nvPr/>
          </p:nvSpPr>
          <p:spPr bwMode="auto">
            <a:xfrm>
              <a:off x="2909" y="1851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3" name="Freeform 57"/>
            <p:cNvSpPr>
              <a:spLocks noChangeArrowheads="1"/>
            </p:cNvSpPr>
            <p:nvPr/>
          </p:nvSpPr>
          <p:spPr bwMode="auto">
            <a:xfrm rot="-5400000">
              <a:off x="2642" y="183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4" name="TextBox 58"/>
            <p:cNvSpPr txBox="1">
              <a:spLocks noChangeArrowheads="1"/>
            </p:cNvSpPr>
            <p:nvPr/>
          </p:nvSpPr>
          <p:spPr bwMode="auto">
            <a:xfrm>
              <a:off x="2248" y="2475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5" name="TextBox 58"/>
            <p:cNvSpPr txBox="1">
              <a:spLocks noChangeArrowheads="1"/>
            </p:cNvSpPr>
            <p:nvPr/>
          </p:nvSpPr>
          <p:spPr bwMode="auto">
            <a:xfrm>
              <a:off x="2832" y="2475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2928" y="2235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744" y="2331"/>
              <a:ext cx="240" cy="261"/>
              <a:chOff x="4560" y="3559"/>
              <a:chExt cx="240" cy="261"/>
            </a:xfrm>
          </p:grpSpPr>
          <p:sp>
            <p:nvSpPr>
              <p:cNvPr id="2078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9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0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219200" y="5805488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 = {0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1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: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2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i,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=0,1,…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},   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MS PGothic" pitchFamily="34" charset="-128"/>
              </a:rPr>
              <a:t>S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= {0, 1}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18000" y="2235200"/>
            <a:ext cx="1219200" cy="914400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1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Consume one ‘X’ and eats </a:t>
            </a:r>
            <a:r>
              <a:rPr lang="en-US" dirty="0" smtClean="0">
                <a:solidFill>
                  <a:schemeClr val="accent6"/>
                </a:solidFill>
              </a:rPr>
              <a:t>two</a:t>
            </a:r>
            <a:r>
              <a:rPr lang="en-US" dirty="0" smtClean="0"/>
              <a:t> ‘1’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41438" y="2286000"/>
            <a:ext cx="5211762" cy="2014537"/>
            <a:chOff x="701" y="1851"/>
            <a:chExt cx="3283" cy="1269"/>
          </a:xfrm>
        </p:grpSpPr>
        <p:sp>
          <p:nvSpPr>
            <p:cNvPr id="2053" name="Freeform 57"/>
            <p:cNvSpPr>
              <a:spLocks noChangeArrowheads="1"/>
            </p:cNvSpPr>
            <p:nvPr/>
          </p:nvSpPr>
          <p:spPr bwMode="auto">
            <a:xfrm rot="-5400000">
              <a:off x="1500" y="206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54" name="Straight Arrow Connector 67"/>
            <p:cNvCxnSpPr>
              <a:cxnSpLocks noChangeShapeType="1"/>
            </p:cNvCxnSpPr>
            <p:nvPr/>
          </p:nvCxnSpPr>
          <p:spPr bwMode="auto">
            <a:xfrm>
              <a:off x="701" y="245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527" y="2310"/>
              <a:ext cx="240" cy="261"/>
              <a:chOff x="1008" y="2763"/>
              <a:chExt cx="240" cy="261"/>
            </a:xfrm>
          </p:grpSpPr>
          <p:sp>
            <p:nvSpPr>
              <p:cNvPr id="2056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7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58" name="Oval 54"/>
            <p:cNvSpPr>
              <a:spLocks noChangeArrowheads="1"/>
            </p:cNvSpPr>
            <p:nvPr/>
          </p:nvSpPr>
          <p:spPr bwMode="auto">
            <a:xfrm rot="-5400000">
              <a:off x="893" y="231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TextBox 58"/>
            <p:cNvSpPr txBox="1">
              <a:spLocks noChangeArrowheads="1"/>
            </p:cNvSpPr>
            <p:nvPr/>
          </p:nvSpPr>
          <p:spPr bwMode="auto">
            <a:xfrm>
              <a:off x="1064" y="2196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1160" y="242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TextBox 58"/>
            <p:cNvSpPr txBox="1">
              <a:spLocks noChangeArrowheads="1"/>
            </p:cNvSpPr>
            <p:nvPr/>
          </p:nvSpPr>
          <p:spPr bwMode="auto">
            <a:xfrm>
              <a:off x="1421" y="1899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0,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1776" y="2235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TextBox 58"/>
            <p:cNvSpPr txBox="1">
              <a:spLocks noChangeArrowheads="1"/>
            </p:cNvSpPr>
            <p:nvPr/>
          </p:nvSpPr>
          <p:spPr bwMode="auto">
            <a:xfrm>
              <a:off x="1968" y="2091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4" name="Oval 54"/>
            <p:cNvSpPr>
              <a:spLocks noChangeArrowheads="1"/>
            </p:cNvSpPr>
            <p:nvPr/>
          </p:nvSpPr>
          <p:spPr bwMode="auto">
            <a:xfrm rot="-5400000">
              <a:off x="2669" y="20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5" name="TextBox 24"/>
            <p:cNvSpPr txBox="1">
              <a:spLocks noChangeArrowheads="1"/>
            </p:cNvSpPr>
            <p:nvPr/>
          </p:nvSpPr>
          <p:spPr bwMode="auto">
            <a:xfrm>
              <a:off x="2669" y="2070"/>
              <a:ext cx="2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q</a:t>
              </a:r>
              <a:r>
                <a:rPr kumimoji="0" lang="en-US" altLang="zh-TW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688" y="2859"/>
              <a:ext cx="240" cy="261"/>
              <a:chOff x="3984" y="3520"/>
              <a:chExt cx="240" cy="261"/>
            </a:xfrm>
          </p:grpSpPr>
          <p:sp>
            <p:nvSpPr>
              <p:cNvPr id="2067" name="Oval 54"/>
              <p:cNvSpPr>
                <a:spLocks noChangeArrowheads="1"/>
              </p:cNvSpPr>
              <p:nvPr/>
            </p:nvSpPr>
            <p:spPr bwMode="auto">
              <a:xfrm rot="-5400000">
                <a:off x="3984" y="354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8" name="TextBox 24"/>
              <p:cNvSpPr txBox="1">
                <a:spLocks noChangeArrowheads="1"/>
              </p:cNvSpPr>
              <p:nvPr/>
            </p:nvSpPr>
            <p:spPr bwMode="auto">
              <a:xfrm>
                <a:off x="3984" y="3520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H="1">
              <a:off x="2736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2832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TextBox 58"/>
            <p:cNvSpPr txBox="1">
              <a:spLocks noChangeArrowheads="1"/>
            </p:cNvSpPr>
            <p:nvPr/>
          </p:nvSpPr>
          <p:spPr bwMode="auto">
            <a:xfrm>
              <a:off x="3216" y="2100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2" name="TextBox 58"/>
            <p:cNvSpPr txBox="1">
              <a:spLocks noChangeArrowheads="1"/>
            </p:cNvSpPr>
            <p:nvPr/>
          </p:nvSpPr>
          <p:spPr bwMode="auto">
            <a:xfrm>
              <a:off x="2909" y="1851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3" name="Freeform 57"/>
            <p:cNvSpPr>
              <a:spLocks noChangeArrowheads="1"/>
            </p:cNvSpPr>
            <p:nvPr/>
          </p:nvSpPr>
          <p:spPr bwMode="auto">
            <a:xfrm rot="-5400000">
              <a:off x="2642" y="183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4" name="TextBox 58"/>
            <p:cNvSpPr txBox="1">
              <a:spLocks noChangeArrowheads="1"/>
            </p:cNvSpPr>
            <p:nvPr/>
          </p:nvSpPr>
          <p:spPr bwMode="auto">
            <a:xfrm>
              <a:off x="2248" y="2475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5" name="TextBox 58"/>
            <p:cNvSpPr txBox="1">
              <a:spLocks noChangeArrowheads="1"/>
            </p:cNvSpPr>
            <p:nvPr/>
          </p:nvSpPr>
          <p:spPr bwMode="auto">
            <a:xfrm>
              <a:off x="2832" y="2475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2928" y="2235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744" y="2331"/>
              <a:ext cx="240" cy="261"/>
              <a:chOff x="4560" y="3559"/>
              <a:chExt cx="240" cy="261"/>
            </a:xfrm>
          </p:grpSpPr>
          <p:sp>
            <p:nvSpPr>
              <p:cNvPr id="2078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9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0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219200" y="5805488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 = {0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1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: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2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i,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=0,1,…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},   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MS PGothic" pitchFamily="34" charset="-128"/>
              </a:rPr>
              <a:t>S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= {0, 1}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73500" y="2628900"/>
            <a:ext cx="1511300" cy="1778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1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Consume one ‘X’, and then</a:t>
            </a:r>
          </a:p>
          <a:p>
            <a:pPr lvl="1"/>
            <a:r>
              <a:rPr lang="en-US" dirty="0" smtClean="0"/>
              <a:t>eats </a:t>
            </a:r>
            <a:r>
              <a:rPr lang="en-US" dirty="0" smtClean="0">
                <a:solidFill>
                  <a:srgbClr val="33CC33"/>
                </a:solidFill>
              </a:rPr>
              <a:t>one</a:t>
            </a:r>
            <a:r>
              <a:rPr lang="en-US" dirty="0" smtClean="0"/>
              <a:t> ‘1’, or</a:t>
            </a:r>
          </a:p>
          <a:p>
            <a:pPr lvl="1"/>
            <a:r>
              <a:rPr lang="en-US" dirty="0" smtClean="0"/>
              <a:t>eat </a:t>
            </a:r>
            <a:r>
              <a:rPr lang="en-US" dirty="0" smtClean="0">
                <a:solidFill>
                  <a:schemeClr val="accent6"/>
                </a:solidFill>
              </a:rPr>
              <a:t>two</a:t>
            </a:r>
            <a:r>
              <a:rPr lang="en-US" dirty="0" smtClean="0"/>
              <a:t> ‘1’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41438" y="2286000"/>
            <a:ext cx="5211762" cy="2014537"/>
            <a:chOff x="701" y="1851"/>
            <a:chExt cx="3283" cy="1269"/>
          </a:xfrm>
        </p:grpSpPr>
        <p:sp>
          <p:nvSpPr>
            <p:cNvPr id="2053" name="Freeform 57"/>
            <p:cNvSpPr>
              <a:spLocks noChangeArrowheads="1"/>
            </p:cNvSpPr>
            <p:nvPr/>
          </p:nvSpPr>
          <p:spPr bwMode="auto">
            <a:xfrm rot="-5400000">
              <a:off x="1500" y="206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54" name="Straight Arrow Connector 67"/>
            <p:cNvCxnSpPr>
              <a:cxnSpLocks noChangeShapeType="1"/>
            </p:cNvCxnSpPr>
            <p:nvPr/>
          </p:nvCxnSpPr>
          <p:spPr bwMode="auto">
            <a:xfrm>
              <a:off x="701" y="245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527" y="2310"/>
              <a:ext cx="240" cy="261"/>
              <a:chOff x="1008" y="2763"/>
              <a:chExt cx="240" cy="261"/>
            </a:xfrm>
          </p:grpSpPr>
          <p:sp>
            <p:nvSpPr>
              <p:cNvPr id="2056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7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58" name="Oval 54"/>
            <p:cNvSpPr>
              <a:spLocks noChangeArrowheads="1"/>
            </p:cNvSpPr>
            <p:nvPr/>
          </p:nvSpPr>
          <p:spPr bwMode="auto">
            <a:xfrm rot="-5400000">
              <a:off x="893" y="231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TextBox 58"/>
            <p:cNvSpPr txBox="1">
              <a:spLocks noChangeArrowheads="1"/>
            </p:cNvSpPr>
            <p:nvPr/>
          </p:nvSpPr>
          <p:spPr bwMode="auto">
            <a:xfrm>
              <a:off x="1064" y="2196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1160" y="242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TextBox 58"/>
            <p:cNvSpPr txBox="1">
              <a:spLocks noChangeArrowheads="1"/>
            </p:cNvSpPr>
            <p:nvPr/>
          </p:nvSpPr>
          <p:spPr bwMode="auto">
            <a:xfrm>
              <a:off x="1421" y="1899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0,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1776" y="2235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TextBox 58"/>
            <p:cNvSpPr txBox="1">
              <a:spLocks noChangeArrowheads="1"/>
            </p:cNvSpPr>
            <p:nvPr/>
          </p:nvSpPr>
          <p:spPr bwMode="auto">
            <a:xfrm>
              <a:off x="1968" y="2091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4" name="Oval 54"/>
            <p:cNvSpPr>
              <a:spLocks noChangeArrowheads="1"/>
            </p:cNvSpPr>
            <p:nvPr/>
          </p:nvSpPr>
          <p:spPr bwMode="auto">
            <a:xfrm rot="-5400000">
              <a:off x="2669" y="20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5" name="TextBox 24"/>
            <p:cNvSpPr txBox="1">
              <a:spLocks noChangeArrowheads="1"/>
            </p:cNvSpPr>
            <p:nvPr/>
          </p:nvSpPr>
          <p:spPr bwMode="auto">
            <a:xfrm>
              <a:off x="2669" y="2070"/>
              <a:ext cx="2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q</a:t>
              </a:r>
              <a:r>
                <a:rPr kumimoji="0" lang="en-US" altLang="zh-TW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688" y="2859"/>
              <a:ext cx="240" cy="261"/>
              <a:chOff x="3984" y="3520"/>
              <a:chExt cx="240" cy="261"/>
            </a:xfrm>
          </p:grpSpPr>
          <p:sp>
            <p:nvSpPr>
              <p:cNvPr id="2067" name="Oval 54"/>
              <p:cNvSpPr>
                <a:spLocks noChangeArrowheads="1"/>
              </p:cNvSpPr>
              <p:nvPr/>
            </p:nvSpPr>
            <p:spPr bwMode="auto">
              <a:xfrm rot="-5400000">
                <a:off x="3984" y="354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8" name="TextBox 24"/>
              <p:cNvSpPr txBox="1">
                <a:spLocks noChangeArrowheads="1"/>
              </p:cNvSpPr>
              <p:nvPr/>
            </p:nvSpPr>
            <p:spPr bwMode="auto">
              <a:xfrm>
                <a:off x="3984" y="3520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H="1">
              <a:off x="2736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2832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TextBox 58"/>
            <p:cNvSpPr txBox="1">
              <a:spLocks noChangeArrowheads="1"/>
            </p:cNvSpPr>
            <p:nvPr/>
          </p:nvSpPr>
          <p:spPr bwMode="auto">
            <a:xfrm>
              <a:off x="3216" y="2100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2" name="TextBox 58"/>
            <p:cNvSpPr txBox="1">
              <a:spLocks noChangeArrowheads="1"/>
            </p:cNvSpPr>
            <p:nvPr/>
          </p:nvSpPr>
          <p:spPr bwMode="auto">
            <a:xfrm>
              <a:off x="2909" y="1851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3" name="Freeform 57"/>
            <p:cNvSpPr>
              <a:spLocks noChangeArrowheads="1"/>
            </p:cNvSpPr>
            <p:nvPr/>
          </p:nvSpPr>
          <p:spPr bwMode="auto">
            <a:xfrm rot="-5400000">
              <a:off x="2642" y="183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4" name="TextBox 58"/>
            <p:cNvSpPr txBox="1">
              <a:spLocks noChangeArrowheads="1"/>
            </p:cNvSpPr>
            <p:nvPr/>
          </p:nvSpPr>
          <p:spPr bwMode="auto">
            <a:xfrm>
              <a:off x="2248" y="2475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5" name="TextBox 58"/>
            <p:cNvSpPr txBox="1">
              <a:spLocks noChangeArrowheads="1"/>
            </p:cNvSpPr>
            <p:nvPr/>
          </p:nvSpPr>
          <p:spPr bwMode="auto">
            <a:xfrm>
              <a:off x="2832" y="2475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2928" y="2235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744" y="2331"/>
              <a:ext cx="240" cy="261"/>
              <a:chOff x="4560" y="3559"/>
              <a:chExt cx="240" cy="261"/>
            </a:xfrm>
          </p:grpSpPr>
          <p:sp>
            <p:nvSpPr>
              <p:cNvPr id="2078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9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0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219200" y="5805488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 = {0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1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: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2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i,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=0,1,…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},   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MS PGothic" pitchFamily="34" charset="-128"/>
              </a:rPr>
              <a:t>S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= {0, 1}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73500" y="2209800"/>
            <a:ext cx="1612900" cy="2197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smtClean="0"/>
              <a:t>Cocke-Younger-Kasami Algorithm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Used to parse context-free grammar in </a:t>
            </a:r>
            <a:r>
              <a:rPr lang="en-US" altLang="zh-TW" smtClean="0">
                <a:solidFill>
                  <a:srgbClr val="FF0000"/>
                </a:solidFill>
              </a:rPr>
              <a:t>Chomsky normal form</a:t>
            </a:r>
            <a:r>
              <a:rPr lang="en-US" altLang="zh-TW" smtClean="0"/>
              <a:t> (or simply </a:t>
            </a:r>
            <a:r>
              <a:rPr lang="en-US" altLang="zh-TW" smtClean="0">
                <a:solidFill>
                  <a:srgbClr val="FF0000"/>
                </a:solidFill>
              </a:rPr>
              <a:t>normal form</a:t>
            </a:r>
            <a:r>
              <a:rPr lang="en-US" altLang="zh-TW" smtClean="0"/>
              <a:t>)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09600" y="3200401"/>
            <a:ext cx="4572000" cy="2690813"/>
            <a:chOff x="384" y="2016"/>
            <a:chExt cx="2880" cy="1695"/>
          </a:xfrm>
        </p:grpSpPr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528" y="2373"/>
              <a:ext cx="27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TW" sz="2400" dirty="0"/>
                <a:t>Every production is of type</a:t>
              </a:r>
            </a:p>
            <a:p>
              <a:pPr marL="342900" indent="-342900">
                <a:buFontTx/>
                <a:buAutoNum type="arabicParenR"/>
              </a:pPr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YZ</a:t>
              </a:r>
            </a:p>
            <a:p>
              <a:pPr marL="342900" indent="-342900">
                <a:buFontTx/>
                <a:buAutoNum type="arabicParenR"/>
              </a:pPr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</a:t>
              </a:r>
            </a:p>
            <a:p>
              <a:pPr marL="342900" indent="-342900">
                <a:buFontTx/>
                <a:buAutoNum type="arabicParenR"/>
              </a:pP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S  ε</a:t>
              </a:r>
            </a:p>
          </p:txBody>
        </p:sp>
        <p:sp>
          <p:nvSpPr>
            <p:cNvPr id="15368" name="Rectangle 22"/>
            <p:cNvSpPr>
              <a:spLocks noChangeArrowheads="1"/>
            </p:cNvSpPr>
            <p:nvPr/>
          </p:nvSpPr>
          <p:spPr bwMode="auto">
            <a:xfrm>
              <a:off x="384" y="2016"/>
              <a:ext cx="1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/>
                <a:t>Normal Form</a:t>
              </a:r>
            </a:p>
          </p:txBody>
        </p:sp>
      </p:grpSp>
      <p:grpSp>
        <p:nvGrpSpPr>
          <p:cNvPr id="15380" name="Group 20"/>
          <p:cNvGrpSpPr>
            <a:grpSpLocks/>
          </p:cNvGrpSpPr>
          <p:nvPr/>
        </p:nvGrpSpPr>
        <p:grpSpPr bwMode="auto">
          <a:xfrm>
            <a:off x="5181600" y="3203575"/>
            <a:ext cx="3267075" cy="2740025"/>
            <a:chOff x="3462" y="1970"/>
            <a:chExt cx="2058" cy="1726"/>
          </a:xfrm>
        </p:grpSpPr>
        <p:sp>
          <p:nvSpPr>
            <p:cNvPr id="15370" name="Rectangle 16"/>
            <p:cNvSpPr>
              <a:spLocks noChangeArrowheads="1"/>
            </p:cNvSpPr>
            <p:nvPr/>
          </p:nvSpPr>
          <p:spPr bwMode="auto">
            <a:xfrm>
              <a:off x="3462" y="1970"/>
              <a:ext cx="9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/>
                <a:t>Example</a:t>
              </a:r>
            </a:p>
          </p:txBody>
        </p:sp>
        <p:grpSp>
          <p:nvGrpSpPr>
            <p:cNvPr id="15377" name="Group 10"/>
            <p:cNvGrpSpPr>
              <a:grpSpLocks/>
            </p:cNvGrpSpPr>
            <p:nvPr/>
          </p:nvGrpSpPr>
          <p:grpSpPr bwMode="auto">
            <a:xfrm>
              <a:off x="3648" y="2304"/>
              <a:ext cx="1872" cy="1392"/>
              <a:chOff x="576" y="1536"/>
              <a:chExt cx="1632" cy="1392"/>
            </a:xfrm>
          </p:grpSpPr>
          <p:sp>
            <p:nvSpPr>
              <p:cNvPr id="15378" name="Rectangle 11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1632" cy="13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en-US" sz="1800"/>
              </a:p>
            </p:txBody>
          </p:sp>
          <p:sp>
            <p:nvSpPr>
              <p:cNvPr id="15379" name="Text Box 12"/>
              <p:cNvSpPr txBox="1">
                <a:spLocks noChangeArrowheads="1"/>
              </p:cNvSpPr>
              <p:nvPr/>
            </p:nvSpPr>
            <p:spPr bwMode="auto">
              <a:xfrm>
                <a:off x="624" y="1557"/>
                <a:ext cx="1536" cy="1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S </a:t>
                </a:r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 AB</a:t>
                </a:r>
              </a:p>
              <a:p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A  CC | a | c</a:t>
                </a:r>
              </a:p>
              <a:p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B  BC | b</a:t>
                </a:r>
              </a:p>
              <a:p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C  CB | BA | </a:t>
                </a:r>
                <a: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c</a:t>
                </a:r>
                <a:endPara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</p:txBody>
          </p:sp>
        </p:grpSp>
      </p:grpSp>
      <p:sp>
        <p:nvSpPr>
          <p:cNvPr id="13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1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Indicates the end of parsing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41438" y="2286000"/>
            <a:ext cx="5211762" cy="2014537"/>
            <a:chOff x="701" y="1851"/>
            <a:chExt cx="3283" cy="1269"/>
          </a:xfrm>
        </p:grpSpPr>
        <p:sp>
          <p:nvSpPr>
            <p:cNvPr id="2053" name="Freeform 57"/>
            <p:cNvSpPr>
              <a:spLocks noChangeArrowheads="1"/>
            </p:cNvSpPr>
            <p:nvPr/>
          </p:nvSpPr>
          <p:spPr bwMode="auto">
            <a:xfrm rot="-5400000">
              <a:off x="1500" y="206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54" name="Straight Arrow Connector 67"/>
            <p:cNvCxnSpPr>
              <a:cxnSpLocks noChangeShapeType="1"/>
            </p:cNvCxnSpPr>
            <p:nvPr/>
          </p:nvCxnSpPr>
          <p:spPr bwMode="auto">
            <a:xfrm>
              <a:off x="701" y="245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527" y="2310"/>
              <a:ext cx="240" cy="261"/>
              <a:chOff x="1008" y="2763"/>
              <a:chExt cx="240" cy="261"/>
            </a:xfrm>
          </p:grpSpPr>
          <p:sp>
            <p:nvSpPr>
              <p:cNvPr id="2056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7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58" name="Oval 54"/>
            <p:cNvSpPr>
              <a:spLocks noChangeArrowheads="1"/>
            </p:cNvSpPr>
            <p:nvPr/>
          </p:nvSpPr>
          <p:spPr bwMode="auto">
            <a:xfrm rot="-5400000">
              <a:off x="893" y="231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TextBox 58"/>
            <p:cNvSpPr txBox="1">
              <a:spLocks noChangeArrowheads="1"/>
            </p:cNvSpPr>
            <p:nvPr/>
          </p:nvSpPr>
          <p:spPr bwMode="auto">
            <a:xfrm>
              <a:off x="1064" y="2196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1160" y="242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TextBox 58"/>
            <p:cNvSpPr txBox="1">
              <a:spLocks noChangeArrowheads="1"/>
            </p:cNvSpPr>
            <p:nvPr/>
          </p:nvSpPr>
          <p:spPr bwMode="auto">
            <a:xfrm>
              <a:off x="1421" y="1899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0,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1776" y="2235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TextBox 58"/>
            <p:cNvSpPr txBox="1">
              <a:spLocks noChangeArrowheads="1"/>
            </p:cNvSpPr>
            <p:nvPr/>
          </p:nvSpPr>
          <p:spPr bwMode="auto">
            <a:xfrm>
              <a:off x="1968" y="2091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4" name="Oval 54"/>
            <p:cNvSpPr>
              <a:spLocks noChangeArrowheads="1"/>
            </p:cNvSpPr>
            <p:nvPr/>
          </p:nvSpPr>
          <p:spPr bwMode="auto">
            <a:xfrm rot="-5400000">
              <a:off x="2669" y="20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5" name="TextBox 24"/>
            <p:cNvSpPr txBox="1">
              <a:spLocks noChangeArrowheads="1"/>
            </p:cNvSpPr>
            <p:nvPr/>
          </p:nvSpPr>
          <p:spPr bwMode="auto">
            <a:xfrm>
              <a:off x="2669" y="2070"/>
              <a:ext cx="2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q</a:t>
              </a:r>
              <a:r>
                <a:rPr kumimoji="0" lang="en-US" altLang="zh-TW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688" y="2859"/>
              <a:ext cx="240" cy="261"/>
              <a:chOff x="3984" y="3520"/>
              <a:chExt cx="240" cy="261"/>
            </a:xfrm>
          </p:grpSpPr>
          <p:sp>
            <p:nvSpPr>
              <p:cNvPr id="2067" name="Oval 54"/>
              <p:cNvSpPr>
                <a:spLocks noChangeArrowheads="1"/>
              </p:cNvSpPr>
              <p:nvPr/>
            </p:nvSpPr>
            <p:spPr bwMode="auto">
              <a:xfrm rot="-5400000">
                <a:off x="3984" y="354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8" name="TextBox 24"/>
              <p:cNvSpPr txBox="1">
                <a:spLocks noChangeArrowheads="1"/>
              </p:cNvSpPr>
              <p:nvPr/>
            </p:nvSpPr>
            <p:spPr bwMode="auto">
              <a:xfrm>
                <a:off x="3984" y="3520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H="1">
              <a:off x="2736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2832" y="233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TextBox 58"/>
            <p:cNvSpPr txBox="1">
              <a:spLocks noChangeArrowheads="1"/>
            </p:cNvSpPr>
            <p:nvPr/>
          </p:nvSpPr>
          <p:spPr bwMode="auto">
            <a:xfrm>
              <a:off x="3216" y="2100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2" name="TextBox 58"/>
            <p:cNvSpPr txBox="1">
              <a:spLocks noChangeArrowheads="1"/>
            </p:cNvSpPr>
            <p:nvPr/>
          </p:nvSpPr>
          <p:spPr bwMode="auto">
            <a:xfrm>
              <a:off x="2909" y="1851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3" name="Freeform 57"/>
            <p:cNvSpPr>
              <a:spLocks noChangeArrowheads="1"/>
            </p:cNvSpPr>
            <p:nvPr/>
          </p:nvSpPr>
          <p:spPr bwMode="auto">
            <a:xfrm rot="-5400000">
              <a:off x="2642" y="1830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4" name="TextBox 58"/>
            <p:cNvSpPr txBox="1">
              <a:spLocks noChangeArrowheads="1"/>
            </p:cNvSpPr>
            <p:nvPr/>
          </p:nvSpPr>
          <p:spPr bwMode="auto">
            <a:xfrm>
              <a:off x="2248" y="2475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5" name="TextBox 58"/>
            <p:cNvSpPr txBox="1">
              <a:spLocks noChangeArrowheads="1"/>
            </p:cNvSpPr>
            <p:nvPr/>
          </p:nvSpPr>
          <p:spPr bwMode="auto">
            <a:xfrm>
              <a:off x="2832" y="2475"/>
              <a:ext cx="4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2928" y="2235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744" y="2331"/>
              <a:ext cx="240" cy="261"/>
              <a:chOff x="4560" y="3559"/>
              <a:chExt cx="240" cy="261"/>
            </a:xfrm>
          </p:grpSpPr>
          <p:sp>
            <p:nvSpPr>
              <p:cNvPr id="2078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9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0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219200" y="5805488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 = {0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1</a:t>
            </a:r>
            <a:r>
              <a:rPr kumimoji="0" lang="en-US" altLang="zh-TW" sz="2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: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j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≤ 2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i, </a:t>
            </a:r>
            <a:r>
              <a:rPr kumimoji="0" lang="en-US" altLang="zh-TW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i</a:t>
            </a:r>
            <a:r>
              <a:rPr kumimoji="0" lang="en-US" altLang="zh-TW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=0,1,…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},   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MS PGothic" pitchFamily="34" charset="-128"/>
              </a:rPr>
              <a:t>S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= {0, 1}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10200" y="2667000"/>
            <a:ext cx="533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language: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Design a PDA for it</a:t>
            </a:r>
            <a:endParaRPr lang="zh-TW" altLang="en-US" dirty="0" smtClean="0"/>
          </a:p>
          <a:p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00200" y="22606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 = { 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a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b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c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k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d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: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j, k, l=0,1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,…;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i+k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j+l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},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  where the alphabet </a:t>
            </a:r>
            <a:r>
              <a:rPr kumimoji="0" lang="el-GR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Σ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 {a, b, c, d}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2 –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Idea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Sequentially read (multiple) ‘a’, ‘b’, ‘c’ and ‘d’</a:t>
            </a:r>
          </a:p>
          <a:p>
            <a:pPr lvl="1"/>
            <a:r>
              <a:rPr lang="en-US" dirty="0" smtClean="0"/>
              <a:t>Maintain:</a:t>
            </a:r>
          </a:p>
          <a:p>
            <a:pPr lvl="2"/>
            <a:r>
              <a:rPr lang="en-US" dirty="0" smtClean="0"/>
              <a:t>#‘a’ + #‘c’</a:t>
            </a:r>
          </a:p>
          <a:p>
            <a:pPr lvl="2"/>
            <a:r>
              <a:rPr lang="en-US" dirty="0" smtClean="0"/>
              <a:t>#‘b’ + #‘d’</a:t>
            </a:r>
          </a:p>
          <a:p>
            <a:pPr lvl="1"/>
            <a:r>
              <a:rPr lang="en-US" dirty="0" smtClean="0"/>
              <a:t>If these numbers equal</a:t>
            </a:r>
          </a:p>
          <a:p>
            <a:pPr lvl="2"/>
            <a:r>
              <a:rPr lang="en-US" dirty="0" smtClean="0"/>
              <a:t>Accept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2 –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600200" y="5638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 = { 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a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b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c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k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d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: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j, k, l=0,1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,…;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i+k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j+l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},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  where the alphabet </a:t>
            </a:r>
            <a:r>
              <a:rPr kumimoji="0" lang="el-GR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Σ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 {a, b, c, d}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1219200" y="1949450"/>
            <a:ext cx="6553200" cy="2393950"/>
            <a:chOff x="528" y="2304"/>
            <a:chExt cx="4128" cy="1508"/>
          </a:xfrm>
        </p:grpSpPr>
        <p:cxnSp>
          <p:nvCxnSpPr>
            <p:cNvPr id="54" name="Straight Arrow Connector 67"/>
            <p:cNvCxnSpPr>
              <a:cxnSpLocks noChangeShapeType="1"/>
            </p:cNvCxnSpPr>
            <p:nvPr/>
          </p:nvCxnSpPr>
          <p:spPr bwMode="auto">
            <a:xfrm>
              <a:off x="528" y="3071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rot="-5400000">
              <a:off x="720" y="29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>
              <a:off x="981" y="307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TextBox 58"/>
            <p:cNvSpPr txBox="1">
              <a:spLocks noChangeArrowheads="1"/>
            </p:cNvSpPr>
            <p:nvPr/>
          </p:nvSpPr>
          <p:spPr bwMode="auto">
            <a:xfrm>
              <a:off x="912" y="2859"/>
              <a:ext cx="3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 rot="5400000">
              <a:off x="2085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9" name="Group 8"/>
            <p:cNvGrpSpPr>
              <a:grpSpLocks/>
            </p:cNvGrpSpPr>
            <p:nvPr/>
          </p:nvGrpSpPr>
          <p:grpSpPr bwMode="auto">
            <a:xfrm>
              <a:off x="4416" y="2928"/>
              <a:ext cx="240" cy="261"/>
              <a:chOff x="4560" y="3559"/>
              <a:chExt cx="240" cy="261"/>
            </a:xfrm>
          </p:grpSpPr>
          <p:sp>
            <p:nvSpPr>
              <p:cNvPr id="96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7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8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 rot="-5400000">
              <a:off x="1269" y="2666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1" name="Group 13"/>
            <p:cNvGrpSpPr>
              <a:grpSpLocks/>
            </p:cNvGrpSpPr>
            <p:nvPr/>
          </p:nvGrpSpPr>
          <p:grpSpPr bwMode="auto">
            <a:xfrm>
              <a:off x="1296" y="2916"/>
              <a:ext cx="240" cy="261"/>
              <a:chOff x="1008" y="2763"/>
              <a:chExt cx="240" cy="261"/>
            </a:xfrm>
          </p:grpSpPr>
          <p:sp>
            <p:nvSpPr>
              <p:cNvPr id="94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5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2" name="TextBox 58"/>
            <p:cNvSpPr txBox="1">
              <a:spLocks noChangeArrowheads="1"/>
            </p:cNvSpPr>
            <p:nvPr/>
          </p:nvSpPr>
          <p:spPr bwMode="auto">
            <a:xfrm>
              <a:off x="1200" y="2456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a,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3" name="TextBox 58"/>
            <p:cNvSpPr txBox="1">
              <a:spLocks noChangeArrowheads="1"/>
            </p:cNvSpPr>
            <p:nvPr/>
          </p:nvSpPr>
          <p:spPr bwMode="auto">
            <a:xfrm>
              <a:off x="1632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4" name="TextBox 58"/>
            <p:cNvSpPr txBox="1">
              <a:spLocks noChangeArrowheads="1"/>
            </p:cNvSpPr>
            <p:nvPr/>
          </p:nvSpPr>
          <p:spPr bwMode="auto">
            <a:xfrm>
              <a:off x="1968" y="3408"/>
              <a:ext cx="4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,$/$Y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5" name="Freeform 57"/>
            <p:cNvSpPr>
              <a:spLocks noChangeArrowheads="1"/>
            </p:cNvSpPr>
            <p:nvPr/>
          </p:nvSpPr>
          <p:spPr bwMode="auto">
            <a:xfrm rot="-5400000">
              <a:off x="2063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6" name="Group 20"/>
            <p:cNvGrpSpPr>
              <a:grpSpLocks/>
            </p:cNvGrpSpPr>
            <p:nvPr/>
          </p:nvGrpSpPr>
          <p:grpSpPr bwMode="auto">
            <a:xfrm>
              <a:off x="2090" y="2927"/>
              <a:ext cx="240" cy="261"/>
              <a:chOff x="1008" y="2763"/>
              <a:chExt cx="240" cy="261"/>
            </a:xfrm>
          </p:grpSpPr>
          <p:sp>
            <p:nvSpPr>
              <p:cNvPr id="92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3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536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TextBox 58"/>
            <p:cNvSpPr txBox="1">
              <a:spLocks noChangeArrowheads="1"/>
            </p:cNvSpPr>
            <p:nvPr/>
          </p:nvSpPr>
          <p:spPr bwMode="auto">
            <a:xfrm>
              <a:off x="2400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9" name="TextBox 58"/>
            <p:cNvSpPr txBox="1">
              <a:spLocks noChangeArrowheads="1"/>
            </p:cNvSpPr>
            <p:nvPr/>
          </p:nvSpPr>
          <p:spPr bwMode="auto">
            <a:xfrm>
              <a:off x="2784" y="2495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c,X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Freeform 57"/>
            <p:cNvSpPr>
              <a:spLocks noChangeArrowheads="1"/>
            </p:cNvSpPr>
            <p:nvPr/>
          </p:nvSpPr>
          <p:spPr bwMode="auto">
            <a:xfrm rot="-5400000">
              <a:off x="2831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1" name="Group 27"/>
            <p:cNvGrpSpPr>
              <a:grpSpLocks/>
            </p:cNvGrpSpPr>
            <p:nvPr/>
          </p:nvGrpSpPr>
          <p:grpSpPr bwMode="auto">
            <a:xfrm>
              <a:off x="2858" y="2927"/>
              <a:ext cx="240" cy="261"/>
              <a:chOff x="1008" y="2763"/>
              <a:chExt cx="240" cy="261"/>
            </a:xfrm>
          </p:grpSpPr>
          <p:sp>
            <p:nvSpPr>
              <p:cNvPr id="90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1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2304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TextBox 58"/>
            <p:cNvSpPr txBox="1">
              <a:spLocks noChangeArrowheads="1"/>
            </p:cNvSpPr>
            <p:nvPr/>
          </p:nvSpPr>
          <p:spPr bwMode="auto">
            <a:xfrm>
              <a:off x="3168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" name="Freeform 57"/>
            <p:cNvSpPr>
              <a:spLocks noChangeArrowheads="1"/>
            </p:cNvSpPr>
            <p:nvPr/>
          </p:nvSpPr>
          <p:spPr bwMode="auto">
            <a:xfrm rot="-5400000">
              <a:off x="3599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5" name="Group 33"/>
            <p:cNvGrpSpPr>
              <a:grpSpLocks/>
            </p:cNvGrpSpPr>
            <p:nvPr/>
          </p:nvGrpSpPr>
          <p:grpSpPr bwMode="auto">
            <a:xfrm>
              <a:off x="3626" y="2927"/>
              <a:ext cx="240" cy="261"/>
              <a:chOff x="1008" y="2763"/>
              <a:chExt cx="240" cy="261"/>
            </a:xfrm>
          </p:grpSpPr>
          <p:sp>
            <p:nvSpPr>
              <p:cNvPr id="88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89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3072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TextBox 58"/>
            <p:cNvSpPr txBox="1">
              <a:spLocks noChangeArrowheads="1"/>
            </p:cNvSpPr>
            <p:nvPr/>
          </p:nvSpPr>
          <p:spPr bwMode="auto">
            <a:xfrm>
              <a:off x="3976" y="2840"/>
              <a:ext cx="4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 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$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 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8" name="Line 38"/>
            <p:cNvSpPr>
              <a:spLocks noChangeShapeType="1"/>
            </p:cNvSpPr>
            <p:nvPr/>
          </p:nvSpPr>
          <p:spPr bwMode="auto">
            <a:xfrm>
              <a:off x="3880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Box 58"/>
            <p:cNvSpPr txBox="1">
              <a:spLocks noChangeArrowheads="1"/>
            </p:cNvSpPr>
            <p:nvPr/>
          </p:nvSpPr>
          <p:spPr bwMode="auto">
            <a:xfrm>
              <a:off x="1968" y="2448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0" name="TextBox 58"/>
            <p:cNvSpPr txBox="1">
              <a:spLocks noChangeArrowheads="1"/>
            </p:cNvSpPr>
            <p:nvPr/>
          </p:nvSpPr>
          <p:spPr bwMode="auto">
            <a:xfrm>
              <a:off x="1968" y="3600"/>
              <a:ext cx="5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b,Y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/YY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1" name="TextBox 58"/>
            <p:cNvSpPr txBox="1">
              <a:spLocks noChangeArrowheads="1"/>
            </p:cNvSpPr>
            <p:nvPr/>
          </p:nvSpPr>
          <p:spPr bwMode="auto">
            <a:xfrm>
              <a:off x="2788" y="2304"/>
              <a:ext cx="5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,$/$X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2" name="Freeform 57"/>
            <p:cNvSpPr>
              <a:spLocks noChangeArrowheads="1"/>
            </p:cNvSpPr>
            <p:nvPr/>
          </p:nvSpPr>
          <p:spPr bwMode="auto">
            <a:xfrm rot="5400000">
              <a:off x="2854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" name="TextBox 58"/>
            <p:cNvSpPr txBox="1">
              <a:spLocks noChangeArrowheads="1"/>
            </p:cNvSpPr>
            <p:nvPr/>
          </p:nvSpPr>
          <p:spPr bwMode="auto">
            <a:xfrm>
              <a:off x="2753" y="3408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,Y/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" name="TextBox 58"/>
            <p:cNvSpPr txBox="1">
              <a:spLocks noChangeArrowheads="1"/>
            </p:cNvSpPr>
            <p:nvPr/>
          </p:nvSpPr>
          <p:spPr bwMode="auto">
            <a:xfrm>
              <a:off x="3559" y="2457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5" name="Freeform 57"/>
            <p:cNvSpPr>
              <a:spLocks noChangeArrowheads="1"/>
            </p:cNvSpPr>
            <p:nvPr/>
          </p:nvSpPr>
          <p:spPr bwMode="auto">
            <a:xfrm rot="5400000">
              <a:off x="3622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6" name="TextBox 58"/>
            <p:cNvSpPr txBox="1">
              <a:spLocks noChangeArrowheads="1"/>
            </p:cNvSpPr>
            <p:nvPr/>
          </p:nvSpPr>
          <p:spPr bwMode="auto">
            <a:xfrm>
              <a:off x="3505" y="3408"/>
              <a:ext cx="4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</a:t>
              </a:r>
              <a:r>
                <a:rPr kumimoji="0" lang="en-US" altLang="zh-TW" sz="1600" dirty="0" smtClean="0">
                  <a:latin typeface="Garamond" pitchFamily="18" charset="0"/>
                  <a:ea typeface="MS PGothic" pitchFamily="34" charset="-128"/>
                </a:rPr>
                <a:t>,$/$Y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7" name="TextBox 58"/>
            <p:cNvSpPr txBox="1">
              <a:spLocks noChangeArrowheads="1"/>
            </p:cNvSpPr>
            <p:nvPr/>
          </p:nvSpPr>
          <p:spPr bwMode="auto">
            <a:xfrm>
              <a:off x="3505" y="3600"/>
              <a:ext cx="5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d,Y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/YY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2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600200" y="5638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 = { 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a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b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c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k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d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: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j, k, l=0,1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,…;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i+k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j+l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},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  where the alphabet </a:t>
            </a:r>
            <a:r>
              <a:rPr kumimoji="0" lang="el-GR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Σ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 {a, b, c, d}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209800" y="2057400"/>
            <a:ext cx="4724400" cy="2971800"/>
            <a:chOff x="2209800" y="2057400"/>
            <a:chExt cx="4724400" cy="2590800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1905000" y="3352800"/>
              <a:ext cx="2590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200400" y="3352800"/>
              <a:ext cx="2590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495800" y="3352800"/>
              <a:ext cx="2590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5638800" y="3352800"/>
              <a:ext cx="2590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914400" y="3352800"/>
              <a:ext cx="2590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514600" y="4537502"/>
            <a:ext cx="457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57600" y="4537502"/>
            <a:ext cx="457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b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76800" y="4537502"/>
            <a:ext cx="457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72200" y="4537502"/>
            <a:ext cx="457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39000" y="4572000"/>
            <a:ext cx="76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90600" y="4572000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1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grpSp>
        <p:nvGrpSpPr>
          <p:cNvPr id="72" name="Group 2"/>
          <p:cNvGrpSpPr>
            <a:grpSpLocks/>
          </p:cNvGrpSpPr>
          <p:nvPr/>
        </p:nvGrpSpPr>
        <p:grpSpPr bwMode="auto">
          <a:xfrm>
            <a:off x="1219200" y="1949450"/>
            <a:ext cx="6553200" cy="2393950"/>
            <a:chOff x="528" y="2304"/>
            <a:chExt cx="4128" cy="1508"/>
          </a:xfrm>
        </p:grpSpPr>
        <p:cxnSp>
          <p:nvCxnSpPr>
            <p:cNvPr id="73" name="Straight Arrow Connector 67"/>
            <p:cNvCxnSpPr>
              <a:cxnSpLocks noChangeShapeType="1"/>
            </p:cNvCxnSpPr>
            <p:nvPr/>
          </p:nvCxnSpPr>
          <p:spPr bwMode="auto">
            <a:xfrm>
              <a:off x="528" y="3071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4" name="Oval 54"/>
            <p:cNvSpPr>
              <a:spLocks noChangeArrowheads="1"/>
            </p:cNvSpPr>
            <p:nvPr/>
          </p:nvSpPr>
          <p:spPr bwMode="auto">
            <a:xfrm rot="-5400000">
              <a:off x="720" y="29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5" name="Line 5"/>
            <p:cNvSpPr>
              <a:spLocks noChangeShapeType="1"/>
            </p:cNvSpPr>
            <p:nvPr/>
          </p:nvSpPr>
          <p:spPr bwMode="auto">
            <a:xfrm>
              <a:off x="981" y="307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TextBox 58"/>
            <p:cNvSpPr txBox="1">
              <a:spLocks noChangeArrowheads="1"/>
            </p:cNvSpPr>
            <p:nvPr/>
          </p:nvSpPr>
          <p:spPr bwMode="auto">
            <a:xfrm>
              <a:off x="912" y="2859"/>
              <a:ext cx="3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7" name="Freeform 57"/>
            <p:cNvSpPr>
              <a:spLocks noChangeArrowheads="1"/>
            </p:cNvSpPr>
            <p:nvPr/>
          </p:nvSpPr>
          <p:spPr bwMode="auto">
            <a:xfrm rot="5400000">
              <a:off x="2085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8" name="Group 8"/>
            <p:cNvGrpSpPr>
              <a:grpSpLocks/>
            </p:cNvGrpSpPr>
            <p:nvPr/>
          </p:nvGrpSpPr>
          <p:grpSpPr bwMode="auto">
            <a:xfrm>
              <a:off x="4416" y="2928"/>
              <a:ext cx="240" cy="261"/>
              <a:chOff x="4560" y="3559"/>
              <a:chExt cx="240" cy="261"/>
            </a:xfrm>
          </p:grpSpPr>
          <p:sp>
            <p:nvSpPr>
              <p:cNvPr id="115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6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7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79" name="Freeform 57"/>
            <p:cNvSpPr>
              <a:spLocks noChangeArrowheads="1"/>
            </p:cNvSpPr>
            <p:nvPr/>
          </p:nvSpPr>
          <p:spPr bwMode="auto">
            <a:xfrm rot="-5400000">
              <a:off x="1269" y="2666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80" name="Group 13"/>
            <p:cNvGrpSpPr>
              <a:grpSpLocks/>
            </p:cNvGrpSpPr>
            <p:nvPr/>
          </p:nvGrpSpPr>
          <p:grpSpPr bwMode="auto">
            <a:xfrm>
              <a:off x="1296" y="2916"/>
              <a:ext cx="240" cy="261"/>
              <a:chOff x="1008" y="2763"/>
              <a:chExt cx="240" cy="261"/>
            </a:xfrm>
          </p:grpSpPr>
          <p:sp>
            <p:nvSpPr>
              <p:cNvPr id="113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81" name="TextBox 58"/>
            <p:cNvSpPr txBox="1">
              <a:spLocks noChangeArrowheads="1"/>
            </p:cNvSpPr>
            <p:nvPr/>
          </p:nvSpPr>
          <p:spPr bwMode="auto">
            <a:xfrm>
              <a:off x="1200" y="2456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a,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2" name="TextBox 58"/>
            <p:cNvSpPr txBox="1">
              <a:spLocks noChangeArrowheads="1"/>
            </p:cNvSpPr>
            <p:nvPr/>
          </p:nvSpPr>
          <p:spPr bwMode="auto">
            <a:xfrm>
              <a:off x="1632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" name="TextBox 58"/>
            <p:cNvSpPr txBox="1">
              <a:spLocks noChangeArrowheads="1"/>
            </p:cNvSpPr>
            <p:nvPr/>
          </p:nvSpPr>
          <p:spPr bwMode="auto">
            <a:xfrm>
              <a:off x="1968" y="3408"/>
              <a:ext cx="4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,$/$Y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" name="Freeform 57"/>
            <p:cNvSpPr>
              <a:spLocks noChangeArrowheads="1"/>
            </p:cNvSpPr>
            <p:nvPr/>
          </p:nvSpPr>
          <p:spPr bwMode="auto">
            <a:xfrm rot="-5400000">
              <a:off x="2063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85" name="Group 20"/>
            <p:cNvGrpSpPr>
              <a:grpSpLocks/>
            </p:cNvGrpSpPr>
            <p:nvPr/>
          </p:nvGrpSpPr>
          <p:grpSpPr bwMode="auto">
            <a:xfrm>
              <a:off x="2090" y="2927"/>
              <a:ext cx="240" cy="261"/>
              <a:chOff x="1008" y="2763"/>
              <a:chExt cx="240" cy="261"/>
            </a:xfrm>
          </p:grpSpPr>
          <p:sp>
            <p:nvSpPr>
              <p:cNvPr id="111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2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36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TextBox 58"/>
            <p:cNvSpPr txBox="1">
              <a:spLocks noChangeArrowheads="1"/>
            </p:cNvSpPr>
            <p:nvPr/>
          </p:nvSpPr>
          <p:spPr bwMode="auto">
            <a:xfrm>
              <a:off x="2400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8" name="TextBox 58"/>
            <p:cNvSpPr txBox="1">
              <a:spLocks noChangeArrowheads="1"/>
            </p:cNvSpPr>
            <p:nvPr/>
          </p:nvSpPr>
          <p:spPr bwMode="auto">
            <a:xfrm>
              <a:off x="2784" y="2495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c,X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9" name="Freeform 57"/>
            <p:cNvSpPr>
              <a:spLocks noChangeArrowheads="1"/>
            </p:cNvSpPr>
            <p:nvPr/>
          </p:nvSpPr>
          <p:spPr bwMode="auto">
            <a:xfrm rot="-5400000">
              <a:off x="2831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90" name="Group 27"/>
            <p:cNvGrpSpPr>
              <a:grpSpLocks/>
            </p:cNvGrpSpPr>
            <p:nvPr/>
          </p:nvGrpSpPr>
          <p:grpSpPr bwMode="auto">
            <a:xfrm>
              <a:off x="2858" y="2927"/>
              <a:ext cx="240" cy="261"/>
              <a:chOff x="1008" y="2763"/>
              <a:chExt cx="240" cy="261"/>
            </a:xfrm>
          </p:grpSpPr>
          <p:sp>
            <p:nvSpPr>
              <p:cNvPr id="109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0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>
              <a:off x="2304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TextBox 58"/>
            <p:cNvSpPr txBox="1">
              <a:spLocks noChangeArrowheads="1"/>
            </p:cNvSpPr>
            <p:nvPr/>
          </p:nvSpPr>
          <p:spPr bwMode="auto">
            <a:xfrm>
              <a:off x="3168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3" name="Freeform 57"/>
            <p:cNvSpPr>
              <a:spLocks noChangeArrowheads="1"/>
            </p:cNvSpPr>
            <p:nvPr/>
          </p:nvSpPr>
          <p:spPr bwMode="auto">
            <a:xfrm rot="-5400000">
              <a:off x="3599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94" name="Group 33"/>
            <p:cNvGrpSpPr>
              <a:grpSpLocks/>
            </p:cNvGrpSpPr>
            <p:nvPr/>
          </p:nvGrpSpPr>
          <p:grpSpPr bwMode="auto">
            <a:xfrm>
              <a:off x="3626" y="2927"/>
              <a:ext cx="240" cy="261"/>
              <a:chOff x="1008" y="2763"/>
              <a:chExt cx="240" cy="261"/>
            </a:xfrm>
          </p:grpSpPr>
          <p:sp>
            <p:nvSpPr>
              <p:cNvPr id="107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8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>
              <a:off x="3072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TextBox 58"/>
            <p:cNvSpPr txBox="1">
              <a:spLocks noChangeArrowheads="1"/>
            </p:cNvSpPr>
            <p:nvPr/>
          </p:nvSpPr>
          <p:spPr bwMode="auto">
            <a:xfrm>
              <a:off x="3976" y="2840"/>
              <a:ext cx="4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 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$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 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7" name="Line 38"/>
            <p:cNvSpPr>
              <a:spLocks noChangeShapeType="1"/>
            </p:cNvSpPr>
            <p:nvPr/>
          </p:nvSpPr>
          <p:spPr bwMode="auto">
            <a:xfrm>
              <a:off x="3880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TextBox 58"/>
            <p:cNvSpPr txBox="1">
              <a:spLocks noChangeArrowheads="1"/>
            </p:cNvSpPr>
            <p:nvPr/>
          </p:nvSpPr>
          <p:spPr bwMode="auto">
            <a:xfrm>
              <a:off x="1968" y="2448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9" name="TextBox 58"/>
            <p:cNvSpPr txBox="1">
              <a:spLocks noChangeArrowheads="1"/>
            </p:cNvSpPr>
            <p:nvPr/>
          </p:nvSpPr>
          <p:spPr bwMode="auto">
            <a:xfrm>
              <a:off x="1968" y="3600"/>
              <a:ext cx="5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b,Y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/YY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" name="TextBox 58"/>
            <p:cNvSpPr txBox="1">
              <a:spLocks noChangeArrowheads="1"/>
            </p:cNvSpPr>
            <p:nvPr/>
          </p:nvSpPr>
          <p:spPr bwMode="auto">
            <a:xfrm>
              <a:off x="2788" y="2304"/>
              <a:ext cx="5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,$/$X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" name="Freeform 57"/>
            <p:cNvSpPr>
              <a:spLocks noChangeArrowheads="1"/>
            </p:cNvSpPr>
            <p:nvPr/>
          </p:nvSpPr>
          <p:spPr bwMode="auto">
            <a:xfrm rot="5400000">
              <a:off x="2854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" name="TextBox 58"/>
            <p:cNvSpPr txBox="1">
              <a:spLocks noChangeArrowheads="1"/>
            </p:cNvSpPr>
            <p:nvPr/>
          </p:nvSpPr>
          <p:spPr bwMode="auto">
            <a:xfrm>
              <a:off x="2753" y="3408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,Y/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" name="TextBox 58"/>
            <p:cNvSpPr txBox="1">
              <a:spLocks noChangeArrowheads="1"/>
            </p:cNvSpPr>
            <p:nvPr/>
          </p:nvSpPr>
          <p:spPr bwMode="auto">
            <a:xfrm>
              <a:off x="3559" y="2457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" name="Freeform 57"/>
            <p:cNvSpPr>
              <a:spLocks noChangeArrowheads="1"/>
            </p:cNvSpPr>
            <p:nvPr/>
          </p:nvSpPr>
          <p:spPr bwMode="auto">
            <a:xfrm rot="5400000">
              <a:off x="3622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" name="TextBox 58"/>
            <p:cNvSpPr txBox="1">
              <a:spLocks noChangeArrowheads="1"/>
            </p:cNvSpPr>
            <p:nvPr/>
          </p:nvSpPr>
          <p:spPr bwMode="auto">
            <a:xfrm>
              <a:off x="3505" y="3408"/>
              <a:ext cx="4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</a:t>
              </a:r>
              <a:r>
                <a:rPr kumimoji="0" lang="en-US" altLang="zh-TW" sz="1600" dirty="0" smtClean="0">
                  <a:latin typeface="Garamond" pitchFamily="18" charset="0"/>
                  <a:ea typeface="MS PGothic" pitchFamily="34" charset="-128"/>
                </a:rPr>
                <a:t>,$/$Y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" name="TextBox 58"/>
            <p:cNvSpPr txBox="1">
              <a:spLocks noChangeArrowheads="1"/>
            </p:cNvSpPr>
            <p:nvPr/>
          </p:nvSpPr>
          <p:spPr bwMode="auto">
            <a:xfrm>
              <a:off x="3505" y="3600"/>
              <a:ext cx="5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d,Y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/YY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2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in stack = An </a:t>
            </a:r>
            <a:r>
              <a:rPr lang="en-US" dirty="0" smtClean="0">
                <a:solidFill>
                  <a:schemeClr val="accent6"/>
                </a:solidFill>
              </a:rPr>
              <a:t>extra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</a:p>
          <a:p>
            <a:endParaRPr lang="en-US" dirty="0" smtClean="0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600200" y="5638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 = { 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a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b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c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k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d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: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j, k, l=0,1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,…;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i+k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j+l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},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  where the alphabet </a:t>
            </a:r>
            <a:r>
              <a:rPr kumimoji="0" lang="el-GR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Σ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 {a, b, c, d}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86000" y="2133600"/>
            <a:ext cx="6858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800600" y="1981200"/>
            <a:ext cx="9144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grpSp>
        <p:nvGrpSpPr>
          <p:cNvPr id="55" name="Group 2"/>
          <p:cNvGrpSpPr>
            <a:grpSpLocks/>
          </p:cNvGrpSpPr>
          <p:nvPr/>
        </p:nvGrpSpPr>
        <p:grpSpPr bwMode="auto">
          <a:xfrm>
            <a:off x="1219200" y="1949450"/>
            <a:ext cx="6553200" cy="2393950"/>
            <a:chOff x="528" y="2304"/>
            <a:chExt cx="4128" cy="1508"/>
          </a:xfrm>
        </p:grpSpPr>
        <p:cxnSp>
          <p:nvCxnSpPr>
            <p:cNvPr id="56" name="Straight Arrow Connector 67"/>
            <p:cNvCxnSpPr>
              <a:cxnSpLocks noChangeShapeType="1"/>
            </p:cNvCxnSpPr>
            <p:nvPr/>
          </p:nvCxnSpPr>
          <p:spPr bwMode="auto">
            <a:xfrm>
              <a:off x="528" y="3071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 rot="-5400000">
              <a:off x="720" y="29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>
              <a:off x="981" y="307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912" y="2859"/>
              <a:ext cx="3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 rot="5400000">
              <a:off x="2085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4416" y="2928"/>
              <a:ext cx="240" cy="261"/>
              <a:chOff x="4560" y="3559"/>
              <a:chExt cx="240" cy="261"/>
            </a:xfrm>
          </p:grpSpPr>
          <p:sp>
            <p:nvSpPr>
              <p:cNvPr id="100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1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2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2" name="Freeform 57"/>
            <p:cNvSpPr>
              <a:spLocks noChangeArrowheads="1"/>
            </p:cNvSpPr>
            <p:nvPr/>
          </p:nvSpPr>
          <p:spPr bwMode="auto">
            <a:xfrm rot="-5400000">
              <a:off x="1269" y="2666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3" name="Group 13"/>
            <p:cNvGrpSpPr>
              <a:grpSpLocks/>
            </p:cNvGrpSpPr>
            <p:nvPr/>
          </p:nvGrpSpPr>
          <p:grpSpPr bwMode="auto">
            <a:xfrm>
              <a:off x="1296" y="2916"/>
              <a:ext cx="240" cy="261"/>
              <a:chOff x="1008" y="2763"/>
              <a:chExt cx="240" cy="261"/>
            </a:xfrm>
          </p:grpSpPr>
          <p:sp>
            <p:nvSpPr>
              <p:cNvPr id="98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9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4" name="TextBox 58"/>
            <p:cNvSpPr txBox="1">
              <a:spLocks noChangeArrowheads="1"/>
            </p:cNvSpPr>
            <p:nvPr/>
          </p:nvSpPr>
          <p:spPr bwMode="auto">
            <a:xfrm>
              <a:off x="1200" y="2456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a,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5" name="TextBox 58"/>
            <p:cNvSpPr txBox="1">
              <a:spLocks noChangeArrowheads="1"/>
            </p:cNvSpPr>
            <p:nvPr/>
          </p:nvSpPr>
          <p:spPr bwMode="auto">
            <a:xfrm>
              <a:off x="1632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6" name="TextBox 58"/>
            <p:cNvSpPr txBox="1">
              <a:spLocks noChangeArrowheads="1"/>
            </p:cNvSpPr>
            <p:nvPr/>
          </p:nvSpPr>
          <p:spPr bwMode="auto">
            <a:xfrm>
              <a:off x="1968" y="3408"/>
              <a:ext cx="4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,$/$Y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7" name="Freeform 57"/>
            <p:cNvSpPr>
              <a:spLocks noChangeArrowheads="1"/>
            </p:cNvSpPr>
            <p:nvPr/>
          </p:nvSpPr>
          <p:spPr bwMode="auto">
            <a:xfrm rot="-5400000">
              <a:off x="2063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8" name="Group 20"/>
            <p:cNvGrpSpPr>
              <a:grpSpLocks/>
            </p:cNvGrpSpPr>
            <p:nvPr/>
          </p:nvGrpSpPr>
          <p:grpSpPr bwMode="auto">
            <a:xfrm>
              <a:off x="2090" y="2927"/>
              <a:ext cx="240" cy="261"/>
              <a:chOff x="1008" y="2763"/>
              <a:chExt cx="240" cy="261"/>
            </a:xfrm>
          </p:grpSpPr>
          <p:sp>
            <p:nvSpPr>
              <p:cNvPr id="96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7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>
              <a:off x="1536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TextBox 58"/>
            <p:cNvSpPr txBox="1">
              <a:spLocks noChangeArrowheads="1"/>
            </p:cNvSpPr>
            <p:nvPr/>
          </p:nvSpPr>
          <p:spPr bwMode="auto">
            <a:xfrm>
              <a:off x="2400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3" name="TextBox 58"/>
            <p:cNvSpPr txBox="1">
              <a:spLocks noChangeArrowheads="1"/>
            </p:cNvSpPr>
            <p:nvPr/>
          </p:nvSpPr>
          <p:spPr bwMode="auto">
            <a:xfrm>
              <a:off x="2784" y="2495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c,X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" name="Freeform 57"/>
            <p:cNvSpPr>
              <a:spLocks noChangeArrowheads="1"/>
            </p:cNvSpPr>
            <p:nvPr/>
          </p:nvSpPr>
          <p:spPr bwMode="auto">
            <a:xfrm rot="-5400000">
              <a:off x="2831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5" name="Group 27"/>
            <p:cNvGrpSpPr>
              <a:grpSpLocks/>
            </p:cNvGrpSpPr>
            <p:nvPr/>
          </p:nvGrpSpPr>
          <p:grpSpPr bwMode="auto">
            <a:xfrm>
              <a:off x="2858" y="2927"/>
              <a:ext cx="240" cy="261"/>
              <a:chOff x="1008" y="2763"/>
              <a:chExt cx="240" cy="261"/>
            </a:xfrm>
          </p:grpSpPr>
          <p:sp>
            <p:nvSpPr>
              <p:cNvPr id="94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5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76" name="Line 30"/>
            <p:cNvSpPr>
              <a:spLocks noChangeShapeType="1"/>
            </p:cNvSpPr>
            <p:nvPr/>
          </p:nvSpPr>
          <p:spPr bwMode="auto">
            <a:xfrm>
              <a:off x="2304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TextBox 58"/>
            <p:cNvSpPr txBox="1">
              <a:spLocks noChangeArrowheads="1"/>
            </p:cNvSpPr>
            <p:nvPr/>
          </p:nvSpPr>
          <p:spPr bwMode="auto">
            <a:xfrm>
              <a:off x="3168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8" name="Freeform 57"/>
            <p:cNvSpPr>
              <a:spLocks noChangeArrowheads="1"/>
            </p:cNvSpPr>
            <p:nvPr/>
          </p:nvSpPr>
          <p:spPr bwMode="auto">
            <a:xfrm rot="-5400000">
              <a:off x="3599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9" name="Group 33"/>
            <p:cNvGrpSpPr>
              <a:grpSpLocks/>
            </p:cNvGrpSpPr>
            <p:nvPr/>
          </p:nvGrpSpPr>
          <p:grpSpPr bwMode="auto">
            <a:xfrm>
              <a:off x="3626" y="2927"/>
              <a:ext cx="240" cy="261"/>
              <a:chOff x="1008" y="2763"/>
              <a:chExt cx="240" cy="261"/>
            </a:xfrm>
          </p:grpSpPr>
          <p:sp>
            <p:nvSpPr>
              <p:cNvPr id="92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3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>
              <a:off x="3072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TextBox 58"/>
            <p:cNvSpPr txBox="1">
              <a:spLocks noChangeArrowheads="1"/>
            </p:cNvSpPr>
            <p:nvPr/>
          </p:nvSpPr>
          <p:spPr bwMode="auto">
            <a:xfrm>
              <a:off x="3976" y="2840"/>
              <a:ext cx="4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 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$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 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>
              <a:off x="3880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TextBox 58"/>
            <p:cNvSpPr txBox="1">
              <a:spLocks noChangeArrowheads="1"/>
            </p:cNvSpPr>
            <p:nvPr/>
          </p:nvSpPr>
          <p:spPr bwMode="auto">
            <a:xfrm>
              <a:off x="1968" y="2448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" name="TextBox 58"/>
            <p:cNvSpPr txBox="1">
              <a:spLocks noChangeArrowheads="1"/>
            </p:cNvSpPr>
            <p:nvPr/>
          </p:nvSpPr>
          <p:spPr bwMode="auto">
            <a:xfrm>
              <a:off x="1968" y="3600"/>
              <a:ext cx="5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b,Y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/YY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5" name="TextBox 58"/>
            <p:cNvSpPr txBox="1">
              <a:spLocks noChangeArrowheads="1"/>
            </p:cNvSpPr>
            <p:nvPr/>
          </p:nvSpPr>
          <p:spPr bwMode="auto">
            <a:xfrm>
              <a:off x="2788" y="2304"/>
              <a:ext cx="5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,$/$X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6" name="Freeform 57"/>
            <p:cNvSpPr>
              <a:spLocks noChangeArrowheads="1"/>
            </p:cNvSpPr>
            <p:nvPr/>
          </p:nvSpPr>
          <p:spPr bwMode="auto">
            <a:xfrm rot="5400000">
              <a:off x="2854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7" name="TextBox 58"/>
            <p:cNvSpPr txBox="1">
              <a:spLocks noChangeArrowheads="1"/>
            </p:cNvSpPr>
            <p:nvPr/>
          </p:nvSpPr>
          <p:spPr bwMode="auto">
            <a:xfrm>
              <a:off x="2753" y="3408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,Y/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8" name="TextBox 58"/>
            <p:cNvSpPr txBox="1">
              <a:spLocks noChangeArrowheads="1"/>
            </p:cNvSpPr>
            <p:nvPr/>
          </p:nvSpPr>
          <p:spPr bwMode="auto">
            <a:xfrm>
              <a:off x="3559" y="2457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9" name="Freeform 57"/>
            <p:cNvSpPr>
              <a:spLocks noChangeArrowheads="1"/>
            </p:cNvSpPr>
            <p:nvPr/>
          </p:nvSpPr>
          <p:spPr bwMode="auto">
            <a:xfrm rot="5400000">
              <a:off x="3622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" name="TextBox 58"/>
            <p:cNvSpPr txBox="1">
              <a:spLocks noChangeArrowheads="1"/>
            </p:cNvSpPr>
            <p:nvPr/>
          </p:nvSpPr>
          <p:spPr bwMode="auto">
            <a:xfrm>
              <a:off x="3505" y="3408"/>
              <a:ext cx="4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</a:t>
              </a:r>
              <a:r>
                <a:rPr kumimoji="0" lang="en-US" altLang="zh-TW" sz="1600" dirty="0" smtClean="0">
                  <a:latin typeface="Garamond" pitchFamily="18" charset="0"/>
                  <a:ea typeface="MS PGothic" pitchFamily="34" charset="-128"/>
                </a:rPr>
                <a:t>,$/$Y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1" name="TextBox 58"/>
            <p:cNvSpPr txBox="1">
              <a:spLocks noChangeArrowheads="1"/>
            </p:cNvSpPr>
            <p:nvPr/>
          </p:nvSpPr>
          <p:spPr bwMode="auto">
            <a:xfrm>
              <a:off x="3505" y="3600"/>
              <a:ext cx="5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d,Y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/YY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2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in stack = An </a:t>
            </a:r>
            <a:r>
              <a:rPr lang="en-US" dirty="0" smtClean="0">
                <a:solidFill>
                  <a:schemeClr val="accent6"/>
                </a:solidFill>
              </a:rPr>
              <a:t>extra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b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33CC33"/>
                </a:solidFill>
              </a:rPr>
              <a:t>d</a:t>
            </a:r>
          </a:p>
          <a:p>
            <a:endParaRPr lang="en-US" dirty="0" smtClean="0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600200" y="5638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 = { 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a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b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c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k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d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: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j, k, l=0,1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,…;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i+k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j+l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},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  where the alphabet </a:t>
            </a:r>
            <a:r>
              <a:rPr kumimoji="0" lang="el-GR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Σ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 {a, b, c, d}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30600" y="2971800"/>
            <a:ext cx="762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892800" y="2895600"/>
            <a:ext cx="8763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grpSp>
        <p:nvGrpSpPr>
          <p:cNvPr id="55" name="Group 2"/>
          <p:cNvGrpSpPr>
            <a:grpSpLocks/>
          </p:cNvGrpSpPr>
          <p:nvPr/>
        </p:nvGrpSpPr>
        <p:grpSpPr bwMode="auto">
          <a:xfrm>
            <a:off x="1219200" y="1949450"/>
            <a:ext cx="6553200" cy="2393950"/>
            <a:chOff x="528" y="2304"/>
            <a:chExt cx="4128" cy="1508"/>
          </a:xfrm>
        </p:grpSpPr>
        <p:cxnSp>
          <p:nvCxnSpPr>
            <p:cNvPr id="56" name="Straight Arrow Connector 67"/>
            <p:cNvCxnSpPr>
              <a:cxnSpLocks noChangeShapeType="1"/>
            </p:cNvCxnSpPr>
            <p:nvPr/>
          </p:nvCxnSpPr>
          <p:spPr bwMode="auto">
            <a:xfrm>
              <a:off x="528" y="3071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 rot="-5400000">
              <a:off x="720" y="29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>
              <a:off x="981" y="307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912" y="2859"/>
              <a:ext cx="3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 rot="5400000">
              <a:off x="2085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4416" y="2928"/>
              <a:ext cx="240" cy="261"/>
              <a:chOff x="4560" y="3559"/>
              <a:chExt cx="240" cy="261"/>
            </a:xfrm>
          </p:grpSpPr>
          <p:sp>
            <p:nvSpPr>
              <p:cNvPr id="98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9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0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2" name="Freeform 57"/>
            <p:cNvSpPr>
              <a:spLocks noChangeArrowheads="1"/>
            </p:cNvSpPr>
            <p:nvPr/>
          </p:nvSpPr>
          <p:spPr bwMode="auto">
            <a:xfrm rot="-5400000">
              <a:off x="1269" y="2666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3" name="Group 13"/>
            <p:cNvGrpSpPr>
              <a:grpSpLocks/>
            </p:cNvGrpSpPr>
            <p:nvPr/>
          </p:nvGrpSpPr>
          <p:grpSpPr bwMode="auto">
            <a:xfrm>
              <a:off x="1296" y="2916"/>
              <a:ext cx="240" cy="261"/>
              <a:chOff x="1008" y="2763"/>
              <a:chExt cx="240" cy="261"/>
            </a:xfrm>
          </p:grpSpPr>
          <p:sp>
            <p:nvSpPr>
              <p:cNvPr id="96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7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4" name="TextBox 58"/>
            <p:cNvSpPr txBox="1">
              <a:spLocks noChangeArrowheads="1"/>
            </p:cNvSpPr>
            <p:nvPr/>
          </p:nvSpPr>
          <p:spPr bwMode="auto">
            <a:xfrm>
              <a:off x="1200" y="2456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a,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5" name="TextBox 58"/>
            <p:cNvSpPr txBox="1">
              <a:spLocks noChangeArrowheads="1"/>
            </p:cNvSpPr>
            <p:nvPr/>
          </p:nvSpPr>
          <p:spPr bwMode="auto">
            <a:xfrm>
              <a:off x="1632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6" name="TextBox 58"/>
            <p:cNvSpPr txBox="1">
              <a:spLocks noChangeArrowheads="1"/>
            </p:cNvSpPr>
            <p:nvPr/>
          </p:nvSpPr>
          <p:spPr bwMode="auto">
            <a:xfrm>
              <a:off x="1968" y="3408"/>
              <a:ext cx="4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,$/$Y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7" name="Freeform 57"/>
            <p:cNvSpPr>
              <a:spLocks noChangeArrowheads="1"/>
            </p:cNvSpPr>
            <p:nvPr/>
          </p:nvSpPr>
          <p:spPr bwMode="auto">
            <a:xfrm rot="-5400000">
              <a:off x="2063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8" name="Group 20"/>
            <p:cNvGrpSpPr>
              <a:grpSpLocks/>
            </p:cNvGrpSpPr>
            <p:nvPr/>
          </p:nvGrpSpPr>
          <p:grpSpPr bwMode="auto">
            <a:xfrm>
              <a:off x="2090" y="2927"/>
              <a:ext cx="240" cy="261"/>
              <a:chOff x="1008" y="2763"/>
              <a:chExt cx="240" cy="261"/>
            </a:xfrm>
          </p:grpSpPr>
          <p:sp>
            <p:nvSpPr>
              <p:cNvPr id="94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5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>
              <a:off x="1536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Box 58"/>
            <p:cNvSpPr txBox="1">
              <a:spLocks noChangeArrowheads="1"/>
            </p:cNvSpPr>
            <p:nvPr/>
          </p:nvSpPr>
          <p:spPr bwMode="auto">
            <a:xfrm>
              <a:off x="2400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" name="TextBox 58"/>
            <p:cNvSpPr txBox="1">
              <a:spLocks noChangeArrowheads="1"/>
            </p:cNvSpPr>
            <p:nvPr/>
          </p:nvSpPr>
          <p:spPr bwMode="auto">
            <a:xfrm>
              <a:off x="2784" y="2495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c,X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" name="Freeform 57"/>
            <p:cNvSpPr>
              <a:spLocks noChangeArrowheads="1"/>
            </p:cNvSpPr>
            <p:nvPr/>
          </p:nvSpPr>
          <p:spPr bwMode="auto">
            <a:xfrm rot="-5400000">
              <a:off x="2831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3" name="Group 27"/>
            <p:cNvGrpSpPr>
              <a:grpSpLocks/>
            </p:cNvGrpSpPr>
            <p:nvPr/>
          </p:nvGrpSpPr>
          <p:grpSpPr bwMode="auto">
            <a:xfrm>
              <a:off x="2858" y="2927"/>
              <a:ext cx="240" cy="261"/>
              <a:chOff x="1008" y="2763"/>
              <a:chExt cx="240" cy="261"/>
            </a:xfrm>
          </p:grpSpPr>
          <p:sp>
            <p:nvSpPr>
              <p:cNvPr id="92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3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2304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TextBox 58"/>
            <p:cNvSpPr txBox="1">
              <a:spLocks noChangeArrowheads="1"/>
            </p:cNvSpPr>
            <p:nvPr/>
          </p:nvSpPr>
          <p:spPr bwMode="auto">
            <a:xfrm>
              <a:off x="3168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6" name="Freeform 57"/>
            <p:cNvSpPr>
              <a:spLocks noChangeArrowheads="1"/>
            </p:cNvSpPr>
            <p:nvPr/>
          </p:nvSpPr>
          <p:spPr bwMode="auto">
            <a:xfrm rot="-5400000">
              <a:off x="3599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7" name="Group 33"/>
            <p:cNvGrpSpPr>
              <a:grpSpLocks/>
            </p:cNvGrpSpPr>
            <p:nvPr/>
          </p:nvGrpSpPr>
          <p:grpSpPr bwMode="auto">
            <a:xfrm>
              <a:off x="3626" y="2927"/>
              <a:ext cx="240" cy="261"/>
              <a:chOff x="1008" y="2763"/>
              <a:chExt cx="240" cy="261"/>
            </a:xfrm>
          </p:grpSpPr>
          <p:sp>
            <p:nvSpPr>
              <p:cNvPr id="90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1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78" name="Line 36"/>
            <p:cNvSpPr>
              <a:spLocks noChangeShapeType="1"/>
            </p:cNvSpPr>
            <p:nvPr/>
          </p:nvSpPr>
          <p:spPr bwMode="auto">
            <a:xfrm>
              <a:off x="3072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Box 58"/>
            <p:cNvSpPr txBox="1">
              <a:spLocks noChangeArrowheads="1"/>
            </p:cNvSpPr>
            <p:nvPr/>
          </p:nvSpPr>
          <p:spPr bwMode="auto">
            <a:xfrm>
              <a:off x="3976" y="2840"/>
              <a:ext cx="4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 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$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 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0" name="Line 38"/>
            <p:cNvSpPr>
              <a:spLocks noChangeShapeType="1"/>
            </p:cNvSpPr>
            <p:nvPr/>
          </p:nvSpPr>
          <p:spPr bwMode="auto">
            <a:xfrm>
              <a:off x="3880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TextBox 58"/>
            <p:cNvSpPr txBox="1">
              <a:spLocks noChangeArrowheads="1"/>
            </p:cNvSpPr>
            <p:nvPr/>
          </p:nvSpPr>
          <p:spPr bwMode="auto">
            <a:xfrm>
              <a:off x="1968" y="2448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2" name="TextBox 58"/>
            <p:cNvSpPr txBox="1">
              <a:spLocks noChangeArrowheads="1"/>
            </p:cNvSpPr>
            <p:nvPr/>
          </p:nvSpPr>
          <p:spPr bwMode="auto">
            <a:xfrm>
              <a:off x="1968" y="3600"/>
              <a:ext cx="5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b,Y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/YY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" name="TextBox 58"/>
            <p:cNvSpPr txBox="1">
              <a:spLocks noChangeArrowheads="1"/>
            </p:cNvSpPr>
            <p:nvPr/>
          </p:nvSpPr>
          <p:spPr bwMode="auto">
            <a:xfrm>
              <a:off x="2788" y="2304"/>
              <a:ext cx="5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,$/$X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" name="Freeform 57"/>
            <p:cNvSpPr>
              <a:spLocks noChangeArrowheads="1"/>
            </p:cNvSpPr>
            <p:nvPr/>
          </p:nvSpPr>
          <p:spPr bwMode="auto">
            <a:xfrm rot="5400000">
              <a:off x="2854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5" name="TextBox 58"/>
            <p:cNvSpPr txBox="1">
              <a:spLocks noChangeArrowheads="1"/>
            </p:cNvSpPr>
            <p:nvPr/>
          </p:nvSpPr>
          <p:spPr bwMode="auto">
            <a:xfrm>
              <a:off x="2753" y="3408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,Y/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6" name="TextBox 58"/>
            <p:cNvSpPr txBox="1">
              <a:spLocks noChangeArrowheads="1"/>
            </p:cNvSpPr>
            <p:nvPr/>
          </p:nvSpPr>
          <p:spPr bwMode="auto">
            <a:xfrm>
              <a:off x="3559" y="2457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7" name="Freeform 57"/>
            <p:cNvSpPr>
              <a:spLocks noChangeArrowheads="1"/>
            </p:cNvSpPr>
            <p:nvPr/>
          </p:nvSpPr>
          <p:spPr bwMode="auto">
            <a:xfrm rot="5400000">
              <a:off x="3622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8" name="TextBox 58"/>
            <p:cNvSpPr txBox="1">
              <a:spLocks noChangeArrowheads="1"/>
            </p:cNvSpPr>
            <p:nvPr/>
          </p:nvSpPr>
          <p:spPr bwMode="auto">
            <a:xfrm>
              <a:off x="3505" y="3408"/>
              <a:ext cx="4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</a:t>
              </a:r>
              <a:r>
                <a:rPr kumimoji="0" lang="en-US" altLang="zh-TW" sz="1600" dirty="0" smtClean="0">
                  <a:latin typeface="Garamond" pitchFamily="18" charset="0"/>
                  <a:ea typeface="MS PGothic" pitchFamily="34" charset="-128"/>
                </a:rPr>
                <a:t>,$/$Y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9" name="TextBox 58"/>
            <p:cNvSpPr txBox="1">
              <a:spLocks noChangeArrowheads="1"/>
            </p:cNvSpPr>
            <p:nvPr/>
          </p:nvSpPr>
          <p:spPr bwMode="auto">
            <a:xfrm>
              <a:off x="3505" y="3600"/>
              <a:ext cx="5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d,Y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/YY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2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 and Y ‘cancel’ each other</a:t>
            </a:r>
          </a:p>
          <a:p>
            <a:r>
              <a:rPr lang="en-US" dirty="0" smtClean="0"/>
              <a:t>The stack contains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X’s or only Y’s</a:t>
            </a:r>
            <a:endParaRPr lang="en-US" dirty="0" smtClean="0">
              <a:solidFill>
                <a:srgbClr val="33CC33"/>
              </a:solidFill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600200" y="5638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 = { 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a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b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c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k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d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: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j, k, l=0,1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,…;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i+k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j+l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},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  where the alphabet </a:t>
            </a:r>
            <a:r>
              <a:rPr kumimoji="0" lang="el-GR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Σ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 {a, b, c, d}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05200" y="2209800"/>
            <a:ext cx="762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994400" y="2209800"/>
            <a:ext cx="762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724400" y="2895600"/>
            <a:ext cx="762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grpSp>
        <p:nvGrpSpPr>
          <p:cNvPr id="56" name="Group 2"/>
          <p:cNvGrpSpPr>
            <a:grpSpLocks/>
          </p:cNvGrpSpPr>
          <p:nvPr/>
        </p:nvGrpSpPr>
        <p:grpSpPr bwMode="auto">
          <a:xfrm>
            <a:off x="1219200" y="1949450"/>
            <a:ext cx="6553200" cy="2393950"/>
            <a:chOff x="528" y="2304"/>
            <a:chExt cx="4128" cy="1508"/>
          </a:xfrm>
        </p:grpSpPr>
        <p:cxnSp>
          <p:nvCxnSpPr>
            <p:cNvPr id="57" name="Straight Arrow Connector 67"/>
            <p:cNvCxnSpPr>
              <a:cxnSpLocks noChangeShapeType="1"/>
            </p:cNvCxnSpPr>
            <p:nvPr/>
          </p:nvCxnSpPr>
          <p:spPr bwMode="auto">
            <a:xfrm>
              <a:off x="528" y="3071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8" name="Oval 54"/>
            <p:cNvSpPr>
              <a:spLocks noChangeArrowheads="1"/>
            </p:cNvSpPr>
            <p:nvPr/>
          </p:nvSpPr>
          <p:spPr bwMode="auto">
            <a:xfrm rot="-5400000">
              <a:off x="720" y="29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>
              <a:off x="981" y="307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TextBox 58"/>
            <p:cNvSpPr txBox="1">
              <a:spLocks noChangeArrowheads="1"/>
            </p:cNvSpPr>
            <p:nvPr/>
          </p:nvSpPr>
          <p:spPr bwMode="auto">
            <a:xfrm>
              <a:off x="912" y="2859"/>
              <a:ext cx="3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" name="Freeform 57"/>
            <p:cNvSpPr>
              <a:spLocks noChangeArrowheads="1"/>
            </p:cNvSpPr>
            <p:nvPr/>
          </p:nvSpPr>
          <p:spPr bwMode="auto">
            <a:xfrm rot="5400000">
              <a:off x="2085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2" name="Group 8"/>
            <p:cNvGrpSpPr>
              <a:grpSpLocks/>
            </p:cNvGrpSpPr>
            <p:nvPr/>
          </p:nvGrpSpPr>
          <p:grpSpPr bwMode="auto">
            <a:xfrm>
              <a:off x="4416" y="2928"/>
              <a:ext cx="240" cy="261"/>
              <a:chOff x="4560" y="3559"/>
              <a:chExt cx="240" cy="261"/>
            </a:xfrm>
          </p:grpSpPr>
          <p:sp>
            <p:nvSpPr>
              <p:cNvPr id="99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1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3" name="Freeform 57"/>
            <p:cNvSpPr>
              <a:spLocks noChangeArrowheads="1"/>
            </p:cNvSpPr>
            <p:nvPr/>
          </p:nvSpPr>
          <p:spPr bwMode="auto">
            <a:xfrm rot="-5400000">
              <a:off x="1269" y="2666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4" name="Group 13"/>
            <p:cNvGrpSpPr>
              <a:grpSpLocks/>
            </p:cNvGrpSpPr>
            <p:nvPr/>
          </p:nvGrpSpPr>
          <p:grpSpPr bwMode="auto">
            <a:xfrm>
              <a:off x="1296" y="2916"/>
              <a:ext cx="240" cy="261"/>
              <a:chOff x="1008" y="2763"/>
              <a:chExt cx="240" cy="261"/>
            </a:xfrm>
          </p:grpSpPr>
          <p:sp>
            <p:nvSpPr>
              <p:cNvPr id="97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8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5" name="TextBox 58"/>
            <p:cNvSpPr txBox="1">
              <a:spLocks noChangeArrowheads="1"/>
            </p:cNvSpPr>
            <p:nvPr/>
          </p:nvSpPr>
          <p:spPr bwMode="auto">
            <a:xfrm>
              <a:off x="1200" y="2456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a,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6" name="TextBox 58"/>
            <p:cNvSpPr txBox="1">
              <a:spLocks noChangeArrowheads="1"/>
            </p:cNvSpPr>
            <p:nvPr/>
          </p:nvSpPr>
          <p:spPr bwMode="auto">
            <a:xfrm>
              <a:off x="1632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7" name="TextBox 58"/>
            <p:cNvSpPr txBox="1">
              <a:spLocks noChangeArrowheads="1"/>
            </p:cNvSpPr>
            <p:nvPr/>
          </p:nvSpPr>
          <p:spPr bwMode="auto">
            <a:xfrm>
              <a:off x="1968" y="3408"/>
              <a:ext cx="4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,$/$Y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8" name="Freeform 57"/>
            <p:cNvSpPr>
              <a:spLocks noChangeArrowheads="1"/>
            </p:cNvSpPr>
            <p:nvPr/>
          </p:nvSpPr>
          <p:spPr bwMode="auto">
            <a:xfrm rot="-5400000">
              <a:off x="2063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2090" y="2927"/>
              <a:ext cx="240" cy="261"/>
              <a:chOff x="1008" y="2763"/>
              <a:chExt cx="240" cy="261"/>
            </a:xfrm>
          </p:grpSpPr>
          <p:sp>
            <p:nvSpPr>
              <p:cNvPr id="95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6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>
              <a:off x="1536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TextBox 58"/>
            <p:cNvSpPr txBox="1">
              <a:spLocks noChangeArrowheads="1"/>
            </p:cNvSpPr>
            <p:nvPr/>
          </p:nvSpPr>
          <p:spPr bwMode="auto">
            <a:xfrm>
              <a:off x="2400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" name="TextBox 58"/>
            <p:cNvSpPr txBox="1">
              <a:spLocks noChangeArrowheads="1"/>
            </p:cNvSpPr>
            <p:nvPr/>
          </p:nvSpPr>
          <p:spPr bwMode="auto">
            <a:xfrm>
              <a:off x="2784" y="2495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c,X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3" name="Freeform 57"/>
            <p:cNvSpPr>
              <a:spLocks noChangeArrowheads="1"/>
            </p:cNvSpPr>
            <p:nvPr/>
          </p:nvSpPr>
          <p:spPr bwMode="auto">
            <a:xfrm rot="-5400000">
              <a:off x="2831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4" name="Group 27"/>
            <p:cNvGrpSpPr>
              <a:grpSpLocks/>
            </p:cNvGrpSpPr>
            <p:nvPr/>
          </p:nvGrpSpPr>
          <p:grpSpPr bwMode="auto">
            <a:xfrm>
              <a:off x="2858" y="2927"/>
              <a:ext cx="240" cy="261"/>
              <a:chOff x="1008" y="2763"/>
              <a:chExt cx="240" cy="261"/>
            </a:xfrm>
          </p:grpSpPr>
          <p:sp>
            <p:nvSpPr>
              <p:cNvPr id="93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4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75" name="Line 30"/>
            <p:cNvSpPr>
              <a:spLocks noChangeShapeType="1"/>
            </p:cNvSpPr>
            <p:nvPr/>
          </p:nvSpPr>
          <p:spPr bwMode="auto">
            <a:xfrm>
              <a:off x="2304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TextBox 58"/>
            <p:cNvSpPr txBox="1">
              <a:spLocks noChangeArrowheads="1"/>
            </p:cNvSpPr>
            <p:nvPr/>
          </p:nvSpPr>
          <p:spPr bwMode="auto">
            <a:xfrm>
              <a:off x="3168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7" name="Freeform 57"/>
            <p:cNvSpPr>
              <a:spLocks noChangeArrowheads="1"/>
            </p:cNvSpPr>
            <p:nvPr/>
          </p:nvSpPr>
          <p:spPr bwMode="auto">
            <a:xfrm rot="-5400000">
              <a:off x="3599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8" name="Group 33"/>
            <p:cNvGrpSpPr>
              <a:grpSpLocks/>
            </p:cNvGrpSpPr>
            <p:nvPr/>
          </p:nvGrpSpPr>
          <p:grpSpPr bwMode="auto">
            <a:xfrm>
              <a:off x="3626" y="2927"/>
              <a:ext cx="240" cy="261"/>
              <a:chOff x="1008" y="2763"/>
              <a:chExt cx="240" cy="261"/>
            </a:xfrm>
          </p:grpSpPr>
          <p:sp>
            <p:nvSpPr>
              <p:cNvPr id="91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2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79" name="Line 36"/>
            <p:cNvSpPr>
              <a:spLocks noChangeShapeType="1"/>
            </p:cNvSpPr>
            <p:nvPr/>
          </p:nvSpPr>
          <p:spPr bwMode="auto">
            <a:xfrm>
              <a:off x="3072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TextBox 58"/>
            <p:cNvSpPr txBox="1">
              <a:spLocks noChangeArrowheads="1"/>
            </p:cNvSpPr>
            <p:nvPr/>
          </p:nvSpPr>
          <p:spPr bwMode="auto">
            <a:xfrm>
              <a:off x="3976" y="2840"/>
              <a:ext cx="4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 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$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 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1" name="Line 38"/>
            <p:cNvSpPr>
              <a:spLocks noChangeShapeType="1"/>
            </p:cNvSpPr>
            <p:nvPr/>
          </p:nvSpPr>
          <p:spPr bwMode="auto">
            <a:xfrm>
              <a:off x="3880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TextBox 58"/>
            <p:cNvSpPr txBox="1">
              <a:spLocks noChangeArrowheads="1"/>
            </p:cNvSpPr>
            <p:nvPr/>
          </p:nvSpPr>
          <p:spPr bwMode="auto">
            <a:xfrm>
              <a:off x="1968" y="2448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" name="TextBox 58"/>
            <p:cNvSpPr txBox="1">
              <a:spLocks noChangeArrowheads="1"/>
            </p:cNvSpPr>
            <p:nvPr/>
          </p:nvSpPr>
          <p:spPr bwMode="auto">
            <a:xfrm>
              <a:off x="1968" y="3600"/>
              <a:ext cx="5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b,Y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/YY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" name="TextBox 58"/>
            <p:cNvSpPr txBox="1">
              <a:spLocks noChangeArrowheads="1"/>
            </p:cNvSpPr>
            <p:nvPr/>
          </p:nvSpPr>
          <p:spPr bwMode="auto">
            <a:xfrm>
              <a:off x="2788" y="2304"/>
              <a:ext cx="5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,$/$X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5" name="Freeform 57"/>
            <p:cNvSpPr>
              <a:spLocks noChangeArrowheads="1"/>
            </p:cNvSpPr>
            <p:nvPr/>
          </p:nvSpPr>
          <p:spPr bwMode="auto">
            <a:xfrm rot="5400000">
              <a:off x="2854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6" name="TextBox 58"/>
            <p:cNvSpPr txBox="1">
              <a:spLocks noChangeArrowheads="1"/>
            </p:cNvSpPr>
            <p:nvPr/>
          </p:nvSpPr>
          <p:spPr bwMode="auto">
            <a:xfrm>
              <a:off x="2753" y="3408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,Y/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7" name="TextBox 58"/>
            <p:cNvSpPr txBox="1">
              <a:spLocks noChangeArrowheads="1"/>
            </p:cNvSpPr>
            <p:nvPr/>
          </p:nvSpPr>
          <p:spPr bwMode="auto">
            <a:xfrm>
              <a:off x="3559" y="2457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8" name="Freeform 57"/>
            <p:cNvSpPr>
              <a:spLocks noChangeArrowheads="1"/>
            </p:cNvSpPr>
            <p:nvPr/>
          </p:nvSpPr>
          <p:spPr bwMode="auto">
            <a:xfrm rot="5400000">
              <a:off x="3622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9" name="TextBox 58"/>
            <p:cNvSpPr txBox="1">
              <a:spLocks noChangeArrowheads="1"/>
            </p:cNvSpPr>
            <p:nvPr/>
          </p:nvSpPr>
          <p:spPr bwMode="auto">
            <a:xfrm>
              <a:off x="3505" y="3408"/>
              <a:ext cx="4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</a:t>
              </a:r>
              <a:r>
                <a:rPr kumimoji="0" lang="en-US" altLang="zh-TW" sz="1600" dirty="0" smtClean="0">
                  <a:latin typeface="Garamond" pitchFamily="18" charset="0"/>
                  <a:ea typeface="MS PGothic" pitchFamily="34" charset="-128"/>
                </a:rPr>
                <a:t>,$/$Y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" name="TextBox 58"/>
            <p:cNvSpPr txBox="1">
              <a:spLocks noChangeArrowheads="1"/>
            </p:cNvSpPr>
            <p:nvPr/>
          </p:nvSpPr>
          <p:spPr bwMode="auto">
            <a:xfrm>
              <a:off x="3505" y="3600"/>
              <a:ext cx="5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d,Y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/YY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– Example 2 –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X’s and no Y’s means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#a + #c = #b + #d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Accept</a:t>
            </a:r>
            <a:endParaRPr lang="en-US" dirty="0" smtClean="0">
              <a:solidFill>
                <a:srgbClr val="33CC33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219200" y="1949450"/>
            <a:ext cx="6553200" cy="2393950"/>
            <a:chOff x="528" y="2304"/>
            <a:chExt cx="4128" cy="1508"/>
          </a:xfrm>
        </p:grpSpPr>
        <p:cxnSp>
          <p:nvCxnSpPr>
            <p:cNvPr id="4099" name="Straight Arrow Connector 67"/>
            <p:cNvCxnSpPr>
              <a:cxnSpLocks noChangeShapeType="1"/>
            </p:cNvCxnSpPr>
            <p:nvPr/>
          </p:nvCxnSpPr>
          <p:spPr bwMode="auto">
            <a:xfrm>
              <a:off x="528" y="3071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00" name="Oval 54"/>
            <p:cNvSpPr>
              <a:spLocks noChangeArrowheads="1"/>
            </p:cNvSpPr>
            <p:nvPr/>
          </p:nvSpPr>
          <p:spPr bwMode="auto">
            <a:xfrm rot="-5400000">
              <a:off x="720" y="29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981" y="307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" name="TextBox 58"/>
            <p:cNvSpPr txBox="1">
              <a:spLocks noChangeArrowheads="1"/>
            </p:cNvSpPr>
            <p:nvPr/>
          </p:nvSpPr>
          <p:spPr bwMode="auto">
            <a:xfrm>
              <a:off x="912" y="2859"/>
              <a:ext cx="3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/$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03" name="Freeform 57"/>
            <p:cNvSpPr>
              <a:spLocks noChangeArrowheads="1"/>
            </p:cNvSpPr>
            <p:nvPr/>
          </p:nvSpPr>
          <p:spPr bwMode="auto">
            <a:xfrm rot="5400000">
              <a:off x="2085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416" y="2928"/>
              <a:ext cx="240" cy="261"/>
              <a:chOff x="4560" y="3559"/>
              <a:chExt cx="240" cy="261"/>
            </a:xfrm>
          </p:grpSpPr>
          <p:sp>
            <p:nvSpPr>
              <p:cNvPr id="4105" name="Oval 52"/>
              <p:cNvSpPr>
                <a:spLocks noChangeArrowheads="1"/>
              </p:cNvSpPr>
              <p:nvPr/>
            </p:nvSpPr>
            <p:spPr bwMode="auto">
              <a:xfrm rot="-5400000">
                <a:off x="4560" y="35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6" name="Oval 56"/>
              <p:cNvSpPr>
                <a:spLocks noChangeArrowheads="1"/>
              </p:cNvSpPr>
              <p:nvPr/>
            </p:nvSpPr>
            <p:spPr bwMode="auto">
              <a:xfrm rot="-5400000">
                <a:off x="4592" y="3617"/>
                <a:ext cx="171" cy="1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7" name="TextBox 26"/>
              <p:cNvSpPr txBox="1">
                <a:spLocks noChangeArrowheads="1"/>
              </p:cNvSpPr>
              <p:nvPr/>
            </p:nvSpPr>
            <p:spPr bwMode="auto">
              <a:xfrm>
                <a:off x="4571" y="3559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4108" name="Freeform 57"/>
            <p:cNvSpPr>
              <a:spLocks noChangeArrowheads="1"/>
            </p:cNvSpPr>
            <p:nvPr/>
          </p:nvSpPr>
          <p:spPr bwMode="auto">
            <a:xfrm rot="-5400000">
              <a:off x="1269" y="2666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1296" y="2916"/>
              <a:ext cx="240" cy="261"/>
              <a:chOff x="1008" y="2763"/>
              <a:chExt cx="240" cy="261"/>
            </a:xfrm>
          </p:grpSpPr>
          <p:sp>
            <p:nvSpPr>
              <p:cNvPr id="4110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11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4112" name="TextBox 58"/>
            <p:cNvSpPr txBox="1">
              <a:spLocks noChangeArrowheads="1"/>
            </p:cNvSpPr>
            <p:nvPr/>
          </p:nvSpPr>
          <p:spPr bwMode="auto">
            <a:xfrm>
              <a:off x="1200" y="2456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a,</a:t>
              </a: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13" name="TextBox 58"/>
            <p:cNvSpPr txBox="1">
              <a:spLocks noChangeArrowheads="1"/>
            </p:cNvSpPr>
            <p:nvPr/>
          </p:nvSpPr>
          <p:spPr bwMode="auto">
            <a:xfrm>
              <a:off x="1632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14" name="TextBox 58"/>
            <p:cNvSpPr txBox="1">
              <a:spLocks noChangeArrowheads="1"/>
            </p:cNvSpPr>
            <p:nvPr/>
          </p:nvSpPr>
          <p:spPr bwMode="auto">
            <a:xfrm>
              <a:off x="1968" y="3408"/>
              <a:ext cx="4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,$/$Y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15" name="Freeform 57"/>
            <p:cNvSpPr>
              <a:spLocks noChangeArrowheads="1"/>
            </p:cNvSpPr>
            <p:nvPr/>
          </p:nvSpPr>
          <p:spPr bwMode="auto">
            <a:xfrm rot="-5400000">
              <a:off x="2063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090" y="2927"/>
              <a:ext cx="240" cy="261"/>
              <a:chOff x="1008" y="2763"/>
              <a:chExt cx="240" cy="261"/>
            </a:xfrm>
          </p:grpSpPr>
          <p:sp>
            <p:nvSpPr>
              <p:cNvPr id="4117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18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>
              <a:off x="1536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0" name="TextBox 58"/>
            <p:cNvSpPr txBox="1">
              <a:spLocks noChangeArrowheads="1"/>
            </p:cNvSpPr>
            <p:nvPr/>
          </p:nvSpPr>
          <p:spPr bwMode="auto">
            <a:xfrm>
              <a:off x="2400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1" name="TextBox 58"/>
            <p:cNvSpPr txBox="1">
              <a:spLocks noChangeArrowheads="1"/>
            </p:cNvSpPr>
            <p:nvPr/>
          </p:nvSpPr>
          <p:spPr bwMode="auto">
            <a:xfrm>
              <a:off x="2784" y="2495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c,X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/XX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2" name="Freeform 57"/>
            <p:cNvSpPr>
              <a:spLocks noChangeArrowheads="1"/>
            </p:cNvSpPr>
            <p:nvPr/>
          </p:nvSpPr>
          <p:spPr bwMode="auto">
            <a:xfrm rot="-5400000">
              <a:off x="2831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2858" y="2927"/>
              <a:ext cx="240" cy="261"/>
              <a:chOff x="1008" y="2763"/>
              <a:chExt cx="240" cy="261"/>
            </a:xfrm>
          </p:grpSpPr>
          <p:sp>
            <p:nvSpPr>
              <p:cNvPr id="4124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25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>
              <a:off x="2304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7" name="TextBox 58"/>
            <p:cNvSpPr txBox="1">
              <a:spLocks noChangeArrowheads="1"/>
            </p:cNvSpPr>
            <p:nvPr/>
          </p:nvSpPr>
          <p:spPr bwMode="auto">
            <a:xfrm>
              <a:off x="3168" y="284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8" name="Freeform 57"/>
            <p:cNvSpPr>
              <a:spLocks noChangeArrowheads="1"/>
            </p:cNvSpPr>
            <p:nvPr/>
          </p:nvSpPr>
          <p:spPr bwMode="auto">
            <a:xfrm rot="-5400000">
              <a:off x="3599" y="267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3626" y="2927"/>
              <a:ext cx="240" cy="261"/>
              <a:chOff x="1008" y="2763"/>
              <a:chExt cx="240" cy="261"/>
            </a:xfrm>
          </p:grpSpPr>
          <p:sp>
            <p:nvSpPr>
              <p:cNvPr id="4130" name="Oval 54"/>
              <p:cNvSpPr>
                <a:spLocks noChangeArrowheads="1"/>
              </p:cNvSpPr>
              <p:nvPr/>
            </p:nvSpPr>
            <p:spPr bwMode="auto">
              <a:xfrm rot="-5400000">
                <a:off x="1008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31" name="TextBox 24"/>
              <p:cNvSpPr txBox="1">
                <a:spLocks noChangeArrowheads="1"/>
              </p:cNvSpPr>
              <p:nvPr/>
            </p:nvSpPr>
            <p:spPr bwMode="auto">
              <a:xfrm>
                <a:off x="1008" y="2763"/>
                <a:ext cx="2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q</a:t>
                </a:r>
                <a:r>
                  <a:rPr kumimoji="0" lang="en-US" altLang="zh-TW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ea typeface="MS PGothic" pitchFamily="34" charset="-128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4132" name="Line 36"/>
            <p:cNvSpPr>
              <a:spLocks noChangeShapeType="1"/>
            </p:cNvSpPr>
            <p:nvPr/>
          </p:nvSpPr>
          <p:spPr bwMode="auto">
            <a:xfrm>
              <a:off x="3072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3" name="TextBox 58"/>
            <p:cNvSpPr txBox="1">
              <a:spLocks noChangeArrowheads="1"/>
            </p:cNvSpPr>
            <p:nvPr/>
          </p:nvSpPr>
          <p:spPr bwMode="auto">
            <a:xfrm>
              <a:off x="3976" y="2840"/>
              <a:ext cx="4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 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$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 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34" name="Line 38"/>
            <p:cNvSpPr>
              <a:spLocks noChangeShapeType="1"/>
            </p:cNvSpPr>
            <p:nvPr/>
          </p:nvSpPr>
          <p:spPr bwMode="auto">
            <a:xfrm>
              <a:off x="3880" y="30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5" name="TextBox 58"/>
            <p:cNvSpPr txBox="1">
              <a:spLocks noChangeArrowheads="1"/>
            </p:cNvSpPr>
            <p:nvPr/>
          </p:nvSpPr>
          <p:spPr bwMode="auto">
            <a:xfrm>
              <a:off x="1968" y="2448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36" name="TextBox 58"/>
            <p:cNvSpPr txBox="1">
              <a:spLocks noChangeArrowheads="1"/>
            </p:cNvSpPr>
            <p:nvPr/>
          </p:nvSpPr>
          <p:spPr bwMode="auto">
            <a:xfrm>
              <a:off x="1968" y="3600"/>
              <a:ext cx="5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b,Y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/YY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37" name="TextBox 58"/>
            <p:cNvSpPr txBox="1">
              <a:spLocks noChangeArrowheads="1"/>
            </p:cNvSpPr>
            <p:nvPr/>
          </p:nvSpPr>
          <p:spPr bwMode="auto">
            <a:xfrm>
              <a:off x="2788" y="2304"/>
              <a:ext cx="5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,$/$X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38" name="Freeform 57"/>
            <p:cNvSpPr>
              <a:spLocks noChangeArrowheads="1"/>
            </p:cNvSpPr>
            <p:nvPr/>
          </p:nvSpPr>
          <p:spPr bwMode="auto">
            <a:xfrm rot="5400000">
              <a:off x="2854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39" name="TextBox 58"/>
            <p:cNvSpPr txBox="1">
              <a:spLocks noChangeArrowheads="1"/>
            </p:cNvSpPr>
            <p:nvPr/>
          </p:nvSpPr>
          <p:spPr bwMode="auto">
            <a:xfrm>
              <a:off x="2753" y="3408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c</a:t>
              </a: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,Y/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40" name="TextBox 58"/>
            <p:cNvSpPr txBox="1">
              <a:spLocks noChangeArrowheads="1"/>
            </p:cNvSpPr>
            <p:nvPr/>
          </p:nvSpPr>
          <p:spPr bwMode="auto">
            <a:xfrm>
              <a:off x="3559" y="2457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d,X/</a:t>
              </a: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MS PGothic" pitchFamily="34" charset="-128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41" name="Freeform 57"/>
            <p:cNvSpPr>
              <a:spLocks noChangeArrowheads="1"/>
            </p:cNvSpPr>
            <p:nvPr/>
          </p:nvSpPr>
          <p:spPr bwMode="auto">
            <a:xfrm rot="5400000">
              <a:off x="3622" y="3147"/>
              <a:ext cx="264" cy="305"/>
            </a:xfrm>
            <a:custGeom>
              <a:avLst/>
              <a:gdLst>
                <a:gd name="T0" fmla="*/ 0 w 419099"/>
                <a:gd name="T1" fmla="*/ 101711 h 484011"/>
                <a:gd name="T2" fmla="*/ 203200 w 419099"/>
                <a:gd name="T3" fmla="*/ 8476 h 484011"/>
                <a:gd name="T4" fmla="*/ 389469 w 419099"/>
                <a:gd name="T5" fmla="*/ 152568 h 484011"/>
                <a:gd name="T6" fmla="*/ 381003 w 419099"/>
                <a:gd name="T7" fmla="*/ 389894 h 484011"/>
                <a:gd name="T8" fmla="*/ 211669 w 419099"/>
                <a:gd name="T9" fmla="*/ 483130 h 484011"/>
                <a:gd name="T10" fmla="*/ 33866 w 419099"/>
                <a:gd name="T11" fmla="*/ 398372 h 484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099"/>
                <a:gd name="T19" fmla="*/ 0 h 484011"/>
                <a:gd name="T20" fmla="*/ 419099 w 419099"/>
                <a:gd name="T21" fmla="*/ 484011 h 4840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099" h="484011">
                  <a:moveTo>
                    <a:pt x="0" y="101600"/>
                  </a:moveTo>
                  <a:cubicBezTo>
                    <a:pt x="69144" y="50800"/>
                    <a:pt x="138289" y="0"/>
                    <a:pt x="203200" y="8467"/>
                  </a:cubicBezTo>
                  <a:cubicBezTo>
                    <a:pt x="268111" y="16934"/>
                    <a:pt x="359833" y="88900"/>
                    <a:pt x="389466" y="152400"/>
                  </a:cubicBezTo>
                  <a:cubicBezTo>
                    <a:pt x="419099" y="215900"/>
                    <a:pt x="410633" y="334434"/>
                    <a:pt x="381000" y="389467"/>
                  </a:cubicBezTo>
                  <a:cubicBezTo>
                    <a:pt x="351367" y="444500"/>
                    <a:pt x="269522" y="481189"/>
                    <a:pt x="211666" y="482600"/>
                  </a:cubicBezTo>
                  <a:cubicBezTo>
                    <a:pt x="153810" y="484011"/>
                    <a:pt x="93838" y="440972"/>
                    <a:pt x="33866" y="3979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42" name="TextBox 58"/>
            <p:cNvSpPr txBox="1">
              <a:spLocks noChangeArrowheads="1"/>
            </p:cNvSpPr>
            <p:nvPr/>
          </p:nvSpPr>
          <p:spPr bwMode="auto">
            <a:xfrm>
              <a:off x="3505" y="3408"/>
              <a:ext cx="4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</a:t>
              </a:r>
              <a:r>
                <a:rPr kumimoji="0" lang="en-US" altLang="zh-TW" sz="1600" dirty="0" smtClean="0">
                  <a:latin typeface="Garamond" pitchFamily="18" charset="0"/>
                  <a:ea typeface="MS PGothic" pitchFamily="34" charset="-128"/>
                </a:rPr>
                <a:t>,$/$Y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43" name="TextBox 58"/>
            <p:cNvSpPr txBox="1">
              <a:spLocks noChangeArrowheads="1"/>
            </p:cNvSpPr>
            <p:nvPr/>
          </p:nvSpPr>
          <p:spPr bwMode="auto">
            <a:xfrm>
              <a:off x="3505" y="3600"/>
              <a:ext cx="5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d,Y</a:t>
              </a: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/YY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600200" y="5638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 = { 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a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b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c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k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d</a:t>
            </a:r>
            <a:r>
              <a:rPr kumimoji="0" lang="en-US" altLang="zh-TW" sz="26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: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j, k, l=0,1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,…;  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i+k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</a:t>
            </a:r>
            <a:r>
              <a:rPr kumimoji="0" lang="en-US" altLang="zh-TW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j+l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},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   where the alphabet </a:t>
            </a:r>
            <a:r>
              <a:rPr kumimoji="0" lang="el-GR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Σ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rPr>
              <a:t>= {a, b, c, d}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05600" y="2743200"/>
            <a:ext cx="1219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CYK Algorithm - Idea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= </a:t>
            </a:r>
            <a:r>
              <a:rPr lang="en-US" altLang="zh-TW" i="1" dirty="0" smtClean="0"/>
              <a:t>Algorithm 2</a:t>
            </a:r>
            <a:r>
              <a:rPr lang="en-US" altLang="zh-TW" dirty="0" smtClean="0"/>
              <a:t> in Lecture Note (10L8.pdf)</a:t>
            </a:r>
          </a:p>
          <a:p>
            <a:pPr eaLnBrk="1" hangingPunct="1"/>
            <a:r>
              <a:rPr lang="en-US" altLang="zh-TW" dirty="0" smtClean="0"/>
              <a:t>Idea: </a:t>
            </a:r>
            <a:r>
              <a:rPr lang="en-US" altLang="zh-TW" dirty="0" smtClean="0">
                <a:solidFill>
                  <a:srgbClr val="FF0000"/>
                </a:solidFill>
              </a:rPr>
              <a:t>Bottom Up</a:t>
            </a:r>
            <a:r>
              <a:rPr lang="en-US" altLang="zh-TW" dirty="0" smtClean="0"/>
              <a:t> Parsing</a:t>
            </a:r>
          </a:p>
          <a:p>
            <a:pPr eaLnBrk="1" hangingPunct="1"/>
            <a:r>
              <a:rPr lang="en-US" altLang="zh-TW" u="sng" dirty="0" smtClean="0"/>
              <a:t>Algorithm</a:t>
            </a:r>
            <a:r>
              <a:rPr lang="en-US" altLang="zh-TW" dirty="0" smtClean="0"/>
              <a:t>: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Given a string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 smtClean="0"/>
              <a:t> of length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For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dirty="0" smtClean="0"/>
              <a:t> 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/>
              <a:t> to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2" eaLnBrk="1" hangingPunct="1">
              <a:buFontTx/>
              <a:buNone/>
            </a:pPr>
            <a:r>
              <a:rPr lang="en-US" altLang="zh-TW" sz="2800" dirty="0" smtClean="0"/>
              <a:t>For every </a:t>
            </a:r>
            <a:r>
              <a:rPr lang="en-US" altLang="zh-TW" sz="2800" b="1" u="sng" dirty="0" smtClean="0"/>
              <a:t>substring</a:t>
            </a:r>
            <a:r>
              <a:rPr lang="en-US" altLang="zh-TW" sz="2800" dirty="0" smtClean="0"/>
              <a:t> of length 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2" eaLnBrk="1" hangingPunct="1">
              <a:buFontTx/>
              <a:buNone/>
            </a:pPr>
            <a:r>
              <a:rPr lang="en-US" altLang="zh-TW" sz="2800" dirty="0" smtClean="0"/>
              <a:t>	  Determine what </a:t>
            </a:r>
            <a:r>
              <a:rPr lang="en-US" altLang="zh-TW" sz="2800" dirty="0" smtClean="0">
                <a:solidFill>
                  <a:srgbClr val="FF0000"/>
                </a:solidFill>
              </a:rPr>
              <a:t>variable(s)</a:t>
            </a:r>
            <a:r>
              <a:rPr lang="en-US" altLang="zh-TW" sz="2800" dirty="0" smtClean="0"/>
              <a:t> can derive it</a:t>
            </a:r>
            <a:endParaRPr lang="en-US" altLang="zh-TW" dirty="0" smtClean="0"/>
          </a:p>
          <a:p>
            <a:pPr lvl="2" eaLnBrk="1" hangingPunct="1">
              <a:buFontTx/>
              <a:buNone/>
            </a:pPr>
            <a:endParaRPr lang="en-US" altLang="zh-TW" sz="2800" dirty="0" smtClean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CYK Algorithm -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 altLang="zh-TW" dirty="0" smtClean="0"/>
              <a:t>CFG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Parse </a:t>
            </a:r>
            <a:r>
              <a:rPr lang="en-US" altLang="zh-TW" dirty="0" err="1" smtClean="0">
                <a:solidFill>
                  <a:srgbClr val="FF0000"/>
                </a:solidFill>
              </a:rPr>
              <a:t>abbc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grpSp>
        <p:nvGrpSpPr>
          <p:cNvPr id="43014" name="Group 10"/>
          <p:cNvGrpSpPr>
            <a:grpSpLocks/>
          </p:cNvGrpSpPr>
          <p:nvPr/>
        </p:nvGrpSpPr>
        <p:grpSpPr bwMode="auto">
          <a:xfrm>
            <a:off x="1524000" y="2133600"/>
            <a:ext cx="2514600" cy="2209800"/>
            <a:chOff x="576" y="1536"/>
            <a:chExt cx="1632" cy="1392"/>
          </a:xfrm>
        </p:grpSpPr>
        <p:sp>
          <p:nvSpPr>
            <p:cNvPr id="43015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43016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</a:t>
              </a:r>
              <a:r>
                <a:rPr lang="en-US" altLang="zh-TW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</a:t>
              </a:r>
              <a:endParaRPr lang="en-US" altLang="zh-TW" sz="2400" dirty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</p:grp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CYK Algorithm – Idea (1)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smtClean="0"/>
              <a:t>Idea</a:t>
            </a:r>
            <a:r>
              <a:rPr lang="en-US" altLang="zh-TW" smtClean="0"/>
              <a:t>: We parse the strings in this order:</a:t>
            </a:r>
          </a:p>
          <a:p>
            <a:r>
              <a:rPr lang="en-US" altLang="zh-TW" smtClean="0"/>
              <a:t>Length-1 substring</a:t>
            </a:r>
          </a:p>
          <a:p>
            <a:pPr lvl="1">
              <a:buFontTx/>
              <a:buNone/>
            </a:pPr>
            <a:r>
              <a:rPr lang="en-US" altLang="zh-TW" smtClean="0">
                <a:solidFill>
                  <a:srgbClr val="FF0000"/>
                </a:solidFill>
              </a:rPr>
              <a:t>a</a:t>
            </a:r>
            <a:r>
              <a:rPr lang="en-US" altLang="zh-TW" smtClean="0"/>
              <a:t>bbc</a:t>
            </a:r>
          </a:p>
          <a:p>
            <a:pPr lvl="1">
              <a:buFontTx/>
              <a:buNone/>
            </a:pPr>
            <a:r>
              <a:rPr lang="en-US" altLang="zh-TW" smtClean="0"/>
              <a:t>a</a:t>
            </a:r>
            <a:r>
              <a:rPr lang="en-US" altLang="zh-TW" smtClean="0">
                <a:solidFill>
                  <a:srgbClr val="FF0000"/>
                </a:solidFill>
              </a:rPr>
              <a:t>b</a:t>
            </a:r>
            <a:r>
              <a:rPr lang="en-US" altLang="zh-TW" smtClean="0"/>
              <a:t>bc</a:t>
            </a:r>
          </a:p>
          <a:p>
            <a:pPr lvl="1">
              <a:buFontTx/>
              <a:buNone/>
            </a:pPr>
            <a:r>
              <a:rPr lang="en-US" altLang="zh-TW" smtClean="0"/>
              <a:t>ab</a:t>
            </a:r>
            <a:r>
              <a:rPr lang="en-US" altLang="zh-TW" smtClean="0">
                <a:solidFill>
                  <a:srgbClr val="FF0000"/>
                </a:solidFill>
              </a:rPr>
              <a:t>b</a:t>
            </a:r>
            <a:r>
              <a:rPr lang="en-US" altLang="zh-TW" smtClean="0"/>
              <a:t>c</a:t>
            </a:r>
          </a:p>
          <a:p>
            <a:pPr lvl="1">
              <a:buFontTx/>
              <a:buNone/>
            </a:pPr>
            <a:r>
              <a:rPr lang="en-US" altLang="zh-TW" smtClean="0"/>
              <a:t>abb</a:t>
            </a:r>
            <a:r>
              <a:rPr lang="en-US" altLang="zh-TW" smtClean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CYK Algorithm – Idea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smtClean="0"/>
              <a:t>Idea</a:t>
            </a:r>
            <a:r>
              <a:rPr lang="en-US" altLang="zh-TW" smtClean="0"/>
              <a:t>: We parse the strings in this order:</a:t>
            </a:r>
          </a:p>
          <a:p>
            <a:r>
              <a:rPr lang="en-US" altLang="zh-TW" smtClean="0"/>
              <a:t>Length-2 substring</a:t>
            </a:r>
          </a:p>
          <a:p>
            <a:pPr lvl="1">
              <a:buFontTx/>
              <a:buNone/>
            </a:pPr>
            <a:r>
              <a:rPr lang="en-US" altLang="zh-TW" smtClean="0">
                <a:solidFill>
                  <a:srgbClr val="FF0000"/>
                </a:solidFill>
              </a:rPr>
              <a:t>ab</a:t>
            </a:r>
            <a:r>
              <a:rPr lang="en-US" altLang="zh-TW" smtClean="0"/>
              <a:t>bc</a:t>
            </a:r>
          </a:p>
          <a:p>
            <a:pPr lvl="1">
              <a:buFontTx/>
              <a:buNone/>
            </a:pPr>
            <a:r>
              <a:rPr lang="en-US" altLang="zh-TW" smtClean="0"/>
              <a:t>a</a:t>
            </a:r>
            <a:r>
              <a:rPr lang="en-US" altLang="zh-TW" smtClean="0">
                <a:solidFill>
                  <a:srgbClr val="FF0000"/>
                </a:solidFill>
              </a:rPr>
              <a:t>bb</a:t>
            </a:r>
            <a:r>
              <a:rPr lang="en-US" altLang="zh-TW" smtClean="0"/>
              <a:t>c</a:t>
            </a:r>
          </a:p>
          <a:p>
            <a:pPr lvl="1">
              <a:buFontTx/>
              <a:buNone/>
            </a:pPr>
            <a:r>
              <a:rPr lang="en-US" altLang="zh-TW" smtClean="0"/>
              <a:t>ab</a:t>
            </a:r>
            <a:r>
              <a:rPr lang="en-US" altLang="zh-TW" smtClean="0">
                <a:solidFill>
                  <a:srgbClr val="FF0000"/>
                </a:solidFill>
              </a:rPr>
              <a:t>bc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CYK Algorithm – Idea (1)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smtClean="0"/>
              <a:t>Idea</a:t>
            </a:r>
            <a:r>
              <a:rPr lang="en-US" altLang="zh-TW" smtClean="0"/>
              <a:t>: We parse the strings in this order:</a:t>
            </a:r>
          </a:p>
          <a:p>
            <a:r>
              <a:rPr lang="en-US" altLang="zh-TW" smtClean="0"/>
              <a:t>Length-3 substring</a:t>
            </a:r>
          </a:p>
          <a:p>
            <a:pPr lvl="1">
              <a:buFontTx/>
              <a:buNone/>
            </a:pPr>
            <a:r>
              <a:rPr lang="en-US" altLang="zh-TW" smtClean="0">
                <a:solidFill>
                  <a:srgbClr val="FF0000"/>
                </a:solidFill>
              </a:rPr>
              <a:t>abb</a:t>
            </a:r>
            <a:r>
              <a:rPr lang="en-US" altLang="zh-TW" smtClean="0"/>
              <a:t>c</a:t>
            </a:r>
          </a:p>
          <a:p>
            <a:pPr lvl="1">
              <a:buFontTx/>
              <a:buNone/>
            </a:pPr>
            <a:r>
              <a:rPr lang="en-US" altLang="zh-TW" smtClean="0"/>
              <a:t>a</a:t>
            </a:r>
            <a:r>
              <a:rPr lang="en-US" altLang="zh-TW" smtClean="0">
                <a:solidFill>
                  <a:srgbClr val="FF0000"/>
                </a:solidFill>
              </a:rPr>
              <a:t>bbc</a:t>
            </a:r>
          </a:p>
          <a:p>
            <a:r>
              <a:rPr lang="en-US" altLang="zh-TW" smtClean="0"/>
              <a:t>Length-4 substring</a:t>
            </a:r>
          </a:p>
          <a:p>
            <a:pPr lvl="1">
              <a:buFontTx/>
              <a:buNone/>
            </a:pPr>
            <a:r>
              <a:rPr lang="en-US" altLang="zh-TW" smtClean="0">
                <a:solidFill>
                  <a:srgbClr val="FF0000"/>
                </a:solidFill>
              </a:rPr>
              <a:t>abbc</a:t>
            </a:r>
          </a:p>
          <a:p>
            <a:r>
              <a:rPr lang="en-US" altLang="zh-TW" smtClean="0"/>
              <a:t>Done!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</TotalTime>
  <Words>2529</Words>
  <Application>Microsoft Office PowerPoint</Application>
  <PresentationFormat>On-screen Show (4:3)</PresentationFormat>
  <Paragraphs>829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CSCI 3130: Formal Languages and Automata Theory  Tutorial 5</vt:lpstr>
      <vt:lpstr>Agenda</vt:lpstr>
      <vt:lpstr>CYK Algorithm</vt:lpstr>
      <vt:lpstr>Cocke-Younger-Kasami Algorithm</vt:lpstr>
      <vt:lpstr>CYK Algorithm - Idea</vt:lpstr>
      <vt:lpstr>CYK Algorithm - Example</vt:lpstr>
      <vt:lpstr>CYK Algorithm – Idea (1)</vt:lpstr>
      <vt:lpstr>CYK Algorithm – Idea (1)</vt:lpstr>
      <vt:lpstr>CYK Algorithm – Idea (1) </vt:lpstr>
      <vt:lpstr>CYK Algorithm – Idea (2) </vt:lpstr>
      <vt:lpstr>CYK Algorithm – Substring</vt:lpstr>
      <vt:lpstr>CYK Algorithm – Table</vt:lpstr>
      <vt:lpstr>CYK Algorithm – Simulation</vt:lpstr>
      <vt:lpstr>CYK Algorithm – Simulation</vt:lpstr>
      <vt:lpstr>CYK Algorithm – Simulation</vt:lpstr>
      <vt:lpstr>CYK Algorithm – Simulation</vt:lpstr>
      <vt:lpstr>CYK Algorithm – Simulation</vt:lpstr>
      <vt:lpstr>CYK Algorithm – Simulation</vt:lpstr>
      <vt:lpstr>CYK Algorithm – Simulation</vt:lpstr>
      <vt:lpstr>CYK Algorithm – Simulation</vt:lpstr>
      <vt:lpstr>CYK Algorithm – Simulation</vt:lpstr>
      <vt:lpstr>CYK Algorithm – Simulation</vt:lpstr>
      <vt:lpstr>CYK Algorithm – Parse Tree</vt:lpstr>
      <vt:lpstr>CYK Algorithm – Parse Tree</vt:lpstr>
      <vt:lpstr>CYK Algorithm – Conclusion</vt:lpstr>
      <vt:lpstr>CYK Algorithm – Detailed</vt:lpstr>
      <vt:lpstr>Pushdown Automata</vt:lpstr>
      <vt:lpstr>Pushdown Automata</vt:lpstr>
      <vt:lpstr>Pushdown Automata and NFA</vt:lpstr>
      <vt:lpstr>PDA – Example 1</vt:lpstr>
      <vt:lpstr>PDA – Example 1 - Idea</vt:lpstr>
      <vt:lpstr>PDA – Example 1 – Solution</vt:lpstr>
      <vt:lpstr>PDA – Example 1 – Explain</vt:lpstr>
      <vt:lpstr>PDA – Example 1 – Explain</vt:lpstr>
      <vt:lpstr>PDA – Example 1 – Explain</vt:lpstr>
      <vt:lpstr>PDA – Example 1 – Explain</vt:lpstr>
      <vt:lpstr>PDA – Example 1 – Explain</vt:lpstr>
      <vt:lpstr>PDA – Example 1 – Explain</vt:lpstr>
      <vt:lpstr>PDA – Example 1 – Explain</vt:lpstr>
      <vt:lpstr>PDA – Example 1 – Explain</vt:lpstr>
      <vt:lpstr>PDA – Example 2</vt:lpstr>
      <vt:lpstr>PDA – Example 2 – Idea</vt:lpstr>
      <vt:lpstr>PDA – Example 2 – Solution</vt:lpstr>
      <vt:lpstr>PDA – Example 2 – Explain</vt:lpstr>
      <vt:lpstr>PDA – Example 2 – Explain</vt:lpstr>
      <vt:lpstr>PDA – Example 2 – Explain</vt:lpstr>
      <vt:lpstr>PDA – Example 2 – Explain</vt:lpstr>
      <vt:lpstr>PDA – Example 2 – Explain</vt:lpstr>
    </vt:vector>
  </TitlesOfParts>
  <Company>CUHK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CSC3130 Tutorial 4</dc:title>
  <dc:creator>chhung</dc:creator>
  <cp:lastModifiedBy>CSE</cp:lastModifiedBy>
  <cp:revision>94</cp:revision>
  <dcterms:created xsi:type="dcterms:W3CDTF">2009-10-05T09:19:33Z</dcterms:created>
  <dcterms:modified xsi:type="dcterms:W3CDTF">2010-10-15T07:34:46Z</dcterms:modified>
</cp:coreProperties>
</file>