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Model Comparison for Ethane Production Forecasting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Analyzing the Pros and Cons based on the Pipeline Scenario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ARIMA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8229600" cy="3657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/>
          <a:p>
            <a:pPr>
              <a:defRPr b="1" sz="2000">
                <a:solidFill>
                  <a:srgbClr val="008000"/>
                </a:solidFill>
              </a:defRPr>
            </a:pPr>
            <a:r>
              <a:t>Pros</a:t>
            </a:r>
          </a:p>
          <a:p>
            <a:pPr lvl="1"/>
            <a:r>
              <a:rPr sz="1400"/>
              <a:t>- Handles trend and seasonality: Good for capturing patterns in ethane production</a:t>
            </a:r>
          </a:p>
          <a:p>
            <a:pPr lvl="1"/>
            <a:r>
              <a:rPr sz="1400"/>
              <a:t>- Widely used and understood: Familiarity within forecasting communities</a:t>
            </a:r>
          </a:p>
          <a:p>
            <a:pPr lvl="1"/>
            <a:r>
              <a:rPr sz="1400"/>
              <a:t>- Works well with stationary data: Can work with transformed ethane production data</a:t>
            </a:r>
          </a:p>
          <a:p/>
          <a:p>
            <a:pPr>
              <a:defRPr b="1" sz="2000">
                <a:solidFill>
                  <a:srgbClr val="FF0000"/>
                </a:solidFill>
              </a:defRPr>
            </a:pPr>
            <a:r>
              <a:t>Cons</a:t>
            </a:r>
          </a:p>
          <a:p>
            <a:pPr lvl="1"/>
            <a:r>
              <a:rPr sz="1400"/>
              <a:t>- Requires stationary data: Ethane data may need differencing or transformations</a:t>
            </a:r>
          </a:p>
          <a:p>
            <a:pPr lvl="1"/>
            <a:r>
              <a:rPr sz="1400"/>
              <a:t>- Manual parameter tuning can be complex: Needs expertise for ethane-specific variations</a:t>
            </a:r>
          </a:p>
          <a:p>
            <a:pPr lvl="1"/>
            <a:r>
              <a:rPr sz="1400"/>
              <a:t>- Struggles with high-frequency data: Daily fluctuations in ethane data can be challenging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Prophet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8229600" cy="3657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/>
          <a:p>
            <a:pPr>
              <a:defRPr b="1" sz="2000">
                <a:solidFill>
                  <a:srgbClr val="008000"/>
                </a:solidFill>
              </a:defRPr>
            </a:pPr>
            <a:r>
              <a:t>Pros</a:t>
            </a:r>
          </a:p>
          <a:p>
            <a:pPr lvl="1"/>
            <a:r>
              <a:rPr sz="1400"/>
              <a:t>- Handles holidays and special events: Can consider fluctuations during maintenance or disruptions</a:t>
            </a:r>
          </a:p>
          <a:p>
            <a:pPr lvl="1"/>
            <a:r>
              <a:rPr sz="1400"/>
              <a:t>- Robust to missing data: Tolerant to occasional missing records in ethane data</a:t>
            </a:r>
          </a:p>
          <a:p>
            <a:pPr lvl="1"/>
            <a:r>
              <a:rPr sz="1400"/>
              <a:t>- Automatic parameter tuning: Less manual intervention needed</a:t>
            </a:r>
          </a:p>
          <a:p/>
          <a:p>
            <a:pPr>
              <a:defRPr b="1" sz="2000">
                <a:solidFill>
                  <a:srgbClr val="FF0000"/>
                </a:solidFill>
              </a:defRPr>
            </a:pPr>
            <a:r>
              <a:t>Cons</a:t>
            </a:r>
          </a:p>
          <a:p>
            <a:pPr lvl="1"/>
            <a:r>
              <a:rPr sz="1400"/>
              <a:t>- Requires daily data: Might need consistent data recording for ethane production</a:t>
            </a:r>
          </a:p>
          <a:p>
            <a:pPr lvl="1"/>
            <a:r>
              <a:rPr sz="1400"/>
              <a:t>- Less interpretable parameters: Black-box nature might not provide insights on ethane production specifics</a:t>
            </a:r>
          </a:p>
          <a:p>
            <a:pPr lvl="1"/>
            <a:r>
              <a:rPr sz="1400"/>
              <a:t>- May overfit if seasonality is too strong: Ethane production's strong seasonal patterns need careful handling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SARIMAX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8229600" cy="3657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/>
          <a:p>
            <a:pPr>
              <a:defRPr b="1" sz="2000">
                <a:solidFill>
                  <a:srgbClr val="008000"/>
                </a:solidFill>
              </a:defRPr>
            </a:pPr>
            <a:r>
              <a:t>Pros</a:t>
            </a:r>
          </a:p>
          <a:p>
            <a:pPr lvl="1"/>
            <a:r>
              <a:rPr sz="1400"/>
              <a:t>- Handles trend, seasonality, and exogenous variables: Can integrate price spreads, weather data, etc. for ethane forecasting</a:t>
            </a:r>
          </a:p>
          <a:p>
            <a:pPr lvl="1"/>
            <a:r>
              <a:rPr sz="1400"/>
              <a:t>- Can model multiple seasonalities: Daily and yearly fluctuations in ethane production</a:t>
            </a:r>
          </a:p>
          <a:p>
            <a:pPr lvl="1"/>
            <a:r>
              <a:rPr sz="1400"/>
              <a:t>- Good for long time series: Suitable for extensive ethane production records</a:t>
            </a:r>
          </a:p>
          <a:p/>
          <a:p>
            <a:pPr>
              <a:defRPr b="1" sz="2000">
                <a:solidFill>
                  <a:srgbClr val="FF0000"/>
                </a:solidFill>
              </a:defRPr>
            </a:pPr>
            <a:r>
              <a:t>Cons</a:t>
            </a:r>
          </a:p>
          <a:p>
            <a:pPr lvl="1"/>
            <a:r>
              <a:rPr sz="1400"/>
              <a:t>- Requires stationary data: Ethane data might need transformations</a:t>
            </a:r>
          </a:p>
          <a:p>
            <a:pPr lvl="1"/>
            <a:r>
              <a:rPr sz="1400"/>
              <a:t>- Complex parameter tuning: Need expertise for ethane-specific intricacies</a:t>
            </a:r>
          </a:p>
          <a:p>
            <a:pPr lvl="1"/>
            <a:r>
              <a:rPr sz="1400"/>
              <a:t>- Computationally expensive: Might be slow for large ethane datasets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LSTM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8229600" cy="3657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/>
          <a:p>
            <a:pPr>
              <a:defRPr b="1" sz="2000">
                <a:solidFill>
                  <a:srgbClr val="008000"/>
                </a:solidFill>
              </a:defRPr>
            </a:pPr>
            <a:r>
              <a:t>Pros</a:t>
            </a:r>
          </a:p>
          <a:p>
            <a:pPr lvl="1"/>
            <a:r>
              <a:rPr sz="1400"/>
              <a:t>- Memory of Past Data: Captures long-term dependencies</a:t>
            </a:r>
          </a:p>
          <a:p>
            <a:pPr lvl="1"/>
            <a:r>
              <a:rPr sz="1400"/>
              <a:t>- Adaptable to Non-linearity: Models complex patterns</a:t>
            </a:r>
          </a:p>
          <a:p>
            <a:pPr lvl="1"/>
            <a:r>
              <a:rPr sz="1400"/>
              <a:t>- Handles Multiple Variables: Integrates price, weather, etc.</a:t>
            </a:r>
          </a:p>
          <a:p/>
          <a:p>
            <a:pPr>
              <a:defRPr b="1" sz="2000">
                <a:solidFill>
                  <a:srgbClr val="FF0000"/>
                </a:solidFill>
              </a:defRPr>
            </a:pPr>
            <a:r>
              <a:t>Cons</a:t>
            </a:r>
          </a:p>
          <a:p>
            <a:pPr lvl="1"/>
            <a:r>
              <a:rPr sz="1400"/>
              <a:t>- Requires Large Data: Needs extensive data for optimal performance</a:t>
            </a:r>
          </a:p>
          <a:p>
            <a:pPr lvl="1"/>
            <a:r>
              <a:rPr sz="1400"/>
              <a:t>- Training Time: Computationally intensive</a:t>
            </a:r>
          </a:p>
          <a:p>
            <a:pPr lvl="1"/>
            <a:r>
              <a:rPr sz="1400"/>
              <a:t>- Complexity: Parameter tuning can be challenging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XGBoost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8229600" cy="3657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/>
          <a:p>
            <a:pPr>
              <a:defRPr b="1" sz="2000">
                <a:solidFill>
                  <a:srgbClr val="008000"/>
                </a:solidFill>
              </a:defRPr>
            </a:pPr>
            <a:r>
              <a:t>Pros</a:t>
            </a:r>
          </a:p>
          <a:p>
            <a:pPr lvl="1"/>
            <a:r>
              <a:rPr sz="1400"/>
              <a:t>- Handles Non-linearity: Captures diverse patterns</a:t>
            </a:r>
          </a:p>
          <a:p>
            <a:pPr lvl="1"/>
            <a:r>
              <a:rPr sz="1400"/>
              <a:t>- Feature Importance: Insights into influential variables</a:t>
            </a:r>
          </a:p>
          <a:p>
            <a:pPr lvl="1"/>
            <a:r>
              <a:rPr sz="1400"/>
              <a:t>- Robustness: Less sensitive to outliers</a:t>
            </a:r>
          </a:p>
          <a:p/>
          <a:p>
            <a:pPr>
              <a:defRPr b="1" sz="2000">
                <a:solidFill>
                  <a:srgbClr val="FF0000"/>
                </a:solidFill>
              </a:defRPr>
            </a:pPr>
            <a:r>
              <a:t>Cons</a:t>
            </a:r>
          </a:p>
          <a:p>
            <a:pPr lvl="1"/>
            <a:r>
              <a:rPr sz="1400"/>
              <a:t>- Requires Feature Engineering: Needs careful variable crafting</a:t>
            </a:r>
          </a:p>
          <a:p>
            <a:pPr lvl="1"/>
            <a:r>
              <a:rPr sz="1400"/>
              <a:t>- Overfitting: Can over-adapt to training data without tuning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Vector Autoregression (VAR)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8229600" cy="3657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/>
          <a:p>
            <a:pPr>
              <a:defRPr b="1" sz="2000">
                <a:solidFill>
                  <a:srgbClr val="008000"/>
                </a:solidFill>
              </a:defRPr>
            </a:pPr>
            <a:r>
              <a:t>Pros</a:t>
            </a:r>
          </a:p>
          <a:p>
            <a:pPr lvl="1"/>
            <a:r>
              <a:rPr sz="1400"/>
              <a:t>- Multiple Time Series: Models interdependencies of variables</a:t>
            </a:r>
          </a:p>
          <a:p>
            <a:pPr lvl="1"/>
            <a:r>
              <a:rPr sz="1400"/>
              <a:t>- Interpretability: Insights from model coefficients</a:t>
            </a:r>
          </a:p>
          <a:p/>
          <a:p>
            <a:pPr>
              <a:defRPr b="1" sz="2000">
                <a:solidFill>
                  <a:srgbClr val="FF0000"/>
                </a:solidFill>
              </a:defRPr>
            </a:pPr>
            <a:r>
              <a:t>Cons</a:t>
            </a:r>
          </a:p>
          <a:p>
            <a:pPr lvl="1"/>
            <a:r>
              <a:rPr sz="1400"/>
              <a:t>- Stationarity Requirement: Needs all time series to be stationary</a:t>
            </a:r>
          </a:p>
          <a:p>
            <a:pPr lvl="1"/>
            <a:r>
              <a:rPr sz="1400"/>
              <a:t>- Model Complexity: Can become intricate with many variables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TBATS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8229600" cy="3657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/>
          <a:p>
            <a:pPr>
              <a:defRPr b="1" sz="2000">
                <a:solidFill>
                  <a:srgbClr val="008000"/>
                </a:solidFill>
              </a:defRPr>
            </a:pPr>
            <a:r>
              <a:t>Pros</a:t>
            </a:r>
          </a:p>
          <a:p>
            <a:pPr lvl="1"/>
            <a:r>
              <a:rPr sz="1400"/>
              <a:t>- Multiple Seasonalities: Handles daily and yearly patterns</a:t>
            </a:r>
          </a:p>
          <a:p>
            <a:pPr lvl="1"/>
            <a:r>
              <a:rPr sz="1400"/>
              <a:t>- Automatic Box-Cox Transformation: Stabilizes variance</a:t>
            </a:r>
          </a:p>
          <a:p/>
          <a:p>
            <a:pPr>
              <a:defRPr b="1" sz="2000">
                <a:solidFill>
                  <a:srgbClr val="FF0000"/>
                </a:solidFill>
              </a:defRPr>
            </a:pPr>
            <a:r>
              <a:t>Cons</a:t>
            </a:r>
          </a:p>
          <a:p>
            <a:pPr lvl="1"/>
            <a:r>
              <a:rPr sz="1400"/>
              <a:t>- Computational Intensity: Can be resource-consuming</a:t>
            </a:r>
          </a:p>
          <a:p>
            <a:pPr lvl="1"/>
            <a:r>
              <a:rPr sz="1400"/>
              <a:t>- Black-box Nature: Less transparent than some models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