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0" rIns="457200"/>
          <a:lstStyle/>
          <a:p>
            <a:r>
              <a:rPr sz="1800">
                <a:solidFill>
                  <a:srgbClr val="22427C"/>
                </a:solidFill>
                <a:latin typeface="Arial"/>
              </a:rPr>
              <a:t>ARIMA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0" rIns="457200"/>
          <a:lstStyle/>
          <a:p>
            <a:r>
              <a:rPr sz="1800">
                <a:solidFill>
                  <a:srgbClr val="22427C"/>
                </a:solidFill>
                <a:latin typeface="Arial"/>
              </a:rPr>
              <a:t>Pros: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Effective for univariate time series without trend and seasonal components.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Widely used and understood.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Handles data with a clear trend or seasonality.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Incorporates autoregressive (past values) and moving average (errors) components.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371600"/>
            <a:ext cx="3657600" cy="2743200"/>
          </a:xfrm>
          <a:prstGeom prst="rect">
            <a:avLst/>
          </a:prstGeom>
          <a:noFill/>
        </p:spPr>
        <p:txBody>
          <a:bodyPr wrap="none" lIns="457200" rIns="457200">
            <a:spAutoFit/>
          </a:bodyPr>
          <a:lstStyle/>
          <a:p>
            <a:r>
              <a:rPr sz="1800">
                <a:solidFill>
                  <a:srgbClr val="22427C"/>
                </a:solidFill>
                <a:latin typeface="Arial"/>
              </a:rPr>
              <a:t>Cons: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Requires the stationary of the time series.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Doesn’t support multiple seasonality.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Can't handle external regressors or factors effectively.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0" rIns="457200"/>
          <a:lstStyle/>
          <a:p>
            <a:r>
              <a:rPr sz="1800">
                <a:solidFill>
                  <a:srgbClr val="22427C"/>
                </a:solidFill>
                <a:latin typeface="Arial"/>
              </a:rPr>
              <a:t>SARIMAX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0" rIns="457200"/>
          <a:lstStyle/>
          <a:p>
            <a:r>
              <a:rPr sz="1800">
                <a:solidFill>
                  <a:srgbClr val="22427C"/>
                </a:solidFill>
                <a:latin typeface="Arial"/>
              </a:rPr>
              <a:t>Pros: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Supports seasonal components in the data.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Can incorporate the effect of exogenous variables (external factors).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Effective for multivariate time series.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371600"/>
            <a:ext cx="3657600" cy="2743200"/>
          </a:xfrm>
          <a:prstGeom prst="rect">
            <a:avLst/>
          </a:prstGeom>
          <a:noFill/>
        </p:spPr>
        <p:txBody>
          <a:bodyPr wrap="none" lIns="457200" rIns="457200">
            <a:spAutoFit/>
          </a:bodyPr>
          <a:lstStyle/>
          <a:p>
            <a:r>
              <a:rPr sz="1800">
                <a:solidFill>
                  <a:srgbClr val="22427C"/>
                </a:solidFill>
                <a:latin typeface="Arial"/>
              </a:rPr>
              <a:t>Cons: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Complex due to additional parameters for seasonal components.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Requires careful tuning and understanding of parameters.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Requires more computational power.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457200" rIns="457200"/>
          <a:lstStyle/>
          <a:p>
            <a:r>
              <a:rPr sz="1800">
                <a:solidFill>
                  <a:srgbClr val="22427C"/>
                </a:solidFill>
                <a:latin typeface="Arial"/>
              </a:rPr>
              <a:t>Prophet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457200" rIns="457200"/>
          <a:lstStyle/>
          <a:p>
            <a:r>
              <a:rPr sz="1800">
                <a:solidFill>
                  <a:srgbClr val="22427C"/>
                </a:solidFill>
                <a:latin typeface="Arial"/>
              </a:rPr>
              <a:t>Pros: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Handles missing data and outliers effectively.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Supports multiple seasonality.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Automatically detects changepoints in data.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Easily integrates holidays and events.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371600"/>
            <a:ext cx="3657600" cy="2743200"/>
          </a:xfrm>
          <a:prstGeom prst="rect">
            <a:avLst/>
          </a:prstGeom>
          <a:noFill/>
        </p:spPr>
        <p:txBody>
          <a:bodyPr wrap="none" lIns="457200" rIns="457200">
            <a:spAutoFit/>
          </a:bodyPr>
          <a:lstStyle/>
          <a:p>
            <a:r>
              <a:rPr sz="1800">
                <a:solidFill>
                  <a:srgbClr val="22427C"/>
                </a:solidFill>
                <a:latin typeface="Arial"/>
              </a:rPr>
              <a:t>Cons: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More of a black-box compared to ARIMA.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Requires additional installation as it's not a native Python package.</a:t>
            </a:r>
          </a:p>
          <a:p>
            <a:r>
              <a:rPr sz="1800">
                <a:solidFill>
                  <a:srgbClr val="22427C"/>
                </a:solidFill>
                <a:latin typeface="Arial"/>
              </a:rPr>
              <a:t>Model size is larger due to the underlying STAN model.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