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6" r:id="rId6"/>
    <p:sldId id="259" r:id="rId7"/>
    <p:sldId id="261" r:id="rId8"/>
    <p:sldId id="268" r:id="rId9"/>
    <p:sldId id="267" r:id="rId10"/>
    <p:sldId id="265" r:id="rId11"/>
    <p:sldId id="262" r:id="rId12"/>
    <p:sldId id="271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2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9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078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0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9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8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92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43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9B8D-FDA6-4AD2-B688-11B37B7C5C7B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31EF-A4F2-440F-8FF7-1C808D2DF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539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Making decisions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89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</a:t>
            </a:r>
            <a:r>
              <a:rPr lang="en-GB" dirty="0" smtClean="0"/>
              <a:t>balance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806079" cy="3599316"/>
          </a:xfrm>
        </p:spPr>
        <p:txBody>
          <a:bodyPr/>
          <a:lstStyle/>
          <a:p>
            <a:r>
              <a:rPr lang="en-GB" dirty="0" smtClean="0"/>
              <a:t>Tree data structures can become unbalanced</a:t>
            </a:r>
          </a:p>
          <a:p>
            <a:r>
              <a:rPr lang="en-GB" dirty="0" smtClean="0"/>
              <a:t>This means too many branches on one side</a:t>
            </a:r>
          </a:p>
          <a:p>
            <a:r>
              <a:rPr lang="en-GB" dirty="0" smtClean="0"/>
              <a:t>Make </a:t>
            </a:r>
            <a:r>
              <a:rPr lang="en-GB" dirty="0"/>
              <a:t>traversal </a:t>
            </a:r>
            <a:r>
              <a:rPr lang="en-GB" dirty="0" smtClean="0"/>
              <a:t>slower</a:t>
            </a:r>
          </a:p>
          <a:p>
            <a:r>
              <a:rPr lang="en-GB" dirty="0" smtClean="0"/>
              <a:t>Always try to balance trees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75" y="2336873"/>
            <a:ext cx="6068083" cy="20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8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Merging Branches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739934" cy="4034744"/>
          </a:xfrm>
        </p:spPr>
        <p:txBody>
          <a:bodyPr/>
          <a:lstStyle/>
          <a:p>
            <a:r>
              <a:rPr lang="en-GB" dirty="0" smtClean="0"/>
              <a:t>Trees can merge branches</a:t>
            </a:r>
          </a:p>
          <a:p>
            <a:r>
              <a:rPr lang="en-GB" dirty="0" smtClean="0"/>
              <a:t>Allows a node to be reached from more than one location</a:t>
            </a:r>
          </a:p>
          <a:p>
            <a:r>
              <a:rPr lang="en-GB" dirty="0" smtClean="0"/>
              <a:t>Beware of looping back when doing this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35" y="2336873"/>
            <a:ext cx="433448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Binary Trees can have a random element</a:t>
            </a:r>
          </a:p>
          <a:p>
            <a:r>
              <a:rPr lang="en-GB" dirty="0" smtClean="0"/>
              <a:t>Just like state machines</a:t>
            </a:r>
          </a:p>
          <a:p>
            <a:r>
              <a:rPr lang="en-GB" dirty="0" smtClean="0"/>
              <a:t>The choice of left or right branch determined by random choice</a:t>
            </a:r>
          </a:p>
          <a:p>
            <a:r>
              <a:rPr lang="en-GB" dirty="0" smtClean="0"/>
              <a:t>Of course, should still be primarily controlled by input</a:t>
            </a:r>
          </a:p>
          <a:p>
            <a:r>
              <a:rPr lang="en-GB" dirty="0" smtClean="0"/>
              <a:t>For example: if health low 70% chance flee, 30% chance attack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81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 smtClean="0"/>
              <a:t>Example </a:t>
            </a:r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53" y="290073"/>
            <a:ext cx="3296110" cy="62778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24" y="2297321"/>
            <a:ext cx="2896004" cy="31341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55" y="2297321"/>
            <a:ext cx="32484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1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Recursive Tree Traversal Method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81" y="2138422"/>
            <a:ext cx="3847070" cy="4569102"/>
          </a:xfrm>
        </p:spPr>
      </p:pic>
    </p:spTree>
    <p:extLst>
      <p:ext uri="{BB962C8B-B14F-4D97-AF65-F5344CB8AC3E}">
        <p14:creationId xmlns:p14="http://schemas.microsoft.com/office/powerpoint/2010/main" val="217821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Pros and cons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Pro’s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odular</a:t>
            </a:r>
          </a:p>
          <a:p>
            <a:pPr lvl="1"/>
            <a:r>
              <a:rPr lang="en-GB" dirty="0" smtClean="0"/>
              <a:t>Simple to implement</a:t>
            </a:r>
          </a:p>
          <a:p>
            <a:pPr lvl="1"/>
            <a:r>
              <a:rPr lang="en-GB" dirty="0" smtClean="0"/>
              <a:t>Easy to debug</a:t>
            </a:r>
          </a:p>
          <a:p>
            <a:pPr lvl="1"/>
            <a:r>
              <a:rPr lang="en-GB" dirty="0" smtClean="0"/>
              <a:t>Efficient</a:t>
            </a:r>
          </a:p>
          <a:p>
            <a:pPr lvl="1"/>
            <a:r>
              <a:rPr lang="en-GB" dirty="0" smtClean="0"/>
              <a:t>Can be learned (we’ll look at this later)</a:t>
            </a:r>
          </a:p>
          <a:p>
            <a:r>
              <a:rPr lang="en-GB" dirty="0" smtClean="0"/>
              <a:t>Con’s</a:t>
            </a:r>
          </a:p>
          <a:p>
            <a:pPr lvl="1"/>
            <a:r>
              <a:rPr lang="en-GB" dirty="0" smtClean="0"/>
              <a:t>Needs careful design</a:t>
            </a:r>
          </a:p>
          <a:p>
            <a:pPr lvl="1"/>
            <a:r>
              <a:rPr lang="en-GB" dirty="0" smtClean="0"/>
              <a:t>Small change in input can result in large change in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73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Decision Making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decision making?	</a:t>
            </a:r>
          </a:p>
          <a:p>
            <a:pPr lvl="1"/>
            <a:r>
              <a:rPr lang="en-GB" dirty="0" smtClean="0"/>
              <a:t>Receive information about the state of the world</a:t>
            </a:r>
          </a:p>
          <a:p>
            <a:pPr lvl="1"/>
            <a:r>
              <a:rPr lang="en-GB" dirty="0" smtClean="0"/>
              <a:t>Also use information about internal state e.g. health</a:t>
            </a:r>
          </a:p>
          <a:p>
            <a:pPr lvl="1"/>
            <a:r>
              <a:rPr lang="en-GB" dirty="0" smtClean="0"/>
              <a:t>Output some action</a:t>
            </a:r>
          </a:p>
          <a:p>
            <a:pPr lvl="1"/>
            <a:r>
              <a:rPr lang="en-GB" dirty="0" smtClean="0"/>
              <a:t>Action should change world state to agents advantage e.g. less enemies present</a:t>
            </a:r>
          </a:p>
          <a:p>
            <a:r>
              <a:rPr lang="en-GB" dirty="0" smtClean="0"/>
              <a:t>Actions can have two classes of effects</a:t>
            </a:r>
          </a:p>
          <a:p>
            <a:pPr lvl="1"/>
            <a:r>
              <a:rPr lang="en-GB" dirty="0" smtClean="0"/>
              <a:t>Actions that change the world state</a:t>
            </a:r>
          </a:p>
          <a:p>
            <a:pPr lvl="1"/>
            <a:r>
              <a:rPr lang="en-GB" dirty="0" smtClean="0"/>
              <a:t>Actions that change AI’s internal state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467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For Decision Making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State machines are one example</a:t>
            </a:r>
          </a:p>
          <a:p>
            <a:pPr lvl="1"/>
            <a:r>
              <a:rPr lang="en-GB" dirty="0" smtClean="0"/>
              <a:t>Quite simple</a:t>
            </a:r>
          </a:p>
          <a:p>
            <a:r>
              <a:rPr lang="en-GB" dirty="0" smtClean="0"/>
              <a:t>There are more complex</a:t>
            </a:r>
          </a:p>
          <a:p>
            <a:pPr lvl="1"/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Planning algorithms</a:t>
            </a:r>
          </a:p>
          <a:p>
            <a:r>
              <a:rPr lang="en-GB" dirty="0" smtClean="0"/>
              <a:t>We will look at another simple one today</a:t>
            </a:r>
          </a:p>
          <a:p>
            <a:pPr lvl="1"/>
            <a:r>
              <a:rPr lang="en-GB" dirty="0" smtClean="0"/>
              <a:t>Decision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27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Decision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Formalisation Of Nested If’s</a:t>
            </a:r>
          </a:p>
          <a:p>
            <a:pPr lvl="1"/>
            <a:r>
              <a:rPr lang="en-GB" dirty="0" smtClean="0"/>
              <a:t>Helps control large number of nested if statements</a:t>
            </a:r>
          </a:p>
          <a:p>
            <a:pPr lvl="1"/>
            <a:r>
              <a:rPr lang="en-GB" dirty="0" smtClean="0"/>
              <a:t>Allow visual design</a:t>
            </a:r>
          </a:p>
          <a:p>
            <a:pPr lvl="1"/>
            <a:r>
              <a:rPr lang="en-GB" dirty="0" smtClean="0"/>
              <a:t>Allows easy debugging</a:t>
            </a:r>
          </a:p>
          <a:p>
            <a:r>
              <a:rPr lang="en-GB" dirty="0" smtClean="0"/>
              <a:t>What is a tree</a:t>
            </a:r>
          </a:p>
          <a:p>
            <a:pPr lvl="1"/>
            <a:r>
              <a:rPr lang="en-GB" dirty="0" smtClean="0"/>
              <a:t>Has a </a:t>
            </a:r>
            <a:r>
              <a:rPr lang="en-GB" i="1" dirty="0" smtClean="0"/>
              <a:t>root</a:t>
            </a:r>
            <a:r>
              <a:rPr lang="en-GB" dirty="0" smtClean="0"/>
              <a:t> </a:t>
            </a:r>
            <a:r>
              <a:rPr lang="en-GB" i="1" dirty="0" smtClean="0"/>
              <a:t>node</a:t>
            </a:r>
            <a:r>
              <a:rPr lang="en-GB" dirty="0" smtClean="0"/>
              <a:t> representing first decision</a:t>
            </a:r>
            <a:endParaRPr lang="en-GB" i="1" dirty="0"/>
          </a:p>
          <a:p>
            <a:pPr lvl="1"/>
            <a:r>
              <a:rPr lang="en-GB" dirty="0"/>
              <a:t>Two </a:t>
            </a:r>
            <a:r>
              <a:rPr lang="en-GB" dirty="0" smtClean="0"/>
              <a:t>(or more) </a:t>
            </a:r>
            <a:r>
              <a:rPr lang="en-GB" i="1" dirty="0" smtClean="0"/>
              <a:t>child nodes </a:t>
            </a:r>
            <a:r>
              <a:rPr lang="en-GB" dirty="0" smtClean="0"/>
              <a:t>descending from each </a:t>
            </a:r>
            <a:r>
              <a:rPr lang="en-GB" i="1" dirty="0"/>
              <a:t>parent node</a:t>
            </a:r>
            <a:endParaRPr lang="en-GB" dirty="0" smtClean="0"/>
          </a:p>
          <a:p>
            <a:pPr lvl="1"/>
            <a:r>
              <a:rPr lang="en-GB" dirty="0" smtClean="0"/>
              <a:t>Ends at </a:t>
            </a:r>
            <a:r>
              <a:rPr lang="en-GB" i="1" dirty="0" smtClean="0"/>
              <a:t>leaf</a:t>
            </a:r>
            <a:r>
              <a:rPr lang="en-GB" dirty="0" smtClean="0"/>
              <a:t> </a:t>
            </a:r>
            <a:r>
              <a:rPr lang="en-GB" i="1" dirty="0" smtClean="0"/>
              <a:t>nodes</a:t>
            </a:r>
          </a:p>
          <a:p>
            <a:pPr lvl="1"/>
            <a:r>
              <a:rPr lang="en-GB" dirty="0" smtClean="0"/>
              <a:t>Decision trees usually have only two child nodes from each (binary trees)</a:t>
            </a:r>
            <a:endParaRPr lang="en-GB" dirty="0"/>
          </a:p>
          <a:p>
            <a:r>
              <a:rPr lang="en-GB" dirty="0" smtClean="0"/>
              <a:t>Each node represents a </a:t>
            </a:r>
            <a:r>
              <a:rPr lang="en-GB" i="1" dirty="0" smtClean="0"/>
              <a:t>condition check</a:t>
            </a:r>
            <a:endParaRPr lang="en-GB" dirty="0" smtClean="0"/>
          </a:p>
          <a:p>
            <a:r>
              <a:rPr lang="en-GB" dirty="0" smtClean="0"/>
              <a:t>Each child represents a choice</a:t>
            </a:r>
          </a:p>
          <a:p>
            <a:pPr lvl="1"/>
            <a:r>
              <a:rPr lang="en-GB" dirty="0" smtClean="0"/>
              <a:t>Depending on result of condition check</a:t>
            </a:r>
          </a:p>
          <a:p>
            <a:r>
              <a:rPr lang="en-GB" dirty="0" smtClean="0"/>
              <a:t>Each leaf node represents </a:t>
            </a:r>
            <a:r>
              <a:rPr lang="en-GB" dirty="0" smtClean="0"/>
              <a:t>an </a:t>
            </a:r>
            <a:r>
              <a:rPr lang="en-GB" i="1" dirty="0"/>
              <a:t>a</a:t>
            </a:r>
            <a:r>
              <a:rPr lang="en-GB" i="1" dirty="0" smtClean="0"/>
              <a:t>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020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Start at root node</a:t>
            </a:r>
          </a:p>
          <a:p>
            <a:r>
              <a:rPr lang="en-GB" dirty="0" smtClean="0"/>
              <a:t>Test condition at node</a:t>
            </a:r>
          </a:p>
          <a:p>
            <a:r>
              <a:rPr lang="en-GB" dirty="0" smtClean="0"/>
              <a:t>If </a:t>
            </a:r>
            <a:r>
              <a:rPr lang="en-GB" dirty="0"/>
              <a:t>condition </a:t>
            </a:r>
            <a:r>
              <a:rPr lang="en-GB" dirty="0" smtClean="0"/>
              <a:t>evaluates to true</a:t>
            </a:r>
          </a:p>
          <a:p>
            <a:pPr lvl="1"/>
            <a:r>
              <a:rPr lang="en-GB" dirty="0" smtClean="0"/>
              <a:t>Descend to </a:t>
            </a:r>
            <a:r>
              <a:rPr lang="en-GB" dirty="0" smtClean="0"/>
              <a:t>the </a:t>
            </a:r>
            <a:r>
              <a:rPr lang="en-GB" i="1" dirty="0" smtClean="0"/>
              <a:t>yes </a:t>
            </a:r>
            <a:r>
              <a:rPr lang="en-GB" dirty="0" smtClean="0"/>
              <a:t>child </a:t>
            </a:r>
            <a:r>
              <a:rPr lang="en-GB" dirty="0" smtClean="0"/>
              <a:t>node</a:t>
            </a:r>
          </a:p>
          <a:p>
            <a:r>
              <a:rPr lang="en-GB" dirty="0" smtClean="0"/>
              <a:t>Otherwise</a:t>
            </a:r>
          </a:p>
          <a:p>
            <a:pPr lvl="1"/>
            <a:r>
              <a:rPr lang="en-GB" dirty="0" smtClean="0"/>
              <a:t>Descend to </a:t>
            </a:r>
            <a:r>
              <a:rPr lang="en-GB" dirty="0" smtClean="0"/>
              <a:t>the </a:t>
            </a:r>
            <a:r>
              <a:rPr lang="en-GB" i="1" dirty="0" smtClean="0"/>
              <a:t>no</a:t>
            </a:r>
            <a:r>
              <a:rPr lang="en-GB" dirty="0" smtClean="0"/>
              <a:t> child </a:t>
            </a:r>
            <a:r>
              <a:rPr lang="en-GB" dirty="0" smtClean="0"/>
              <a:t>node</a:t>
            </a:r>
          </a:p>
          <a:p>
            <a:r>
              <a:rPr lang="en-GB" dirty="0" smtClean="0"/>
              <a:t>Repeat process until leaf node reached</a:t>
            </a:r>
          </a:p>
          <a:p>
            <a:r>
              <a:rPr lang="en-GB" dirty="0" smtClean="0"/>
              <a:t>This is </a:t>
            </a:r>
            <a:r>
              <a:rPr lang="en-GB" dirty="0" smtClean="0"/>
              <a:t>the </a:t>
            </a:r>
            <a:r>
              <a:rPr lang="en-GB" i="1" dirty="0" smtClean="0"/>
              <a:t>action</a:t>
            </a:r>
            <a:r>
              <a:rPr lang="en-GB" dirty="0" smtClean="0"/>
              <a:t> taken</a:t>
            </a:r>
            <a:endParaRPr lang="en-GB" dirty="0" smtClean="0"/>
          </a:p>
          <a:p>
            <a:r>
              <a:rPr lang="en-GB" dirty="0" smtClean="0"/>
              <a:t>More important conditions need to be checked higher in the tree</a:t>
            </a:r>
          </a:p>
          <a:p>
            <a:pPr lvl="1"/>
            <a:r>
              <a:rPr lang="en-GB" dirty="0" smtClean="0"/>
              <a:t>E.g. a health check should be made before an attack check</a:t>
            </a:r>
          </a:p>
          <a:p>
            <a:r>
              <a:rPr lang="en-GB" dirty="0" smtClean="0"/>
              <a:t>More common conditions should be checked first</a:t>
            </a:r>
          </a:p>
          <a:p>
            <a:pPr lvl="1"/>
            <a:r>
              <a:rPr lang="en-GB" dirty="0" smtClean="0"/>
              <a:t>Improves 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6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37362"/>
            <a:ext cx="9144000" cy="4286250"/>
          </a:xfrm>
        </p:spPr>
      </p:pic>
    </p:spTree>
    <p:extLst>
      <p:ext uri="{BB962C8B-B14F-4D97-AF65-F5344CB8AC3E}">
        <p14:creationId xmlns:p14="http://schemas.microsoft.com/office/powerpoint/2010/main" val="314944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963670" cy="3599316"/>
          </a:xfrm>
        </p:spPr>
        <p:txBody>
          <a:bodyPr/>
          <a:lstStyle/>
          <a:p>
            <a:r>
              <a:rPr lang="en-GB" dirty="0" smtClean="0"/>
              <a:t>Boolean</a:t>
            </a:r>
          </a:p>
          <a:p>
            <a:pPr lvl="1"/>
            <a:r>
              <a:rPr lang="en-GB" dirty="0" smtClean="0"/>
              <a:t>Easy, just a binary choice</a:t>
            </a:r>
          </a:p>
          <a:p>
            <a:r>
              <a:rPr lang="en-GB" dirty="0" smtClean="0"/>
              <a:t>Multi-Valued</a:t>
            </a:r>
          </a:p>
          <a:p>
            <a:pPr lvl="1"/>
            <a:r>
              <a:rPr lang="en-GB" dirty="0" smtClean="0"/>
              <a:t>Use &lt; and &gt; to test e.g. ammo &lt; 5</a:t>
            </a:r>
          </a:p>
          <a:p>
            <a:pPr lvl="1"/>
            <a:r>
              <a:rPr lang="en-GB" dirty="0" smtClean="0"/>
              <a:t>When using multiple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dirty="0" smtClean="0">
                <a:cs typeface="Courier New" panose="02070309020205020404" pitchFamily="49" charset="0"/>
              </a:rPr>
              <a:t> multi valued</a:t>
            </a:r>
          </a:p>
          <a:p>
            <a:pPr lvl="1"/>
            <a:r>
              <a:rPr lang="en-GB" dirty="0" smtClean="0">
                <a:cs typeface="Courier New" panose="02070309020205020404" pitchFamily="49" charset="0"/>
              </a:rPr>
              <a:t>Use multiple nodes in series (see diagram)</a:t>
            </a:r>
            <a:endParaRPr lang="en-GB" dirty="0" smtClean="0"/>
          </a:p>
          <a:p>
            <a:r>
              <a:rPr lang="en-GB" dirty="0" smtClean="0"/>
              <a:t>Continuous Valued</a:t>
            </a:r>
          </a:p>
          <a:p>
            <a:pPr lvl="1"/>
            <a:r>
              <a:rPr lang="en-GB" dirty="0" smtClean="0"/>
              <a:t>Again, use &lt; and &gt; e.g. distance &gt; </a:t>
            </a:r>
            <a:r>
              <a:rPr lang="en-GB" dirty="0" smtClean="0"/>
              <a:t>7.9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92" y="2733472"/>
            <a:ext cx="5144702" cy="25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5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Combining Conditions (And / Or)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9" y="2258979"/>
            <a:ext cx="7071416" cy="4355830"/>
          </a:xfrm>
        </p:spPr>
      </p:pic>
      <p:sp>
        <p:nvSpPr>
          <p:cNvPr id="11" name="TextBox 10"/>
          <p:cNvSpPr txBox="1"/>
          <p:nvPr/>
        </p:nvSpPr>
        <p:spPr>
          <a:xfrm>
            <a:off x="369652" y="2258979"/>
            <a:ext cx="3443592" cy="4355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 smtClean="0"/>
              <a:t>Decision trees support arbitrary combinations of decisions with </a:t>
            </a:r>
            <a:r>
              <a:rPr lang="en-GB" i="1" dirty="0" smtClean="0"/>
              <a:t>and</a:t>
            </a:r>
            <a:r>
              <a:rPr lang="en-GB" dirty="0" smtClean="0"/>
              <a:t> </a:t>
            </a:r>
            <a:r>
              <a:rPr lang="en-GB" dirty="0" err="1" smtClean="0"/>
              <a:t>and</a:t>
            </a:r>
            <a:r>
              <a:rPr lang="en-GB" dirty="0" smtClean="0"/>
              <a:t> </a:t>
            </a:r>
            <a:r>
              <a:rPr lang="en-GB" i="1" dirty="0" smtClean="0"/>
              <a:t>or </a:t>
            </a:r>
            <a:r>
              <a:rPr lang="en-GB" dirty="0" smtClean="0"/>
              <a:t>relations</a:t>
            </a:r>
          </a:p>
          <a:p>
            <a:endParaRPr lang="en-GB" dirty="0"/>
          </a:p>
          <a:p>
            <a:r>
              <a:rPr lang="en-GB" dirty="0" smtClean="0"/>
              <a:t>These are expressed by combining nodes and leaves such that a specific decision  can be reached by different routes</a:t>
            </a:r>
          </a:p>
          <a:p>
            <a:endParaRPr lang="en-GB" dirty="0"/>
          </a:p>
          <a:p>
            <a:r>
              <a:rPr lang="en-GB" dirty="0" smtClean="0"/>
              <a:t>See the example to the right</a:t>
            </a:r>
          </a:p>
          <a:p>
            <a:r>
              <a:rPr lang="en-GB" dirty="0" smtClean="0"/>
              <a:t>From Artificial Intelligence For Games: Ian Millington, John </a:t>
            </a:r>
            <a:r>
              <a:rPr lang="en-GB" dirty="0" err="1" smtClean="0"/>
              <a:t>Funge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2081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Non-Binary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253550" cy="4258480"/>
          </a:xfrm>
        </p:spPr>
        <p:txBody>
          <a:bodyPr>
            <a:normAutofit/>
          </a:bodyPr>
          <a:lstStyle/>
          <a:p>
            <a:r>
              <a:rPr lang="en-GB" dirty="0" smtClean="0"/>
              <a:t>A node can have more than two child nodes</a:t>
            </a:r>
          </a:p>
          <a:p>
            <a:r>
              <a:rPr lang="en-GB" dirty="0" smtClean="0"/>
              <a:t>Can give slight improvement in performance</a:t>
            </a:r>
          </a:p>
          <a:p>
            <a:r>
              <a:rPr lang="en-GB" dirty="0" smtClean="0"/>
              <a:t>But can be harder to debug</a:t>
            </a:r>
          </a:p>
          <a:p>
            <a:r>
              <a:rPr lang="en-GB" dirty="0" smtClean="0"/>
              <a:t>However, binary trees can do </a:t>
            </a:r>
            <a:r>
              <a:rPr lang="en-GB" i="1" dirty="0" smtClean="0"/>
              <a:t>anything</a:t>
            </a:r>
            <a:r>
              <a:rPr lang="en-GB" dirty="0" smtClean="0"/>
              <a:t> non-binary trees can do</a:t>
            </a:r>
          </a:p>
          <a:p>
            <a:r>
              <a:rPr lang="en-GB" dirty="0" smtClean="0"/>
              <a:t>So binary trees almost always used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88" y="2440947"/>
            <a:ext cx="503942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54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696</TotalTime>
  <Words>483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Trebuchet MS</vt:lpstr>
      <vt:lpstr>Berlin</vt:lpstr>
      <vt:lpstr>Decision Trees</vt:lpstr>
      <vt:lpstr>Decision Making</vt:lpstr>
      <vt:lpstr>Algorithms For Decision Making </vt:lpstr>
      <vt:lpstr>What Is A Decision Tree</vt:lpstr>
      <vt:lpstr>The Algorithm</vt:lpstr>
      <vt:lpstr>Example</vt:lpstr>
      <vt:lpstr>Variable Types</vt:lpstr>
      <vt:lpstr>Combining Conditions (And / Or)</vt:lpstr>
      <vt:lpstr>Non-Binary Trees</vt:lpstr>
      <vt:lpstr>Tree balance</vt:lpstr>
      <vt:lpstr>Merging Branches</vt:lpstr>
      <vt:lpstr>Stochastic Trees</vt:lpstr>
      <vt:lpstr>Example Code</vt:lpstr>
      <vt:lpstr>Recursive Tree Traversal Method</vt:lpstr>
      <vt:lpstr>Pros and cons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Windows User</dc:creator>
  <cp:lastModifiedBy>Mark Bennett</cp:lastModifiedBy>
  <cp:revision>80</cp:revision>
  <dcterms:created xsi:type="dcterms:W3CDTF">2016-10-04T14:19:03Z</dcterms:created>
  <dcterms:modified xsi:type="dcterms:W3CDTF">2017-10-06T08:56:11Z</dcterms:modified>
</cp:coreProperties>
</file>