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1" r:id="rId5"/>
    <p:sldId id="258" r:id="rId6"/>
    <p:sldId id="262" r:id="rId7"/>
    <p:sldId id="259" r:id="rId8"/>
    <p:sldId id="263" r:id="rId9"/>
    <p:sldId id="260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23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6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52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8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6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17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46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0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0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9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606A-3BD8-49EB-B3BB-2C87E9E72341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3758-C988-4BEB-8896-BE204406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89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Artificial intelligence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3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23621" y="2464911"/>
            <a:ext cx="13185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	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separation(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boid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Vector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seperation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EACH BOID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</a:t>
            </a:r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IF |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nearbyBoid.position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&lt; 100 THEN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seperation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(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nearbyBoid.position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FOR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seperation</a:t>
            </a:r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PROCEDURE</a:t>
            </a:r>
            <a:endParaRPr lang="en-GB" b="1" dirty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3769" y="688962"/>
            <a:ext cx="9693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Simply look at each </a:t>
            </a:r>
            <a:r>
              <a:rPr lang="en-GB" dirty="0" err="1" smtClean="0"/>
              <a:t>boid</a:t>
            </a:r>
            <a:r>
              <a:rPr lang="en-GB" dirty="0" smtClean="0"/>
              <a:t>, and if it's within a defined small distance (say 100 units) of another </a:t>
            </a:r>
            <a:r>
              <a:rPr lang="en-GB" dirty="0" err="1" smtClean="0"/>
              <a:t>boid</a:t>
            </a:r>
            <a:r>
              <a:rPr lang="en-GB" dirty="0" smtClean="0"/>
              <a:t> move it as far away again as it already is. This is done by subtracting from a vector c the displacement of each </a:t>
            </a:r>
            <a:r>
              <a:rPr lang="en-GB" dirty="0" err="1" smtClean="0"/>
              <a:t>boid</a:t>
            </a:r>
            <a:r>
              <a:rPr lang="en-GB" dirty="0" smtClean="0"/>
              <a:t> which is near by.  Initialise c to zero as we want this rule to give a vector which when added to the current position moves a </a:t>
            </a:r>
            <a:r>
              <a:rPr lang="en-GB" dirty="0" err="1" smtClean="0"/>
              <a:t>boid</a:t>
            </a:r>
            <a:r>
              <a:rPr lang="en-GB" dirty="0" smtClean="0"/>
              <a:t> away from those near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5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Combine With Steering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flocking uses a modification of the steering algorithms</a:t>
            </a:r>
          </a:p>
          <a:p>
            <a:r>
              <a:rPr lang="en-GB" dirty="0" smtClean="0"/>
              <a:t>Other behaviours can be added e.g.</a:t>
            </a:r>
          </a:p>
          <a:p>
            <a:pPr lvl="1"/>
            <a:r>
              <a:rPr lang="en-GB" dirty="0" smtClean="0"/>
              <a:t>Obstacle avoidance</a:t>
            </a:r>
          </a:p>
          <a:p>
            <a:pPr lvl="1"/>
            <a:r>
              <a:rPr lang="en-GB" dirty="0" smtClean="0"/>
              <a:t>Fleeing</a:t>
            </a:r>
          </a:p>
          <a:p>
            <a:pPr lvl="1"/>
            <a:r>
              <a:rPr lang="en-GB" dirty="0" smtClean="0"/>
              <a:t>Chasing</a:t>
            </a:r>
          </a:p>
          <a:p>
            <a:r>
              <a:rPr lang="en-GB" dirty="0" smtClean="0"/>
              <a:t>These can lead to interesting behaviours for predator or prey like creatures</a:t>
            </a:r>
          </a:p>
          <a:p>
            <a:r>
              <a:rPr lang="en-GB" dirty="0" smtClean="0"/>
              <a:t>The weights of the various steering forces may need to be tweaked to get good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7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Looks</a:t>
            </a:r>
            <a:endParaRPr lang="en-GB" dirty="0"/>
          </a:p>
        </p:txBody>
      </p:sp>
      <p:pic>
        <p:nvPicPr>
          <p:cNvPr id="4" name="GUkjC-69va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31906" y="2078892"/>
            <a:ext cx="8280836" cy="46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 natural world, organisms exhibit certain </a:t>
            </a:r>
            <a:r>
              <a:rPr lang="en-GB" dirty="0" smtClean="0"/>
              <a:t>behaviours </a:t>
            </a:r>
            <a:r>
              <a:rPr lang="en-GB" dirty="0"/>
              <a:t>when traveling in </a:t>
            </a:r>
            <a:r>
              <a:rPr lang="en-GB" dirty="0" smtClean="0"/>
              <a:t>groups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phenomenon, also known as </a:t>
            </a:r>
            <a:r>
              <a:rPr lang="en-GB" i="1" dirty="0"/>
              <a:t>flocking</a:t>
            </a:r>
            <a:r>
              <a:rPr lang="en-GB" dirty="0"/>
              <a:t>, occurs at both microscopic scales (bacteria) and macroscopic scales </a:t>
            </a:r>
            <a:r>
              <a:rPr lang="en-GB" dirty="0" smtClean="0"/>
              <a:t>(insects, fish &amp; birds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/>
              <a:t>Another example is a crowd full of people, making their way from one part of town to </a:t>
            </a:r>
            <a:r>
              <a:rPr lang="en-GB" dirty="0" smtClean="0"/>
              <a:t>another, or going to/from a sporting </a:t>
            </a:r>
            <a:r>
              <a:rPr lang="en-GB" dirty="0" smtClean="0"/>
              <a:t>venue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52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/>
              <a:t>computers, these patterns can be simulated by creating simple rules and combining them. </a:t>
            </a:r>
          </a:p>
          <a:p>
            <a:r>
              <a:rPr lang="en-GB" dirty="0"/>
              <a:t>Craig Reynolds was the first person to simulate flocking behaviour using his program called “</a:t>
            </a:r>
            <a:r>
              <a:rPr lang="en-GB" dirty="0" err="1"/>
              <a:t>Boids</a:t>
            </a:r>
            <a:r>
              <a:rPr lang="en-GB" dirty="0"/>
              <a:t>” in 1986.</a:t>
            </a:r>
          </a:p>
          <a:p>
            <a:r>
              <a:rPr lang="en-GB" dirty="0"/>
              <a:t>This is known as </a:t>
            </a:r>
            <a:r>
              <a:rPr lang="en-GB" i="1" dirty="0"/>
              <a:t>emergent behaviour</a:t>
            </a:r>
            <a:r>
              <a:rPr lang="en-GB" dirty="0"/>
              <a:t>, and can be used in games to simulate chaotic or life-like group movement</a:t>
            </a:r>
            <a:r>
              <a:rPr lang="en-GB" dirty="0" smtClean="0"/>
              <a:t>.</a:t>
            </a:r>
          </a:p>
          <a:p>
            <a:r>
              <a:rPr lang="en-GB" dirty="0"/>
              <a:t>Flocking AI has acted as a valuable tool for scientists and nature lovers alike because it has helped one gain a greater understanding of the way creatures interact with each other.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1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8881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A specialised version of steering behaviours</a:t>
            </a:r>
          </a:p>
          <a:p>
            <a:r>
              <a:rPr lang="en-GB" dirty="0" smtClean="0"/>
              <a:t>Basic </a:t>
            </a:r>
            <a:r>
              <a:rPr lang="en-GB" dirty="0"/>
              <a:t>models of flocking </a:t>
            </a:r>
            <a:r>
              <a:rPr lang="en-GB" dirty="0" smtClean="0"/>
              <a:t>behaviour </a:t>
            </a:r>
            <a:r>
              <a:rPr lang="en-GB" dirty="0"/>
              <a:t>are controlled by three simple rules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lvl="1"/>
            <a:r>
              <a:rPr lang="en-GB" b="1" dirty="0"/>
              <a:t>Separation - </a:t>
            </a:r>
            <a:r>
              <a:rPr lang="en-GB" dirty="0"/>
              <a:t>avoid crowding </a:t>
            </a:r>
            <a:r>
              <a:rPr lang="en-GB" dirty="0" smtClean="0"/>
              <a:t>neighbours </a:t>
            </a:r>
            <a:r>
              <a:rPr lang="en-GB" dirty="0"/>
              <a:t>(short range repulsion)</a:t>
            </a:r>
          </a:p>
          <a:p>
            <a:pPr lvl="1"/>
            <a:r>
              <a:rPr lang="en-GB" b="1" dirty="0"/>
              <a:t>Alignment - </a:t>
            </a:r>
            <a:r>
              <a:rPr lang="en-GB" dirty="0"/>
              <a:t>steer towards average heading of </a:t>
            </a:r>
            <a:r>
              <a:rPr lang="en-GB" dirty="0" smtClean="0"/>
              <a:t>neighbours</a:t>
            </a:r>
            <a:endParaRPr lang="en-GB" dirty="0"/>
          </a:p>
          <a:p>
            <a:pPr lvl="1"/>
            <a:r>
              <a:rPr lang="en-GB" b="1" dirty="0"/>
              <a:t>Cohesion - </a:t>
            </a:r>
            <a:r>
              <a:rPr lang="en-GB" dirty="0" smtClean="0"/>
              <a:t>steer towards average position of neighbours (long range attraction)</a:t>
            </a:r>
          </a:p>
          <a:p>
            <a:pPr lvl="1"/>
            <a:endParaRPr lang="en-GB" dirty="0"/>
          </a:p>
          <a:p>
            <a:r>
              <a:rPr lang="en-GB" dirty="0"/>
              <a:t>With these three simple rules, the flock moves in an extremely realistic way, creating complex motion and interaction that would be extremely hard to create otherwise.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3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Alignment is a </a:t>
            </a:r>
            <a:r>
              <a:rPr lang="en-GB" dirty="0" smtClean="0"/>
              <a:t>behaviour </a:t>
            </a:r>
            <a:r>
              <a:rPr lang="en-GB" dirty="0"/>
              <a:t>that causes a particular agent to line up with agents close by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need a function that computes a vector based on the velocity vectors associated with the nearest neighbours (either the n closest or those within a given distance of the agent).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17" y="1956239"/>
            <a:ext cx="571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7753" y="1996881"/>
            <a:ext cx="98473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	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alignment(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boid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Vector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baseline="-25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r>
              <a:rPr lang="en-GB" b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baseline="-25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  <a:endParaRPr lang="en-GB" b="1" baseline="-25000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EACH NEARBY BOID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</a:t>
            </a:r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nearbyBoid.velocity</a:t>
            </a:r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Count++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FOR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.velocity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8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PROCEDURE</a:t>
            </a:r>
            <a:endParaRPr lang="en-GB" b="1" dirty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6540" y="901613"/>
            <a:ext cx="903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</a:t>
            </a:r>
            <a:r>
              <a:rPr lang="en-GB" dirty="0" smtClean="0"/>
              <a:t>e average the velocities of the other </a:t>
            </a:r>
            <a:r>
              <a:rPr lang="en-GB" dirty="0" err="1" smtClean="0"/>
              <a:t>boids</a:t>
            </a:r>
            <a:r>
              <a:rPr lang="en-GB" dirty="0" smtClean="0"/>
              <a:t>.  We calculate an average velocity from nearby </a:t>
            </a:r>
            <a:r>
              <a:rPr lang="en-GB" dirty="0" err="1" smtClean="0"/>
              <a:t>boids</a:t>
            </a:r>
            <a:r>
              <a:rPr lang="en-GB" dirty="0" smtClean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averageVelocity</a:t>
            </a:r>
            <a:r>
              <a:rPr lang="en-GB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/>
              <a:t>, then add a small portion (about an eighth but can vary) to the </a:t>
            </a:r>
            <a:r>
              <a:rPr lang="en-GB" dirty="0" err="1" smtClean="0"/>
              <a:t>boid's</a:t>
            </a:r>
            <a:r>
              <a:rPr lang="en-GB" dirty="0" smtClean="0"/>
              <a:t> current velocity.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114300" indent="0">
              <a:buNone/>
            </a:pPr>
            <a:endParaRPr lang="en-GB" dirty="0" smtClean="0"/>
          </a:p>
          <a:p>
            <a:r>
              <a:rPr lang="en-GB" dirty="0"/>
              <a:t>Cohesion is a </a:t>
            </a:r>
            <a:r>
              <a:rPr lang="en-GB" dirty="0" smtClean="0"/>
              <a:t>behaviour </a:t>
            </a:r>
            <a:r>
              <a:rPr lang="en-GB" dirty="0"/>
              <a:t>that causes agents to steer towards the "</a:t>
            </a:r>
            <a:r>
              <a:rPr lang="en-GB" dirty="0" err="1"/>
              <a:t>center</a:t>
            </a:r>
            <a:r>
              <a:rPr lang="en-GB" dirty="0"/>
              <a:t> of mass" - that is, the average position of the agents within a certain radius</a:t>
            </a:r>
            <a:r>
              <a:rPr lang="en-GB" dirty="0" smtClean="0"/>
              <a:t>.</a:t>
            </a:r>
          </a:p>
          <a:p>
            <a:r>
              <a:rPr lang="en-GB" dirty="0"/>
              <a:t>The implementation is almost identical to that of the alignment </a:t>
            </a:r>
            <a:r>
              <a:rPr lang="en-GB" dirty="0" err="1"/>
              <a:t>behavior</a:t>
            </a:r>
            <a:r>
              <a:rPr lang="en-GB" dirty="0"/>
              <a:t>, but there </a:t>
            </a:r>
            <a:r>
              <a:rPr lang="en-GB" dirty="0" smtClean="0"/>
              <a:t>is a </a:t>
            </a:r>
            <a:r>
              <a:rPr lang="en-GB" dirty="0"/>
              <a:t>key </a:t>
            </a:r>
            <a:r>
              <a:rPr lang="en-GB" dirty="0" smtClean="0"/>
              <a:t>difference.</a:t>
            </a:r>
          </a:p>
          <a:p>
            <a:r>
              <a:rPr lang="en-GB" dirty="0" smtClean="0"/>
              <a:t>Instead </a:t>
            </a:r>
            <a:r>
              <a:rPr lang="en-GB" dirty="0"/>
              <a:t>of adding the </a:t>
            </a:r>
            <a:r>
              <a:rPr lang="en-GB" i="1" dirty="0"/>
              <a:t>velocity</a:t>
            </a:r>
            <a:r>
              <a:rPr lang="en-GB" dirty="0"/>
              <a:t> to the </a:t>
            </a:r>
            <a:r>
              <a:rPr lang="en-GB" dirty="0" smtClean="0"/>
              <a:t>steering </a:t>
            </a:r>
            <a:r>
              <a:rPr lang="en-GB" dirty="0"/>
              <a:t>vector, the </a:t>
            </a:r>
            <a:r>
              <a:rPr lang="en-GB" i="1" dirty="0"/>
              <a:t>position</a:t>
            </a:r>
            <a:r>
              <a:rPr lang="en-GB" dirty="0"/>
              <a:t> is added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45222"/>
            <a:ext cx="571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077" y="1917833"/>
            <a:ext cx="103319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	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cohesion(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boid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Vector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 = 0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EACH BOID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</a:t>
            </a:r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nearbyBoid.position</a:t>
            </a:r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END IF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Count++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FOR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="1" baseline="-25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baseline="-25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Count - 1</a:t>
            </a: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currentBoid</a:t>
            </a:r>
            <a:r>
              <a:rPr lang="en-GB" b="1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.position</a:t>
            </a:r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100</a:t>
            </a:r>
          </a:p>
          <a:p>
            <a:endParaRPr lang="en-GB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PROCEDURE</a:t>
            </a:r>
            <a:endParaRPr lang="en-GB" b="1" dirty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6540" y="901613"/>
            <a:ext cx="903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'centre of mass' is simply the average position of all the </a:t>
            </a:r>
            <a:r>
              <a:rPr lang="en-GB" dirty="0" err="1" smtClean="0"/>
              <a:t>boids</a:t>
            </a:r>
            <a:r>
              <a:rPr lang="en-GB" dirty="0" smtClean="0"/>
              <a:t>.  However, it makes sense to consider moving towards the average position of all </a:t>
            </a:r>
            <a:r>
              <a:rPr lang="en-GB" dirty="0" err="1" smtClean="0"/>
              <a:t>percieved</a:t>
            </a:r>
            <a:r>
              <a:rPr lang="en-GB" dirty="0" smtClean="0"/>
              <a:t> </a:t>
            </a:r>
            <a:r>
              <a:rPr lang="en-GB" dirty="0" err="1" smtClean="0"/>
              <a:t>boids</a:t>
            </a:r>
            <a:r>
              <a:rPr lang="en-GB" dirty="0" smtClean="0"/>
              <a:t> except itself i.e. the perceived centre of mass.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Separation is the </a:t>
            </a:r>
            <a:r>
              <a:rPr lang="en-GB" dirty="0" smtClean="0"/>
              <a:t>behaviour </a:t>
            </a:r>
            <a:r>
              <a:rPr lang="en-GB" dirty="0"/>
              <a:t>that causes an agent to steer away from all of its </a:t>
            </a:r>
            <a:r>
              <a:rPr lang="en-GB" dirty="0" smtClean="0"/>
              <a:t>neighbours.</a:t>
            </a:r>
          </a:p>
          <a:p>
            <a:r>
              <a:rPr lang="en-GB" dirty="0" smtClean="0"/>
              <a:t>The purpose of this rule is to make sure that the agents do not collide with each other.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56239"/>
            <a:ext cx="571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8827</TotalTime>
  <Words>515</Words>
  <Application>Microsoft Office PowerPoint</Application>
  <PresentationFormat>Widescreen</PresentationFormat>
  <Paragraphs>102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Trebuchet MS</vt:lpstr>
      <vt:lpstr>Berlin</vt:lpstr>
      <vt:lpstr>Flocking</vt:lpstr>
      <vt:lpstr>Flocking</vt:lpstr>
      <vt:lpstr>Flocking</vt:lpstr>
      <vt:lpstr>Flocking</vt:lpstr>
      <vt:lpstr>Alignment</vt:lpstr>
      <vt:lpstr>PowerPoint Presentation</vt:lpstr>
      <vt:lpstr>Cohesion</vt:lpstr>
      <vt:lpstr>PowerPoint Presentation</vt:lpstr>
      <vt:lpstr>Separation</vt:lpstr>
      <vt:lpstr>PowerPoint Presentation</vt:lpstr>
      <vt:lpstr>Combine With Steering</vt:lpstr>
      <vt:lpstr>How It Looks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Brian Dupee</dc:creator>
  <cp:lastModifiedBy>Mark Bennett</cp:lastModifiedBy>
  <cp:revision>49</cp:revision>
  <dcterms:created xsi:type="dcterms:W3CDTF">2015-01-13T16:36:06Z</dcterms:created>
  <dcterms:modified xsi:type="dcterms:W3CDTF">2018-10-29T08:47:08Z</dcterms:modified>
</cp:coreProperties>
</file>