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3" r:id="rId13"/>
    <p:sldId id="272" r:id="rId14"/>
    <p:sldId id="274" r:id="rId15"/>
    <p:sldId id="266" r:id="rId16"/>
    <p:sldId id="267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Player of Games</a:t>
            </a:r>
          </a:p>
        </p:txBody>
      </p:sp>
    </p:spTree>
    <p:extLst>
      <p:ext uri="{BB962C8B-B14F-4D97-AF65-F5344CB8AC3E}">
        <p14:creationId xmlns:p14="http://schemas.microsoft.com/office/powerpoint/2010/main" val="37213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given a choice of branches</a:t>
            </a:r>
          </a:p>
          <a:p>
            <a:r>
              <a:rPr lang="en-GB" dirty="0"/>
              <a:t>We need to select one</a:t>
            </a:r>
          </a:p>
          <a:p>
            <a:r>
              <a:rPr lang="en-GB" dirty="0"/>
              <a:t>We use a function which accounts for the number of times this branch has been explored and the number of wins recorded from this point</a:t>
            </a:r>
          </a:p>
          <a:p>
            <a:r>
              <a:rPr lang="en-GB" dirty="0"/>
              <a:t>We also want to retain an element of exploration</a:t>
            </a:r>
          </a:p>
          <a:p>
            <a:pPr lvl="1"/>
            <a:r>
              <a:rPr lang="en-GB" dirty="0"/>
              <a:t>Or the tree will not always find an optimal path</a:t>
            </a:r>
          </a:p>
          <a:p>
            <a:r>
              <a:rPr lang="en-GB" dirty="0"/>
              <a:t>We use a function called </a:t>
            </a:r>
            <a:r>
              <a:rPr lang="en-GB" i="1" dirty="0"/>
              <a:t>Upper Confidence Bound</a:t>
            </a:r>
          </a:p>
          <a:p>
            <a:r>
              <a:rPr lang="en-GB" dirty="0"/>
              <a:t>We then select the node with the </a:t>
            </a:r>
            <a:r>
              <a:rPr lang="en-GB" b="1" dirty="0"/>
              <a:t>highest</a:t>
            </a:r>
            <a:r>
              <a:rPr lang="en-GB" dirty="0"/>
              <a:t> value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632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0474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𝑈𝐶𝑇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𝑝𝑎𝑟𝑒𝑛𝑡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𝑛𝑜𝑑𝑒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𝑈𝐶𝑇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is the value for the current node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is the number of wins from the current node</a:t>
                </a:r>
              </a:p>
              <a:p>
                <a:pPr lvl="1"/>
                <a:r>
                  <a:rPr lang="en-GB" dirty="0"/>
                  <a:t>Note that this result is from the perspective of the </a:t>
                </a:r>
                <a:r>
                  <a:rPr lang="en-GB" i="1" dirty="0"/>
                  <a:t>current</a:t>
                </a:r>
                <a:r>
                  <a:rPr lang="en-GB" dirty="0"/>
                  <a:t> player</a:t>
                </a:r>
              </a:p>
              <a:p>
                <a:pPr lvl="1"/>
                <a:r>
                  <a:rPr lang="en-GB" dirty="0"/>
                  <a:t>The win count is inverted for the opposing player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is the number of times the current node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is a parameter controlling the balance between exploitation and exploration</a:t>
                </a:r>
              </a:p>
              <a:p>
                <a:pPr lvl="1"/>
                <a:r>
                  <a:rPr lang="en-GB" dirty="0"/>
                  <a:t>Usually found from experimentation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number of times the parent of the current node has been visited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04748"/>
              </a:xfrm>
              <a:blipFill rotWithShape="0">
                <a:blip r:embed="rId2"/>
                <a:stretch>
                  <a:fillRect l="-571" r="-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7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(More)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3" y="2596243"/>
            <a:ext cx="10286029" cy="3437163"/>
          </a:xfrm>
        </p:spPr>
      </p:pic>
      <p:sp>
        <p:nvSpPr>
          <p:cNvPr id="5" name="TextBox 4"/>
          <p:cNvSpPr txBox="1"/>
          <p:nvPr/>
        </p:nvSpPr>
        <p:spPr>
          <a:xfrm>
            <a:off x="4517868" y="6204857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node stores win/plays</a:t>
            </a:r>
          </a:p>
        </p:txBody>
      </p:sp>
    </p:spTree>
    <p:extLst>
      <p:ext uri="{BB962C8B-B14F-4D97-AF65-F5344CB8AC3E}">
        <p14:creationId xmlns:p14="http://schemas.microsoft.com/office/powerpoint/2010/main" val="25316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(Still More)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45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The two parts of the Upper Confidence Bound equation balance exploitation (following known good routes) against exploration (finding new paths)</a:t>
                </a:r>
              </a:p>
              <a:p>
                <a:r>
                  <a:rPr lang="en-GB" dirty="0"/>
                  <a:t>The first part of the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/>
                  <a:t> evaluates the success rate of this node</a:t>
                </a:r>
              </a:p>
              <a:p>
                <a:r>
                  <a:rPr lang="en-GB" dirty="0"/>
                  <a:t>The second part,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𝑛𝑜𝑑𝑒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/>
                  <a:t> forces exploration of nodes which are not often visited</a:t>
                </a:r>
              </a:p>
              <a:p>
                <a:pPr lvl="1"/>
                <a:r>
                  <a:rPr lang="en-GB" dirty="0"/>
                  <a:t>The number of wins has a lower influence at this stage</a:t>
                </a:r>
              </a:p>
              <a:p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rises the first part of the equation has more influence due to using logarithms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45570"/>
              </a:xfrm>
              <a:blipFill rotWithShape="0">
                <a:blip r:embed="rId2"/>
                <a:stretch>
                  <a:fillRect l="-888" t="-2941" r="-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1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F5C2-BFD4-434E-898C-4B0FFE85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CF95-C6FF-4B5D-B8B2-92ECE60C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simulation phase plays out the game from the </a:t>
            </a:r>
            <a:r>
              <a:rPr lang="en-GB" i="1" dirty="0"/>
              <a:t>current</a:t>
            </a:r>
            <a:r>
              <a:rPr lang="en-GB" dirty="0"/>
              <a:t> board state</a:t>
            </a:r>
          </a:p>
          <a:p>
            <a:r>
              <a:rPr lang="en-GB" dirty="0"/>
              <a:t>In the simplest case this can just consist of making random moves</a:t>
            </a:r>
          </a:p>
          <a:p>
            <a:pPr lvl="1"/>
            <a:r>
              <a:rPr lang="en-GB" dirty="0"/>
              <a:t>The quality of the moves will average out over multiple iterations</a:t>
            </a:r>
          </a:p>
          <a:p>
            <a:r>
              <a:rPr lang="en-GB" dirty="0"/>
              <a:t>Or a naive algorithm can be used</a:t>
            </a:r>
          </a:p>
          <a:p>
            <a:pPr lvl="1"/>
            <a:r>
              <a:rPr lang="en-GB" dirty="0"/>
              <a:t>E.g. choosing a move which just gives a short term advantage</a:t>
            </a:r>
          </a:p>
          <a:p>
            <a:r>
              <a:rPr lang="en-GB" dirty="0"/>
              <a:t>Once a game has reached a conclusion i.e. win or lose</a:t>
            </a:r>
          </a:p>
          <a:p>
            <a:pPr lvl="1"/>
            <a:r>
              <a:rPr lang="en-GB" dirty="0"/>
              <a:t>The algorithm returns to the tree node where it started the playout</a:t>
            </a:r>
          </a:p>
          <a:p>
            <a:pPr lvl="1"/>
            <a:r>
              <a:rPr lang="en-GB" dirty="0"/>
              <a:t>Backpropagation </a:t>
            </a:r>
            <a:r>
              <a:rPr lang="en-GB"/>
              <a:t>now proceeds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6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backpropagation phase updates the node values</a:t>
                </a:r>
              </a:p>
              <a:p>
                <a:r>
                  <a:rPr lang="en-GB" dirty="0"/>
                  <a:t>Once a playout has reached a win or lose situation</a:t>
                </a:r>
              </a:p>
              <a:p>
                <a:r>
                  <a:rPr lang="en-GB" dirty="0"/>
                  <a:t>The algorithm reverses back up the path it took</a:t>
                </a:r>
              </a:p>
              <a:p>
                <a:r>
                  <a:rPr lang="en-GB" dirty="0"/>
                  <a:t>If the result was a win,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is incremented by 1</a:t>
                </a:r>
              </a:p>
              <a:p>
                <a:pPr lvl="1"/>
                <a:r>
                  <a:rPr lang="en-GB" dirty="0"/>
                  <a:t>Otherwise it is -1 for a loss (for the current player)</a:t>
                </a:r>
              </a:p>
              <a:p>
                <a:r>
                  <a:rPr lang="en-GB" dirty="0"/>
                  <a:t>In either case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/>
                  <a:t> is always incremented by 1</a:t>
                </a:r>
              </a:p>
              <a:p>
                <a:r>
                  <a:rPr lang="en-GB" dirty="0"/>
                  <a:t>This process tracks the number of wins from the current node over the number of times that node has been tried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4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Monte Carlo Tree Search algorithm progressively builds the tree</a:t>
            </a:r>
          </a:p>
          <a:p>
            <a:r>
              <a:rPr lang="en-GB" dirty="0"/>
              <a:t>The algorithm needs to be iterated over many times</a:t>
            </a:r>
          </a:p>
          <a:p>
            <a:r>
              <a:rPr lang="en-GB" dirty="0"/>
              <a:t>It is possible to stop these iterations either after a specified amount of time</a:t>
            </a:r>
          </a:p>
          <a:p>
            <a:r>
              <a:rPr lang="en-GB" dirty="0"/>
              <a:t>Or after a satisfactory level of performance has been achieved</a:t>
            </a:r>
          </a:p>
          <a:p>
            <a:r>
              <a:rPr lang="en-GB" dirty="0"/>
              <a:t>The more iterations the algorithm has had</a:t>
            </a:r>
          </a:p>
          <a:p>
            <a:r>
              <a:rPr lang="en-GB" dirty="0"/>
              <a:t>The better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1494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36" y="2266353"/>
            <a:ext cx="7608264" cy="4199762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9195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Does not need explicit evaluation function</a:t>
            </a:r>
          </a:p>
          <a:p>
            <a:pPr lvl="2"/>
            <a:r>
              <a:rPr lang="en-GB" dirty="0"/>
              <a:t>Just tracks number of wins</a:t>
            </a:r>
          </a:p>
          <a:p>
            <a:pPr lvl="1"/>
            <a:r>
              <a:rPr lang="en-GB" dirty="0"/>
              <a:t>The tree only builds promising path so is much smaller</a:t>
            </a:r>
          </a:p>
          <a:p>
            <a:pPr lvl="2"/>
            <a:r>
              <a:rPr lang="en-GB" dirty="0"/>
              <a:t>Good for complex games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Can be slow to converge</a:t>
            </a:r>
          </a:p>
          <a:p>
            <a:pPr lvl="2"/>
            <a:r>
              <a:rPr lang="en-GB" dirty="0"/>
              <a:t>Some enhancements have been made to improve this</a:t>
            </a:r>
          </a:p>
          <a:p>
            <a:pPr lvl="2"/>
            <a:r>
              <a:rPr lang="en-GB" dirty="0"/>
              <a:t>Do some research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06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AlphaGo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Googles famous </a:t>
            </a:r>
            <a:r>
              <a:rPr lang="en-GB" dirty="0" err="1"/>
              <a:t>AlphaGo</a:t>
            </a:r>
            <a:r>
              <a:rPr lang="en-GB" dirty="0"/>
              <a:t> program uses MCTS</a:t>
            </a:r>
          </a:p>
          <a:p>
            <a:r>
              <a:rPr lang="en-GB" dirty="0"/>
              <a:t>Play the game of Go</a:t>
            </a:r>
          </a:p>
          <a:p>
            <a:pPr lvl="1"/>
            <a:r>
              <a:rPr lang="en-GB" dirty="0"/>
              <a:t>Go is one of the hardest board games for AI</a:t>
            </a:r>
          </a:p>
          <a:p>
            <a:pPr lvl="1"/>
            <a:r>
              <a:rPr lang="en-GB" dirty="0"/>
              <a:t>Due to large number of board states</a:t>
            </a:r>
          </a:p>
          <a:p>
            <a:r>
              <a:rPr lang="en-GB" dirty="0"/>
              <a:t>Uses neural networks to evaluate board positions</a:t>
            </a:r>
          </a:p>
          <a:p>
            <a:r>
              <a:rPr lang="en-GB" dirty="0"/>
              <a:t>Beat human world champions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 Board Game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board game consists of a sequence of moves</a:t>
            </a:r>
          </a:p>
          <a:p>
            <a:r>
              <a:rPr lang="en-GB" dirty="0"/>
              <a:t>Each player takes a turn</a:t>
            </a:r>
          </a:p>
          <a:p>
            <a:r>
              <a:rPr lang="en-GB" dirty="0"/>
              <a:t>Each move updates the board</a:t>
            </a:r>
          </a:p>
          <a:p>
            <a:pPr lvl="1"/>
            <a:r>
              <a:rPr lang="en-GB" dirty="0"/>
              <a:t>This results in a new </a:t>
            </a:r>
            <a:r>
              <a:rPr lang="en-GB" i="1" dirty="0"/>
              <a:t>board state</a:t>
            </a:r>
            <a:endParaRPr lang="en-GB" dirty="0"/>
          </a:p>
          <a:p>
            <a:pPr lvl="1"/>
            <a:r>
              <a:rPr lang="en-GB" dirty="0"/>
              <a:t>The move must be legal</a:t>
            </a:r>
          </a:p>
          <a:p>
            <a:pPr lvl="1"/>
            <a:r>
              <a:rPr lang="en-GB" dirty="0"/>
              <a:t>This restricts the number of possible board states</a:t>
            </a:r>
          </a:p>
          <a:p>
            <a:r>
              <a:rPr lang="en-GB" dirty="0"/>
              <a:t>Therefore, from each board state</a:t>
            </a:r>
          </a:p>
          <a:p>
            <a:pPr lvl="1"/>
            <a:r>
              <a:rPr lang="en-GB" dirty="0"/>
              <a:t>One or more new board states can be generated</a:t>
            </a:r>
          </a:p>
          <a:p>
            <a:r>
              <a:rPr lang="en-GB" dirty="0"/>
              <a:t>This situation can be represented as a </a:t>
            </a:r>
            <a:r>
              <a:rPr lang="en-GB" i="1" dirty="0"/>
              <a:t>tree</a:t>
            </a:r>
            <a:r>
              <a:rPr lang="en-GB" dirty="0"/>
              <a:t>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7403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Noughts and Crosses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3" y="2132693"/>
            <a:ext cx="5571374" cy="4521115"/>
          </a:xfrm>
        </p:spPr>
      </p:pic>
    </p:spTree>
    <p:extLst>
      <p:ext uri="{BB962C8B-B14F-4D97-AF65-F5344CB8AC3E}">
        <p14:creationId xmlns:p14="http://schemas.microsoft.com/office/powerpoint/2010/main" val="38403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data structure allows to navigate legal board states</a:t>
            </a:r>
          </a:p>
          <a:p>
            <a:r>
              <a:rPr lang="en-GB" dirty="0"/>
              <a:t>We can do this by descending through the tree branches</a:t>
            </a:r>
          </a:p>
          <a:p>
            <a:r>
              <a:rPr lang="en-GB" dirty="0"/>
              <a:t>The final board state (a win or loss) is a </a:t>
            </a:r>
            <a:r>
              <a:rPr lang="en-GB" i="1" dirty="0"/>
              <a:t>leaf node</a:t>
            </a:r>
            <a:endParaRPr lang="en-GB" dirty="0"/>
          </a:p>
          <a:p>
            <a:r>
              <a:rPr lang="en-GB" dirty="0"/>
              <a:t>We descend the branches until we reach a leaf node</a:t>
            </a:r>
          </a:p>
          <a:p>
            <a:pPr lvl="1"/>
            <a:r>
              <a:rPr lang="en-GB" dirty="0"/>
              <a:t>Of course, every second branch is the opponents move so we have no choice about it</a:t>
            </a:r>
          </a:p>
          <a:p>
            <a:pPr lvl="1"/>
            <a:r>
              <a:rPr lang="en-GB" dirty="0"/>
              <a:t>We can still evaluate it though</a:t>
            </a:r>
          </a:p>
          <a:p>
            <a:r>
              <a:rPr lang="en-GB" dirty="0"/>
              <a:t>This process represents a series of moves to reach a games conclusion</a:t>
            </a:r>
          </a:p>
          <a:p>
            <a:r>
              <a:rPr lang="en-GB" dirty="0"/>
              <a:t>We can use this process to play the game</a:t>
            </a:r>
          </a:p>
        </p:txBody>
      </p:sp>
    </p:spTree>
    <p:extLst>
      <p:ext uri="{BB962C8B-B14F-4D97-AF65-F5344CB8AC3E}">
        <p14:creationId xmlns:p14="http://schemas.microsoft.com/office/powerpoint/2010/main" val="13028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our tree, we need to choose which branch to go down</a:t>
            </a:r>
          </a:p>
          <a:p>
            <a:r>
              <a:rPr lang="en-GB" dirty="0"/>
              <a:t>To do this we need some way to </a:t>
            </a:r>
            <a:r>
              <a:rPr lang="en-GB" i="1" dirty="0"/>
              <a:t>evaluate</a:t>
            </a:r>
            <a:r>
              <a:rPr lang="en-GB" dirty="0"/>
              <a:t> each branch</a:t>
            </a:r>
          </a:p>
          <a:p>
            <a:r>
              <a:rPr lang="en-GB" dirty="0"/>
              <a:t>This will allow us to choose the best branch</a:t>
            </a:r>
          </a:p>
          <a:p>
            <a:r>
              <a:rPr lang="en-GB" dirty="0"/>
              <a:t>Therefore each branch must have a value associated with it</a:t>
            </a:r>
          </a:p>
          <a:p>
            <a:r>
              <a:rPr lang="en-GB" dirty="0"/>
              <a:t>This can be hard coded, using an expert game players judgement</a:t>
            </a:r>
          </a:p>
          <a:p>
            <a:r>
              <a:rPr lang="en-GB" dirty="0"/>
              <a:t>Or calculated: This is how Monte Carlo Tree Search works</a:t>
            </a:r>
          </a:p>
          <a:p>
            <a:r>
              <a:rPr lang="en-GB" dirty="0"/>
              <a:t>We will be looking at this approach</a:t>
            </a:r>
          </a:p>
        </p:txBody>
      </p:sp>
    </p:spTree>
    <p:extLst>
      <p:ext uri="{BB962C8B-B14F-4D97-AF65-F5344CB8AC3E}">
        <p14:creationId xmlns:p14="http://schemas.microsoft.com/office/powerpoint/2010/main" val="91020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With Game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simple game, such as noughts and crosses the tree is small</a:t>
            </a:r>
          </a:p>
          <a:p>
            <a:r>
              <a:rPr lang="en-GB" dirty="0"/>
              <a:t>So it is fast to execute</a:t>
            </a:r>
          </a:p>
          <a:p>
            <a:r>
              <a:rPr lang="en-GB" dirty="0"/>
              <a:t>With more complex games</a:t>
            </a:r>
          </a:p>
          <a:p>
            <a:pPr lvl="1"/>
            <a:r>
              <a:rPr lang="en-GB" dirty="0"/>
              <a:t>Chess</a:t>
            </a:r>
          </a:p>
          <a:p>
            <a:pPr lvl="1"/>
            <a:r>
              <a:rPr lang="en-GB" dirty="0"/>
              <a:t>Go</a:t>
            </a:r>
          </a:p>
          <a:p>
            <a:r>
              <a:rPr lang="en-GB" dirty="0"/>
              <a:t>The trees can get </a:t>
            </a:r>
            <a:r>
              <a:rPr lang="en-GB" b="1" dirty="0"/>
              <a:t>very</a:t>
            </a:r>
            <a:r>
              <a:rPr lang="en-GB" dirty="0"/>
              <a:t> large</a:t>
            </a:r>
          </a:p>
          <a:p>
            <a:pPr lvl="1"/>
            <a:r>
              <a:rPr lang="en-GB" dirty="0"/>
              <a:t>The number of possible Go moves is </a:t>
            </a:r>
            <a:r>
              <a:rPr lang="en-GB" b="1" dirty="0"/>
              <a:t>much</a:t>
            </a:r>
            <a:r>
              <a:rPr lang="en-GB" dirty="0"/>
              <a:t> greater than the number of atoms in the universe</a:t>
            </a:r>
          </a:p>
          <a:p>
            <a:r>
              <a:rPr lang="en-GB" dirty="0"/>
              <a:t>The universe would die before we found an optimal path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7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Solve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keep the tree as small as possible</a:t>
            </a:r>
          </a:p>
          <a:p>
            <a:r>
              <a:rPr lang="en-GB" dirty="0"/>
              <a:t>We can prune branches with a small evaluation value</a:t>
            </a:r>
          </a:p>
          <a:p>
            <a:pPr lvl="1"/>
            <a:r>
              <a:rPr lang="en-GB" dirty="0"/>
              <a:t>This can work</a:t>
            </a:r>
          </a:p>
          <a:p>
            <a:pPr lvl="1"/>
            <a:r>
              <a:rPr lang="en-GB" dirty="0"/>
              <a:t>But sometimes a path with a low value at first can become good later</a:t>
            </a:r>
          </a:p>
          <a:p>
            <a:pPr lvl="1"/>
            <a:r>
              <a:rPr lang="en-GB" dirty="0"/>
              <a:t>We must be careful doing this</a:t>
            </a:r>
          </a:p>
          <a:p>
            <a:r>
              <a:rPr lang="en-GB" dirty="0"/>
              <a:t>Or we can try to keep the number of branches low</a:t>
            </a:r>
          </a:p>
          <a:p>
            <a:r>
              <a:rPr lang="en-GB" dirty="0"/>
              <a:t>This is the approach taken by Monte Carlo Tree Search</a:t>
            </a:r>
          </a:p>
        </p:txBody>
      </p:sp>
    </p:spTree>
    <p:extLst>
      <p:ext uri="{BB962C8B-B14F-4D97-AF65-F5344CB8AC3E}">
        <p14:creationId xmlns:p14="http://schemas.microsoft.com/office/powerpoint/2010/main" val="27495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3729"/>
            <a:ext cx="9613861" cy="46454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The basic algorithm is as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Selection Phase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From the root (game start) node select an optimal child node</a:t>
            </a:r>
          </a:p>
          <a:p>
            <a:pPr lvl="3"/>
            <a:r>
              <a:rPr lang="en-GB" dirty="0"/>
              <a:t>We will look at how to select shortly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Proceed down this branch until a leaf node is reached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Expansion Phase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If the leaf node is </a:t>
            </a:r>
            <a:r>
              <a:rPr lang="en-GB" i="1" dirty="0"/>
              <a:t>not</a:t>
            </a:r>
            <a:r>
              <a:rPr lang="en-GB" dirty="0"/>
              <a:t> an end state i.e. game won or lost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Randomly add a new branch and child node to the current node</a:t>
            </a:r>
          </a:p>
          <a:p>
            <a:pPr lvl="3"/>
            <a:r>
              <a:rPr lang="en-GB" dirty="0"/>
              <a:t>Effectively we select a new move randomly</a:t>
            </a:r>
          </a:p>
          <a:p>
            <a:pPr lvl="3"/>
            <a:r>
              <a:rPr lang="en-GB" dirty="0"/>
              <a:t>Can also use a heuristic to improve on randomness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Simulation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Play out a full game from the current node until an end state (win / lose) is reached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Backpropagation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Reverse our path back up the tree updating the evaluation function as we go</a:t>
            </a:r>
          </a:p>
          <a:p>
            <a:pPr marL="1257300" lvl="2" indent="-3429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95" y="2358934"/>
            <a:ext cx="8684211" cy="3854087"/>
          </a:xfrm>
        </p:spPr>
      </p:pic>
    </p:spTree>
    <p:extLst>
      <p:ext uri="{BB962C8B-B14F-4D97-AF65-F5344CB8AC3E}">
        <p14:creationId xmlns:p14="http://schemas.microsoft.com/office/powerpoint/2010/main" val="1776691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675</TotalTime>
  <Words>1098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Trebuchet MS</vt:lpstr>
      <vt:lpstr>Berlin</vt:lpstr>
      <vt:lpstr>Monte Carlo Tree Search</vt:lpstr>
      <vt:lpstr>Representing a Board Game as a Tree</vt:lpstr>
      <vt:lpstr>Noughts and Crosses Example</vt:lpstr>
      <vt:lpstr>Navigating The Tree</vt:lpstr>
      <vt:lpstr>Choosing a Route</vt:lpstr>
      <vt:lpstr>Problem With Game Trees</vt:lpstr>
      <vt:lpstr>How to Solve This</vt:lpstr>
      <vt:lpstr>How Does it Work</vt:lpstr>
      <vt:lpstr>Visualisation</vt:lpstr>
      <vt:lpstr>Selection Function</vt:lpstr>
      <vt:lpstr>Upper Confidence Bound</vt:lpstr>
      <vt:lpstr>Upper Confidence Bound (More)</vt:lpstr>
      <vt:lpstr>Upper Confidence Bound (Still More)</vt:lpstr>
      <vt:lpstr>Simulation</vt:lpstr>
      <vt:lpstr>Backpropagation</vt:lpstr>
      <vt:lpstr>Multiple Iterations</vt:lpstr>
      <vt:lpstr>Example Tree</vt:lpstr>
      <vt:lpstr>Pros And Cons</vt:lpstr>
      <vt:lpstr>AlphaGo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Mark Bennett</dc:creator>
  <cp:lastModifiedBy>Mark Bennett</cp:lastModifiedBy>
  <cp:revision>86</cp:revision>
  <dcterms:created xsi:type="dcterms:W3CDTF">2017-01-09T11:47:17Z</dcterms:created>
  <dcterms:modified xsi:type="dcterms:W3CDTF">2018-12-02T21:46:37Z</dcterms:modified>
</cp:coreProperties>
</file>