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Roboto"/>
      <p:regular r:id="rId20"/>
      <p:bold r:id="rId21"/>
      <p:italic r:id="rId22"/>
      <p:boldItalic r:id="rId23"/>
    </p:embeddedFon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schemas.openxmlformats.org/officeDocument/2006/relationships/font" Target="fonts/ArialBlack-regular.fnt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d048c1240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d048c124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d048c1240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d048c124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d048c1240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d048c12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3"/>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0070C0"/>
                </a:solidFill>
                <a:latin typeface="Times New Roman"/>
                <a:ea typeface="Times New Roman"/>
                <a:cs typeface="Times New Roman"/>
                <a:sym typeface="Times New Roman"/>
              </a:defRPr>
            </a:lvl1pPr>
            <a:lvl2pPr indent="0" lvl="1" marL="0" algn="r">
              <a:spcBef>
                <a:spcPts val="0"/>
              </a:spcBef>
              <a:buNone/>
              <a:defRPr b="1" sz="1200">
                <a:solidFill>
                  <a:srgbClr val="0070C0"/>
                </a:solidFill>
                <a:latin typeface="Times New Roman"/>
                <a:ea typeface="Times New Roman"/>
                <a:cs typeface="Times New Roman"/>
                <a:sym typeface="Times New Roman"/>
              </a:defRPr>
            </a:lvl2pPr>
            <a:lvl3pPr indent="0" lvl="2" marL="0" algn="r">
              <a:spcBef>
                <a:spcPts val="0"/>
              </a:spcBef>
              <a:buNone/>
              <a:defRPr b="1" sz="1200">
                <a:solidFill>
                  <a:srgbClr val="0070C0"/>
                </a:solidFill>
                <a:latin typeface="Times New Roman"/>
                <a:ea typeface="Times New Roman"/>
                <a:cs typeface="Times New Roman"/>
                <a:sym typeface="Times New Roman"/>
              </a:defRPr>
            </a:lvl3pPr>
            <a:lvl4pPr indent="0" lvl="3" marL="0" algn="r">
              <a:spcBef>
                <a:spcPts val="0"/>
              </a:spcBef>
              <a:buNone/>
              <a:defRPr b="1" sz="1200">
                <a:solidFill>
                  <a:srgbClr val="0070C0"/>
                </a:solidFill>
                <a:latin typeface="Times New Roman"/>
                <a:ea typeface="Times New Roman"/>
                <a:cs typeface="Times New Roman"/>
                <a:sym typeface="Times New Roman"/>
              </a:defRPr>
            </a:lvl4pPr>
            <a:lvl5pPr indent="0" lvl="4" marL="0" algn="r">
              <a:spcBef>
                <a:spcPts val="0"/>
              </a:spcBef>
              <a:buNone/>
              <a:defRPr b="1" sz="1200">
                <a:solidFill>
                  <a:srgbClr val="0070C0"/>
                </a:solidFill>
                <a:latin typeface="Times New Roman"/>
                <a:ea typeface="Times New Roman"/>
                <a:cs typeface="Times New Roman"/>
                <a:sym typeface="Times New Roman"/>
              </a:defRPr>
            </a:lvl5pPr>
            <a:lvl6pPr indent="0" lvl="5" marL="0" algn="r">
              <a:spcBef>
                <a:spcPts val="0"/>
              </a:spcBef>
              <a:buNone/>
              <a:defRPr b="1" sz="1200">
                <a:solidFill>
                  <a:srgbClr val="0070C0"/>
                </a:solidFill>
                <a:latin typeface="Times New Roman"/>
                <a:ea typeface="Times New Roman"/>
                <a:cs typeface="Times New Roman"/>
                <a:sym typeface="Times New Roman"/>
              </a:defRPr>
            </a:lvl6pPr>
            <a:lvl7pPr indent="0" lvl="6" marL="0" algn="r">
              <a:spcBef>
                <a:spcPts val="0"/>
              </a:spcBef>
              <a:buNone/>
              <a:defRPr b="1" sz="1200">
                <a:solidFill>
                  <a:srgbClr val="0070C0"/>
                </a:solidFill>
                <a:latin typeface="Times New Roman"/>
                <a:ea typeface="Times New Roman"/>
                <a:cs typeface="Times New Roman"/>
                <a:sym typeface="Times New Roman"/>
              </a:defRPr>
            </a:lvl7pPr>
            <a:lvl8pPr indent="0" lvl="7" marL="0" algn="r">
              <a:spcBef>
                <a:spcPts val="0"/>
              </a:spcBef>
              <a:buNone/>
              <a:defRPr b="1" sz="1200">
                <a:solidFill>
                  <a:srgbClr val="0070C0"/>
                </a:solidFill>
                <a:latin typeface="Times New Roman"/>
                <a:ea typeface="Times New Roman"/>
                <a:cs typeface="Times New Roman"/>
                <a:sym typeface="Times New Roman"/>
              </a:defRPr>
            </a:lvl8pPr>
            <a:lvl9pPr indent="0" lvl="8" marL="0" algn="r">
              <a:spcBef>
                <a:spcPts val="0"/>
              </a:spcBef>
              <a:buNone/>
              <a:defRPr b="1" sz="1200">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pic>
        <p:nvPicPr>
          <p:cNvPr descr="LOGO.gif" id="31" name="Google Shape;31;p4"/>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34" name="Google Shape;34;p4"/>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logo.jpg" id="36" name="Google Shape;36;p4"/>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7" name="Google Shape;37;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0070C0"/>
                </a:solidFill>
                <a:latin typeface="Times New Roman"/>
                <a:ea typeface="Times New Roman"/>
                <a:cs typeface="Times New Roman"/>
                <a:sym typeface="Times New Roman"/>
              </a:defRPr>
            </a:lvl1pPr>
            <a:lvl2pPr indent="0" lvl="1" marL="0" algn="r">
              <a:spcBef>
                <a:spcPts val="0"/>
              </a:spcBef>
              <a:buNone/>
              <a:defRPr b="1" sz="1200">
                <a:solidFill>
                  <a:srgbClr val="0070C0"/>
                </a:solidFill>
                <a:latin typeface="Times New Roman"/>
                <a:ea typeface="Times New Roman"/>
                <a:cs typeface="Times New Roman"/>
                <a:sym typeface="Times New Roman"/>
              </a:defRPr>
            </a:lvl2pPr>
            <a:lvl3pPr indent="0" lvl="2" marL="0" algn="r">
              <a:spcBef>
                <a:spcPts val="0"/>
              </a:spcBef>
              <a:buNone/>
              <a:defRPr b="1" sz="1200">
                <a:solidFill>
                  <a:srgbClr val="0070C0"/>
                </a:solidFill>
                <a:latin typeface="Times New Roman"/>
                <a:ea typeface="Times New Roman"/>
                <a:cs typeface="Times New Roman"/>
                <a:sym typeface="Times New Roman"/>
              </a:defRPr>
            </a:lvl3pPr>
            <a:lvl4pPr indent="0" lvl="3" marL="0" algn="r">
              <a:spcBef>
                <a:spcPts val="0"/>
              </a:spcBef>
              <a:buNone/>
              <a:defRPr b="1" sz="1200">
                <a:solidFill>
                  <a:srgbClr val="0070C0"/>
                </a:solidFill>
                <a:latin typeface="Times New Roman"/>
                <a:ea typeface="Times New Roman"/>
                <a:cs typeface="Times New Roman"/>
                <a:sym typeface="Times New Roman"/>
              </a:defRPr>
            </a:lvl4pPr>
            <a:lvl5pPr indent="0" lvl="4" marL="0" algn="r">
              <a:spcBef>
                <a:spcPts val="0"/>
              </a:spcBef>
              <a:buNone/>
              <a:defRPr b="1" sz="1200">
                <a:solidFill>
                  <a:srgbClr val="0070C0"/>
                </a:solidFill>
                <a:latin typeface="Times New Roman"/>
                <a:ea typeface="Times New Roman"/>
                <a:cs typeface="Times New Roman"/>
                <a:sym typeface="Times New Roman"/>
              </a:defRPr>
            </a:lvl5pPr>
            <a:lvl6pPr indent="0" lvl="5" marL="0" algn="r">
              <a:spcBef>
                <a:spcPts val="0"/>
              </a:spcBef>
              <a:buNone/>
              <a:defRPr b="1" sz="1200">
                <a:solidFill>
                  <a:srgbClr val="0070C0"/>
                </a:solidFill>
                <a:latin typeface="Times New Roman"/>
                <a:ea typeface="Times New Roman"/>
                <a:cs typeface="Times New Roman"/>
                <a:sym typeface="Times New Roman"/>
              </a:defRPr>
            </a:lvl6pPr>
            <a:lvl7pPr indent="0" lvl="6" marL="0" algn="r">
              <a:spcBef>
                <a:spcPts val="0"/>
              </a:spcBef>
              <a:buNone/>
              <a:defRPr b="1" sz="1200">
                <a:solidFill>
                  <a:srgbClr val="0070C0"/>
                </a:solidFill>
                <a:latin typeface="Times New Roman"/>
                <a:ea typeface="Times New Roman"/>
                <a:cs typeface="Times New Roman"/>
                <a:sym typeface="Times New Roman"/>
              </a:defRPr>
            </a:lvl7pPr>
            <a:lvl8pPr indent="0" lvl="7" marL="0" algn="r">
              <a:spcBef>
                <a:spcPts val="0"/>
              </a:spcBef>
              <a:buNone/>
              <a:defRPr b="1" sz="1200">
                <a:solidFill>
                  <a:srgbClr val="0070C0"/>
                </a:solidFill>
                <a:latin typeface="Times New Roman"/>
                <a:ea typeface="Times New Roman"/>
                <a:cs typeface="Times New Roman"/>
                <a:sym typeface="Times New Roman"/>
              </a:defRPr>
            </a:lvl8pPr>
            <a:lvl9pPr indent="0" lvl="8" marL="0" algn="r">
              <a:spcBef>
                <a:spcPts val="0"/>
              </a:spcBef>
              <a:buNone/>
              <a:defRPr b="1" sz="1200">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1pPr>
            <a:lvl2pPr indent="0" lvl="1"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2pPr>
            <a:lvl3pPr indent="0" lvl="2"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3pPr>
            <a:lvl4pPr indent="0" lvl="3"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4pPr>
            <a:lvl5pPr indent="0" lvl="4"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5pPr>
            <a:lvl6pPr indent="0" lvl="5"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6pPr>
            <a:lvl7pPr indent="0" lvl="6"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7pPr>
            <a:lvl8pPr indent="0" lvl="7"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8pPr>
            <a:lvl9pPr indent="0" lvl="8"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3" name="Google Shape;13;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4" name="Google Shape;14;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7" name="Google Shape;17;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logo.jpg" id="19" name="Google Shape;19;p1"/>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transition advTm="4000">
    <p:cu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www.goog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5"/>
          <p:cNvSpPr txBox="1"/>
          <p:nvPr/>
        </p:nvSpPr>
        <p:spPr>
          <a:xfrm>
            <a:off x="1102558" y="1058950"/>
            <a:ext cx="66246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0000"/>
                </a:solidFill>
                <a:latin typeface="Arial Black"/>
                <a:ea typeface="Arial Black"/>
                <a:cs typeface="Arial Black"/>
                <a:sym typeface="Arial Black"/>
              </a:rPr>
              <a:t>Front End Engineering-I Project</a:t>
            </a:r>
            <a:endParaRPr sz="3600">
              <a:solidFill>
                <a:srgbClr val="FF0000"/>
              </a:solidFill>
              <a:latin typeface="Arial Black"/>
              <a:ea typeface="Arial Black"/>
              <a:cs typeface="Arial Black"/>
              <a:sym typeface="Arial Black"/>
            </a:endParaRPr>
          </a:p>
        </p:txBody>
      </p:sp>
      <p:sp>
        <p:nvSpPr>
          <p:cNvPr id="47" name="Google Shape;47;p5"/>
          <p:cNvSpPr txBox="1"/>
          <p:nvPr/>
        </p:nvSpPr>
        <p:spPr>
          <a:xfrm>
            <a:off x="3275856" y="4653136"/>
            <a:ext cx="25519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5"/>
          <p:cNvSpPr txBox="1"/>
          <p:nvPr/>
        </p:nvSpPr>
        <p:spPr>
          <a:xfrm>
            <a:off x="2015700" y="2351951"/>
            <a:ext cx="5112600" cy="3309300"/>
          </a:xfrm>
          <a:prstGeom prst="rect">
            <a:avLst/>
          </a:prstGeom>
          <a:solidFill>
            <a:srgbClr val="F3F3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Team Details: SURVEY FORM PROJECT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TEAM:</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Pranya: 2210990670</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PRASHANT: 2210990671</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Pratham Garg: 2210990672</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Pratham /khanna: 2210990673</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Faculty Coordinator: </a:t>
            </a:r>
            <a:r>
              <a:rPr b="1" lang="en-US" sz="1300">
                <a:solidFill>
                  <a:srgbClr val="1F1F1F"/>
                </a:solidFill>
                <a:highlight>
                  <a:srgbClr val="FFFFFF"/>
                </a:highlight>
                <a:latin typeface="Roboto"/>
                <a:ea typeface="Roboto"/>
                <a:cs typeface="Roboto"/>
                <a:sym typeface="Roboto"/>
              </a:rPr>
              <a:t>Dr. Mandeep Kaur</a:t>
            </a:r>
            <a:endParaRPr b="1" sz="1300">
              <a:solidFill>
                <a:srgbClr val="1F1F1F"/>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300">
              <a:solidFill>
                <a:srgbClr val="1F1F1F"/>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txBox="1"/>
          <p:nvPr/>
        </p:nvSpPr>
        <p:spPr>
          <a:xfrm>
            <a:off x="1187624" y="5661248"/>
            <a:ext cx="694709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Times New Roman"/>
                <a:ea typeface="Times New Roman"/>
                <a:cs typeface="Times New Roman"/>
                <a:sym typeface="Times New Roman"/>
              </a:rPr>
              <a:t>Chitkara University Institute of Engineering and Technology, </a:t>
            </a:r>
            <a:endParaRPr/>
          </a:p>
          <a:p>
            <a:pPr indent="0" lvl="0" marL="0" marR="0" rtl="0" algn="ctr">
              <a:spcBef>
                <a:spcPts val="0"/>
              </a:spcBef>
              <a:spcAft>
                <a:spcPts val="0"/>
              </a:spcAft>
              <a:buNone/>
            </a:pPr>
            <a:r>
              <a:rPr b="1" lang="en-US" sz="2000">
                <a:solidFill>
                  <a:srgbClr val="FF0000"/>
                </a:solidFill>
                <a:latin typeface="Times New Roman"/>
                <a:ea typeface="Times New Roman"/>
                <a:cs typeface="Times New Roman"/>
                <a:sym typeface="Times New Roman"/>
              </a:rPr>
              <a:t>Chitkara University, Punjab</a:t>
            </a:r>
            <a:endParaRPr b="1" sz="2000">
              <a:solidFill>
                <a:srgbClr val="FF0000"/>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4"/>
          <p:cNvPicPr preferRelativeResize="0"/>
          <p:nvPr/>
        </p:nvPicPr>
        <p:blipFill>
          <a:blip r:embed="rId3">
            <a:alphaModFix/>
          </a:blip>
          <a:stretch>
            <a:fillRect/>
          </a:stretch>
        </p:blipFill>
        <p:spPr>
          <a:xfrm>
            <a:off x="0" y="805675"/>
            <a:ext cx="9144000" cy="589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395519"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Bonus Feature(optional)</a:t>
            </a:r>
            <a:endParaRPr b="1"/>
          </a:p>
        </p:txBody>
      </p:sp>
      <p:sp>
        <p:nvSpPr>
          <p:cNvPr id="107" name="Google Shape;107;p15"/>
          <p:cNvSpPr/>
          <p:nvPr/>
        </p:nvSpPr>
        <p:spPr>
          <a:xfrm>
            <a:off x="395536" y="1196752"/>
            <a:ext cx="8136904" cy="1077218"/>
          </a:xfrm>
          <a:prstGeom prst="rect">
            <a:avLst/>
          </a:prstGeom>
          <a:noFill/>
          <a:ln>
            <a:noFill/>
          </a:ln>
        </p:spPr>
        <p:txBody>
          <a:bodyPr anchorCtr="0" anchor="t" bIns="45700" lIns="91425" spcFirstLastPara="1" rIns="91425" wrap="square" tIns="45700">
            <a:spAutoFit/>
          </a:bodyPr>
          <a:lstStyle/>
          <a:p>
            <a:pPr indent="-203200" lvl="0" marL="0" marR="0" rtl="0" algn="l">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Target audience</a:t>
            </a:r>
            <a:r>
              <a:rPr lang="en-US" sz="3200">
                <a:solidFill>
                  <a:schemeClr val="dk1"/>
                </a:solidFill>
                <a:latin typeface="Times New Roman"/>
                <a:ea typeface="Times New Roman"/>
                <a:cs typeface="Times New Roman"/>
                <a:sym typeface="Times New Roman"/>
              </a:rPr>
              <a:t>: Our survey form is designed to target a specific audience, which is the students and faculty of  Chitkara University. To get people connected to carry-out more swift collaborations for research and projects. The data is able to gather more valuable insights and feedback.</a:t>
            </a:r>
            <a:endParaRPr sz="320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212069" y="152573"/>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Conclusion</a:t>
            </a:r>
            <a:endParaRPr b="1"/>
          </a:p>
        </p:txBody>
      </p:sp>
      <p:sp>
        <p:nvSpPr>
          <p:cNvPr id="113" name="Google Shape;113;p16"/>
          <p:cNvSpPr/>
          <p:nvPr/>
        </p:nvSpPr>
        <p:spPr>
          <a:xfrm>
            <a:off x="140050" y="1159820"/>
            <a:ext cx="7936200" cy="547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In conclusion, our HTML and CSS survey form project provides an effective means of collecting data from both students and faculty, facilitating research and project collaborations. By creating a user-friendly interface with customizable fields,  analytics and reporting, and accessibility features, we have developed a unique and valuable tool for gathering insights and feedback. We are confident that this survey form project will enable us to better understand the needs and preferences of our target audience, and help us to collaborate more effectively on future research and projects.</a:t>
            </a:r>
            <a:endParaRPr sz="1000"/>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nvSpPr>
        <p:spPr>
          <a:xfrm>
            <a:off x="467544"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References/Links used</a:t>
            </a:r>
            <a:endParaRPr b="1"/>
          </a:p>
        </p:txBody>
      </p:sp>
      <p:sp>
        <p:nvSpPr>
          <p:cNvPr id="119" name="Google Shape;119;p17"/>
          <p:cNvSpPr/>
          <p:nvPr/>
        </p:nvSpPr>
        <p:spPr>
          <a:xfrm>
            <a:off x="395536" y="1196752"/>
            <a:ext cx="8136904"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u="sng">
                <a:solidFill>
                  <a:schemeClr val="hlink"/>
                </a:solidFill>
                <a:latin typeface="Times New Roman"/>
                <a:ea typeface="Times New Roman"/>
                <a:cs typeface="Times New Roman"/>
                <a:sym typeface="Times New Roman"/>
                <a:hlinkClick r:id="rId3"/>
              </a:rPr>
              <a:t>www.google.com</a:t>
            </a:r>
            <a:r>
              <a:rPr lang="en-US" sz="3200">
                <a:solidFill>
                  <a:schemeClr val="dk1"/>
                </a:solidFill>
                <a:latin typeface="Times New Roman"/>
                <a:ea typeface="Times New Roman"/>
                <a:cs typeface="Times New Roman"/>
                <a:sym typeface="Times New Roman"/>
              </a:rPr>
              <a:t> for chitkara university’s photograph for background. </a:t>
            </a:r>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descr="Download The Best Thank You Slide For PPT Presentation" id="124" name="Google Shape;124;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ownload The Best Thank You Slide For PPT Presentation" id="125" name="Google Shape;125;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ownload The Best Thank You Slide For PPT Presentation" id="126" name="Google Shape;126;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hank you cards Images | Free Vectors, Stock Photos &amp; PSD" id="127" name="Google Shape;127;p18"/>
          <p:cNvPicPr preferRelativeResize="0"/>
          <p:nvPr/>
        </p:nvPicPr>
        <p:blipFill rotWithShape="1">
          <a:blip r:embed="rId3">
            <a:alphaModFix/>
          </a:blip>
          <a:srcRect b="0" l="0" r="0" t="0"/>
          <a:stretch/>
        </p:blipFill>
        <p:spPr>
          <a:xfrm>
            <a:off x="0" y="857232"/>
            <a:ext cx="9144000" cy="5786478"/>
          </a:xfrm>
          <a:prstGeom prst="rect">
            <a:avLst/>
          </a:prstGeom>
          <a:noFill/>
          <a:ln>
            <a:noFill/>
          </a:ln>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6"/>
          <p:cNvSpPr txBox="1"/>
          <p:nvPr/>
        </p:nvSpPr>
        <p:spPr>
          <a:xfrm>
            <a:off x="64719" y="231173"/>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Table of Contents</a:t>
            </a:r>
            <a:endParaRPr b="1" sz="1800">
              <a:solidFill>
                <a:schemeClr val="dk1"/>
              </a:solidFill>
              <a:latin typeface="Times New Roman"/>
              <a:ea typeface="Times New Roman"/>
              <a:cs typeface="Times New Roman"/>
              <a:sym typeface="Times New Roman"/>
            </a:endParaRPr>
          </a:p>
        </p:txBody>
      </p:sp>
      <p:sp>
        <p:nvSpPr>
          <p:cNvPr id="55" name="Google Shape;55;p6"/>
          <p:cNvSpPr txBox="1"/>
          <p:nvPr/>
        </p:nvSpPr>
        <p:spPr>
          <a:xfrm>
            <a:off x="264578" y="1593903"/>
            <a:ext cx="6912900" cy="5264100"/>
          </a:xfrm>
          <a:prstGeom prst="rect">
            <a:avLst/>
          </a:prstGeom>
          <a:noFill/>
          <a:ln>
            <a:noFill/>
          </a:ln>
        </p:spPr>
        <p:txBody>
          <a:bodyPr anchorCtr="0" anchor="t" bIns="45700" lIns="91425" spcFirstLastPara="1" rIns="91425" wrap="square" tIns="45700">
            <a:spAutoFit/>
          </a:bodyPr>
          <a:lstStyle/>
          <a:p>
            <a:pPr indent="-222250" lvl="0" marL="0" marR="0" rtl="0" algn="l">
              <a:spcBef>
                <a:spcPts val="0"/>
              </a:spcBef>
              <a:spcAft>
                <a:spcPts val="0"/>
              </a:spcAft>
              <a:buClr>
                <a:schemeClr val="dk1"/>
              </a:buClr>
              <a:buSzPts val="3500"/>
              <a:buFont typeface="Arial"/>
              <a:buChar char="•"/>
            </a:pPr>
            <a:r>
              <a:rPr lang="en-US" sz="3500">
                <a:solidFill>
                  <a:schemeClr val="dk1"/>
                </a:solidFill>
                <a:latin typeface="Times New Roman"/>
                <a:ea typeface="Times New Roman"/>
                <a:cs typeface="Times New Roman"/>
                <a:sym typeface="Times New Roman"/>
              </a:rPr>
              <a:t>Introduction</a:t>
            </a:r>
            <a:endParaRPr sz="2100"/>
          </a:p>
          <a:p>
            <a:pPr indent="-222250" lvl="0" marL="0" marR="0" rtl="0" algn="l">
              <a:spcBef>
                <a:spcPts val="0"/>
              </a:spcBef>
              <a:spcAft>
                <a:spcPts val="0"/>
              </a:spcAft>
              <a:buClr>
                <a:schemeClr val="dk1"/>
              </a:buClr>
              <a:buSzPts val="3500"/>
              <a:buFont typeface="Arial"/>
              <a:buChar char="•"/>
            </a:pPr>
            <a:r>
              <a:rPr lang="en-US" sz="3500">
                <a:solidFill>
                  <a:schemeClr val="dk1"/>
                </a:solidFill>
                <a:latin typeface="Times New Roman"/>
                <a:ea typeface="Times New Roman"/>
                <a:cs typeface="Times New Roman"/>
                <a:sym typeface="Times New Roman"/>
              </a:rPr>
              <a:t>Problem Statement</a:t>
            </a:r>
            <a:endParaRPr sz="2100"/>
          </a:p>
          <a:p>
            <a:pPr indent="-222250" lvl="0" marL="0" marR="0" rtl="0" algn="l">
              <a:spcBef>
                <a:spcPts val="0"/>
              </a:spcBef>
              <a:spcAft>
                <a:spcPts val="0"/>
              </a:spcAft>
              <a:buClr>
                <a:schemeClr val="dk1"/>
              </a:buClr>
              <a:buSzPts val="3500"/>
              <a:buFont typeface="Arial"/>
              <a:buChar char="•"/>
            </a:pPr>
            <a:r>
              <a:rPr lang="en-US" sz="3500">
                <a:solidFill>
                  <a:schemeClr val="dk1"/>
                </a:solidFill>
                <a:latin typeface="Times New Roman"/>
                <a:ea typeface="Times New Roman"/>
                <a:cs typeface="Times New Roman"/>
                <a:sym typeface="Times New Roman"/>
              </a:rPr>
              <a:t>Technical Details</a:t>
            </a:r>
            <a:endParaRPr sz="2100"/>
          </a:p>
          <a:p>
            <a:pPr indent="-222250" lvl="0" marL="0" marR="0" rtl="0" algn="l">
              <a:spcBef>
                <a:spcPts val="0"/>
              </a:spcBef>
              <a:spcAft>
                <a:spcPts val="0"/>
              </a:spcAft>
              <a:buClr>
                <a:schemeClr val="dk1"/>
              </a:buClr>
              <a:buSzPts val="3500"/>
              <a:buFont typeface="Arial"/>
              <a:buChar char="•"/>
            </a:pPr>
            <a:r>
              <a:rPr lang="en-US" sz="3500">
                <a:solidFill>
                  <a:schemeClr val="dk1"/>
                </a:solidFill>
                <a:latin typeface="Times New Roman"/>
                <a:ea typeface="Times New Roman"/>
                <a:cs typeface="Times New Roman"/>
                <a:sym typeface="Times New Roman"/>
              </a:rPr>
              <a:t>Key Features </a:t>
            </a:r>
            <a:endParaRPr sz="2100"/>
          </a:p>
          <a:p>
            <a:pPr indent="-222250" lvl="0" marL="0" marR="0" rtl="0" algn="l">
              <a:spcBef>
                <a:spcPts val="0"/>
              </a:spcBef>
              <a:spcAft>
                <a:spcPts val="0"/>
              </a:spcAft>
              <a:buClr>
                <a:schemeClr val="dk1"/>
              </a:buClr>
              <a:buSzPts val="3500"/>
              <a:buFont typeface="Arial"/>
              <a:buChar char="•"/>
            </a:pPr>
            <a:r>
              <a:rPr lang="en-US" sz="3500">
                <a:solidFill>
                  <a:schemeClr val="dk1"/>
                </a:solidFill>
                <a:latin typeface="Times New Roman"/>
                <a:ea typeface="Times New Roman"/>
                <a:cs typeface="Times New Roman"/>
                <a:sym typeface="Times New Roman"/>
              </a:rPr>
              <a:t>Project Highlights</a:t>
            </a:r>
            <a:endParaRPr sz="2100"/>
          </a:p>
          <a:p>
            <a:pPr indent="-222250" lvl="0" marL="0" marR="0" rtl="0" algn="l">
              <a:spcBef>
                <a:spcPts val="0"/>
              </a:spcBef>
              <a:spcAft>
                <a:spcPts val="0"/>
              </a:spcAft>
              <a:buClr>
                <a:schemeClr val="dk1"/>
              </a:buClr>
              <a:buSzPts val="3500"/>
              <a:buFont typeface="Arial"/>
              <a:buChar char="•"/>
            </a:pPr>
            <a:r>
              <a:rPr lang="en-US" sz="3500">
                <a:solidFill>
                  <a:schemeClr val="dk1"/>
                </a:solidFill>
                <a:latin typeface="Times New Roman"/>
                <a:ea typeface="Times New Roman"/>
                <a:cs typeface="Times New Roman"/>
                <a:sym typeface="Times New Roman"/>
              </a:rPr>
              <a:t>Bonus Feature(optional)</a:t>
            </a:r>
            <a:endParaRPr sz="2100"/>
          </a:p>
          <a:p>
            <a:pPr indent="-222250" lvl="0" marL="0" marR="0" rtl="0" algn="l">
              <a:spcBef>
                <a:spcPts val="0"/>
              </a:spcBef>
              <a:spcAft>
                <a:spcPts val="0"/>
              </a:spcAft>
              <a:buClr>
                <a:schemeClr val="dk1"/>
              </a:buClr>
              <a:buSzPts val="3500"/>
              <a:buFont typeface="Arial"/>
              <a:buChar char="•"/>
            </a:pPr>
            <a:r>
              <a:rPr lang="en-US" sz="3500">
                <a:solidFill>
                  <a:schemeClr val="dk1"/>
                </a:solidFill>
                <a:latin typeface="Times New Roman"/>
                <a:ea typeface="Times New Roman"/>
                <a:cs typeface="Times New Roman"/>
                <a:sym typeface="Times New Roman"/>
              </a:rPr>
              <a:t>Conclusion</a:t>
            </a:r>
            <a:endParaRPr sz="2100"/>
          </a:p>
          <a:p>
            <a:pPr indent="-222250" lvl="0" marL="0" marR="0" rtl="0" algn="l">
              <a:spcBef>
                <a:spcPts val="0"/>
              </a:spcBef>
              <a:spcAft>
                <a:spcPts val="0"/>
              </a:spcAft>
              <a:buClr>
                <a:schemeClr val="dk1"/>
              </a:buClr>
              <a:buSzPts val="3500"/>
              <a:buFont typeface="Arial"/>
              <a:buChar char="•"/>
            </a:pPr>
            <a:r>
              <a:rPr lang="en-US" sz="3500">
                <a:solidFill>
                  <a:schemeClr val="dk1"/>
                </a:solidFill>
                <a:latin typeface="Times New Roman"/>
                <a:ea typeface="Times New Roman"/>
                <a:cs typeface="Times New Roman"/>
                <a:sym typeface="Times New Roman"/>
              </a:rPr>
              <a:t>References/Links used</a:t>
            </a:r>
            <a:endParaRPr sz="2100"/>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7"/>
          <p:cNvSpPr txBox="1"/>
          <p:nvPr/>
        </p:nvSpPr>
        <p:spPr>
          <a:xfrm>
            <a:off x="467544"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Introduction</a:t>
            </a:r>
            <a:endParaRPr b="1"/>
          </a:p>
        </p:txBody>
      </p:sp>
      <p:sp>
        <p:nvSpPr>
          <p:cNvPr id="61" name="Google Shape;61;p7"/>
          <p:cNvSpPr/>
          <p:nvPr/>
        </p:nvSpPr>
        <p:spPr>
          <a:xfrm>
            <a:off x="346400" y="1010076"/>
            <a:ext cx="8136900" cy="553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SURVEY FORM</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G-27/T-3</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3200">
                <a:solidFill>
                  <a:schemeClr val="dk1"/>
                </a:solidFill>
                <a:latin typeface="Times New Roman"/>
                <a:ea typeface="Times New Roman"/>
                <a:cs typeface="Times New Roman"/>
                <a:sym typeface="Times New Roman"/>
              </a:rPr>
              <a:t>Pranya </a:t>
            </a:r>
            <a:endParaRPr i="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3200">
                <a:solidFill>
                  <a:schemeClr val="dk1"/>
                </a:solidFill>
                <a:latin typeface="Times New Roman"/>
                <a:ea typeface="Times New Roman"/>
                <a:cs typeface="Times New Roman"/>
                <a:sym typeface="Times New Roman"/>
              </a:rPr>
              <a:t>PRASHANT</a:t>
            </a:r>
            <a:endParaRPr i="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3200">
                <a:solidFill>
                  <a:schemeClr val="dk1"/>
                </a:solidFill>
                <a:latin typeface="Times New Roman"/>
                <a:ea typeface="Times New Roman"/>
                <a:cs typeface="Times New Roman"/>
                <a:sym typeface="Times New Roman"/>
              </a:rPr>
              <a:t>Pratham Garg</a:t>
            </a:r>
            <a:endParaRPr i="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3200">
                <a:solidFill>
                  <a:schemeClr val="dk1"/>
                </a:solidFill>
                <a:latin typeface="Times New Roman"/>
                <a:ea typeface="Times New Roman"/>
                <a:cs typeface="Times New Roman"/>
                <a:sym typeface="Times New Roman"/>
              </a:rPr>
              <a:t>Pratham Khanna</a:t>
            </a:r>
            <a:endParaRPr i="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BRIEF OVERVIEW</a:t>
            </a:r>
            <a:r>
              <a:rPr lang="en-US" sz="3200">
                <a:solidFill>
                  <a:schemeClr val="dk1"/>
                </a:solidFill>
                <a:latin typeface="Times New Roman"/>
                <a:ea typeface="Times New Roman"/>
                <a:cs typeface="Times New Roman"/>
                <a:sym typeface="Times New Roman"/>
              </a:rPr>
              <a:t>: A survey form can gather information on students and faculty, including contact details and programming proficiency, to facilitate collaboration on projects and research in the university.</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8"/>
          <p:cNvSpPr txBox="1"/>
          <p:nvPr/>
        </p:nvSpPr>
        <p:spPr>
          <a:xfrm>
            <a:off x="467544"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Problem Statement</a:t>
            </a:r>
            <a:endParaRPr b="1"/>
          </a:p>
        </p:txBody>
      </p:sp>
      <p:sp>
        <p:nvSpPr>
          <p:cNvPr id="67" name="Google Shape;67;p8"/>
          <p:cNvSpPr/>
          <p:nvPr/>
        </p:nvSpPr>
        <p:spPr>
          <a:xfrm>
            <a:off x="280875" y="1452200"/>
            <a:ext cx="8136900" cy="453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The problem this project aims to solve is the need for an efficient way to gather and maintain relevant information about students and faculty in a university, including their contact details and programming proficiency, to facilitate collaboration on projects and research.</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nvSpPr>
        <p:spPr>
          <a:xfrm>
            <a:off x="379119"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Technical Details</a:t>
            </a:r>
            <a:endParaRPr b="1"/>
          </a:p>
        </p:txBody>
      </p:sp>
      <p:sp>
        <p:nvSpPr>
          <p:cNvPr id="73" name="Google Shape;73;p9"/>
          <p:cNvSpPr/>
          <p:nvPr/>
        </p:nvSpPr>
        <p:spPr>
          <a:xfrm>
            <a:off x="208850" y="1041926"/>
            <a:ext cx="8136900" cy="550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This project used HTML and CSS to create a survey form page. HTML provided the structure for the form, including input fields for text, checkboxes, and dropdown menus to collect a wide range of data. CSS was then applied to enhance the form's appearance using design elements such as colors, fonts, spacing, and layout. This styling made the form look more professional and user-friendly, making it easier for users to navigate and respond to questions in an organized and straightforward manner.</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0"/>
          <p:cNvSpPr txBox="1"/>
          <p:nvPr/>
        </p:nvSpPr>
        <p:spPr>
          <a:xfrm>
            <a:off x="467544"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Key Features</a:t>
            </a:r>
            <a:endParaRPr b="1"/>
          </a:p>
        </p:txBody>
      </p:sp>
      <p:sp>
        <p:nvSpPr>
          <p:cNvPr id="79" name="Google Shape;79;p10"/>
          <p:cNvSpPr/>
          <p:nvPr/>
        </p:nvSpPr>
        <p:spPr>
          <a:xfrm>
            <a:off x="356225" y="1550452"/>
            <a:ext cx="8136900" cy="476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User-friendly interface</a:t>
            </a:r>
            <a:r>
              <a:rPr lang="en-US" sz="1900">
                <a:solidFill>
                  <a:schemeClr val="dk1"/>
                </a:solidFill>
                <a:latin typeface="Times New Roman"/>
                <a:ea typeface="Times New Roman"/>
                <a:cs typeface="Times New Roman"/>
                <a:sym typeface="Times New Roman"/>
              </a:rPr>
              <a:t>: it’s a well-designed survey form which is easy to navigate and user-friendly, making it simple for respondents to complete the form and provide their feedback.</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Customizable fields</a:t>
            </a:r>
            <a:r>
              <a:rPr lang="en-US" sz="1800">
                <a:solidFill>
                  <a:schemeClr val="dk1"/>
                </a:solidFill>
                <a:latin typeface="Times New Roman"/>
                <a:ea typeface="Times New Roman"/>
                <a:cs typeface="Times New Roman"/>
                <a:sym typeface="Times New Roman"/>
              </a:rPr>
              <a:t>: Survey form project allows customization of fields to meet specific data collection requirements. This includes options for multiple choice questions, text fields, dropdown menus, and more.</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Analytics and reporting</a:t>
            </a:r>
            <a:r>
              <a:rPr lang="en-US" sz="1800">
                <a:solidFill>
                  <a:schemeClr val="dk1"/>
                </a:solidFill>
                <a:latin typeface="Times New Roman"/>
                <a:ea typeface="Times New Roman"/>
                <a:cs typeface="Times New Roman"/>
                <a:sym typeface="Times New Roman"/>
              </a:rPr>
              <a:t>: The survey form has the capability to collect and analyze data and generate reports, providing insights and understanding of the survey results.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Accessibility</a:t>
            </a:r>
            <a:r>
              <a:rPr lang="en-US" sz="1800">
                <a:solidFill>
                  <a:schemeClr val="dk1"/>
                </a:solidFill>
                <a:latin typeface="Times New Roman"/>
                <a:ea typeface="Times New Roman"/>
                <a:cs typeface="Times New Roman"/>
                <a:sym typeface="Times New Roman"/>
              </a:rPr>
              <a:t>: The survey is designed to be accessible to all users, this includes making use of proper HTML markup and providing alt tags for images.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nvSpPr>
        <p:spPr>
          <a:xfrm>
            <a:off x="467544"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Project Highlights</a:t>
            </a:r>
            <a:endParaRPr b="1"/>
          </a:p>
        </p:txBody>
      </p:sp>
      <p:sp>
        <p:nvSpPr>
          <p:cNvPr id="85" name="Google Shape;85;p11"/>
          <p:cNvSpPr/>
          <p:nvPr/>
        </p:nvSpPr>
        <p:spPr>
          <a:xfrm>
            <a:off x="395536" y="1196752"/>
            <a:ext cx="8136904"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pic>
        <p:nvPicPr>
          <p:cNvPr id="86" name="Google Shape;86;p11"/>
          <p:cNvPicPr preferRelativeResize="0"/>
          <p:nvPr/>
        </p:nvPicPr>
        <p:blipFill>
          <a:blip r:embed="rId3">
            <a:alphaModFix/>
          </a:blip>
          <a:stretch>
            <a:fillRect/>
          </a:stretch>
        </p:blipFill>
        <p:spPr>
          <a:xfrm>
            <a:off x="0" y="795850"/>
            <a:ext cx="9144000" cy="5895125"/>
          </a:xfrm>
          <a:prstGeom prst="rect">
            <a:avLst/>
          </a:prstGeom>
          <a:noFill/>
          <a:ln>
            <a:noFill/>
          </a:ln>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2"/>
          <p:cNvPicPr preferRelativeResize="0"/>
          <p:nvPr/>
        </p:nvPicPr>
        <p:blipFill>
          <a:blip r:embed="rId3">
            <a:alphaModFix/>
          </a:blip>
          <a:stretch>
            <a:fillRect/>
          </a:stretch>
        </p:blipFill>
        <p:spPr>
          <a:xfrm>
            <a:off x="0" y="825325"/>
            <a:ext cx="9144000" cy="588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3"/>
          <p:cNvPicPr preferRelativeResize="0"/>
          <p:nvPr/>
        </p:nvPicPr>
        <p:blipFill>
          <a:blip r:embed="rId3">
            <a:alphaModFix/>
          </a:blip>
          <a:stretch>
            <a:fillRect/>
          </a:stretch>
        </p:blipFill>
        <p:spPr>
          <a:xfrm>
            <a:off x="1575" y="835150"/>
            <a:ext cx="9140851" cy="5855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2022-12-12T14:14:34Z</dcterms:created>
  <dc:creator>abc</dc:creator>
</cp:coreProperties>
</file>