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7"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Pan Card Tampering</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By </a:t>
            </a:r>
          </a:p>
          <a:p>
            <a:pPr>
              <a:spcAft>
                <a:spcPts val="600"/>
              </a:spcAft>
            </a:pPr>
            <a:r>
              <a:rPr lang="en-US" dirty="0" err="1">
                <a:solidFill>
                  <a:schemeClr val="tx1"/>
                </a:solidFill>
              </a:rPr>
              <a:t>Khannchan.B</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AECF7A-88E6-4920-923A-D41C5619EE76}"/>
              </a:ext>
            </a:extLst>
          </p:cNvPr>
          <p:cNvSpPr>
            <a:spLocks noGrp="1"/>
          </p:cNvSpPr>
          <p:nvPr>
            <p:ph type="title"/>
          </p:nvPr>
        </p:nvSpPr>
        <p:spPr/>
        <p:txBody>
          <a:bodyPr/>
          <a:lstStyle/>
          <a:p>
            <a:r>
              <a:rPr lang="en-US" dirty="0"/>
              <a:t>Computer Vision </a:t>
            </a:r>
          </a:p>
        </p:txBody>
      </p:sp>
      <p:sp>
        <p:nvSpPr>
          <p:cNvPr id="7" name="Content Placeholder 6">
            <a:extLst>
              <a:ext uri="{FF2B5EF4-FFF2-40B4-BE49-F238E27FC236}">
                <a16:creationId xmlns:a16="http://schemas.microsoft.com/office/drawing/2014/main" id="{AD55788F-DD6E-4CC5-8542-FF482E8E297B}"/>
              </a:ext>
            </a:extLst>
          </p:cNvPr>
          <p:cNvSpPr>
            <a:spLocks noGrp="1"/>
          </p:cNvSpPr>
          <p:nvPr>
            <p:ph idx="1"/>
          </p:nvPr>
        </p:nvSpPr>
        <p:spPr/>
        <p:txBody>
          <a:bodyPr>
            <a:normAutofit fontScale="77500" lnSpcReduction="20000"/>
          </a:bodyPr>
          <a:lstStyle/>
          <a:p>
            <a:r>
              <a:rPr lang="en-US" sz="2600" b="0" i="0" dirty="0">
                <a:solidFill>
                  <a:srgbClr val="222222"/>
                </a:solidFill>
                <a:effectLst/>
                <a:latin typeface="+mj-lt"/>
              </a:rPr>
              <a:t>Computer vision is a field of </a:t>
            </a:r>
            <a:r>
              <a:rPr lang="en-US" sz="2600" b="1" i="0" dirty="0">
                <a:solidFill>
                  <a:srgbClr val="222222"/>
                </a:solidFill>
                <a:effectLst/>
                <a:latin typeface="+mj-lt"/>
              </a:rPr>
              <a:t>artificial intelligence</a:t>
            </a:r>
            <a:r>
              <a:rPr lang="en-US" sz="2600" b="0" i="0" dirty="0">
                <a:solidFill>
                  <a:srgbClr val="222222"/>
                </a:solidFill>
                <a:effectLst/>
                <a:latin typeface="+mj-lt"/>
              </a:rPr>
              <a:t> that trains computers to interpret and understand the visual world. Using digital images from cameras and videos and deep learning models, machines can accurately identify and classify objects — and then react to what they </a:t>
            </a:r>
            <a:r>
              <a:rPr lang="en-US" sz="2600" b="1" i="0" dirty="0">
                <a:solidFill>
                  <a:srgbClr val="222222"/>
                </a:solidFill>
                <a:effectLst/>
                <a:latin typeface="+mj-lt"/>
              </a:rPr>
              <a:t>“see”.</a:t>
            </a:r>
          </a:p>
          <a:p>
            <a:r>
              <a:rPr lang="en-US" sz="2600" dirty="0"/>
              <a:t>Computer vision tasks include methods for acquiring, processing, analyzing and understanding digital images</a:t>
            </a:r>
          </a:p>
          <a:p>
            <a:r>
              <a:rPr lang="en-US" sz="2600" dirty="0"/>
              <a:t>Computer Vision in Image processing is mainly focused on processing the raw input images to enhance them or preparing them to do other tasks. Computer vision is focused on extracting information from the input images or videos to have a proper understanding of them to predict the visual input like the human brain</a:t>
            </a:r>
            <a:r>
              <a:rPr lang="en-US" sz="2800" dirty="0"/>
              <a:t>.</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5209-3862-4EE2-8100-A8A299D974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A25587-3C49-499A-A889-0F035667ECB3}"/>
              </a:ext>
            </a:extLst>
          </p:cNvPr>
          <p:cNvSpPr>
            <a:spLocks noGrp="1"/>
          </p:cNvSpPr>
          <p:nvPr>
            <p:ph idx="1"/>
          </p:nvPr>
        </p:nvSpPr>
        <p:spPr/>
        <p:txBody>
          <a:bodyPr/>
          <a:lstStyle/>
          <a:p>
            <a:endParaRPr lang="en-US"/>
          </a:p>
        </p:txBody>
      </p:sp>
      <p:pic>
        <p:nvPicPr>
          <p:cNvPr id="2050" name="Picture 2" descr="PAN Card fraud Detection 1">
            <a:extLst>
              <a:ext uri="{FF2B5EF4-FFF2-40B4-BE49-F238E27FC236}">
                <a16:creationId xmlns:a16="http://schemas.microsoft.com/office/drawing/2014/main" id="{A882A1B5-EC4B-4108-929E-89DA2610D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130" y="610672"/>
            <a:ext cx="9341223" cy="560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73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43CE-8235-44ED-A4AB-03A1B9CAE643}"/>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Scope</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97D753A9-EE34-47FB-9DB6-717FC1B600ED}"/>
              </a:ext>
            </a:extLst>
          </p:cNvPr>
          <p:cNvSpPr>
            <a:spLocks noGrp="1"/>
          </p:cNvSpPr>
          <p:nvPr>
            <p:ph idx="1"/>
          </p:nvPr>
        </p:nvSpPr>
        <p:spPr/>
        <p:txBody>
          <a:bodyPr/>
          <a:lstStyle/>
          <a:p>
            <a:pPr algn="l"/>
            <a:r>
              <a:rPr lang="en-US" b="0" i="0" dirty="0">
                <a:solidFill>
                  <a:srgbClr val="222222"/>
                </a:solidFill>
                <a:effectLst/>
                <a:latin typeface="Lato" panose="020F0502020204030203" pitchFamily="34" charset="0"/>
              </a:rPr>
              <a:t>This project can be used in different organizations where customers or users need to provide any kind of id in order to get themselves verified. The organization can use this project to find out </a:t>
            </a:r>
            <a:r>
              <a:rPr lang="en-US" b="1" i="0" dirty="0">
                <a:solidFill>
                  <a:srgbClr val="222222"/>
                </a:solidFill>
                <a:effectLst/>
                <a:latin typeface="Lato" panose="020F0502020204030203" pitchFamily="34" charset="0"/>
              </a:rPr>
              <a:t>whether the ID is original or fake</a:t>
            </a:r>
            <a:r>
              <a:rPr lang="en-US" b="0" i="0" dirty="0">
                <a:solidFill>
                  <a:srgbClr val="222222"/>
                </a:solidFill>
                <a:effectLst/>
                <a:latin typeface="Lato" panose="020F0502020204030203" pitchFamily="34" charset="0"/>
              </a:rPr>
              <a:t>. Similarly, this can be used for any type of </a:t>
            </a:r>
            <a:r>
              <a:rPr lang="en-US" b="1" i="0" dirty="0">
                <a:solidFill>
                  <a:srgbClr val="222222"/>
                </a:solidFill>
                <a:effectLst/>
                <a:latin typeface="Lato" panose="020F0502020204030203" pitchFamily="34" charset="0"/>
              </a:rPr>
              <a:t>ID like Aadhar, voter id, etc.</a:t>
            </a:r>
            <a:endParaRPr lang="en-US" b="0" i="0" dirty="0">
              <a:solidFill>
                <a:srgbClr val="222222"/>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131350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ACF1-BC69-42CE-A26B-ED540114A80D}"/>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Purpose</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ECF91C68-B914-40E7-B02A-78B3ADA7BCBE}"/>
              </a:ext>
            </a:extLst>
          </p:cNvPr>
          <p:cNvSpPr>
            <a:spLocks noGrp="1"/>
          </p:cNvSpPr>
          <p:nvPr>
            <p:ph idx="1"/>
          </p:nvPr>
        </p:nvSpPr>
        <p:spPr/>
        <p:txBody>
          <a:bodyPr>
            <a:normAutofit/>
          </a:bodyPr>
          <a:lstStyle/>
          <a:p>
            <a:r>
              <a:rPr lang="en-US" sz="2000" b="0" i="0" dirty="0">
                <a:solidFill>
                  <a:srgbClr val="222222"/>
                </a:solidFill>
                <a:effectLst/>
                <a:latin typeface="Lato" panose="020F0502020204030203" pitchFamily="34" charset="0"/>
              </a:rPr>
              <a:t>The purpose of this project is to </a:t>
            </a:r>
            <a:r>
              <a:rPr lang="en-US" sz="2000" b="1" i="0" dirty="0">
                <a:solidFill>
                  <a:srgbClr val="222222"/>
                </a:solidFill>
                <a:effectLst/>
                <a:latin typeface="Lato" panose="020F0502020204030203" pitchFamily="34" charset="0"/>
              </a:rPr>
              <a:t>detect tampering/fraud of PAN cards</a:t>
            </a:r>
            <a:r>
              <a:rPr lang="en-US" sz="2000" b="0" i="0" dirty="0">
                <a:solidFill>
                  <a:srgbClr val="222222"/>
                </a:solidFill>
                <a:effectLst/>
                <a:latin typeface="Lato" panose="020F0502020204030203" pitchFamily="34" charset="0"/>
              </a:rPr>
              <a:t> using </a:t>
            </a:r>
            <a:r>
              <a:rPr lang="en-US" sz="2000" b="1" i="0" dirty="0">
                <a:solidFill>
                  <a:srgbClr val="222222"/>
                </a:solidFill>
                <a:effectLst/>
                <a:latin typeface="Lato" panose="020F0502020204030203" pitchFamily="34" charset="0"/>
              </a:rPr>
              <a:t>computer vision</a:t>
            </a:r>
            <a:r>
              <a:rPr lang="en-US" sz="2000" b="0" i="0" dirty="0">
                <a:solidFill>
                  <a:srgbClr val="222222"/>
                </a:solidFill>
                <a:effectLst/>
                <a:latin typeface="Lato" panose="020F0502020204030203" pitchFamily="34" charset="0"/>
              </a:rPr>
              <a:t>. This project will help the different organizations in detecting whether the Id i.e. the PAN card provided to them by their employees or customers or anyone is </a:t>
            </a:r>
            <a:r>
              <a:rPr lang="en-US" sz="2000" b="1" i="0" dirty="0">
                <a:solidFill>
                  <a:srgbClr val="222222"/>
                </a:solidFill>
                <a:effectLst/>
                <a:latin typeface="Lato" panose="020F0502020204030203" pitchFamily="34" charset="0"/>
              </a:rPr>
              <a:t>original or not</a:t>
            </a:r>
            <a:r>
              <a:rPr lang="en-US" sz="2000" b="0" i="0" dirty="0">
                <a:solidFill>
                  <a:srgbClr val="222222"/>
                </a:solidFill>
                <a:effectLst/>
                <a:latin typeface="Lato" panose="020F0502020204030203" pitchFamily="34" charset="0"/>
              </a:rPr>
              <a:t>.</a:t>
            </a:r>
          </a:p>
          <a:p>
            <a:r>
              <a:rPr lang="en-US" sz="2000" dirty="0">
                <a:solidFill>
                  <a:srgbClr val="222222"/>
                </a:solidFill>
                <a:latin typeface="Lato" panose="020F0502020204030203" pitchFamily="34" charset="0"/>
              </a:rPr>
              <a:t>Using SSIM</a:t>
            </a:r>
            <a:endParaRPr lang="en-US" sz="2000" dirty="0"/>
          </a:p>
        </p:txBody>
      </p:sp>
    </p:spTree>
    <p:extLst>
      <p:ext uri="{BB962C8B-B14F-4D97-AF65-F5344CB8AC3E}">
        <p14:creationId xmlns:p14="http://schemas.microsoft.com/office/powerpoint/2010/main" val="247477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9F51-3C98-4D24-BB7C-D46BF61CD75A}"/>
              </a:ext>
            </a:extLst>
          </p:cNvPr>
          <p:cNvSpPr>
            <a:spLocks noGrp="1"/>
          </p:cNvSpPr>
          <p:nvPr>
            <p:ph type="title"/>
          </p:nvPr>
        </p:nvSpPr>
        <p:spPr/>
        <p:txBody>
          <a:bodyPr>
            <a:normAutofit fontScale="90000"/>
          </a:bodyPr>
          <a:lstStyle/>
          <a:p>
            <a:r>
              <a:rPr lang="en-US" b="0" i="0" dirty="0">
                <a:solidFill>
                  <a:srgbClr val="222222"/>
                </a:solidFill>
                <a:effectLst/>
                <a:latin typeface="Lato" panose="020F0502020204030203" pitchFamily="34" charset="0"/>
              </a:rPr>
              <a:t>The steps involved in this project are as follows :</a:t>
            </a:r>
            <a:br>
              <a:rPr lang="en-US" b="0" i="0" dirty="0">
                <a:solidFill>
                  <a:srgbClr val="2222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887DEE5A-4E07-4B23-9B00-968567EF65D2}"/>
              </a:ext>
            </a:extLst>
          </p:cNvPr>
          <p:cNvSpPr>
            <a:spLocks noGrp="1"/>
          </p:cNvSpPr>
          <p:nvPr>
            <p:ph idx="1"/>
          </p:nvPr>
        </p:nvSpPr>
        <p:spPr/>
        <p:txBody>
          <a:bodyPr>
            <a:normAutofit/>
          </a:bodyPr>
          <a:lstStyle/>
          <a:p>
            <a:pPr marL="0" indent="0">
              <a:buNone/>
            </a:pPr>
            <a:r>
              <a:rPr lang="en-US" sz="2400" b="1" i="0" dirty="0">
                <a:solidFill>
                  <a:srgbClr val="222222"/>
                </a:solidFill>
                <a:effectLst/>
                <a:latin typeface="Lato" panose="020F0502020204030203" pitchFamily="34" charset="0"/>
              </a:rPr>
              <a:t>1. Import</a:t>
            </a:r>
            <a:r>
              <a:rPr lang="en-US" sz="2400" b="0" i="0" dirty="0">
                <a:solidFill>
                  <a:srgbClr val="222222"/>
                </a:solidFill>
                <a:effectLst/>
                <a:latin typeface="Lato" panose="020F0502020204030203" pitchFamily="34" charset="0"/>
              </a:rPr>
              <a:t> necessary libraries</a:t>
            </a:r>
            <a:br>
              <a:rPr lang="en-US" sz="2400" dirty="0"/>
            </a:br>
            <a:r>
              <a:rPr lang="en-US" sz="2400" b="0" i="0" dirty="0">
                <a:solidFill>
                  <a:srgbClr val="222222"/>
                </a:solidFill>
                <a:effectLst/>
                <a:latin typeface="Lato" panose="020F0502020204030203" pitchFamily="34" charset="0"/>
              </a:rPr>
              <a:t>2. </a:t>
            </a:r>
            <a:r>
              <a:rPr lang="en-US" sz="2400" b="1" i="0" dirty="0">
                <a:solidFill>
                  <a:srgbClr val="222222"/>
                </a:solidFill>
                <a:effectLst/>
                <a:latin typeface="Lato" panose="020F0502020204030203" pitchFamily="34" charset="0"/>
              </a:rPr>
              <a:t>Scraping</a:t>
            </a:r>
            <a:r>
              <a:rPr lang="en-US" sz="2400" b="0" i="0" dirty="0">
                <a:solidFill>
                  <a:srgbClr val="222222"/>
                </a:solidFill>
                <a:effectLst/>
                <a:latin typeface="Lato" panose="020F0502020204030203" pitchFamily="34" charset="0"/>
              </a:rPr>
              <a:t> the tampered and original pan card from the website</a:t>
            </a:r>
            <a:br>
              <a:rPr lang="en-US" sz="2400" dirty="0"/>
            </a:br>
            <a:r>
              <a:rPr lang="en-US" sz="2400" b="0" i="0" dirty="0">
                <a:solidFill>
                  <a:srgbClr val="222222"/>
                </a:solidFill>
                <a:effectLst/>
                <a:latin typeface="Lato" panose="020F0502020204030203" pitchFamily="34" charset="0"/>
              </a:rPr>
              <a:t>3. Scaling down the </a:t>
            </a:r>
            <a:r>
              <a:rPr lang="en-US" sz="2400" b="1" i="0" dirty="0">
                <a:solidFill>
                  <a:srgbClr val="222222"/>
                </a:solidFill>
                <a:effectLst/>
                <a:latin typeface="Lato" panose="020F0502020204030203" pitchFamily="34" charset="0"/>
              </a:rPr>
              <a:t>shape</a:t>
            </a:r>
            <a:r>
              <a:rPr lang="en-US" sz="2400" b="0" i="0" dirty="0">
                <a:solidFill>
                  <a:srgbClr val="222222"/>
                </a:solidFill>
                <a:effectLst/>
                <a:latin typeface="Lato" panose="020F0502020204030203" pitchFamily="34" charset="0"/>
              </a:rPr>
              <a:t> of the tampered image as the original image</a:t>
            </a:r>
            <a:br>
              <a:rPr lang="en-US" sz="2400" dirty="0"/>
            </a:br>
            <a:r>
              <a:rPr lang="en-US" sz="2400" b="0" i="0" dirty="0">
                <a:solidFill>
                  <a:srgbClr val="222222"/>
                </a:solidFill>
                <a:effectLst/>
                <a:latin typeface="Lato" panose="020F0502020204030203" pitchFamily="34" charset="0"/>
              </a:rPr>
              <a:t>4. Read original and tampered image</a:t>
            </a:r>
            <a:br>
              <a:rPr lang="en-US" sz="2400" dirty="0"/>
            </a:br>
            <a:r>
              <a:rPr lang="en-US" sz="2400" b="0" i="0" dirty="0">
                <a:solidFill>
                  <a:srgbClr val="222222"/>
                </a:solidFill>
                <a:effectLst/>
                <a:latin typeface="Lato" panose="020F0502020204030203" pitchFamily="34" charset="0"/>
              </a:rPr>
              <a:t>5. Converting </a:t>
            </a:r>
            <a:r>
              <a:rPr lang="en-US" sz="2400" b="1" i="0" dirty="0">
                <a:solidFill>
                  <a:srgbClr val="222222"/>
                </a:solidFill>
                <a:effectLst/>
                <a:latin typeface="Lato" panose="020F0502020204030203" pitchFamily="34" charset="0"/>
              </a:rPr>
              <a:t>an image into a grayscale image</a:t>
            </a:r>
            <a:br>
              <a:rPr lang="en-US" sz="2400" dirty="0"/>
            </a:br>
            <a:r>
              <a:rPr lang="en-US" sz="2400" b="0" i="0" dirty="0">
                <a:solidFill>
                  <a:srgbClr val="222222"/>
                </a:solidFill>
                <a:effectLst/>
                <a:latin typeface="Lato" panose="020F0502020204030203" pitchFamily="34" charset="0"/>
              </a:rPr>
              <a:t>6. Applying Structural Similarity Index </a:t>
            </a:r>
            <a:r>
              <a:rPr lang="en-US" sz="2400" b="1" i="0" dirty="0">
                <a:solidFill>
                  <a:srgbClr val="222222"/>
                </a:solidFill>
                <a:effectLst/>
                <a:latin typeface="Lato" panose="020F0502020204030203" pitchFamily="34" charset="0"/>
              </a:rPr>
              <a:t>(SSIM)</a:t>
            </a:r>
            <a:r>
              <a:rPr lang="en-US" sz="2400" b="0" i="0" dirty="0">
                <a:solidFill>
                  <a:srgbClr val="222222"/>
                </a:solidFill>
                <a:effectLst/>
                <a:latin typeface="Lato" panose="020F0502020204030203" pitchFamily="34" charset="0"/>
              </a:rPr>
              <a:t> technique between the two images</a:t>
            </a:r>
            <a:br>
              <a:rPr lang="en-US" sz="2400" dirty="0"/>
            </a:br>
            <a:r>
              <a:rPr lang="en-US" sz="2400" b="0" i="0" dirty="0">
                <a:solidFill>
                  <a:srgbClr val="222222"/>
                </a:solidFill>
                <a:effectLst/>
                <a:latin typeface="Lato" panose="020F0502020204030203" pitchFamily="34" charset="0"/>
              </a:rPr>
              <a:t>7. Calculate </a:t>
            </a:r>
            <a:r>
              <a:rPr lang="en-US" sz="2400" b="1" i="0" dirty="0">
                <a:solidFill>
                  <a:srgbClr val="222222"/>
                </a:solidFill>
                <a:effectLst/>
                <a:latin typeface="Lato" panose="020F0502020204030203" pitchFamily="34" charset="0"/>
              </a:rPr>
              <a:t>Threshold</a:t>
            </a:r>
            <a:r>
              <a:rPr lang="en-US" sz="2400" b="0" i="0" dirty="0">
                <a:solidFill>
                  <a:srgbClr val="222222"/>
                </a:solidFill>
                <a:effectLst/>
                <a:latin typeface="Lato" panose="020F0502020204030203" pitchFamily="34" charset="0"/>
              </a:rPr>
              <a:t> and </a:t>
            </a:r>
            <a:r>
              <a:rPr lang="en-US" sz="2400" b="1" i="0" dirty="0">
                <a:solidFill>
                  <a:srgbClr val="222222"/>
                </a:solidFill>
                <a:effectLst/>
                <a:latin typeface="Lato" panose="020F0502020204030203" pitchFamily="34" charset="0"/>
              </a:rPr>
              <a:t>contours</a:t>
            </a:r>
            <a:r>
              <a:rPr lang="en-US" sz="2400" b="0" i="0" dirty="0">
                <a:solidFill>
                  <a:srgbClr val="222222"/>
                </a:solidFill>
                <a:effectLst/>
                <a:latin typeface="Lato" panose="020F0502020204030203" pitchFamily="34" charset="0"/>
              </a:rPr>
              <a:t> and</a:t>
            </a:r>
            <a:br>
              <a:rPr lang="en-US" sz="2400" dirty="0"/>
            </a:br>
            <a:r>
              <a:rPr lang="en-US" sz="2400" b="0" i="0" dirty="0">
                <a:solidFill>
                  <a:srgbClr val="222222"/>
                </a:solidFill>
                <a:effectLst/>
                <a:latin typeface="Lato" panose="020F0502020204030203" pitchFamily="34" charset="0"/>
              </a:rPr>
              <a:t>8. Experience real-time contours and threshold on images</a:t>
            </a:r>
            <a:endParaRPr lang="en-US" sz="2400" dirty="0"/>
          </a:p>
        </p:txBody>
      </p:sp>
    </p:spTree>
    <p:extLst>
      <p:ext uri="{BB962C8B-B14F-4D97-AF65-F5344CB8AC3E}">
        <p14:creationId xmlns:p14="http://schemas.microsoft.com/office/powerpoint/2010/main" val="256523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B01D-26AA-46F9-A2A0-46A923F74924}"/>
              </a:ext>
            </a:extLst>
          </p:cNvPr>
          <p:cNvSpPr>
            <a:spLocks noGrp="1"/>
          </p:cNvSpPr>
          <p:nvPr>
            <p:ph type="title"/>
          </p:nvPr>
        </p:nvSpPr>
        <p:spPr/>
        <p:txBody>
          <a:bodyPr/>
          <a:lstStyle/>
          <a:p>
            <a:r>
              <a:rPr lang="en-US" dirty="0"/>
              <a:t>Library Used </a:t>
            </a:r>
          </a:p>
        </p:txBody>
      </p:sp>
      <p:sp>
        <p:nvSpPr>
          <p:cNvPr id="3" name="Content Placeholder 2">
            <a:extLst>
              <a:ext uri="{FF2B5EF4-FFF2-40B4-BE49-F238E27FC236}">
                <a16:creationId xmlns:a16="http://schemas.microsoft.com/office/drawing/2014/main" id="{28F2CDB0-D842-41C5-BC88-32C7F07DDE19}"/>
              </a:ext>
            </a:extLst>
          </p:cNvPr>
          <p:cNvSpPr>
            <a:spLocks noGrp="1"/>
          </p:cNvSpPr>
          <p:nvPr>
            <p:ph idx="1"/>
          </p:nvPr>
        </p:nvSpPr>
        <p:spPr/>
        <p:txBody>
          <a:bodyPr>
            <a:normAutofit/>
          </a:bodyPr>
          <a:lstStyle/>
          <a:p>
            <a:pPr algn="l">
              <a:buFont typeface="+mj-lt"/>
              <a:buAutoNum type="arabicPeriod"/>
            </a:pPr>
            <a:r>
              <a:rPr lang="en-US" sz="2000" b="1" i="0" dirty="0" err="1">
                <a:solidFill>
                  <a:srgbClr val="222222"/>
                </a:solidFill>
                <a:effectLst/>
                <a:latin typeface="Lato" panose="020F0502020204030203" pitchFamily="34" charset="0"/>
              </a:rPr>
              <a:t>Skimage</a:t>
            </a:r>
            <a:r>
              <a:rPr lang="en-US" sz="2000" b="1" i="0" dirty="0">
                <a:solidFill>
                  <a:srgbClr val="222222"/>
                </a:solidFill>
                <a:effectLst/>
                <a:latin typeface="Lato" panose="020F0502020204030203" pitchFamily="34" charset="0"/>
              </a:rPr>
              <a:t>: </a:t>
            </a:r>
            <a:r>
              <a:rPr lang="en-US" sz="2000" b="0" i="0" dirty="0">
                <a:solidFill>
                  <a:srgbClr val="222222"/>
                </a:solidFill>
                <a:effectLst/>
                <a:latin typeface="Lato" panose="020F0502020204030203" pitchFamily="34" charset="0"/>
              </a:rPr>
              <a:t>Scikit-image, or ski-mage, is an open-source Python package, in this project most of the image processing techniques will be used via </a:t>
            </a:r>
            <a:r>
              <a:rPr lang="en-US" sz="2000" b="1" i="0" dirty="0">
                <a:solidFill>
                  <a:srgbClr val="222222"/>
                </a:solidFill>
                <a:effectLst/>
                <a:latin typeface="Lato" panose="020F0502020204030203" pitchFamily="34" charset="0"/>
              </a:rPr>
              <a:t>scikit-image</a:t>
            </a:r>
            <a:endParaRPr lang="en-US" sz="2000" b="0" i="0" dirty="0">
              <a:solidFill>
                <a:srgbClr val="222222"/>
              </a:solidFill>
              <a:effectLst/>
              <a:latin typeface="Lato" panose="020F0502020204030203" pitchFamily="34" charset="0"/>
            </a:endParaRPr>
          </a:p>
          <a:p>
            <a:pPr algn="l">
              <a:buFont typeface="+mj-lt"/>
              <a:buAutoNum type="arabicPeriod"/>
            </a:pPr>
            <a:r>
              <a:rPr lang="en-US" sz="2000" b="1" i="0" dirty="0" err="1">
                <a:solidFill>
                  <a:srgbClr val="222222"/>
                </a:solidFill>
                <a:effectLst/>
                <a:latin typeface="Lato" panose="020F0502020204030203" pitchFamily="34" charset="0"/>
              </a:rPr>
              <a:t>imutils</a:t>
            </a:r>
            <a:r>
              <a:rPr lang="en-US" sz="2000" b="1" i="0" dirty="0">
                <a:solidFill>
                  <a:srgbClr val="222222"/>
                </a:solidFill>
                <a:effectLst/>
                <a:latin typeface="Lato" panose="020F0502020204030203" pitchFamily="34" charset="0"/>
              </a:rPr>
              <a:t>:</a:t>
            </a:r>
            <a:r>
              <a:rPr lang="en-US" sz="2000" b="0" i="0" dirty="0">
                <a:solidFill>
                  <a:srgbClr val="222222"/>
                </a:solidFill>
                <a:effectLst/>
                <a:latin typeface="Lato" panose="020F0502020204030203" pitchFamily="34" charset="0"/>
              </a:rPr>
              <a:t> </a:t>
            </a:r>
            <a:r>
              <a:rPr lang="en-US" sz="2000" b="0" i="0" dirty="0" err="1">
                <a:solidFill>
                  <a:srgbClr val="222222"/>
                </a:solidFill>
                <a:effectLst/>
                <a:latin typeface="Lato" panose="020F0502020204030203" pitchFamily="34" charset="0"/>
              </a:rPr>
              <a:t>Imutils</a:t>
            </a:r>
            <a:r>
              <a:rPr lang="en-US" sz="2000" b="0" i="0" dirty="0">
                <a:solidFill>
                  <a:srgbClr val="222222"/>
                </a:solidFill>
                <a:effectLst/>
                <a:latin typeface="Lato" panose="020F0502020204030203" pitchFamily="34" charset="0"/>
              </a:rPr>
              <a:t> are a series of convenience functions to make basic image processing functions such as </a:t>
            </a:r>
            <a:r>
              <a:rPr lang="en-US" sz="2000" b="1" i="0" dirty="0">
                <a:solidFill>
                  <a:srgbClr val="222222"/>
                </a:solidFill>
                <a:effectLst/>
                <a:latin typeface="Lato" panose="020F0502020204030203" pitchFamily="34" charset="0"/>
              </a:rPr>
              <a:t>translation, rotation, resizing</a:t>
            </a:r>
            <a:r>
              <a:rPr lang="en-US" sz="2000" b="0" i="0" dirty="0">
                <a:solidFill>
                  <a:srgbClr val="222222"/>
                </a:solidFill>
                <a:effectLst/>
                <a:latin typeface="Lato" panose="020F0502020204030203" pitchFamily="34" charset="0"/>
              </a:rPr>
              <a:t>, and displaying images easier with OpenCV.</a:t>
            </a:r>
          </a:p>
          <a:p>
            <a:pPr algn="l">
              <a:buFont typeface="+mj-lt"/>
              <a:buAutoNum type="arabicPeriod"/>
            </a:pPr>
            <a:r>
              <a:rPr lang="en-US" sz="2000" b="1" i="0" dirty="0">
                <a:solidFill>
                  <a:srgbClr val="222222"/>
                </a:solidFill>
                <a:effectLst/>
                <a:latin typeface="Lato" panose="020F0502020204030203" pitchFamily="34" charset="0"/>
              </a:rPr>
              <a:t>cv2:</a:t>
            </a:r>
            <a:r>
              <a:rPr lang="en-US" sz="2000" b="0" i="0" dirty="0">
                <a:solidFill>
                  <a:srgbClr val="222222"/>
                </a:solidFill>
                <a:effectLst/>
                <a:latin typeface="Lato" panose="020F0502020204030203" pitchFamily="34" charset="0"/>
              </a:rPr>
              <a:t> OpenCV</a:t>
            </a:r>
            <a:r>
              <a:rPr lang="en-US" sz="2000" b="1" i="0" dirty="0">
                <a:solidFill>
                  <a:srgbClr val="222222"/>
                </a:solidFill>
                <a:effectLst/>
                <a:latin typeface="Lato" panose="020F0502020204030203" pitchFamily="34" charset="0"/>
              </a:rPr>
              <a:t> (Open Source Computer Vision Library)</a:t>
            </a:r>
            <a:r>
              <a:rPr lang="en-US" sz="2000" b="0" i="0" dirty="0">
                <a:solidFill>
                  <a:srgbClr val="222222"/>
                </a:solidFill>
                <a:effectLst/>
                <a:latin typeface="Lato" panose="020F0502020204030203" pitchFamily="34" charset="0"/>
              </a:rPr>
              <a:t> is a library of programming functions. Here in this project major </a:t>
            </a:r>
            <a:r>
              <a:rPr lang="en-US" sz="2000" b="1" i="0" dirty="0">
                <a:solidFill>
                  <a:srgbClr val="222222"/>
                </a:solidFill>
                <a:effectLst/>
                <a:latin typeface="Lato" panose="020F0502020204030203" pitchFamily="34" charset="0"/>
              </a:rPr>
              <a:t>reading and writing</a:t>
            </a:r>
            <a:r>
              <a:rPr lang="en-US" sz="2000" b="0" i="0" dirty="0">
                <a:solidFill>
                  <a:srgbClr val="222222"/>
                </a:solidFill>
                <a:effectLst/>
                <a:latin typeface="Lato" panose="020F0502020204030203" pitchFamily="34" charset="0"/>
              </a:rPr>
              <a:t> of the image are done via cv2.</a:t>
            </a:r>
          </a:p>
          <a:p>
            <a:pPr algn="l">
              <a:buFont typeface="+mj-lt"/>
              <a:buAutoNum type="arabicPeriod"/>
            </a:pPr>
            <a:r>
              <a:rPr lang="en-US" sz="2000" b="1" i="0" dirty="0">
                <a:solidFill>
                  <a:srgbClr val="222222"/>
                </a:solidFill>
                <a:effectLst/>
                <a:latin typeface="Lato" panose="020F0502020204030203" pitchFamily="34" charset="0"/>
              </a:rPr>
              <a:t>PIL:</a:t>
            </a:r>
            <a:r>
              <a:rPr lang="en-US" sz="2000" b="0" i="0" dirty="0">
                <a:solidFill>
                  <a:srgbClr val="222222"/>
                </a:solidFill>
                <a:effectLst/>
                <a:latin typeface="Lato" panose="020F0502020204030203" pitchFamily="34" charset="0"/>
              </a:rPr>
              <a:t> PIL </a:t>
            </a:r>
            <a:r>
              <a:rPr lang="en-US" sz="2000" b="1" i="0" dirty="0">
                <a:solidFill>
                  <a:srgbClr val="222222"/>
                </a:solidFill>
                <a:effectLst/>
                <a:latin typeface="Lato" panose="020F0502020204030203" pitchFamily="34" charset="0"/>
              </a:rPr>
              <a:t>(Python Imaging Library)</a:t>
            </a:r>
            <a:r>
              <a:rPr lang="en-US" sz="2000" b="0" i="0" dirty="0">
                <a:solidFill>
                  <a:srgbClr val="222222"/>
                </a:solidFill>
                <a:effectLst/>
                <a:latin typeface="Lato" panose="020F0502020204030203" pitchFamily="34" charset="0"/>
              </a:rPr>
              <a:t> is a free and open-source additional library for the Python programming language that adds support for opening, manipulating, and saving many different image file formats.</a:t>
            </a:r>
          </a:p>
          <a:p>
            <a:endParaRPr lang="en-US" sz="2000" dirty="0"/>
          </a:p>
        </p:txBody>
      </p:sp>
    </p:spTree>
    <p:extLst>
      <p:ext uri="{BB962C8B-B14F-4D97-AF65-F5344CB8AC3E}">
        <p14:creationId xmlns:p14="http://schemas.microsoft.com/office/powerpoint/2010/main" val="21186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6DD3-1238-4054-98D9-27F74AC6B4BE}"/>
              </a:ext>
            </a:extLst>
          </p:cNvPr>
          <p:cNvSpPr>
            <a:spLocks noGrp="1"/>
          </p:cNvSpPr>
          <p:nvPr>
            <p:ph type="title"/>
          </p:nvPr>
        </p:nvSpPr>
        <p:spPr/>
        <p:txBody>
          <a:bodyPr/>
          <a:lstStyle/>
          <a:p>
            <a:r>
              <a:rPr lang="en-US" dirty="0"/>
              <a:t>About SSIM Index</a:t>
            </a:r>
          </a:p>
        </p:txBody>
      </p:sp>
      <p:sp>
        <p:nvSpPr>
          <p:cNvPr id="3" name="Content Placeholder 2">
            <a:extLst>
              <a:ext uri="{FF2B5EF4-FFF2-40B4-BE49-F238E27FC236}">
                <a16:creationId xmlns:a16="http://schemas.microsoft.com/office/drawing/2014/main" id="{E9259917-FF00-49D6-BD1B-3045971EA8FF}"/>
              </a:ext>
            </a:extLst>
          </p:cNvPr>
          <p:cNvSpPr>
            <a:spLocks noGrp="1"/>
          </p:cNvSpPr>
          <p:nvPr>
            <p:ph idx="1"/>
          </p:nvPr>
        </p:nvSpPr>
        <p:spPr/>
        <p:txBody>
          <a:bodyPr/>
          <a:lstStyle/>
          <a:p>
            <a:pPr algn="l"/>
            <a:r>
              <a:rPr lang="en-US" b="1" i="0" dirty="0">
                <a:solidFill>
                  <a:srgbClr val="222222"/>
                </a:solidFill>
                <a:effectLst/>
                <a:latin typeface="Lato" panose="020F0502020204030203" pitchFamily="34" charset="0"/>
              </a:rPr>
              <a:t>The Structural Similarity Index (SSIM)</a:t>
            </a:r>
            <a:r>
              <a:rPr lang="en-US" b="0" i="0" dirty="0">
                <a:solidFill>
                  <a:srgbClr val="222222"/>
                </a:solidFill>
                <a:effectLst/>
                <a:latin typeface="Lato" panose="020F0502020204030203" pitchFamily="34" charset="0"/>
              </a:rPr>
              <a:t> is a perceptual metric that quantifies the image quality degradation that is caused by processing such as data compression or by losses in data transmission.</a:t>
            </a:r>
          </a:p>
          <a:p>
            <a:pPr algn="l"/>
            <a:r>
              <a:rPr lang="en-US" b="1" i="0" dirty="0">
                <a:solidFill>
                  <a:srgbClr val="222222"/>
                </a:solidFill>
                <a:effectLst/>
                <a:latin typeface="Lato" panose="020F0502020204030203" pitchFamily="34" charset="0"/>
              </a:rPr>
              <a:t>How SSIM perform its function?</a:t>
            </a:r>
            <a:endParaRPr lang="en-US" b="0" i="0" dirty="0">
              <a:solidFill>
                <a:srgbClr val="222222"/>
              </a:solidFill>
              <a:effectLst/>
              <a:latin typeface="Lato" panose="020F0502020204030203" pitchFamily="34" charset="0"/>
            </a:endParaRPr>
          </a:p>
          <a:p>
            <a:pPr marL="0" indent="0" algn="l">
              <a:buNone/>
            </a:pPr>
            <a:r>
              <a:rPr lang="en-US" b="0" i="0" dirty="0">
                <a:solidFill>
                  <a:srgbClr val="222222"/>
                </a:solidFill>
                <a:effectLst/>
                <a:latin typeface="Lato" panose="020F0502020204030203" pitchFamily="34" charset="0"/>
              </a:rPr>
              <a:t> This metric is basically a full reference that requires </a:t>
            </a:r>
            <a:r>
              <a:rPr lang="en-US" b="1" i="0" dirty="0">
                <a:solidFill>
                  <a:srgbClr val="222222"/>
                </a:solidFill>
                <a:effectLst/>
                <a:latin typeface="Lato" panose="020F0502020204030203" pitchFamily="34" charset="0"/>
              </a:rPr>
              <a:t>2 images</a:t>
            </a:r>
            <a:r>
              <a:rPr lang="en-US" b="0" i="0" dirty="0">
                <a:solidFill>
                  <a:srgbClr val="222222"/>
                </a:solidFill>
                <a:effectLst/>
                <a:latin typeface="Lato" panose="020F0502020204030203" pitchFamily="34" charset="0"/>
              </a:rPr>
              <a:t> from the same shot, this means 2 graphically identical images to the human eye. The second image generally is compressed or has a different quality, which is the goal of this index.</a:t>
            </a:r>
          </a:p>
          <a:p>
            <a:pPr algn="l"/>
            <a:r>
              <a:rPr lang="en-US" b="1" i="0" dirty="0">
                <a:solidFill>
                  <a:srgbClr val="222222"/>
                </a:solidFill>
                <a:effectLst/>
                <a:latin typeface="Lato" panose="020F0502020204030203" pitchFamily="34" charset="0"/>
              </a:rPr>
              <a:t>What is the real-world use of SSIM?</a:t>
            </a:r>
            <a:endParaRPr lang="en-US" b="0" i="0" dirty="0">
              <a:solidFill>
                <a:srgbClr val="222222"/>
              </a:solidFill>
              <a:effectLst/>
              <a:latin typeface="Lato" panose="020F0502020204030203" pitchFamily="34" charset="0"/>
            </a:endParaRPr>
          </a:p>
          <a:p>
            <a:pPr marL="0" indent="0" algn="l">
              <a:buNone/>
            </a:pPr>
            <a:r>
              <a:rPr lang="en-US" b="0" i="0" dirty="0">
                <a:solidFill>
                  <a:srgbClr val="222222"/>
                </a:solidFill>
                <a:effectLst/>
                <a:latin typeface="Lato" panose="020F0502020204030203" pitchFamily="34" charset="0"/>
              </a:rPr>
              <a:t>SSIM is usually used in the video industry but has as well a strong application in </a:t>
            </a:r>
            <a:r>
              <a:rPr lang="en-US" b="1" i="0" dirty="0">
                <a:solidFill>
                  <a:srgbClr val="222222"/>
                </a:solidFill>
                <a:effectLst/>
                <a:latin typeface="Lato" panose="020F0502020204030203" pitchFamily="34" charset="0"/>
              </a:rPr>
              <a:t>photography</a:t>
            </a:r>
            <a:r>
              <a:rPr lang="en-US" b="0" i="0" dirty="0">
                <a:solidFill>
                  <a:srgbClr val="222222"/>
                </a:solidFill>
                <a:effectLst/>
                <a:latin typeface="Lato" panose="020F0502020204030203" pitchFamily="34" charset="0"/>
              </a:rPr>
              <a:t>.</a:t>
            </a:r>
          </a:p>
          <a:p>
            <a:pPr algn="l"/>
            <a:r>
              <a:rPr lang="en-US" b="1" i="0" dirty="0">
                <a:solidFill>
                  <a:srgbClr val="222222"/>
                </a:solidFill>
                <a:effectLst/>
                <a:latin typeface="Lato" panose="020F0502020204030203" pitchFamily="34" charset="0"/>
              </a:rPr>
              <a:t>How SSIM helps in detection?</a:t>
            </a:r>
            <a:endParaRPr lang="en-US" b="0" i="0" dirty="0">
              <a:solidFill>
                <a:srgbClr val="222222"/>
              </a:solidFill>
              <a:effectLst/>
              <a:latin typeface="Lato" panose="020F0502020204030203" pitchFamily="34" charset="0"/>
            </a:endParaRPr>
          </a:p>
          <a:p>
            <a:pPr marL="0" indent="0" algn="l">
              <a:buNone/>
            </a:pPr>
            <a:r>
              <a:rPr lang="en-US" b="0" i="0" dirty="0">
                <a:solidFill>
                  <a:srgbClr val="222222"/>
                </a:solidFill>
                <a:effectLst/>
                <a:latin typeface="Lato" panose="020F0502020204030203" pitchFamily="34" charset="0"/>
              </a:rPr>
              <a:t>SSIM actually measures the </a:t>
            </a:r>
            <a:r>
              <a:rPr lang="en-US" b="1" i="0" dirty="0">
                <a:solidFill>
                  <a:srgbClr val="222222"/>
                </a:solidFill>
                <a:effectLst/>
                <a:latin typeface="Lato" panose="020F0502020204030203" pitchFamily="34" charset="0"/>
              </a:rPr>
              <a:t>perceptual difference between two similar images</a:t>
            </a:r>
            <a:r>
              <a:rPr lang="en-US" b="0" i="0" dirty="0">
                <a:solidFill>
                  <a:srgbClr val="222222"/>
                </a:solidFill>
                <a:effectLst/>
                <a:latin typeface="Lato" panose="020F0502020204030203" pitchFamily="34" charset="0"/>
              </a:rPr>
              <a:t>. It cannot judge which of the two is better: that must be inferred from knowing which is the original one and which has been exposed to additional processing such as compression or filters.</a:t>
            </a:r>
          </a:p>
          <a:p>
            <a:endParaRPr lang="en-US" dirty="0"/>
          </a:p>
        </p:txBody>
      </p:sp>
    </p:spTree>
    <p:extLst>
      <p:ext uri="{BB962C8B-B14F-4D97-AF65-F5344CB8AC3E}">
        <p14:creationId xmlns:p14="http://schemas.microsoft.com/office/powerpoint/2010/main" val="44609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52F1-00A3-4032-852C-090CE9AAAB99}"/>
              </a:ext>
            </a:extLst>
          </p:cNvPr>
          <p:cNvSpPr>
            <a:spLocks noGrp="1"/>
          </p:cNvSpPr>
          <p:nvPr>
            <p:ph type="title"/>
          </p:nvPr>
        </p:nvSpPr>
        <p:spPr/>
        <p:txBody>
          <a:bodyPr/>
          <a:lstStyle/>
          <a:p>
            <a:r>
              <a:rPr lang="en-US" dirty="0"/>
              <a:t>Thank you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B3480292-358F-44D2-9F56-9901DF095F5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1124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{1D0ED37E-088F-4F55-B869-BE0E1C819CF1}tf78438558_win32</Template>
  <TotalTime>89</TotalTime>
  <Words>641</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Garamond</vt:lpstr>
      <vt:lpstr>Lato</vt:lpstr>
      <vt:lpstr>SavonVTI</vt:lpstr>
      <vt:lpstr>Pan Card Tampering</vt:lpstr>
      <vt:lpstr>Computer Vision </vt:lpstr>
      <vt:lpstr>PowerPoint Presentation</vt:lpstr>
      <vt:lpstr>Scope </vt:lpstr>
      <vt:lpstr>Purpose </vt:lpstr>
      <vt:lpstr>The steps involved in this project are as follows : </vt:lpstr>
      <vt:lpstr>Library Used </vt:lpstr>
      <vt:lpstr>About SSIM Index</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 Card Tampering</dc:title>
  <dc:creator>Khannchan B</dc:creator>
  <cp:lastModifiedBy>Khannchan B</cp:lastModifiedBy>
  <cp:revision>1</cp:revision>
  <dcterms:created xsi:type="dcterms:W3CDTF">2022-03-31T02:59:10Z</dcterms:created>
  <dcterms:modified xsi:type="dcterms:W3CDTF">2022-03-31T04:28:53Z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