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
      <p:font typeface="Poppins"/>
      <p:regular r:id="rId35"/>
      <p:bold r:id="rId36"/>
      <p:italic r:id="rId37"/>
      <p:boldItalic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tAO5985Ip6rdpNluwYKh4pOwE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9833AE-6879-4844-9231-6C1E92D4726E}">
  <a:tblStyle styleId="{B89833AE-6879-4844-9231-6C1E92D4726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3"/>
          </a:solidFill>
        </a:fill>
      </a:tcStyle>
    </a:wholeTbl>
    <a:band1H>
      <a:tcTxStyle/>
      <a:tcStyle>
        <a:fill>
          <a:solidFill>
            <a:srgbClr val="CCDCE6"/>
          </a:solidFill>
        </a:fill>
      </a:tcStyle>
    </a:band1H>
    <a:band2H>
      <a:tcTxStyle/>
    </a:band2H>
    <a:band1V>
      <a:tcTxStyle/>
      <a:tcStyle>
        <a:fill>
          <a:solidFill>
            <a:srgbClr val="CCDCE6"/>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5.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oppi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oppins-italic.fntdata"/><Relationship Id="rId14" Type="http://schemas.openxmlformats.org/officeDocument/2006/relationships/slide" Target="slides/slide9.xml"/><Relationship Id="rId36" Type="http://schemas.openxmlformats.org/officeDocument/2006/relationships/font" Target="fonts/Poppins-bold.fntdata"/><Relationship Id="rId17" Type="http://schemas.openxmlformats.org/officeDocument/2006/relationships/slide" Target="slides/slide12.xml"/><Relationship Id="rId39" Type="http://schemas.openxmlformats.org/officeDocument/2006/relationships/font" Target="fonts/QuattrocentoSans-regular.fntdata"/><Relationship Id="rId16" Type="http://schemas.openxmlformats.org/officeDocument/2006/relationships/slide" Target="slides/slide11.xml"/><Relationship Id="rId38" Type="http://schemas.openxmlformats.org/officeDocument/2006/relationships/font" Target="fonts/Poppi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7"/>
          <p:cNvGrpSpPr/>
          <p:nvPr/>
        </p:nvGrpSpPr>
        <p:grpSpPr>
          <a:xfrm>
            <a:off x="0" y="-8467"/>
            <a:ext cx="12192000" cy="6866467"/>
            <a:chOff x="0" y="-8467"/>
            <a:chExt cx="12192000" cy="6866467"/>
          </a:xfrm>
        </p:grpSpPr>
        <p:cxnSp>
          <p:nvCxnSpPr>
            <p:cNvPr id="24" name="Google Shape;24;p2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3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
        <p:nvSpPr>
          <p:cNvPr id="104" name="Google Shape;104;p3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3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
        <p:nvSpPr>
          <p:cNvPr id="119" name="Google Shape;119;p3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4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3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3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3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3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3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5"/>
          <p:cNvSpPr/>
          <p:nvPr>
            <p:ph idx="2" type="pic"/>
          </p:nvPr>
        </p:nvSpPr>
        <p:spPr>
          <a:xfrm>
            <a:off x="677334" y="609600"/>
            <a:ext cx="8596668" cy="3845718"/>
          </a:xfrm>
          <a:prstGeom prst="rect">
            <a:avLst/>
          </a:prstGeom>
          <a:noFill/>
          <a:ln>
            <a:noFill/>
          </a:ln>
        </p:spPr>
      </p:sp>
      <p:sp>
        <p:nvSpPr>
          <p:cNvPr id="86" name="Google Shape;86;p3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6"/>
          <p:cNvGrpSpPr/>
          <p:nvPr/>
        </p:nvGrpSpPr>
        <p:grpSpPr>
          <a:xfrm>
            <a:off x="0" y="-8467"/>
            <a:ext cx="12192000" cy="6866467"/>
            <a:chOff x="0" y="-8467"/>
            <a:chExt cx="12192000" cy="6866467"/>
          </a:xfrm>
        </p:grpSpPr>
        <p:cxnSp>
          <p:nvCxnSpPr>
            <p:cNvPr id="7" name="Google Shape;7;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hyperlink" Target="https://en.wikipedia.org/wiki/Rover_(marque)"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British_Leyland" TargetMode="External"/><Relationship Id="rId4" Type="http://schemas.openxmlformats.org/officeDocument/2006/relationships/hyperlink" Target="https://en.wikipedia.org/wiki/Ford_Motor_Company" TargetMode="External"/><Relationship Id="rId9" Type="http://schemas.openxmlformats.org/officeDocument/2006/relationships/hyperlink" Target="https://en.wikipedia.org/wiki/Lanchester_Motor_Company" TargetMode="External"/><Relationship Id="rId5" Type="http://schemas.openxmlformats.org/officeDocument/2006/relationships/hyperlink" Target="https://en.wikipedia.org/wiki/Rover_(marque)" TargetMode="External"/><Relationship Id="rId6" Type="http://schemas.openxmlformats.org/officeDocument/2006/relationships/hyperlink" Target="https://en.wikipedia.org/wiki/Tata_Motors" TargetMode="External"/><Relationship Id="rId7" Type="http://schemas.openxmlformats.org/officeDocument/2006/relationships/hyperlink" Target="https://en.wikipedia.org/wiki/Tata_Group" TargetMode="External"/><Relationship Id="rId8" Type="http://schemas.openxmlformats.org/officeDocument/2006/relationships/hyperlink" Target="https://en.wikipedia.org/wiki/Daimler_Compan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645459" y="640787"/>
            <a:ext cx="8866094" cy="89300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400"/>
              <a:buFont typeface="Arial Rounded"/>
              <a:buNone/>
            </a:pPr>
            <a:r>
              <a:rPr b="1" lang="en-IN" sz="4400">
                <a:latin typeface="Arial Rounded"/>
                <a:ea typeface="Arial Rounded"/>
                <a:cs typeface="Arial Rounded"/>
                <a:sym typeface="Arial Rounded"/>
              </a:rPr>
              <a:t>Jaguar Land Rover Case Study</a:t>
            </a:r>
            <a:endParaRPr/>
          </a:p>
        </p:txBody>
      </p:sp>
      <p:sp>
        <p:nvSpPr>
          <p:cNvPr id="144" name="Google Shape;144;p1"/>
          <p:cNvSpPr txBox="1"/>
          <p:nvPr>
            <p:ph idx="1" type="subTitle"/>
          </p:nvPr>
        </p:nvSpPr>
        <p:spPr>
          <a:xfrm>
            <a:off x="2027752" y="2197085"/>
            <a:ext cx="7766936" cy="3573625"/>
          </a:xfrm>
          <a:prstGeom prst="rect">
            <a:avLst/>
          </a:prstGeom>
          <a:noFill/>
          <a:ln>
            <a:noFill/>
          </a:ln>
        </p:spPr>
        <p:txBody>
          <a:bodyPr anchorCtr="0" anchor="t" bIns="45700" lIns="91425" spcFirstLastPara="1" rIns="91425" wrap="square" tIns="45700">
            <a:normAutofit/>
          </a:bodyPr>
          <a:lstStyle/>
          <a:p>
            <a:pPr indent="0" lvl="8" marL="3657600" rtl="0" algn="ctr">
              <a:spcBef>
                <a:spcPts val="0"/>
              </a:spcBef>
              <a:spcAft>
                <a:spcPts val="0"/>
              </a:spcAft>
              <a:buSzPts val="1760"/>
              <a:buNone/>
            </a:pPr>
            <a:r>
              <a:rPr b="1" lang="en-IN" sz="2200">
                <a:solidFill>
                  <a:schemeClr val="accent1"/>
                </a:solidFill>
              </a:rPr>
              <a:t>                </a:t>
            </a:r>
            <a:endParaRPr/>
          </a:p>
          <a:p>
            <a:pPr indent="0" lvl="8" marL="3657600" rtl="0" algn="ctr">
              <a:spcBef>
                <a:spcPts val="1000"/>
              </a:spcBef>
              <a:spcAft>
                <a:spcPts val="0"/>
              </a:spcAft>
              <a:buSzPts val="1760"/>
              <a:buNone/>
            </a:pPr>
            <a:r>
              <a:t/>
            </a:r>
            <a:endParaRPr b="1" sz="2200">
              <a:solidFill>
                <a:schemeClr val="accent1"/>
              </a:solidFill>
            </a:endParaRPr>
          </a:p>
          <a:p>
            <a:pPr indent="0" lvl="8" marL="3657600" rtl="0" algn="ctr">
              <a:spcBef>
                <a:spcPts val="1000"/>
              </a:spcBef>
              <a:spcAft>
                <a:spcPts val="0"/>
              </a:spcAft>
              <a:buSzPts val="1760"/>
              <a:buNone/>
            </a:pPr>
            <a:r>
              <a:t/>
            </a:r>
            <a:endParaRPr b="1" sz="2200">
              <a:solidFill>
                <a:schemeClr val="accent1"/>
              </a:solidFill>
            </a:endParaRPr>
          </a:p>
          <a:p>
            <a:pPr indent="0" lvl="8" marL="3657600" rtl="0" algn="ctr">
              <a:spcBef>
                <a:spcPts val="1000"/>
              </a:spcBef>
              <a:spcAft>
                <a:spcPts val="0"/>
              </a:spcAft>
              <a:buSzPts val="1760"/>
              <a:buNone/>
            </a:pPr>
            <a:r>
              <a:rPr b="1" lang="en-IN" sz="2200">
                <a:solidFill>
                  <a:schemeClr val="accent1"/>
                </a:solidFill>
              </a:rPr>
              <a:t>                     Team Members:-</a:t>
            </a:r>
            <a:endParaRPr/>
          </a:p>
          <a:p>
            <a:pPr indent="0" lvl="0" marL="0" rtl="0" algn="r">
              <a:spcBef>
                <a:spcPts val="1000"/>
              </a:spcBef>
              <a:spcAft>
                <a:spcPts val="0"/>
              </a:spcAft>
              <a:buSzPts val="1600"/>
              <a:buNone/>
            </a:pPr>
            <a:r>
              <a:rPr b="1" lang="en-IN" sz="2000">
                <a:solidFill>
                  <a:schemeClr val="dk2"/>
                </a:solidFill>
              </a:rPr>
              <a:t>Sumit Singh Rajpoot</a:t>
            </a:r>
            <a:endParaRPr/>
          </a:p>
          <a:p>
            <a:pPr indent="0" lvl="0" marL="0" rtl="0" algn="r">
              <a:spcBef>
                <a:spcPts val="1000"/>
              </a:spcBef>
              <a:spcAft>
                <a:spcPts val="0"/>
              </a:spcAft>
              <a:buSzPts val="1600"/>
              <a:buNone/>
            </a:pPr>
            <a:r>
              <a:rPr b="1" lang="en-IN" sz="2000">
                <a:solidFill>
                  <a:schemeClr val="dk2"/>
                </a:solidFill>
              </a:rPr>
              <a:t>Ashish Rana</a:t>
            </a:r>
            <a:endParaRPr/>
          </a:p>
          <a:p>
            <a:pPr indent="0" lvl="0" marL="0" rtl="0" algn="r">
              <a:spcBef>
                <a:spcPts val="1000"/>
              </a:spcBef>
              <a:spcAft>
                <a:spcPts val="0"/>
              </a:spcAft>
              <a:buSzPts val="1600"/>
              <a:buNone/>
            </a:pPr>
            <a:r>
              <a:rPr b="1" lang="en-IN" sz="2000">
                <a:solidFill>
                  <a:schemeClr val="dk2"/>
                </a:solidFill>
              </a:rPr>
              <a:t>Nooman Khan</a:t>
            </a:r>
            <a:endParaRPr/>
          </a:p>
          <a:p>
            <a:pPr indent="0" lvl="0" marL="0" rtl="0" algn="r">
              <a:spcBef>
                <a:spcPts val="1000"/>
              </a:spcBef>
              <a:spcAft>
                <a:spcPts val="0"/>
              </a:spcAft>
              <a:buSzPts val="1600"/>
              <a:buNone/>
            </a:pPr>
            <a:r>
              <a:rPr b="1" lang="en-IN" sz="2000">
                <a:solidFill>
                  <a:schemeClr val="dk2"/>
                </a:solidFill>
              </a:rPr>
              <a:t>Akash Kumar Shadangi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1181188" y="2391747"/>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IF JLR Start manufacturing in India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181529" y="0"/>
            <a:ext cx="9614333" cy="11103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3600"/>
              <a:buFont typeface="Trebuchet MS"/>
              <a:buNone/>
            </a:pPr>
            <a:r>
              <a:rPr b="1" lang="en-IN">
                <a:solidFill>
                  <a:srgbClr val="3494BA"/>
                </a:solidFill>
              </a:rPr>
              <a:t>Market Size of Luxury in India </a:t>
            </a:r>
            <a:endParaRPr/>
          </a:p>
        </p:txBody>
      </p:sp>
      <p:sp>
        <p:nvSpPr>
          <p:cNvPr id="207" name="Google Shape;207;p11"/>
          <p:cNvSpPr txBox="1"/>
          <p:nvPr>
            <p:ph idx="1" type="body"/>
          </p:nvPr>
        </p:nvSpPr>
        <p:spPr>
          <a:xfrm>
            <a:off x="250136" y="781027"/>
            <a:ext cx="11275181" cy="5993363"/>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spcBef>
                <a:spcPts val="0"/>
              </a:spcBef>
              <a:spcAft>
                <a:spcPts val="0"/>
              </a:spcAft>
              <a:buSzPct val="80000"/>
              <a:buNone/>
            </a:pPr>
            <a:r>
              <a:rPr b="1" lang="en-IN" sz="3700">
                <a:solidFill>
                  <a:schemeClr val="dk2"/>
                </a:solidFill>
              </a:rPr>
              <a:t>Currently Indian Users of JLR:-(Approximate)</a:t>
            </a:r>
            <a:endParaRPr/>
          </a:p>
          <a:p>
            <a:pPr indent="-342925" lvl="0" marL="342900" rtl="0" algn="l">
              <a:lnSpc>
                <a:spcPct val="107000"/>
              </a:lnSpc>
              <a:spcBef>
                <a:spcPts val="1000"/>
              </a:spcBef>
              <a:spcAft>
                <a:spcPts val="0"/>
              </a:spcAft>
              <a:buSzPct val="80000"/>
              <a:buChar char="►"/>
            </a:pPr>
            <a:r>
              <a:rPr lang="en-IN" sz="3700">
                <a:solidFill>
                  <a:srgbClr val="333333"/>
                </a:solidFill>
                <a:latin typeface="Poppins"/>
                <a:ea typeface="Poppins"/>
                <a:cs typeface="Poppins"/>
                <a:sym typeface="Poppins"/>
              </a:rPr>
              <a:t>Population of India = 1.4B</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Rural-70%, =98cr</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Urban-30%,=42cr</a:t>
            </a:r>
            <a:endParaRPr/>
          </a:p>
          <a:p>
            <a:pPr indent="-342925" lvl="0" marL="342900" rtl="0" algn="l">
              <a:lnSpc>
                <a:spcPct val="107000"/>
              </a:lnSpc>
              <a:spcBef>
                <a:spcPts val="1800"/>
              </a:spcBef>
              <a:spcAft>
                <a:spcPts val="0"/>
              </a:spcAft>
              <a:buSzPct val="80000"/>
              <a:buChar char="►"/>
            </a:pPr>
            <a:r>
              <a:rPr b="1" lang="en-IN" sz="3700">
                <a:latin typeface="Calibri"/>
                <a:ea typeface="Calibri"/>
                <a:cs typeface="Calibri"/>
                <a:sym typeface="Calibri"/>
              </a:rPr>
              <a:t>In rural-</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BPL = 20%=19.6 cr</a:t>
            </a:r>
            <a:endParaRPr sz="3700">
              <a:latin typeface="Calibri"/>
              <a:ea typeface="Calibri"/>
              <a:cs typeface="Calibri"/>
              <a:sym typeface="Calibri"/>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LOW = 45%=44.1cr</a:t>
            </a:r>
            <a:endParaRPr sz="3700">
              <a:latin typeface="Calibri"/>
              <a:ea typeface="Calibri"/>
              <a:cs typeface="Calibri"/>
              <a:sym typeface="Calibri"/>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Lower middle =30 %=29.4cr</a:t>
            </a:r>
            <a:endParaRPr sz="3700">
              <a:latin typeface="Calibri"/>
              <a:ea typeface="Calibri"/>
              <a:cs typeface="Calibri"/>
              <a:sym typeface="Calibri"/>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Upper middle = 5%=4.9 cr in the upper middle 5% of the population can afford luxury car= 2.5m(approx.)</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  </a:t>
            </a:r>
            <a:r>
              <a:rPr b="1" lang="en-IN" sz="3700">
                <a:solidFill>
                  <a:srgbClr val="333333"/>
                </a:solidFill>
                <a:latin typeface="Poppins"/>
                <a:ea typeface="Poppins"/>
                <a:cs typeface="Poppins"/>
                <a:sym typeface="Poppins"/>
              </a:rPr>
              <a:t>assume 5 members in a family  =2.5m/5=.5m(approx.)</a:t>
            </a:r>
            <a:endParaRPr/>
          </a:p>
          <a:p>
            <a:pPr indent="0" lvl="0" marL="0" rtl="0" algn="l">
              <a:lnSpc>
                <a:spcPct val="107000"/>
              </a:lnSpc>
              <a:spcBef>
                <a:spcPts val="1800"/>
              </a:spcBef>
              <a:spcAft>
                <a:spcPts val="0"/>
              </a:spcAft>
              <a:buSzPct val="80000"/>
              <a:buNone/>
            </a:pPr>
            <a:r>
              <a:rPr lang="en-IN" sz="3700">
                <a:solidFill>
                  <a:srgbClr val="333333"/>
                </a:solidFill>
                <a:latin typeface="Poppins"/>
                <a:ea typeface="Poppins"/>
                <a:cs typeface="Poppins"/>
                <a:sym typeface="Poppins"/>
              </a:rPr>
              <a:t>	</a:t>
            </a:r>
            <a:r>
              <a:rPr b="1" lang="en-IN" sz="3700">
                <a:solidFill>
                  <a:srgbClr val="333333"/>
                </a:solidFill>
                <a:latin typeface="Poppins"/>
                <a:ea typeface="Poppins"/>
                <a:cs typeface="Poppins"/>
                <a:sym typeface="Poppins"/>
              </a:rPr>
              <a:t>In urban-</a:t>
            </a:r>
            <a:endParaRPr b="1" sz="3700">
              <a:latin typeface="Calibri"/>
              <a:ea typeface="Calibri"/>
              <a:cs typeface="Calibri"/>
              <a:sym typeface="Calibri"/>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lower - 35%=14.7cr</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Middle -55%=23.1 cr</a:t>
            </a:r>
            <a:endParaRPr/>
          </a:p>
          <a:p>
            <a:pPr indent="-342925" lvl="0" marL="342900" rtl="0" algn="l">
              <a:lnSpc>
                <a:spcPct val="107000"/>
              </a:lnSpc>
              <a:spcBef>
                <a:spcPts val="1800"/>
              </a:spcBef>
              <a:spcAft>
                <a:spcPts val="0"/>
              </a:spcAft>
              <a:buSzPct val="80000"/>
              <a:buChar char="►"/>
            </a:pPr>
            <a:r>
              <a:rPr lang="en-IN" sz="3700">
                <a:solidFill>
                  <a:srgbClr val="333333"/>
                </a:solidFill>
                <a:latin typeface="Poppins"/>
                <a:ea typeface="Poppins"/>
                <a:cs typeface="Poppins"/>
                <a:sym typeface="Poppins"/>
              </a:rPr>
              <a:t>High-10%=4.2 cr</a:t>
            </a:r>
            <a:r>
              <a:rPr b="1" lang="en-IN" sz="3700">
                <a:solidFill>
                  <a:srgbClr val="333333"/>
                </a:solidFill>
                <a:latin typeface="Poppins"/>
                <a:ea typeface="Poppins"/>
                <a:cs typeface="Poppins"/>
                <a:sym typeface="Poppins"/>
              </a:rPr>
              <a:t> *70%=2.94cr/5=5.5m(approx.)</a:t>
            </a:r>
            <a:endParaRPr b="1" sz="3700">
              <a:latin typeface="Calibri"/>
              <a:ea typeface="Calibri"/>
              <a:cs typeface="Calibri"/>
              <a:sym typeface="Calibri"/>
            </a:endParaRPr>
          </a:p>
          <a:p>
            <a:pPr indent="-342925" lvl="0" marL="342900" rtl="0" algn="l">
              <a:lnSpc>
                <a:spcPct val="107000"/>
              </a:lnSpc>
              <a:spcBef>
                <a:spcPts val="1800"/>
              </a:spcBef>
              <a:spcAft>
                <a:spcPts val="0"/>
              </a:spcAft>
              <a:buSzPct val="80000"/>
              <a:buChar char="►"/>
            </a:pPr>
            <a:r>
              <a:rPr b="1" lang="en-IN" sz="4300">
                <a:solidFill>
                  <a:schemeClr val="accent6"/>
                </a:solidFill>
                <a:highlight>
                  <a:srgbClr val="FFFF00"/>
                </a:highlight>
                <a:latin typeface="Calibri"/>
                <a:ea typeface="Calibri"/>
                <a:cs typeface="Calibri"/>
                <a:sym typeface="Calibri"/>
              </a:rPr>
              <a:t>Indian market for luxury cars =.5+5.5=6m(approx.)</a:t>
            </a:r>
            <a:endParaRPr/>
          </a:p>
          <a:p>
            <a:pPr indent="-313182" lvl="0" marL="342900" rtl="0" algn="l">
              <a:lnSpc>
                <a:spcPct val="107000"/>
              </a:lnSpc>
              <a:spcBef>
                <a:spcPts val="1800"/>
              </a:spcBef>
              <a:spcAft>
                <a:spcPts val="0"/>
              </a:spcAft>
              <a:buSzPct val="79999"/>
              <a:buNone/>
            </a:pPr>
            <a:r>
              <a:t/>
            </a:r>
            <a:endParaRPr sz="1800">
              <a:latin typeface="Calibri"/>
              <a:ea typeface="Calibri"/>
              <a:cs typeface="Calibri"/>
              <a:sym typeface="Calibri"/>
            </a:endParaRPr>
          </a:p>
          <a:p>
            <a:pPr indent="-325577" lvl="0" marL="342900" rtl="0" algn="l">
              <a:lnSpc>
                <a:spcPct val="107000"/>
              </a:lnSpc>
              <a:spcBef>
                <a:spcPts val="1800"/>
              </a:spcBef>
              <a:spcAft>
                <a:spcPts val="0"/>
              </a:spcAft>
              <a:buSzPct val="79999"/>
              <a:buNone/>
            </a:pPr>
            <a:r>
              <a:t/>
            </a:r>
            <a:endParaRPr b="1" sz="1050">
              <a:solidFill>
                <a:schemeClr val="accent6"/>
              </a:solidFill>
              <a:highlight>
                <a:srgbClr val="FFFF00"/>
              </a:highlight>
              <a:latin typeface="Calibri"/>
              <a:ea typeface="Calibri"/>
              <a:cs typeface="Calibri"/>
              <a:sym typeface="Calibri"/>
            </a:endParaRPr>
          </a:p>
          <a:p>
            <a:pPr indent="-319786" lvl="0" marL="342900" rtl="0" algn="l">
              <a:lnSpc>
                <a:spcPct val="107000"/>
              </a:lnSpc>
              <a:spcBef>
                <a:spcPts val="1800"/>
              </a:spcBef>
              <a:spcAft>
                <a:spcPts val="0"/>
              </a:spcAft>
              <a:buSzPct val="80000"/>
              <a:buNone/>
            </a:pPr>
            <a:r>
              <a:t/>
            </a:r>
            <a:endParaRPr b="1" sz="1400">
              <a:solidFill>
                <a:schemeClr val="accent6"/>
              </a:solidFill>
              <a:highlight>
                <a:srgbClr val="FFFF00"/>
              </a:highlight>
              <a:latin typeface="Calibri"/>
              <a:ea typeface="Calibri"/>
              <a:cs typeface="Calibri"/>
              <a:sym typeface="Calibri"/>
            </a:endParaRPr>
          </a:p>
          <a:p>
            <a:pPr indent="0" lvl="0" marL="0" rtl="0" algn="l">
              <a:spcBef>
                <a:spcPts val="1800"/>
              </a:spcBef>
              <a:spcAft>
                <a:spcPts val="0"/>
              </a:spcAft>
              <a:buSzPct val="79999"/>
              <a:buNone/>
            </a:pPr>
            <a:r>
              <a:t/>
            </a:r>
            <a:endParaRPr b="1">
              <a:solidFill>
                <a:schemeClr val="dk2"/>
              </a:solidFill>
            </a:endParaRPr>
          </a:p>
          <a:p>
            <a:pPr indent="0" lvl="0" marL="0" rtl="0" algn="l">
              <a:spcBef>
                <a:spcPts val="1000"/>
              </a:spcBef>
              <a:spcAft>
                <a:spcPts val="0"/>
              </a:spcAft>
              <a:buSzPct val="79999"/>
              <a:buNone/>
            </a:pPr>
            <a:r>
              <a:t/>
            </a:r>
            <a:endParaRPr b="1">
              <a:solidFill>
                <a:schemeClr val="dk2"/>
              </a:solidFill>
            </a:endParaRPr>
          </a:p>
          <a:p>
            <a:pPr indent="0" lvl="0" marL="0" rtl="0" algn="l">
              <a:spcBef>
                <a:spcPts val="1000"/>
              </a:spcBef>
              <a:spcAft>
                <a:spcPts val="0"/>
              </a:spcAft>
              <a:buSzPct val="79999"/>
              <a:buNone/>
            </a:pPr>
            <a:r>
              <a:t/>
            </a:r>
            <a:endParaRPr b="1">
              <a:solidFill>
                <a:schemeClr val="dk2"/>
              </a:solidFill>
            </a:endParaRPr>
          </a:p>
          <a:p>
            <a:pPr indent="0" lvl="0" marL="0" rtl="0" algn="l">
              <a:spcBef>
                <a:spcPts val="1000"/>
              </a:spcBef>
              <a:spcAft>
                <a:spcPts val="0"/>
              </a:spcAft>
              <a:buSzPct val="79999"/>
              <a:buNone/>
            </a:pPr>
            <a:r>
              <a:t/>
            </a:r>
            <a:endParaRPr b="1">
              <a:solidFill>
                <a:schemeClr val="dk2"/>
              </a:solidFill>
            </a:endParaRPr>
          </a:p>
          <a:p>
            <a:pPr indent="0" lvl="0" marL="0" rtl="0" algn="l">
              <a:spcBef>
                <a:spcPts val="1000"/>
              </a:spcBef>
              <a:spcAft>
                <a:spcPts val="0"/>
              </a:spcAft>
              <a:buSzPct val="80000"/>
              <a:buNone/>
            </a:pPr>
            <a:r>
              <a:t/>
            </a:r>
            <a:endParaRPr i="0" sz="1600">
              <a:solidFill>
                <a:schemeClr val="dk2"/>
              </a:solidFill>
              <a:latin typeface="Trebuchet MS"/>
              <a:ea typeface="Trebuchet MS"/>
              <a:cs typeface="Trebuchet MS"/>
              <a:sym typeface="Trebuchet MS"/>
            </a:endParaRPr>
          </a:p>
          <a:p>
            <a:pPr indent="-313182" lvl="0" marL="342900" rtl="0" algn="l">
              <a:spcBef>
                <a:spcPts val="1000"/>
              </a:spcBef>
              <a:spcAft>
                <a:spcPts val="0"/>
              </a:spcAft>
              <a:buSzPct val="79999"/>
              <a:buNone/>
            </a:pPr>
            <a:r>
              <a:t/>
            </a:r>
            <a:endParaRPr b="1">
              <a:solidFill>
                <a:schemeClr val="dk2"/>
              </a:solidFill>
            </a:endParaRPr>
          </a:p>
          <a:p>
            <a:pPr indent="-313182" lvl="0" marL="342900" rtl="0" algn="l">
              <a:spcBef>
                <a:spcPts val="1000"/>
              </a:spcBef>
              <a:spcAft>
                <a:spcPts val="0"/>
              </a:spcAft>
              <a:buSzPct val="79999"/>
              <a:buNone/>
            </a:pPr>
            <a:r>
              <a:t/>
            </a:r>
            <a:endParaRPr b="1"/>
          </a:p>
          <a:p>
            <a:pPr indent="-313182" lvl="0" marL="342900" rtl="0" algn="l">
              <a:spcBef>
                <a:spcPts val="1000"/>
              </a:spcBef>
              <a:spcAft>
                <a:spcPts val="0"/>
              </a:spcAft>
              <a:buSzPct val="79999"/>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70842" y="0"/>
            <a:ext cx="10043541" cy="11103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000"/>
              <a:buFont typeface="Trebuchet MS"/>
              <a:buNone/>
            </a:pPr>
            <a:r>
              <a:rPr b="1" lang="en-IN" sz="4000">
                <a:solidFill>
                  <a:srgbClr val="3494BA"/>
                </a:solidFill>
              </a:rPr>
              <a:t>Customer Demands in Luxury Cars </a:t>
            </a:r>
            <a:endParaRPr/>
          </a:p>
        </p:txBody>
      </p:sp>
      <p:sp>
        <p:nvSpPr>
          <p:cNvPr id="213" name="Google Shape;213;p12"/>
          <p:cNvSpPr txBox="1"/>
          <p:nvPr>
            <p:ph idx="1" type="body"/>
          </p:nvPr>
        </p:nvSpPr>
        <p:spPr>
          <a:xfrm>
            <a:off x="70842" y="789992"/>
            <a:ext cx="11275181" cy="5993363"/>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440"/>
              <a:buChar char="►"/>
            </a:pPr>
            <a:r>
              <a:rPr b="1" lang="en-IN" sz="1800">
                <a:solidFill>
                  <a:srgbClr val="666666"/>
                </a:solidFill>
                <a:latin typeface="Poppins"/>
                <a:ea typeface="Poppins"/>
                <a:cs typeface="Poppins"/>
                <a:sym typeface="Poppins"/>
              </a:rPr>
              <a:t>5 Key Drivers That Accelerate Customer Experience:</a:t>
            </a:r>
            <a:endParaRPr/>
          </a:p>
          <a:p>
            <a:pPr indent="-342900" lvl="0" marL="342900" rtl="0" algn="l">
              <a:lnSpc>
                <a:spcPct val="107000"/>
              </a:lnSpc>
              <a:spcBef>
                <a:spcPts val="1800"/>
              </a:spcBef>
              <a:spcAft>
                <a:spcPts val="0"/>
              </a:spcAft>
              <a:buSzPts val="1440"/>
              <a:buChar char="►"/>
            </a:pPr>
            <a:r>
              <a:rPr b="1" lang="en-IN">
                <a:solidFill>
                  <a:srgbClr val="666666"/>
                </a:solidFill>
                <a:latin typeface="Poppins"/>
                <a:ea typeface="Poppins"/>
                <a:cs typeface="Poppins"/>
                <a:sym typeface="Poppins"/>
              </a:rPr>
              <a:t>Looks </a:t>
            </a:r>
            <a:endParaRPr/>
          </a:p>
          <a:p>
            <a:pPr indent="-342900" lvl="0" marL="342900" rtl="0" algn="l">
              <a:lnSpc>
                <a:spcPct val="107000"/>
              </a:lnSpc>
              <a:spcBef>
                <a:spcPts val="1800"/>
              </a:spcBef>
              <a:spcAft>
                <a:spcPts val="0"/>
              </a:spcAft>
              <a:buSzPts val="1440"/>
              <a:buChar char="►"/>
            </a:pPr>
            <a:r>
              <a:rPr b="1" lang="en-IN" sz="1800">
                <a:solidFill>
                  <a:srgbClr val="666666"/>
                </a:solidFill>
                <a:latin typeface="Poppins"/>
                <a:ea typeface="Poppins"/>
                <a:cs typeface="Poppins"/>
                <a:sym typeface="Poppins"/>
              </a:rPr>
              <a:t>Driveability</a:t>
            </a:r>
            <a:endParaRPr/>
          </a:p>
          <a:p>
            <a:pPr indent="-342900" lvl="0" marL="342900" rtl="0" algn="l">
              <a:lnSpc>
                <a:spcPct val="107000"/>
              </a:lnSpc>
              <a:spcBef>
                <a:spcPts val="1800"/>
              </a:spcBef>
              <a:spcAft>
                <a:spcPts val="0"/>
              </a:spcAft>
              <a:buSzPts val="1440"/>
              <a:buChar char="►"/>
            </a:pPr>
            <a:r>
              <a:rPr b="1" lang="en-IN">
                <a:solidFill>
                  <a:srgbClr val="666666"/>
                </a:solidFill>
                <a:latin typeface="Poppins"/>
                <a:ea typeface="Poppins"/>
                <a:cs typeface="Poppins"/>
                <a:sym typeface="Poppins"/>
              </a:rPr>
              <a:t>Premium Features(AI,etc)</a:t>
            </a:r>
            <a:endParaRPr/>
          </a:p>
          <a:p>
            <a:pPr indent="-342900" lvl="0" marL="342900" rtl="0" algn="l">
              <a:lnSpc>
                <a:spcPct val="107000"/>
              </a:lnSpc>
              <a:spcBef>
                <a:spcPts val="1800"/>
              </a:spcBef>
              <a:spcAft>
                <a:spcPts val="0"/>
              </a:spcAft>
              <a:buSzPts val="1440"/>
              <a:buChar char="►"/>
            </a:pPr>
            <a:r>
              <a:rPr b="1" lang="en-IN">
                <a:solidFill>
                  <a:srgbClr val="666666"/>
                </a:solidFill>
                <a:latin typeface="Poppins"/>
                <a:ea typeface="Poppins"/>
                <a:cs typeface="Poppins"/>
                <a:sym typeface="Poppins"/>
              </a:rPr>
              <a:t>Service </a:t>
            </a:r>
            <a:endParaRPr/>
          </a:p>
          <a:p>
            <a:pPr indent="-342900" lvl="0" marL="342900" rtl="0" algn="l">
              <a:lnSpc>
                <a:spcPct val="107000"/>
              </a:lnSpc>
              <a:spcBef>
                <a:spcPts val="1800"/>
              </a:spcBef>
              <a:spcAft>
                <a:spcPts val="0"/>
              </a:spcAft>
              <a:buSzPts val="1440"/>
              <a:buChar char="►"/>
            </a:pPr>
            <a:r>
              <a:rPr b="1" lang="en-IN">
                <a:solidFill>
                  <a:srgbClr val="666666"/>
                </a:solidFill>
                <a:latin typeface="Poppins"/>
                <a:ea typeface="Poppins"/>
                <a:cs typeface="Poppins"/>
                <a:sym typeface="Poppins"/>
              </a:rPr>
              <a:t>Engine</a:t>
            </a:r>
            <a:endParaRPr/>
          </a:p>
          <a:p>
            <a:pPr indent="-251459" lvl="0" marL="342900" rtl="0" algn="l">
              <a:lnSpc>
                <a:spcPct val="107000"/>
              </a:lnSpc>
              <a:spcBef>
                <a:spcPts val="1800"/>
              </a:spcBef>
              <a:spcAft>
                <a:spcPts val="0"/>
              </a:spcAft>
              <a:buSzPts val="1440"/>
              <a:buNone/>
            </a:pPr>
            <a:r>
              <a:t/>
            </a:r>
            <a:endParaRPr b="1">
              <a:solidFill>
                <a:srgbClr val="666666"/>
              </a:solidFill>
              <a:latin typeface="Poppins"/>
              <a:ea typeface="Poppins"/>
              <a:cs typeface="Poppins"/>
              <a:sym typeface="Poppins"/>
            </a:endParaRPr>
          </a:p>
          <a:p>
            <a:pPr indent="0" lvl="0" marL="0" rtl="0" algn="l">
              <a:lnSpc>
                <a:spcPct val="107000"/>
              </a:lnSpc>
              <a:spcBef>
                <a:spcPts val="1800"/>
              </a:spcBef>
              <a:spcAft>
                <a:spcPts val="0"/>
              </a:spcAft>
              <a:buSzPts val="1440"/>
              <a:buNone/>
            </a:pPr>
            <a:r>
              <a:t/>
            </a:r>
            <a:endParaRPr b="1">
              <a:solidFill>
                <a:srgbClr val="666666"/>
              </a:solidFill>
              <a:latin typeface="Poppins"/>
              <a:ea typeface="Poppins"/>
              <a:cs typeface="Poppins"/>
              <a:sym typeface="Poppins"/>
            </a:endParaRPr>
          </a:p>
          <a:p>
            <a:pPr indent="-251459" lvl="0" marL="342900" rtl="0" algn="l">
              <a:lnSpc>
                <a:spcPct val="107000"/>
              </a:lnSpc>
              <a:spcBef>
                <a:spcPts val="1800"/>
              </a:spcBef>
              <a:spcAft>
                <a:spcPts val="0"/>
              </a:spcAft>
              <a:buSzPts val="1440"/>
              <a:buNone/>
            </a:pPr>
            <a:r>
              <a:t/>
            </a:r>
            <a:endParaRPr b="1" sz="1800">
              <a:solidFill>
                <a:srgbClr val="666666"/>
              </a:solidFill>
              <a:latin typeface="Poppins"/>
              <a:ea typeface="Poppins"/>
              <a:cs typeface="Poppins"/>
              <a:sym typeface="Poppins"/>
            </a:endParaRPr>
          </a:p>
          <a:p>
            <a:pPr indent="-251459" lvl="0" marL="342900" rtl="0" algn="l">
              <a:lnSpc>
                <a:spcPct val="107000"/>
              </a:lnSpc>
              <a:spcBef>
                <a:spcPts val="1800"/>
              </a:spcBef>
              <a:spcAft>
                <a:spcPts val="0"/>
              </a:spcAft>
              <a:buSzPts val="1440"/>
              <a:buNone/>
            </a:pPr>
            <a:r>
              <a:t/>
            </a:r>
            <a:endParaRPr sz="1800">
              <a:latin typeface="Times New Roman"/>
              <a:ea typeface="Times New Roman"/>
              <a:cs typeface="Times New Roman"/>
              <a:sym typeface="Times New Roman"/>
            </a:endParaRPr>
          </a:p>
          <a:p>
            <a:pPr indent="-251459" lvl="0" marL="342900" rtl="0" algn="l">
              <a:lnSpc>
                <a:spcPct val="107000"/>
              </a:lnSpc>
              <a:spcBef>
                <a:spcPts val="1800"/>
              </a:spcBef>
              <a:spcAft>
                <a:spcPts val="0"/>
              </a:spcAft>
              <a:buSzPts val="1440"/>
              <a:buNone/>
            </a:pPr>
            <a:r>
              <a:t/>
            </a:r>
            <a:endParaRPr sz="1800">
              <a:latin typeface="Calibri"/>
              <a:ea typeface="Calibri"/>
              <a:cs typeface="Calibri"/>
              <a:sym typeface="Calibri"/>
            </a:endParaRPr>
          </a:p>
          <a:p>
            <a:pPr indent="-289560" lvl="0" marL="342900" rtl="0" algn="l">
              <a:lnSpc>
                <a:spcPct val="107000"/>
              </a:lnSpc>
              <a:spcBef>
                <a:spcPts val="1800"/>
              </a:spcBef>
              <a:spcAft>
                <a:spcPts val="0"/>
              </a:spcAft>
              <a:buSzPts val="840"/>
              <a:buNone/>
            </a:pPr>
            <a:r>
              <a:t/>
            </a:r>
            <a:endParaRPr b="1" sz="1050">
              <a:solidFill>
                <a:schemeClr val="accent6"/>
              </a:solidFill>
              <a:highlight>
                <a:srgbClr val="FFFF00"/>
              </a:highlight>
              <a:latin typeface="Calibri"/>
              <a:ea typeface="Calibri"/>
              <a:cs typeface="Calibri"/>
              <a:sym typeface="Calibri"/>
            </a:endParaRPr>
          </a:p>
          <a:p>
            <a:pPr indent="-271780" lvl="0" marL="342900" rtl="0" algn="l">
              <a:lnSpc>
                <a:spcPct val="107000"/>
              </a:lnSpc>
              <a:spcBef>
                <a:spcPts val="1800"/>
              </a:spcBef>
              <a:spcAft>
                <a:spcPts val="0"/>
              </a:spcAft>
              <a:buSzPts val="1120"/>
              <a:buNone/>
            </a:pPr>
            <a:r>
              <a:t/>
            </a:r>
            <a:endParaRPr b="1" sz="1400">
              <a:solidFill>
                <a:schemeClr val="accent6"/>
              </a:solidFill>
              <a:highlight>
                <a:srgbClr val="FFFF00"/>
              </a:highlight>
              <a:latin typeface="Calibri"/>
              <a:ea typeface="Calibri"/>
              <a:cs typeface="Calibri"/>
              <a:sym typeface="Calibri"/>
            </a:endParaRPr>
          </a:p>
          <a:p>
            <a:pPr indent="0" lvl="0" marL="0" rtl="0" algn="l">
              <a:spcBef>
                <a:spcPts val="18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pic>
        <p:nvPicPr>
          <p:cNvPr id="214" name="Google Shape;214;p12"/>
          <p:cNvPicPr preferRelativeResize="0"/>
          <p:nvPr/>
        </p:nvPicPr>
        <p:blipFill rotWithShape="1">
          <a:blip r:embed="rId3">
            <a:alphaModFix/>
          </a:blip>
          <a:srcRect b="0" l="0" r="0" t="0"/>
          <a:stretch/>
        </p:blipFill>
        <p:spPr>
          <a:xfrm>
            <a:off x="1706525" y="2925147"/>
            <a:ext cx="6719017" cy="34943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257454" y="66819"/>
            <a:ext cx="10043541" cy="11103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000"/>
              <a:buFont typeface="Trebuchet MS"/>
              <a:buNone/>
            </a:pPr>
            <a:r>
              <a:rPr b="1" lang="en-IN" sz="4000">
                <a:solidFill>
                  <a:srgbClr val="3494BA"/>
                </a:solidFill>
              </a:rPr>
              <a:t>Competetors</a:t>
            </a:r>
            <a:endParaRPr/>
          </a:p>
        </p:txBody>
      </p:sp>
      <p:sp>
        <p:nvSpPr>
          <p:cNvPr id="220" name="Google Shape;220;p13"/>
          <p:cNvSpPr txBox="1"/>
          <p:nvPr>
            <p:ph idx="1" type="body"/>
          </p:nvPr>
        </p:nvSpPr>
        <p:spPr>
          <a:xfrm>
            <a:off x="70842" y="789992"/>
            <a:ext cx="11275181" cy="5993363"/>
          </a:xfrm>
          <a:prstGeom prst="rect">
            <a:avLst/>
          </a:prstGeom>
          <a:noFill/>
          <a:ln>
            <a:noFill/>
          </a:ln>
        </p:spPr>
        <p:txBody>
          <a:bodyPr anchorCtr="0" anchor="t" bIns="45700" lIns="91425" spcFirstLastPara="1" rIns="91425" wrap="square" tIns="45700">
            <a:normAutofit/>
          </a:bodyPr>
          <a:lstStyle/>
          <a:p>
            <a:pPr indent="-251459" lvl="0" marL="342900" rtl="0" algn="l">
              <a:lnSpc>
                <a:spcPct val="107000"/>
              </a:lnSpc>
              <a:spcBef>
                <a:spcPts val="0"/>
              </a:spcBef>
              <a:spcAft>
                <a:spcPts val="0"/>
              </a:spcAft>
              <a:buSzPts val="1440"/>
              <a:buNone/>
            </a:pPr>
            <a:r>
              <a:t/>
            </a:r>
            <a:endParaRPr b="1" sz="1800">
              <a:latin typeface="Times New Roman"/>
              <a:ea typeface="Times New Roman"/>
              <a:cs typeface="Times New Roman"/>
              <a:sym typeface="Times New Roman"/>
            </a:endParaRPr>
          </a:p>
          <a:p>
            <a:pPr indent="-251459" lvl="0" marL="342900" rtl="0" algn="l">
              <a:lnSpc>
                <a:spcPct val="107000"/>
              </a:lnSpc>
              <a:spcBef>
                <a:spcPts val="1800"/>
              </a:spcBef>
              <a:spcAft>
                <a:spcPts val="0"/>
              </a:spcAft>
              <a:buSzPts val="1440"/>
              <a:buNone/>
            </a:pPr>
            <a:r>
              <a:t/>
            </a:r>
            <a:endParaRPr b="1">
              <a:solidFill>
                <a:srgbClr val="666666"/>
              </a:solidFill>
              <a:latin typeface="Poppins"/>
              <a:ea typeface="Poppins"/>
              <a:cs typeface="Poppins"/>
              <a:sym typeface="Poppins"/>
            </a:endParaRPr>
          </a:p>
          <a:p>
            <a:pPr indent="0" lvl="0" marL="0" rtl="0" algn="l">
              <a:lnSpc>
                <a:spcPct val="107000"/>
              </a:lnSpc>
              <a:spcBef>
                <a:spcPts val="1800"/>
              </a:spcBef>
              <a:spcAft>
                <a:spcPts val="0"/>
              </a:spcAft>
              <a:buSzPts val="1440"/>
              <a:buNone/>
            </a:pPr>
            <a:r>
              <a:t/>
            </a:r>
            <a:endParaRPr b="1">
              <a:solidFill>
                <a:srgbClr val="666666"/>
              </a:solidFill>
              <a:latin typeface="Poppins"/>
              <a:ea typeface="Poppins"/>
              <a:cs typeface="Poppins"/>
              <a:sym typeface="Poppins"/>
            </a:endParaRPr>
          </a:p>
          <a:p>
            <a:pPr indent="-251459" lvl="0" marL="342900" rtl="0" algn="l">
              <a:lnSpc>
                <a:spcPct val="107000"/>
              </a:lnSpc>
              <a:spcBef>
                <a:spcPts val="1800"/>
              </a:spcBef>
              <a:spcAft>
                <a:spcPts val="0"/>
              </a:spcAft>
              <a:buSzPts val="1440"/>
              <a:buNone/>
            </a:pPr>
            <a:r>
              <a:t/>
            </a:r>
            <a:endParaRPr b="1" sz="1800">
              <a:solidFill>
                <a:srgbClr val="666666"/>
              </a:solidFill>
              <a:latin typeface="Poppins"/>
              <a:ea typeface="Poppins"/>
              <a:cs typeface="Poppins"/>
              <a:sym typeface="Poppins"/>
            </a:endParaRPr>
          </a:p>
          <a:p>
            <a:pPr indent="-251459" lvl="0" marL="342900" rtl="0" algn="l">
              <a:lnSpc>
                <a:spcPct val="107000"/>
              </a:lnSpc>
              <a:spcBef>
                <a:spcPts val="1800"/>
              </a:spcBef>
              <a:spcAft>
                <a:spcPts val="0"/>
              </a:spcAft>
              <a:buSzPts val="1440"/>
              <a:buNone/>
            </a:pPr>
            <a:r>
              <a:t/>
            </a:r>
            <a:endParaRPr sz="1800">
              <a:latin typeface="Times New Roman"/>
              <a:ea typeface="Times New Roman"/>
              <a:cs typeface="Times New Roman"/>
              <a:sym typeface="Times New Roman"/>
            </a:endParaRPr>
          </a:p>
          <a:p>
            <a:pPr indent="-251459" lvl="0" marL="342900" rtl="0" algn="l">
              <a:lnSpc>
                <a:spcPct val="107000"/>
              </a:lnSpc>
              <a:spcBef>
                <a:spcPts val="1800"/>
              </a:spcBef>
              <a:spcAft>
                <a:spcPts val="0"/>
              </a:spcAft>
              <a:buSzPts val="1440"/>
              <a:buNone/>
            </a:pPr>
            <a:r>
              <a:t/>
            </a:r>
            <a:endParaRPr sz="1800">
              <a:latin typeface="Calibri"/>
              <a:ea typeface="Calibri"/>
              <a:cs typeface="Calibri"/>
              <a:sym typeface="Calibri"/>
            </a:endParaRPr>
          </a:p>
          <a:p>
            <a:pPr indent="-289560" lvl="0" marL="342900" rtl="0" algn="l">
              <a:lnSpc>
                <a:spcPct val="107000"/>
              </a:lnSpc>
              <a:spcBef>
                <a:spcPts val="1800"/>
              </a:spcBef>
              <a:spcAft>
                <a:spcPts val="0"/>
              </a:spcAft>
              <a:buSzPts val="840"/>
              <a:buNone/>
            </a:pPr>
            <a:r>
              <a:t/>
            </a:r>
            <a:endParaRPr b="1" sz="1050">
              <a:solidFill>
                <a:schemeClr val="accent6"/>
              </a:solidFill>
              <a:highlight>
                <a:srgbClr val="FFFF00"/>
              </a:highlight>
              <a:latin typeface="Calibri"/>
              <a:ea typeface="Calibri"/>
              <a:cs typeface="Calibri"/>
              <a:sym typeface="Calibri"/>
            </a:endParaRPr>
          </a:p>
          <a:p>
            <a:pPr indent="-271780" lvl="0" marL="342900" rtl="0" algn="l">
              <a:lnSpc>
                <a:spcPct val="107000"/>
              </a:lnSpc>
              <a:spcBef>
                <a:spcPts val="1800"/>
              </a:spcBef>
              <a:spcAft>
                <a:spcPts val="0"/>
              </a:spcAft>
              <a:buSzPts val="1120"/>
              <a:buNone/>
            </a:pPr>
            <a:r>
              <a:t/>
            </a:r>
            <a:endParaRPr b="1" sz="1400">
              <a:solidFill>
                <a:schemeClr val="accent6"/>
              </a:solidFill>
              <a:highlight>
                <a:srgbClr val="FFFF00"/>
              </a:highlight>
              <a:latin typeface="Calibri"/>
              <a:ea typeface="Calibri"/>
              <a:cs typeface="Calibri"/>
              <a:sym typeface="Calibri"/>
            </a:endParaRPr>
          </a:p>
          <a:p>
            <a:pPr indent="0" lvl="0" marL="0" rtl="0" algn="l">
              <a:spcBef>
                <a:spcPts val="18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graphicFrame>
        <p:nvGraphicFramePr>
          <p:cNvPr id="221" name="Google Shape;221;p13"/>
          <p:cNvGraphicFramePr/>
          <p:nvPr/>
        </p:nvGraphicFramePr>
        <p:xfrm>
          <a:off x="257454" y="1564332"/>
          <a:ext cx="3000000" cy="3000000"/>
        </p:xfrm>
        <a:graphic>
          <a:graphicData uri="http://schemas.openxmlformats.org/drawingml/2006/table">
            <a:tbl>
              <a:tblPr bandRow="1" firstRow="1">
                <a:noFill/>
                <a:tableStyleId>{B89833AE-6879-4844-9231-6C1E92D4726E}</a:tableStyleId>
              </a:tblPr>
              <a:tblGrid>
                <a:gridCol w="1289175"/>
                <a:gridCol w="868725"/>
                <a:gridCol w="1430500"/>
                <a:gridCol w="1165400"/>
                <a:gridCol w="1147475"/>
                <a:gridCol w="1326775"/>
                <a:gridCol w="959225"/>
                <a:gridCol w="991775"/>
              </a:tblGrid>
              <a:tr h="1104900">
                <a:tc>
                  <a:txBody>
                    <a:bodyPr/>
                    <a:lstStyle/>
                    <a:p>
                      <a:pPr indent="0" lvl="0" marL="0" marR="0" rtl="0" algn="l">
                        <a:spcBef>
                          <a:spcPts val="0"/>
                        </a:spcBef>
                        <a:spcAft>
                          <a:spcPts val="0"/>
                        </a:spcAft>
                        <a:buNone/>
                      </a:pPr>
                      <a:r>
                        <a:rPr lang="en-IN" sz="1800" u="none" cap="none" strike="noStrike"/>
                        <a:t>Brand</a:t>
                      </a:r>
                      <a:endParaRPr/>
                    </a:p>
                  </a:txBody>
                  <a:tcPr marT="45725" marB="45725" marR="91450" marL="91450"/>
                </a:tc>
                <a:tc>
                  <a:txBody>
                    <a:bodyPr/>
                    <a:lstStyle/>
                    <a:p>
                      <a:pPr indent="0" lvl="0" marL="0" marR="0" rtl="0" algn="l">
                        <a:spcBef>
                          <a:spcPts val="0"/>
                        </a:spcBef>
                        <a:spcAft>
                          <a:spcPts val="0"/>
                        </a:spcAft>
                        <a:buNone/>
                      </a:pPr>
                      <a:r>
                        <a:rPr lang="en-IN" sz="1800"/>
                        <a:t>Looks</a:t>
                      </a:r>
                      <a:endParaRPr/>
                    </a:p>
                  </a:txBody>
                  <a:tcPr marT="45725" marB="45725" marR="91450" marL="91450"/>
                </a:tc>
                <a:tc>
                  <a:txBody>
                    <a:bodyPr/>
                    <a:lstStyle/>
                    <a:p>
                      <a:pPr indent="0" lvl="0" marL="0" marR="0" rtl="0" algn="l">
                        <a:spcBef>
                          <a:spcPts val="0"/>
                        </a:spcBef>
                        <a:spcAft>
                          <a:spcPts val="0"/>
                        </a:spcAft>
                        <a:buNone/>
                      </a:pPr>
                      <a:r>
                        <a:rPr lang="en-IN" sz="1800"/>
                        <a:t>Driveability</a:t>
                      </a:r>
                      <a:endParaRPr/>
                    </a:p>
                  </a:txBody>
                  <a:tcPr marT="45725" marB="45725" marR="91450" marL="91450"/>
                </a:tc>
                <a:tc>
                  <a:txBody>
                    <a:bodyPr/>
                    <a:lstStyle/>
                    <a:p>
                      <a:pPr indent="0" lvl="0" marL="0" marR="0" rtl="0" algn="l">
                        <a:spcBef>
                          <a:spcPts val="0"/>
                        </a:spcBef>
                        <a:spcAft>
                          <a:spcPts val="0"/>
                        </a:spcAft>
                        <a:buNone/>
                      </a:pPr>
                      <a:r>
                        <a:rPr lang="en-IN" sz="1800"/>
                        <a:t>Features</a:t>
                      </a:r>
                      <a:endParaRPr/>
                    </a:p>
                  </a:txBody>
                  <a:tcPr marT="45725" marB="45725" marR="91450" marL="91450"/>
                </a:tc>
                <a:tc>
                  <a:txBody>
                    <a:bodyPr/>
                    <a:lstStyle/>
                    <a:p>
                      <a:pPr indent="0" lvl="0" marL="0" marR="0" rtl="0" algn="l">
                        <a:spcBef>
                          <a:spcPts val="0"/>
                        </a:spcBef>
                        <a:spcAft>
                          <a:spcPts val="0"/>
                        </a:spcAft>
                        <a:buNone/>
                      </a:pPr>
                      <a:r>
                        <a:rPr lang="en-IN" sz="1800"/>
                        <a:t>Service</a:t>
                      </a:r>
                      <a:endParaRPr/>
                    </a:p>
                  </a:txBody>
                  <a:tcPr marT="45725" marB="45725" marR="91450" marL="91450"/>
                </a:tc>
                <a:tc>
                  <a:txBody>
                    <a:bodyPr/>
                    <a:lstStyle/>
                    <a:p>
                      <a:pPr indent="0" lvl="0" marL="0" marR="0" rtl="0" algn="l">
                        <a:spcBef>
                          <a:spcPts val="0"/>
                        </a:spcBef>
                        <a:spcAft>
                          <a:spcPts val="0"/>
                        </a:spcAft>
                        <a:buNone/>
                      </a:pPr>
                      <a:r>
                        <a:rPr lang="en-IN" sz="1800"/>
                        <a:t>Engine</a:t>
                      </a:r>
                      <a:endParaRPr/>
                    </a:p>
                  </a:txBody>
                  <a:tcPr marT="45725" marB="45725" marR="91450" marL="91450"/>
                </a:tc>
                <a:tc>
                  <a:txBody>
                    <a:bodyPr/>
                    <a:lstStyle/>
                    <a:p>
                      <a:pPr indent="0" lvl="0" marL="0" marR="0" rtl="0" algn="l">
                        <a:spcBef>
                          <a:spcPts val="0"/>
                        </a:spcBef>
                        <a:spcAft>
                          <a:spcPts val="0"/>
                        </a:spcAft>
                        <a:buNone/>
                      </a:pPr>
                      <a:r>
                        <a:rPr lang="en-IN" sz="1800"/>
                        <a:t>Market Cost</a:t>
                      </a:r>
                      <a:endParaRPr/>
                    </a:p>
                  </a:txBody>
                  <a:tcPr marT="45725" marB="45725" marR="91450" marL="91450"/>
                </a:tc>
                <a:tc>
                  <a:txBody>
                    <a:bodyPr/>
                    <a:lstStyle/>
                    <a:p>
                      <a:pPr indent="0" lvl="0" marL="0" marR="0" rtl="0" algn="l">
                        <a:spcBef>
                          <a:spcPts val="0"/>
                        </a:spcBef>
                        <a:spcAft>
                          <a:spcPts val="0"/>
                        </a:spcAft>
                        <a:buNone/>
                      </a:pPr>
                      <a:r>
                        <a:rPr lang="en-IN" sz="1800"/>
                        <a:t>AVG cost</a:t>
                      </a:r>
                      <a:endParaRPr/>
                    </a:p>
                  </a:txBody>
                  <a:tcPr marT="45725" marB="45725" marR="91450" marL="91450"/>
                </a:tc>
              </a:tr>
              <a:tr h="448100">
                <a:tc>
                  <a:txBody>
                    <a:bodyPr/>
                    <a:lstStyle/>
                    <a:p>
                      <a:pPr indent="0" lvl="0" marL="0" marR="0" rtl="0" algn="l">
                        <a:spcBef>
                          <a:spcPts val="0"/>
                        </a:spcBef>
                        <a:spcAft>
                          <a:spcPts val="0"/>
                        </a:spcAft>
                        <a:buNone/>
                      </a:pPr>
                      <a:r>
                        <a:rPr lang="en-IN" sz="1800"/>
                        <a:t>BMW</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34%</a:t>
                      </a:r>
                      <a:endParaRPr/>
                    </a:p>
                  </a:txBody>
                  <a:tcPr marT="45725" marB="45725" marR="91450" marL="91450"/>
                </a:tc>
                <a:tc>
                  <a:txBody>
                    <a:bodyPr/>
                    <a:lstStyle/>
                    <a:p>
                      <a:pPr indent="0" lvl="0" marL="0" marR="0" rtl="0" algn="l">
                        <a:spcBef>
                          <a:spcPts val="0"/>
                        </a:spcBef>
                        <a:spcAft>
                          <a:spcPts val="0"/>
                        </a:spcAft>
                        <a:buNone/>
                      </a:pPr>
                      <a:r>
                        <a:rPr lang="en-IN" sz="1800"/>
                        <a:t>80L</a:t>
                      </a:r>
                      <a:endParaRPr/>
                    </a:p>
                  </a:txBody>
                  <a:tcPr marT="45725" marB="45725" marR="91450" marL="91450"/>
                </a:tc>
              </a:tr>
              <a:tr h="448100">
                <a:tc>
                  <a:txBody>
                    <a:bodyPr/>
                    <a:lstStyle/>
                    <a:p>
                      <a:pPr indent="0" lvl="0" marL="0" marR="0" rtl="0" algn="l">
                        <a:spcBef>
                          <a:spcPts val="0"/>
                        </a:spcBef>
                        <a:spcAft>
                          <a:spcPts val="0"/>
                        </a:spcAft>
                        <a:buNone/>
                      </a:pPr>
                      <a:r>
                        <a:rPr lang="en-IN" sz="1800"/>
                        <a:t>Mercedes</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Low</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42%</a:t>
                      </a:r>
                      <a:endParaRPr/>
                    </a:p>
                  </a:txBody>
                  <a:tcPr marT="45725" marB="45725" marR="91450" marL="91450"/>
                </a:tc>
                <a:tc>
                  <a:txBody>
                    <a:bodyPr/>
                    <a:lstStyle/>
                    <a:p>
                      <a:pPr indent="0" lvl="0" marL="0" marR="0" rtl="0" algn="l">
                        <a:spcBef>
                          <a:spcPts val="0"/>
                        </a:spcBef>
                        <a:spcAft>
                          <a:spcPts val="0"/>
                        </a:spcAft>
                        <a:buNone/>
                      </a:pPr>
                      <a:r>
                        <a:rPr lang="en-IN" sz="1800"/>
                        <a:t>70L</a:t>
                      </a:r>
                      <a:endParaRPr/>
                    </a:p>
                  </a:txBody>
                  <a:tcPr marT="45725" marB="45725" marR="91450" marL="91450"/>
                </a:tc>
              </a:tr>
              <a:tr h="565400">
                <a:tc>
                  <a:txBody>
                    <a:bodyPr/>
                    <a:lstStyle/>
                    <a:p>
                      <a:pPr indent="0" lvl="0" marL="0" marR="0" rtl="0" algn="l">
                        <a:spcBef>
                          <a:spcPts val="0"/>
                        </a:spcBef>
                        <a:spcAft>
                          <a:spcPts val="0"/>
                        </a:spcAft>
                        <a:buNone/>
                      </a:pPr>
                      <a:r>
                        <a:rPr lang="en-IN" sz="1800"/>
                        <a:t>Volvo</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70L</a:t>
                      </a:r>
                      <a:endParaRPr/>
                    </a:p>
                  </a:txBody>
                  <a:tcPr marT="45725" marB="45725" marR="91450" marL="91450"/>
                </a:tc>
              </a:tr>
              <a:tr h="565400">
                <a:tc>
                  <a:txBody>
                    <a:bodyPr/>
                    <a:lstStyle/>
                    <a:p>
                      <a:pPr indent="0" lvl="0" marL="0" marR="0" rtl="0" algn="l">
                        <a:spcBef>
                          <a:spcPts val="0"/>
                        </a:spcBef>
                        <a:spcAft>
                          <a:spcPts val="0"/>
                        </a:spcAft>
                        <a:buNone/>
                      </a:pPr>
                      <a:r>
                        <a:rPr lang="en-IN" sz="1800"/>
                        <a:t>Audi</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12%</a:t>
                      </a:r>
                      <a:endParaRPr/>
                    </a:p>
                  </a:txBody>
                  <a:tcPr marT="45725" marB="45725" marR="91450" marL="91450"/>
                </a:tc>
                <a:tc>
                  <a:txBody>
                    <a:bodyPr/>
                    <a:lstStyle/>
                    <a:p>
                      <a:pPr indent="0" lvl="0" marL="0" marR="0" rtl="0" algn="l">
                        <a:spcBef>
                          <a:spcPts val="0"/>
                        </a:spcBef>
                        <a:spcAft>
                          <a:spcPts val="0"/>
                        </a:spcAft>
                        <a:buNone/>
                      </a:pPr>
                      <a:r>
                        <a:rPr lang="en-IN" sz="1800"/>
                        <a:t>60L</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761310" y="195667"/>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800"/>
              <a:buFont typeface="Trebuchet MS"/>
              <a:buNone/>
            </a:pPr>
            <a:r>
              <a:rPr lang="en-IN" sz="4800"/>
              <a:t>JLR </a:t>
            </a:r>
            <a:endParaRPr/>
          </a:p>
        </p:txBody>
      </p:sp>
      <p:sp>
        <p:nvSpPr>
          <p:cNvPr id="227" name="Google Shape;227;p14"/>
          <p:cNvSpPr txBox="1"/>
          <p:nvPr>
            <p:ph idx="1" type="body"/>
          </p:nvPr>
        </p:nvSpPr>
        <p:spPr>
          <a:xfrm>
            <a:off x="677334" y="1054360"/>
            <a:ext cx="9228666" cy="4756814"/>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graphicFrame>
        <p:nvGraphicFramePr>
          <p:cNvPr id="228" name="Google Shape;228;p14"/>
          <p:cNvGraphicFramePr/>
          <p:nvPr/>
        </p:nvGraphicFramePr>
        <p:xfrm>
          <a:off x="677334" y="2195560"/>
          <a:ext cx="3000000" cy="3000000"/>
        </p:xfrm>
        <a:graphic>
          <a:graphicData uri="http://schemas.openxmlformats.org/drawingml/2006/table">
            <a:tbl>
              <a:tblPr bandRow="1" firstRow="1">
                <a:noFill/>
                <a:tableStyleId>{B89833AE-6879-4844-9231-6C1E92D4726E}</a:tableStyleId>
              </a:tblPr>
              <a:tblGrid>
                <a:gridCol w="1288825"/>
                <a:gridCol w="1422500"/>
                <a:gridCol w="1155175"/>
                <a:gridCol w="1288825"/>
                <a:gridCol w="1288825"/>
                <a:gridCol w="1288825"/>
                <a:gridCol w="1288825"/>
              </a:tblGrid>
              <a:tr h="1026150">
                <a:tc>
                  <a:txBody>
                    <a:bodyPr/>
                    <a:lstStyle/>
                    <a:p>
                      <a:pPr indent="0" lvl="0" marL="0" marR="0" rtl="0" algn="l">
                        <a:spcBef>
                          <a:spcPts val="0"/>
                        </a:spcBef>
                        <a:spcAft>
                          <a:spcPts val="0"/>
                        </a:spcAft>
                        <a:buNone/>
                      </a:pPr>
                      <a:r>
                        <a:rPr lang="en-IN" sz="1800"/>
                        <a:t>Looks</a:t>
                      </a:r>
                      <a:endParaRPr/>
                    </a:p>
                  </a:txBody>
                  <a:tcPr marT="45725" marB="45725" marR="91450" marL="91450"/>
                </a:tc>
                <a:tc>
                  <a:txBody>
                    <a:bodyPr/>
                    <a:lstStyle/>
                    <a:p>
                      <a:pPr indent="0" lvl="0" marL="0" marR="0" rtl="0" algn="l">
                        <a:spcBef>
                          <a:spcPts val="0"/>
                        </a:spcBef>
                        <a:spcAft>
                          <a:spcPts val="0"/>
                        </a:spcAft>
                        <a:buNone/>
                      </a:pPr>
                      <a:r>
                        <a:rPr lang="en-IN" sz="1800"/>
                        <a:t>Driveability</a:t>
                      </a:r>
                      <a:endParaRPr/>
                    </a:p>
                  </a:txBody>
                  <a:tcPr marT="45725" marB="45725" marR="91450" marL="91450"/>
                </a:tc>
                <a:tc>
                  <a:txBody>
                    <a:bodyPr/>
                    <a:lstStyle/>
                    <a:p>
                      <a:pPr indent="0" lvl="0" marL="0" marR="0" rtl="0" algn="l">
                        <a:spcBef>
                          <a:spcPts val="0"/>
                        </a:spcBef>
                        <a:spcAft>
                          <a:spcPts val="0"/>
                        </a:spcAft>
                        <a:buNone/>
                      </a:pPr>
                      <a:r>
                        <a:rPr lang="en-IN" sz="1800"/>
                        <a:t>Features</a:t>
                      </a:r>
                      <a:endParaRPr/>
                    </a:p>
                  </a:txBody>
                  <a:tcPr marT="45725" marB="45725" marR="91450" marL="91450"/>
                </a:tc>
                <a:tc>
                  <a:txBody>
                    <a:bodyPr/>
                    <a:lstStyle/>
                    <a:p>
                      <a:pPr indent="0" lvl="0" marL="0" marR="0" rtl="0" algn="l">
                        <a:spcBef>
                          <a:spcPts val="0"/>
                        </a:spcBef>
                        <a:spcAft>
                          <a:spcPts val="0"/>
                        </a:spcAft>
                        <a:buNone/>
                      </a:pPr>
                      <a:r>
                        <a:rPr lang="en-IN" sz="1800"/>
                        <a:t>Services</a:t>
                      </a:r>
                      <a:endParaRPr/>
                    </a:p>
                  </a:txBody>
                  <a:tcPr marT="45725" marB="45725" marR="91450" marL="91450"/>
                </a:tc>
                <a:tc>
                  <a:txBody>
                    <a:bodyPr/>
                    <a:lstStyle/>
                    <a:p>
                      <a:pPr indent="0" lvl="0" marL="0" marR="0" rtl="0" algn="l">
                        <a:spcBef>
                          <a:spcPts val="0"/>
                        </a:spcBef>
                        <a:spcAft>
                          <a:spcPts val="0"/>
                        </a:spcAft>
                        <a:buNone/>
                      </a:pPr>
                      <a:r>
                        <a:rPr lang="en-IN" sz="1800"/>
                        <a:t>Engine</a:t>
                      </a:r>
                      <a:endParaRPr/>
                    </a:p>
                  </a:txBody>
                  <a:tcPr marT="45725" marB="45725" marR="91450" marL="91450"/>
                </a:tc>
                <a:tc>
                  <a:txBody>
                    <a:bodyPr/>
                    <a:lstStyle/>
                    <a:p>
                      <a:pPr indent="0" lvl="0" marL="0" marR="0" rtl="0" algn="l">
                        <a:spcBef>
                          <a:spcPts val="0"/>
                        </a:spcBef>
                        <a:spcAft>
                          <a:spcPts val="0"/>
                        </a:spcAft>
                        <a:buNone/>
                      </a:pPr>
                      <a:r>
                        <a:rPr lang="en-IN" sz="1800"/>
                        <a:t>Market Share</a:t>
                      </a:r>
                      <a:endParaRPr/>
                    </a:p>
                  </a:txBody>
                  <a:tcPr marT="45725" marB="45725" marR="91450" marL="91450"/>
                </a:tc>
                <a:tc>
                  <a:txBody>
                    <a:bodyPr/>
                    <a:lstStyle/>
                    <a:p>
                      <a:pPr indent="0" lvl="0" marL="0" marR="0" rtl="0" algn="l">
                        <a:spcBef>
                          <a:spcPts val="0"/>
                        </a:spcBef>
                        <a:spcAft>
                          <a:spcPts val="0"/>
                        </a:spcAft>
                        <a:buNone/>
                      </a:pPr>
                      <a:r>
                        <a:rPr lang="en-IN" sz="1800"/>
                        <a:t>Avg Cost</a:t>
                      </a:r>
                      <a:endParaRPr/>
                    </a:p>
                  </a:txBody>
                  <a:tcPr marT="45725" marB="45725" marR="91450" marL="91450"/>
                </a:tc>
              </a:tr>
              <a:tr h="594525">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Moderate</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IN" sz="1800"/>
                        <a:t>95L</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a:t>Failure Mode Analysis</a:t>
            </a:r>
            <a:endParaRPr/>
          </a:p>
        </p:txBody>
      </p:sp>
      <p:sp>
        <p:nvSpPr>
          <p:cNvPr id="234" name="Google Shape;234;p15"/>
          <p:cNvSpPr txBox="1"/>
          <p:nvPr>
            <p:ph idx="1" type="body"/>
          </p:nvPr>
        </p:nvSpPr>
        <p:spPr>
          <a:xfrm>
            <a:off x="677334" y="1344801"/>
            <a:ext cx="9101148" cy="2364757"/>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lang="en-IN"/>
              <a:t>Reasons for failure, If JLR enters in Indian Market</a:t>
            </a:r>
            <a:endParaRPr/>
          </a:p>
          <a:p>
            <a:pPr indent="-342900" lvl="0" marL="342900" rtl="0" algn="l">
              <a:spcBef>
                <a:spcPts val="1000"/>
              </a:spcBef>
              <a:spcAft>
                <a:spcPts val="0"/>
              </a:spcAft>
              <a:buSzPts val="1440"/>
              <a:buChar char="►"/>
            </a:pPr>
            <a:r>
              <a:rPr lang="en-IN"/>
              <a:t>JLR Lags behind its competitors in Service, Features, and Cost factors</a:t>
            </a:r>
            <a:endParaRPr/>
          </a:p>
          <a:p>
            <a:pPr indent="-342900" lvl="0" marL="342900" rtl="0" algn="l">
              <a:spcBef>
                <a:spcPts val="1000"/>
              </a:spcBef>
              <a:spcAft>
                <a:spcPts val="0"/>
              </a:spcAft>
              <a:buSzPts val="1440"/>
              <a:buChar char="►"/>
            </a:pPr>
            <a:r>
              <a:rPr lang="en-IN"/>
              <a:t>If JLR Start manufacturing in India # of unit sold will be less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1013235" y="699248"/>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494BA"/>
              </a:buClr>
              <a:buSzPct val="100000"/>
              <a:buFont typeface="Times New Roman"/>
              <a:buNone/>
            </a:pPr>
            <a:r>
              <a:rPr b="1" lang="en-IN" sz="4800">
                <a:solidFill>
                  <a:srgbClr val="3494BA"/>
                </a:solidFill>
                <a:latin typeface="Times New Roman"/>
                <a:ea typeface="Times New Roman"/>
                <a:cs typeface="Times New Roman"/>
                <a:sym typeface="Times New Roman"/>
              </a:rPr>
              <a:t>Cost Estimation of Plant</a:t>
            </a:r>
            <a:br>
              <a:rPr b="1" lang="en-IN" sz="4800">
                <a:solidFill>
                  <a:srgbClr val="3494BA"/>
                </a:solidFill>
                <a:latin typeface="Times New Roman"/>
                <a:ea typeface="Times New Roman"/>
                <a:cs typeface="Times New Roman"/>
                <a:sym typeface="Times New Roman"/>
              </a:rPr>
            </a:br>
            <a:endParaRPr b="1" sz="4800">
              <a:solidFill>
                <a:srgbClr val="3494BA"/>
              </a:solidFill>
            </a:endParaRPr>
          </a:p>
        </p:txBody>
      </p:sp>
      <p:sp>
        <p:nvSpPr>
          <p:cNvPr id="240" name="Google Shape;240;p17"/>
          <p:cNvSpPr txBox="1"/>
          <p:nvPr>
            <p:ph idx="1" type="body"/>
          </p:nvPr>
        </p:nvSpPr>
        <p:spPr>
          <a:xfrm>
            <a:off x="360092" y="1666065"/>
            <a:ext cx="10584716" cy="33538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sz="1800">
                <a:solidFill>
                  <a:srgbClr val="666666"/>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22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graphicFrame>
        <p:nvGraphicFramePr>
          <p:cNvPr id="241" name="Google Shape;241;p17"/>
          <p:cNvGraphicFramePr/>
          <p:nvPr/>
        </p:nvGraphicFramePr>
        <p:xfrm>
          <a:off x="1013235" y="1537227"/>
          <a:ext cx="3000000" cy="3000000"/>
        </p:xfrm>
        <a:graphic>
          <a:graphicData uri="http://schemas.openxmlformats.org/drawingml/2006/table">
            <a:tbl>
              <a:tblPr bandRow="1" firstCol="1" firstRow="1">
                <a:noFill/>
                <a:tableStyleId>{B89833AE-6879-4844-9231-6C1E92D4726E}</a:tableStyleId>
              </a:tblPr>
              <a:tblGrid>
                <a:gridCol w="3584850"/>
                <a:gridCol w="3584850"/>
              </a:tblGrid>
              <a:tr h="689550">
                <a:tc>
                  <a:txBody>
                    <a:bodyPr/>
                    <a:lstStyle/>
                    <a:p>
                      <a:pPr indent="0" lvl="0" marL="0" marR="0" rtl="0" algn="l">
                        <a:lnSpc>
                          <a:spcPct val="107000"/>
                        </a:lnSpc>
                        <a:spcBef>
                          <a:spcPts val="0"/>
                        </a:spcBef>
                        <a:spcAft>
                          <a:spcPts val="0"/>
                        </a:spcAft>
                        <a:buNone/>
                      </a:pPr>
                      <a:r>
                        <a:rPr lang="en-IN" sz="1400"/>
                        <a:t>Cost sections</a:t>
                      </a:r>
                      <a:endParaRPr sz="1100">
                        <a:latin typeface="Calibri"/>
                        <a:ea typeface="Calibri"/>
                        <a:cs typeface="Calibri"/>
                        <a:sym typeface="Calibri"/>
                      </a:endParaRPr>
                    </a:p>
                  </a:txBody>
                  <a:tcPr marT="76200" marB="76200" marR="76200" marL="76200" anchor="ctr"/>
                </a:tc>
                <a:tc>
                  <a:txBody>
                    <a:bodyPr/>
                    <a:lstStyle/>
                    <a:p>
                      <a:pPr indent="0" lvl="0" marL="0" marR="0" rtl="0" algn="l">
                        <a:lnSpc>
                          <a:spcPct val="107000"/>
                        </a:lnSpc>
                        <a:spcBef>
                          <a:spcPts val="0"/>
                        </a:spcBef>
                        <a:spcAft>
                          <a:spcPts val="0"/>
                        </a:spcAft>
                        <a:buNone/>
                      </a:pPr>
                      <a:r>
                        <a:rPr lang="en-IN" sz="1400"/>
                        <a:t>Percentage of cost</a:t>
                      </a:r>
                      <a:endParaRPr sz="1100">
                        <a:latin typeface="Calibri"/>
                        <a:ea typeface="Calibri"/>
                        <a:cs typeface="Calibri"/>
                        <a:sym typeface="Calibri"/>
                      </a:endParaRPr>
                    </a:p>
                  </a:txBody>
                  <a:tcPr marT="76200" marB="76200" marR="76200" marL="76200" anchor="ctr"/>
                </a:tc>
              </a:tr>
              <a:tr h="689550">
                <a:tc>
                  <a:txBody>
                    <a:bodyPr/>
                    <a:lstStyle/>
                    <a:p>
                      <a:pPr indent="0" lvl="0" marL="0" marR="0" rtl="0" algn="l">
                        <a:lnSpc>
                          <a:spcPct val="107000"/>
                        </a:lnSpc>
                        <a:spcBef>
                          <a:spcPts val="0"/>
                        </a:spcBef>
                        <a:spcAft>
                          <a:spcPts val="0"/>
                        </a:spcAft>
                        <a:buNone/>
                      </a:pPr>
                      <a:r>
                        <a:rPr lang="en-IN" sz="1400"/>
                        <a:t>Research &amp; development cost</a:t>
                      </a:r>
                      <a:endParaRPr sz="1100">
                        <a:latin typeface="Calibri"/>
                        <a:ea typeface="Calibri"/>
                        <a:cs typeface="Calibri"/>
                        <a:sym typeface="Calibri"/>
                      </a:endParaRPr>
                    </a:p>
                  </a:txBody>
                  <a:tcPr marT="76200" marB="76200" marR="76200" marL="76200" anchor="ctr"/>
                </a:tc>
                <a:tc>
                  <a:txBody>
                    <a:bodyPr/>
                    <a:lstStyle/>
                    <a:p>
                      <a:pPr indent="0" lvl="0" marL="0" marR="0" rtl="0" algn="l">
                        <a:lnSpc>
                          <a:spcPct val="107000"/>
                        </a:lnSpc>
                        <a:spcBef>
                          <a:spcPts val="0"/>
                        </a:spcBef>
                        <a:spcAft>
                          <a:spcPts val="0"/>
                        </a:spcAft>
                        <a:buNone/>
                      </a:pPr>
                      <a:r>
                        <a:rPr lang="en-IN" sz="1400"/>
                        <a:t>12-16%  = </a:t>
                      </a:r>
                      <a:r>
                        <a:rPr b="0" lang="en-IN" sz="1400">
                          <a:solidFill>
                            <a:schemeClr val="dk1"/>
                          </a:solidFill>
                          <a:latin typeface="Trebuchet MS"/>
                          <a:ea typeface="Trebuchet MS"/>
                          <a:cs typeface="Trebuchet MS"/>
                          <a:sym typeface="Trebuchet MS"/>
                        </a:rPr>
                        <a:t>50M</a:t>
                      </a:r>
                      <a:endParaRPr b="0" sz="1400">
                        <a:latin typeface="Calibri"/>
                        <a:ea typeface="Calibri"/>
                        <a:cs typeface="Calibri"/>
                        <a:sym typeface="Calibri"/>
                      </a:endParaRPr>
                    </a:p>
                  </a:txBody>
                  <a:tcPr marT="76200" marB="76200" marR="76200" marL="76200" anchor="ctr"/>
                </a:tc>
              </a:tr>
              <a:tr h="689550">
                <a:tc>
                  <a:txBody>
                    <a:bodyPr/>
                    <a:lstStyle/>
                    <a:p>
                      <a:pPr indent="0" lvl="0" marL="0" marR="0" rtl="0" algn="l">
                        <a:lnSpc>
                          <a:spcPct val="107000"/>
                        </a:lnSpc>
                        <a:spcBef>
                          <a:spcPts val="0"/>
                        </a:spcBef>
                        <a:spcAft>
                          <a:spcPts val="0"/>
                        </a:spcAft>
                        <a:buNone/>
                      </a:pPr>
                      <a:r>
                        <a:rPr lang="en-IN" sz="1400"/>
                        <a:t>Fixed cost</a:t>
                      </a:r>
                      <a:endParaRPr sz="1100">
                        <a:latin typeface="Calibri"/>
                        <a:ea typeface="Calibri"/>
                        <a:cs typeface="Calibri"/>
                        <a:sym typeface="Calibri"/>
                      </a:endParaRPr>
                    </a:p>
                  </a:txBody>
                  <a:tcPr marT="76200" marB="76200" marR="76200" marL="76200" anchor="ctr"/>
                </a:tc>
                <a:tc>
                  <a:txBody>
                    <a:bodyPr/>
                    <a:lstStyle/>
                    <a:p>
                      <a:pPr indent="0" lvl="0" marL="0" marR="0" rtl="0" algn="l">
                        <a:lnSpc>
                          <a:spcPct val="107000"/>
                        </a:lnSpc>
                        <a:spcBef>
                          <a:spcPts val="0"/>
                        </a:spcBef>
                        <a:spcAft>
                          <a:spcPts val="0"/>
                        </a:spcAft>
                        <a:buNone/>
                      </a:pPr>
                      <a:r>
                        <a:rPr lang="en-IN" sz="1400"/>
                        <a:t>50-57% = 56.5B</a:t>
                      </a:r>
                      <a:endParaRPr sz="1100">
                        <a:latin typeface="Calibri"/>
                        <a:ea typeface="Calibri"/>
                        <a:cs typeface="Calibri"/>
                        <a:sym typeface="Calibri"/>
                      </a:endParaRPr>
                    </a:p>
                  </a:txBody>
                  <a:tcPr marT="76200" marB="76200" marR="76200" marL="76200" anchor="ctr"/>
                </a:tc>
              </a:tr>
              <a:tr h="697600">
                <a:tc>
                  <a:txBody>
                    <a:bodyPr/>
                    <a:lstStyle/>
                    <a:p>
                      <a:pPr indent="0" lvl="0" marL="0" marR="0" rtl="0" algn="l">
                        <a:lnSpc>
                          <a:spcPct val="107000"/>
                        </a:lnSpc>
                        <a:spcBef>
                          <a:spcPts val="0"/>
                        </a:spcBef>
                        <a:spcAft>
                          <a:spcPts val="0"/>
                        </a:spcAft>
                        <a:buNone/>
                      </a:pPr>
                      <a:r>
                        <a:rPr lang="en-IN" sz="1400"/>
                        <a:t>Variable cost</a:t>
                      </a:r>
                      <a:endParaRPr sz="1100">
                        <a:latin typeface="Calibri"/>
                        <a:ea typeface="Calibri"/>
                        <a:cs typeface="Calibri"/>
                        <a:sym typeface="Calibri"/>
                      </a:endParaRPr>
                    </a:p>
                  </a:txBody>
                  <a:tcPr marT="76200" marB="76200" marR="76200" marL="76200" anchor="ctr"/>
                </a:tc>
                <a:tc>
                  <a:txBody>
                    <a:bodyPr/>
                    <a:lstStyle/>
                    <a:p>
                      <a:pPr indent="0" lvl="0" marL="0" marR="0" rtl="0" algn="l">
                        <a:lnSpc>
                          <a:spcPct val="107000"/>
                        </a:lnSpc>
                        <a:spcBef>
                          <a:spcPts val="0"/>
                        </a:spcBef>
                        <a:spcAft>
                          <a:spcPts val="0"/>
                        </a:spcAft>
                        <a:buNone/>
                      </a:pPr>
                      <a:r>
                        <a:rPr lang="en-IN" sz="1400"/>
                        <a:t>10-15% = 14B</a:t>
                      </a:r>
                      <a:endParaRPr sz="1100">
                        <a:latin typeface="Calibri"/>
                        <a:ea typeface="Calibri"/>
                        <a:cs typeface="Calibri"/>
                        <a:sym typeface="Calibri"/>
                      </a:endParaRPr>
                    </a:p>
                  </a:txBody>
                  <a:tcPr marT="76200" marB="76200" marR="76200" marL="76200" anchor="ctr"/>
                </a:tc>
              </a:tr>
              <a:tr h="621075">
                <a:tc>
                  <a:txBody>
                    <a:bodyPr/>
                    <a:lstStyle/>
                    <a:p>
                      <a:pPr indent="0" lvl="0" marL="0" marR="0" rtl="0" algn="l">
                        <a:lnSpc>
                          <a:spcPct val="107000"/>
                        </a:lnSpc>
                        <a:spcBef>
                          <a:spcPts val="0"/>
                        </a:spcBef>
                        <a:spcAft>
                          <a:spcPts val="0"/>
                        </a:spcAft>
                        <a:buNone/>
                      </a:pPr>
                      <a:r>
                        <a:rPr lang="en-IN" sz="1400"/>
                        <a:t>Marketing cost</a:t>
                      </a:r>
                      <a:endParaRPr/>
                    </a:p>
                    <a:p>
                      <a:pPr indent="0" lvl="0" marL="0" marR="0" rtl="0" algn="l">
                        <a:lnSpc>
                          <a:spcPct val="107000"/>
                        </a:lnSpc>
                        <a:spcBef>
                          <a:spcPts val="1800"/>
                        </a:spcBef>
                        <a:spcAft>
                          <a:spcPts val="0"/>
                        </a:spcAft>
                        <a:buNone/>
                      </a:pPr>
                      <a:r>
                        <a:t/>
                      </a:r>
                      <a:endParaRPr sz="1100">
                        <a:latin typeface="Calibri"/>
                        <a:ea typeface="Calibri"/>
                        <a:cs typeface="Calibri"/>
                        <a:sym typeface="Calibri"/>
                      </a:endParaRPr>
                    </a:p>
                  </a:txBody>
                  <a:tcPr marT="76200" marB="76200" marR="76200" marL="76200" anchor="ctr"/>
                </a:tc>
                <a:tc>
                  <a:txBody>
                    <a:bodyPr/>
                    <a:lstStyle/>
                    <a:p>
                      <a:pPr indent="0" lvl="0" marL="0" marR="0" rtl="0" algn="l">
                        <a:lnSpc>
                          <a:spcPct val="107000"/>
                        </a:lnSpc>
                        <a:spcBef>
                          <a:spcPts val="0"/>
                        </a:spcBef>
                        <a:spcAft>
                          <a:spcPts val="0"/>
                        </a:spcAft>
                        <a:buNone/>
                      </a:pPr>
                      <a:r>
                        <a:rPr lang="en-IN" sz="1400"/>
                        <a:t>8-10%  = 50M</a:t>
                      </a:r>
                      <a:endParaRPr/>
                    </a:p>
                    <a:p>
                      <a:pPr indent="0" lvl="0" marL="0" marR="0" rtl="0" algn="l">
                        <a:lnSpc>
                          <a:spcPct val="107000"/>
                        </a:lnSpc>
                        <a:spcBef>
                          <a:spcPts val="1800"/>
                        </a:spcBef>
                        <a:spcAft>
                          <a:spcPts val="0"/>
                        </a:spcAft>
                        <a:buNone/>
                      </a:pPr>
                      <a:r>
                        <a:rPr lang="en-IN" sz="1400"/>
                        <a:t> </a:t>
                      </a:r>
                      <a:endParaRPr sz="1100">
                        <a:latin typeface="Calibri"/>
                        <a:ea typeface="Calibri"/>
                        <a:cs typeface="Calibri"/>
                        <a:sym typeface="Calibri"/>
                      </a:endParaRPr>
                    </a:p>
                  </a:txBody>
                  <a:tcPr marT="76200" marB="76200" marR="76200" marL="76200" anchor="ctr"/>
                </a:tc>
              </a:tr>
              <a:tr h="788075">
                <a:tc>
                  <a:txBody>
                    <a:bodyPr/>
                    <a:lstStyle/>
                    <a:p>
                      <a:pPr indent="0" lvl="0" marL="0" marR="0" rtl="0" algn="l">
                        <a:lnSpc>
                          <a:spcPct val="107000"/>
                        </a:lnSpc>
                        <a:spcBef>
                          <a:spcPts val="0"/>
                        </a:spcBef>
                        <a:spcAft>
                          <a:spcPts val="0"/>
                        </a:spcAft>
                        <a:buNone/>
                      </a:pPr>
                      <a:r>
                        <a:rPr lang="en-IN" sz="1400">
                          <a:latin typeface="Trebuchet MS"/>
                          <a:ea typeface="Trebuchet MS"/>
                          <a:cs typeface="Trebuchet MS"/>
                          <a:sym typeface="Trebuchet MS"/>
                        </a:rPr>
                        <a:t>Total Cost</a:t>
                      </a:r>
                      <a:endParaRPr/>
                    </a:p>
                  </a:txBody>
                  <a:tcPr marT="76200" marB="76200" marR="76200" marL="76200" anchor="ctr"/>
                </a:tc>
                <a:tc>
                  <a:txBody>
                    <a:bodyPr/>
                    <a:lstStyle/>
                    <a:p>
                      <a:pPr indent="0" lvl="0" marL="0" marR="0" rtl="0" algn="l">
                        <a:lnSpc>
                          <a:spcPct val="107000"/>
                        </a:lnSpc>
                        <a:spcBef>
                          <a:spcPts val="0"/>
                        </a:spcBef>
                        <a:spcAft>
                          <a:spcPts val="0"/>
                        </a:spcAft>
                        <a:buNone/>
                      </a:pPr>
                      <a:r>
                        <a:rPr b="1" lang="en-IN" sz="1400">
                          <a:latin typeface="Trebuchet MS"/>
                          <a:ea typeface="Trebuchet MS"/>
                          <a:cs typeface="Trebuchet MS"/>
                          <a:sym typeface="Trebuchet MS"/>
                        </a:rPr>
                        <a:t>      </a:t>
                      </a:r>
                      <a:r>
                        <a:rPr b="0" lang="en-IN" sz="1400">
                          <a:latin typeface="Trebuchet MS"/>
                          <a:ea typeface="Trebuchet MS"/>
                          <a:cs typeface="Trebuchet MS"/>
                          <a:sym typeface="Trebuchet MS"/>
                        </a:rPr>
                        <a:t>70.6 B</a:t>
                      </a:r>
                      <a:endParaRPr/>
                    </a:p>
                  </a:txBody>
                  <a:tcPr marT="76200" marB="76200" marR="76200" marL="7620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SWOT Analysis</a:t>
            </a:r>
            <a:endParaRPr/>
          </a:p>
        </p:txBody>
      </p:sp>
      <p:pic>
        <p:nvPicPr>
          <p:cNvPr descr="Thorough SWOT Analysis of Land Rover - 2022 | IIDE" id="247" name="Google Shape;247;p16"/>
          <p:cNvPicPr preferRelativeResize="0"/>
          <p:nvPr>
            <p:ph idx="1" type="body"/>
          </p:nvPr>
        </p:nvPicPr>
        <p:blipFill rotWithShape="1">
          <a:blip r:embed="rId3">
            <a:alphaModFix/>
          </a:blip>
          <a:srcRect b="0" l="0" r="0" t="14839"/>
          <a:stretch/>
        </p:blipFill>
        <p:spPr>
          <a:xfrm>
            <a:off x="363570" y="1413678"/>
            <a:ext cx="10335033" cy="44786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555812" y="89647"/>
            <a:ext cx="8596668" cy="6966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rebuchet MS"/>
              <a:buNone/>
            </a:pPr>
            <a:r>
              <a:rPr lang="en-IN" sz="4400"/>
              <a:t>Pricing of car </a:t>
            </a:r>
            <a:endParaRPr/>
          </a:p>
        </p:txBody>
      </p:sp>
      <p:sp>
        <p:nvSpPr>
          <p:cNvPr id="253" name="Google Shape;253;p18"/>
          <p:cNvSpPr txBox="1"/>
          <p:nvPr>
            <p:ph idx="1" type="body"/>
          </p:nvPr>
        </p:nvSpPr>
        <p:spPr>
          <a:xfrm>
            <a:off x="555812" y="858050"/>
            <a:ext cx="9550705" cy="591030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80000"/>
              <a:buNone/>
            </a:pPr>
            <a:r>
              <a:rPr lang="en-IN" sz="6400">
                <a:solidFill>
                  <a:srgbClr val="222222"/>
                </a:solidFill>
                <a:latin typeface="Quattrocento Sans"/>
                <a:ea typeface="Quattrocento Sans"/>
                <a:cs typeface="Quattrocento Sans"/>
                <a:sym typeface="Quattrocento Sans"/>
              </a:rPr>
              <a:t>It is very difficult to calculate the total production cost of a car because of many variables. </a:t>
            </a:r>
            <a:endParaRPr/>
          </a:p>
          <a:p>
            <a:pPr indent="0" lvl="0" marL="0" rtl="0" algn="l">
              <a:spcBef>
                <a:spcPts val="2800"/>
              </a:spcBef>
              <a:spcAft>
                <a:spcPts val="0"/>
              </a:spcAft>
              <a:buSzPct val="80000"/>
              <a:buNone/>
            </a:pPr>
            <a:r>
              <a:rPr lang="en-IN" sz="11200">
                <a:solidFill>
                  <a:srgbClr val="222222"/>
                </a:solidFill>
                <a:latin typeface="Quattrocento Sans"/>
                <a:ea typeface="Quattrocento Sans"/>
                <a:cs typeface="Quattrocento Sans"/>
                <a:sym typeface="Quattrocento Sans"/>
              </a:rPr>
              <a:t>Cost Value Chain</a:t>
            </a:r>
            <a:endParaRPr sz="112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Raw material</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Transportation</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Storage</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Production</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Distribution/Marketing</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After Sales Cost</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Other Cost</a:t>
            </a:r>
            <a:endParaRPr sz="6400">
              <a:latin typeface="Times New Roman"/>
              <a:ea typeface="Times New Roman"/>
              <a:cs typeface="Times New Roman"/>
              <a:sym typeface="Times New Roman"/>
            </a:endParaRPr>
          </a:p>
          <a:p>
            <a:pPr indent="0" lvl="0" marL="0" rtl="0" algn="l">
              <a:spcBef>
                <a:spcPts val="2800"/>
              </a:spcBef>
              <a:spcAft>
                <a:spcPts val="0"/>
              </a:spcAft>
              <a:buSzPct val="80000"/>
              <a:buNone/>
            </a:pPr>
            <a:r>
              <a:rPr lang="en-IN" sz="6400">
                <a:solidFill>
                  <a:srgbClr val="222222"/>
                </a:solidFill>
                <a:latin typeface="Quattrocento Sans"/>
                <a:ea typeface="Quattrocento Sans"/>
                <a:cs typeface="Quattrocento Sans"/>
                <a:sym typeface="Quattrocento Sans"/>
              </a:rPr>
              <a:t>Suppose the cost of the car </a:t>
            </a:r>
            <a:r>
              <a:rPr b="1" lang="en-IN" sz="6400">
                <a:solidFill>
                  <a:srgbClr val="222222"/>
                </a:solidFill>
                <a:latin typeface="Quattrocento Sans"/>
                <a:ea typeface="Quattrocento Sans"/>
                <a:cs typeface="Quattrocento Sans"/>
                <a:sym typeface="Quattrocento Sans"/>
              </a:rPr>
              <a:t>40</a:t>
            </a:r>
            <a:r>
              <a:rPr b="1" lang="en-IN" sz="1800">
                <a:solidFill>
                  <a:srgbClr val="222222"/>
                </a:solidFill>
                <a:latin typeface="Quattrocento Sans"/>
                <a:ea typeface="Quattrocento Sans"/>
                <a:cs typeface="Quattrocento Sans"/>
                <a:sym typeface="Quattrocento Sans"/>
              </a:rPr>
              <a:t>L</a:t>
            </a:r>
            <a:endParaRPr sz="1800">
              <a:latin typeface="Times New Roman"/>
              <a:ea typeface="Times New Roman"/>
              <a:cs typeface="Times New Roman"/>
              <a:sym typeface="Times New Roman"/>
            </a:endParaRPr>
          </a:p>
          <a:p>
            <a:pPr indent="-320040" lvl="0" marL="342900" rtl="0" algn="l">
              <a:spcBef>
                <a:spcPts val="2800"/>
              </a:spcBef>
              <a:spcAft>
                <a:spcPts val="0"/>
              </a:spcAft>
              <a:buSzPct val="79999"/>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nvSpPr>
        <p:spPr>
          <a:xfrm>
            <a:off x="662473" y="475861"/>
            <a:ext cx="8584164" cy="37394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600" u="none" cap="none" strike="noStrike">
                <a:solidFill>
                  <a:srgbClr val="3494BA"/>
                </a:solidFill>
                <a:latin typeface="Quattrocento Sans"/>
                <a:ea typeface="Quattrocento Sans"/>
                <a:cs typeface="Quattrocento Sans"/>
                <a:sym typeface="Quattrocento Sans"/>
              </a:rPr>
              <a:t>The selling price of a car</a:t>
            </a:r>
            <a:endParaRPr b="0" i="0" sz="3600" u="none" cap="none" strike="noStrike">
              <a:solidFill>
                <a:srgbClr val="3494BA"/>
              </a:solidFill>
              <a:latin typeface="Times New Roman"/>
              <a:ea typeface="Times New Roman"/>
              <a:cs typeface="Times New Roman"/>
              <a:sym typeface="Times New Roman"/>
            </a:endParaRPr>
          </a:p>
          <a:p>
            <a:pPr indent="0" lvl="0" marL="0" marR="0" rtl="0" algn="l">
              <a:spcBef>
                <a:spcPts val="1800"/>
              </a:spcBef>
              <a:spcAft>
                <a:spcPts val="0"/>
              </a:spcAft>
              <a:buNone/>
            </a:pPr>
            <a:r>
              <a:rPr b="0" i="0" lang="en-IN" sz="1800" u="none" cap="none" strike="noStrike">
                <a:solidFill>
                  <a:srgbClr val="222222"/>
                </a:solidFill>
                <a:latin typeface="Quattrocento Sans"/>
                <a:ea typeface="Quattrocento Sans"/>
                <a:cs typeface="Quattrocento Sans"/>
                <a:sym typeface="Quattrocento Sans"/>
              </a:rPr>
              <a:t>To determine the selling price of a car, you have to add a fixed profit percentage to the total cost.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1800"/>
              </a:spcBef>
              <a:spcAft>
                <a:spcPts val="0"/>
              </a:spcAft>
              <a:buNone/>
            </a:pPr>
            <a:r>
              <a:rPr b="0" i="0" lang="en-IN" sz="1800" u="none" cap="none" strike="noStrike">
                <a:solidFill>
                  <a:srgbClr val="222222"/>
                </a:solidFill>
                <a:latin typeface="Quattrocento Sans"/>
                <a:ea typeface="Quattrocento Sans"/>
                <a:cs typeface="Quattrocento Sans"/>
                <a:sym typeface="Quattrocento Sans"/>
              </a:rPr>
              <a:t>For example, you spent 40L to construct a car and you want to profit 20% on construction costs. So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1800"/>
              </a:spcBef>
              <a:spcAft>
                <a:spcPts val="0"/>
              </a:spcAft>
              <a:buNone/>
            </a:pPr>
            <a:r>
              <a:rPr b="0" i="0" lang="en-IN" sz="1800" u="none" cap="none" strike="noStrike">
                <a:solidFill>
                  <a:srgbClr val="222222"/>
                </a:solidFill>
                <a:latin typeface="Quattrocento Sans"/>
                <a:ea typeface="Quattrocento Sans"/>
                <a:cs typeface="Quattrocento Sans"/>
                <a:sym typeface="Quattrocento Sans"/>
              </a:rPr>
              <a:t>Sales price = 4000000 + 20%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1800"/>
              </a:spcBef>
              <a:spcAft>
                <a:spcPts val="0"/>
              </a:spcAft>
              <a:buNone/>
            </a:pPr>
            <a:r>
              <a:rPr b="0" i="0" lang="en-IN" sz="1800" u="none" cap="none" strike="noStrike">
                <a:solidFill>
                  <a:srgbClr val="222222"/>
                </a:solidFill>
                <a:latin typeface="Quattrocento Sans"/>
                <a:ea typeface="Quattrocento Sans"/>
                <a:cs typeface="Quattrocento Sans"/>
                <a:sym typeface="Quattrocento Sans"/>
              </a:rPr>
              <a:t>                   = </a:t>
            </a:r>
            <a:r>
              <a:rPr b="1" i="0" lang="en-IN" sz="1800" u="none" cap="none" strike="noStrike">
                <a:solidFill>
                  <a:srgbClr val="222222"/>
                </a:solidFill>
                <a:latin typeface="Quattrocento Sans"/>
                <a:ea typeface="Quattrocento Sans"/>
                <a:cs typeface="Quattrocento Sans"/>
                <a:sym typeface="Quattrocento Sans"/>
              </a:rPr>
              <a:t>4.8M</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180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Jaguar Land Rover:-</a:t>
            </a:r>
            <a:endParaRPr/>
          </a:p>
        </p:txBody>
      </p:sp>
      <p:sp>
        <p:nvSpPr>
          <p:cNvPr id="150" name="Google Shape;150;p2"/>
          <p:cNvSpPr txBox="1"/>
          <p:nvPr>
            <p:ph idx="1" type="body"/>
          </p:nvPr>
        </p:nvSpPr>
        <p:spPr>
          <a:xfrm>
            <a:off x="677333" y="2160589"/>
            <a:ext cx="9483703"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1440"/>
              <a:buChar char="►"/>
            </a:pPr>
            <a:r>
              <a:rPr b="1" lang="en-IN">
                <a:solidFill>
                  <a:schemeClr val="dk2"/>
                </a:solidFill>
              </a:rPr>
              <a:t>History of Jaguar Land Rover:-</a:t>
            </a:r>
            <a:endParaRPr/>
          </a:p>
          <a:p>
            <a:pPr indent="-342900" lvl="0" marL="342900" rtl="0" algn="just">
              <a:lnSpc>
                <a:spcPct val="107000"/>
              </a:lnSpc>
              <a:spcBef>
                <a:spcPts val="600"/>
              </a:spcBef>
              <a:spcAft>
                <a:spcPts val="0"/>
              </a:spcAft>
              <a:buSzPts val="1440"/>
              <a:buChar char="►"/>
            </a:pPr>
            <a:r>
              <a:rPr lang="en-IN" sz="1800">
                <a:solidFill>
                  <a:srgbClr val="000000"/>
                </a:solidFill>
                <a:latin typeface="Calibri"/>
                <a:ea typeface="Calibri"/>
                <a:cs typeface="Calibri"/>
                <a:sym typeface="Calibri"/>
              </a:rPr>
              <a:t>Both Companies have been part of </a:t>
            </a:r>
            <a:r>
              <a:rPr lang="en-IN" sz="1800" u="sng">
                <a:solidFill>
                  <a:srgbClr val="3494BA"/>
                </a:solidFill>
                <a:latin typeface="Calibri"/>
                <a:ea typeface="Calibri"/>
                <a:cs typeface="Calibri"/>
                <a:sym typeface="Calibri"/>
                <a:hlinkClick r:id="rId3">
                  <a:extLst>
                    <a:ext uri="{A12FA001-AC4F-418D-AE19-62706E023703}">
                      <ahyp:hlinkClr val="tx"/>
                    </a:ext>
                  </a:extLst>
                </a:hlinkClick>
              </a:rPr>
              <a:t>British Leyland</a:t>
            </a:r>
            <a:r>
              <a:rPr lang="en-IN" sz="1800">
                <a:solidFill>
                  <a:srgbClr val="3494BA"/>
                </a:solidFill>
                <a:latin typeface="Calibri"/>
                <a:ea typeface="Calibri"/>
                <a:cs typeface="Calibri"/>
                <a:sym typeface="Calibri"/>
              </a:rPr>
              <a:t> </a:t>
            </a:r>
            <a:r>
              <a:rPr lang="en-IN" sz="1800">
                <a:solidFill>
                  <a:srgbClr val="000000"/>
                </a:solidFill>
                <a:latin typeface="Calibri"/>
                <a:ea typeface="Calibri"/>
                <a:cs typeface="Calibri"/>
                <a:sym typeface="Calibri"/>
              </a:rPr>
              <a:t>for parts of their history until 1984, Jaguar Cars and Land Rover were eventually reunited into the same group by the </a:t>
            </a:r>
            <a:r>
              <a:rPr lang="en-IN" sz="1800" u="sng">
                <a:solidFill>
                  <a:srgbClr val="3494BA"/>
                </a:solidFill>
                <a:latin typeface="Calibri"/>
                <a:ea typeface="Calibri"/>
                <a:cs typeface="Calibri"/>
                <a:sym typeface="Calibri"/>
                <a:hlinkClick r:id="rId4">
                  <a:extLst>
                    <a:ext uri="{A12FA001-AC4F-418D-AE19-62706E023703}">
                      <ahyp:hlinkClr val="tx"/>
                    </a:ext>
                  </a:extLst>
                </a:hlinkClick>
              </a:rPr>
              <a:t>Ford Motor Company</a:t>
            </a:r>
            <a:r>
              <a:rPr lang="en-IN" sz="1800">
                <a:solidFill>
                  <a:srgbClr val="000000"/>
                </a:solidFill>
                <a:latin typeface="Calibri"/>
                <a:ea typeface="Calibri"/>
                <a:cs typeface="Calibri"/>
                <a:sym typeface="Calibri"/>
              </a:rPr>
              <a:t> in 2002. Ford acquired Jaguar Cars in 1989 and then Land Rover from BMW in 2000. In 2006, Ford purchased the </a:t>
            </a:r>
            <a:r>
              <a:rPr lang="en-IN" sz="1800" u="sng">
                <a:solidFill>
                  <a:srgbClr val="3494BA"/>
                </a:solidFill>
                <a:latin typeface="Calibri"/>
                <a:ea typeface="Calibri"/>
                <a:cs typeface="Calibri"/>
                <a:sym typeface="Calibri"/>
                <a:hlinkClick r:id="rId5">
                  <a:extLst>
                    <a:ext uri="{A12FA001-AC4F-418D-AE19-62706E023703}">
                      <ahyp:hlinkClr val="tx"/>
                    </a:ext>
                  </a:extLst>
                </a:hlinkClick>
              </a:rPr>
              <a:t>Rover brand name</a:t>
            </a:r>
            <a:r>
              <a:rPr lang="en-IN" sz="1800">
                <a:solidFill>
                  <a:srgbClr val="3494BA"/>
                </a:solidFill>
                <a:latin typeface="Calibri"/>
                <a:ea typeface="Calibri"/>
                <a:cs typeface="Calibri"/>
                <a:sym typeface="Calibri"/>
              </a:rPr>
              <a:t> </a:t>
            </a:r>
            <a:r>
              <a:rPr lang="en-IN" sz="1800">
                <a:solidFill>
                  <a:srgbClr val="000000"/>
                </a:solidFill>
                <a:latin typeface="Calibri"/>
                <a:ea typeface="Calibri"/>
                <a:cs typeface="Calibri"/>
                <a:sym typeface="Calibri"/>
              </a:rPr>
              <a:t>from BMW for around £6 million. This reunited the Rover and Land Rover brands for the first time since the Rover group was broken up by BMW in 2000.</a:t>
            </a:r>
            <a:endParaRPr sz="1800">
              <a:latin typeface="Calibri"/>
              <a:ea typeface="Calibri"/>
              <a:cs typeface="Calibri"/>
              <a:sym typeface="Calibri"/>
            </a:endParaRPr>
          </a:p>
          <a:p>
            <a:pPr indent="-342900" lvl="0" marL="342900" rtl="0" algn="just">
              <a:lnSpc>
                <a:spcPct val="107000"/>
              </a:lnSpc>
              <a:spcBef>
                <a:spcPts val="1200"/>
              </a:spcBef>
              <a:spcAft>
                <a:spcPts val="0"/>
              </a:spcAft>
              <a:buSzPts val="1440"/>
              <a:buChar char="►"/>
            </a:pPr>
            <a:r>
              <a:rPr lang="en-IN" sz="1800">
                <a:solidFill>
                  <a:srgbClr val="000000"/>
                </a:solidFill>
                <a:latin typeface="Calibri"/>
                <a:ea typeface="Calibri"/>
                <a:cs typeface="Calibri"/>
                <a:sym typeface="Calibri"/>
              </a:rPr>
              <a:t>On 18 January 2008, </a:t>
            </a:r>
            <a:r>
              <a:rPr lang="en-IN" sz="1800" u="sng">
                <a:solidFill>
                  <a:srgbClr val="3494BA"/>
                </a:solidFill>
                <a:latin typeface="Calibri"/>
                <a:ea typeface="Calibri"/>
                <a:cs typeface="Calibri"/>
                <a:sym typeface="Calibri"/>
                <a:hlinkClick r:id="rId6">
                  <a:extLst>
                    <a:ext uri="{A12FA001-AC4F-418D-AE19-62706E023703}">
                      <ahyp:hlinkClr val="tx"/>
                    </a:ext>
                  </a:extLst>
                </a:hlinkClick>
              </a:rPr>
              <a:t>Tata Motors</a:t>
            </a:r>
            <a:r>
              <a:rPr lang="en-IN" sz="1800">
                <a:solidFill>
                  <a:srgbClr val="000000"/>
                </a:solidFill>
                <a:latin typeface="Calibri"/>
                <a:ea typeface="Calibri"/>
                <a:cs typeface="Calibri"/>
                <a:sym typeface="Calibri"/>
              </a:rPr>
              <a:t>, a part of the </a:t>
            </a:r>
            <a:r>
              <a:rPr lang="en-IN" sz="1800" u="sng">
                <a:solidFill>
                  <a:srgbClr val="3494BA"/>
                </a:solidFill>
                <a:latin typeface="Calibri"/>
                <a:ea typeface="Calibri"/>
                <a:cs typeface="Calibri"/>
                <a:sym typeface="Calibri"/>
                <a:hlinkClick r:id="rId7">
                  <a:extLst>
                    <a:ext uri="{A12FA001-AC4F-418D-AE19-62706E023703}">
                      <ahyp:hlinkClr val="tx"/>
                    </a:ext>
                  </a:extLst>
                </a:hlinkClick>
              </a:rPr>
              <a:t>Tata Group</a:t>
            </a:r>
            <a:r>
              <a:rPr lang="en-IN" sz="1800">
                <a:solidFill>
                  <a:srgbClr val="000000"/>
                </a:solidFill>
                <a:latin typeface="Calibri"/>
                <a:ea typeface="Calibri"/>
                <a:cs typeface="Calibri"/>
                <a:sym typeface="Calibri"/>
              </a:rPr>
              <a:t>, established Jaguar Land Rover Limited as a British-registered and wholly-owned subsidiary. The new company was to be used as a holding company for the acquisition from Ford of the two businesses – Jaguar Cars Limited and Land Rover for US$2.23 billion. That acquisition was completed on 2 June 2008. Included in the deal to buy Land Rover and Jaguar Cars were the rights to three other British brands: the </a:t>
            </a:r>
            <a:r>
              <a:rPr lang="en-IN" sz="1800" u="sng">
                <a:solidFill>
                  <a:srgbClr val="3494BA"/>
                </a:solidFill>
                <a:latin typeface="Calibri"/>
                <a:ea typeface="Calibri"/>
                <a:cs typeface="Calibri"/>
                <a:sym typeface="Calibri"/>
                <a:hlinkClick r:id="rId8">
                  <a:extLst>
                    <a:ext uri="{A12FA001-AC4F-418D-AE19-62706E023703}">
                      <ahyp:hlinkClr val="tx"/>
                    </a:ext>
                  </a:extLst>
                </a:hlinkClick>
              </a:rPr>
              <a:t>Daimler marque</a:t>
            </a:r>
            <a:r>
              <a:rPr lang="en-IN" sz="1800">
                <a:solidFill>
                  <a:srgbClr val="000000"/>
                </a:solidFill>
                <a:latin typeface="Calibri"/>
                <a:ea typeface="Calibri"/>
                <a:cs typeface="Calibri"/>
                <a:sym typeface="Calibri"/>
              </a:rPr>
              <a:t>, as well as two dormant brands </a:t>
            </a:r>
            <a:r>
              <a:rPr lang="en-IN" sz="1800" u="sng">
                <a:solidFill>
                  <a:srgbClr val="3494BA"/>
                </a:solidFill>
                <a:latin typeface="Calibri"/>
                <a:ea typeface="Calibri"/>
                <a:cs typeface="Calibri"/>
                <a:sym typeface="Calibri"/>
                <a:hlinkClick r:id="rId9">
                  <a:extLst>
                    <a:ext uri="{A12FA001-AC4F-418D-AE19-62706E023703}">
                      <ahyp:hlinkClr val="tx"/>
                    </a:ext>
                  </a:extLst>
                </a:hlinkClick>
              </a:rPr>
              <a:t>Lanchester</a:t>
            </a:r>
            <a:r>
              <a:rPr lang="en-IN" sz="1800">
                <a:solidFill>
                  <a:srgbClr val="000000"/>
                </a:solidFill>
                <a:latin typeface="Calibri"/>
                <a:ea typeface="Calibri"/>
                <a:cs typeface="Calibri"/>
                <a:sym typeface="Calibri"/>
              </a:rPr>
              <a:t> and </a:t>
            </a:r>
            <a:r>
              <a:rPr lang="en-IN" sz="1800" u="sng">
                <a:solidFill>
                  <a:srgbClr val="3494BA"/>
                </a:solidFill>
                <a:latin typeface="Calibri"/>
                <a:ea typeface="Calibri"/>
                <a:cs typeface="Calibri"/>
                <a:sym typeface="Calibri"/>
                <a:hlinkClick r:id="rId10">
                  <a:extLst>
                    <a:ext uri="{A12FA001-AC4F-418D-AE19-62706E023703}">
                      <ahyp:hlinkClr val="tx"/>
                    </a:ext>
                  </a:extLst>
                </a:hlinkClick>
              </a:rPr>
              <a:t>Rover</a:t>
            </a:r>
            <a:r>
              <a:rPr lang="en-IN" sz="1800">
                <a:solidFill>
                  <a:srgbClr val="000000"/>
                </a:solidFill>
                <a:latin typeface="Calibri"/>
                <a:ea typeface="Calibri"/>
                <a:cs typeface="Calibri"/>
                <a:sym typeface="Calibri"/>
              </a:rPr>
              <a:t>. </a:t>
            </a:r>
            <a:endParaRPr sz="1800">
              <a:latin typeface="Calibri"/>
              <a:ea typeface="Calibri"/>
              <a:cs typeface="Calibri"/>
              <a:sym typeface="Calibri"/>
            </a:endParaRPr>
          </a:p>
          <a:p>
            <a:pPr indent="-251459" lvl="0" marL="342900" rtl="0" algn="l">
              <a:spcBef>
                <a:spcPts val="16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677334" y="609600"/>
            <a:ext cx="8596668" cy="8459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Break Even Point</a:t>
            </a:r>
            <a:endParaRPr/>
          </a:p>
        </p:txBody>
      </p:sp>
      <p:sp>
        <p:nvSpPr>
          <p:cNvPr id="264" name="Google Shape;264;p20"/>
          <p:cNvSpPr txBox="1"/>
          <p:nvPr>
            <p:ph idx="1" type="body"/>
          </p:nvPr>
        </p:nvSpPr>
        <p:spPr>
          <a:xfrm>
            <a:off x="677334" y="1716833"/>
            <a:ext cx="8596668" cy="43245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sz="1800">
                <a:solidFill>
                  <a:srgbClr val="222222"/>
                </a:solidFill>
                <a:latin typeface="Quattrocento Sans"/>
                <a:ea typeface="Quattrocento Sans"/>
                <a:cs typeface="Quattrocento Sans"/>
                <a:sym typeface="Quattrocento Sans"/>
              </a:rPr>
              <a:t>If 2 years take for complete construction after that </a:t>
            </a:r>
            <a:endParaRPr>
              <a:latin typeface="Times New Roman"/>
              <a:ea typeface="Times New Roman"/>
              <a:cs typeface="Times New Roman"/>
              <a:sym typeface="Times New Roman"/>
            </a:endParaRPr>
          </a:p>
          <a:p>
            <a:pPr indent="0" lvl="0" marL="0" rtl="0" algn="l">
              <a:spcBef>
                <a:spcPts val="2800"/>
              </a:spcBef>
              <a:spcAft>
                <a:spcPts val="0"/>
              </a:spcAft>
              <a:buSzPts val="1440"/>
              <a:buNone/>
            </a:pPr>
            <a:r>
              <a:rPr lang="en-IN" sz="1800">
                <a:solidFill>
                  <a:srgbClr val="222222"/>
                </a:solidFill>
                <a:latin typeface="Quattrocento Sans"/>
                <a:ea typeface="Quattrocento Sans"/>
                <a:cs typeface="Quattrocento Sans"/>
                <a:sym typeface="Quattrocento Sans"/>
              </a:rPr>
              <a:t>You can start manufacturing cars if you sell 500 cars in a month</a:t>
            </a:r>
            <a:endParaRPr sz="1800">
              <a:latin typeface="Times New Roman"/>
              <a:ea typeface="Times New Roman"/>
              <a:cs typeface="Times New Roman"/>
              <a:sym typeface="Times New Roman"/>
            </a:endParaRPr>
          </a:p>
          <a:p>
            <a:pPr indent="0" lvl="0" marL="0" rtl="0" algn="l">
              <a:spcBef>
                <a:spcPts val="2800"/>
              </a:spcBef>
              <a:spcAft>
                <a:spcPts val="0"/>
              </a:spcAft>
              <a:buSzPts val="1440"/>
              <a:buNone/>
            </a:pPr>
            <a:r>
              <a:rPr lang="en-IN" sz="1800">
                <a:solidFill>
                  <a:srgbClr val="222222"/>
                </a:solidFill>
                <a:latin typeface="Quattrocento Sans"/>
                <a:ea typeface="Quattrocento Sans"/>
                <a:cs typeface="Quattrocento Sans"/>
                <a:sym typeface="Quattrocento Sans"/>
              </a:rPr>
              <a:t>500*4.8M = 2.4B</a:t>
            </a:r>
            <a:endParaRPr sz="1800">
              <a:latin typeface="Times New Roman"/>
              <a:ea typeface="Times New Roman"/>
              <a:cs typeface="Times New Roman"/>
              <a:sym typeface="Times New Roman"/>
            </a:endParaRPr>
          </a:p>
          <a:p>
            <a:pPr indent="0" lvl="0" marL="0" rtl="0" algn="l">
              <a:spcBef>
                <a:spcPts val="2800"/>
              </a:spcBef>
              <a:spcAft>
                <a:spcPts val="0"/>
              </a:spcAft>
              <a:buSzPts val="1440"/>
              <a:buNone/>
            </a:pPr>
            <a:r>
              <a:rPr lang="en-IN" sz="1800">
                <a:solidFill>
                  <a:srgbClr val="222222"/>
                </a:solidFill>
                <a:latin typeface="Quattrocento Sans"/>
                <a:ea typeface="Quattrocento Sans"/>
                <a:cs typeface="Quattrocento Sans"/>
                <a:sym typeface="Quattrocento Sans"/>
              </a:rPr>
              <a:t>Break-even = 70/2.4+24 = 53.2 Month = 4.5 year</a:t>
            </a:r>
            <a:endParaRPr sz="1800">
              <a:latin typeface="Times New Roman"/>
              <a:ea typeface="Times New Roman"/>
              <a:cs typeface="Times New Roman"/>
              <a:sym typeface="Times New Roman"/>
            </a:endParaRPr>
          </a:p>
          <a:p>
            <a:pPr indent="-251459" lvl="0" marL="342900" rtl="0" algn="l">
              <a:spcBef>
                <a:spcPts val="280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485050" y="184386"/>
            <a:ext cx="8596668" cy="7585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Profitability framework</a:t>
            </a:r>
            <a:endParaRPr/>
          </a:p>
        </p:txBody>
      </p:sp>
      <p:pic>
        <p:nvPicPr>
          <p:cNvPr id="270" name="Google Shape;270;p21"/>
          <p:cNvPicPr preferRelativeResize="0"/>
          <p:nvPr>
            <p:ph idx="1" type="body"/>
          </p:nvPr>
        </p:nvPicPr>
        <p:blipFill rotWithShape="1">
          <a:blip r:embed="rId3">
            <a:alphaModFix/>
          </a:blip>
          <a:srcRect b="0" l="0" r="0" t="0"/>
          <a:stretch/>
        </p:blipFill>
        <p:spPr>
          <a:xfrm>
            <a:off x="747530" y="1152525"/>
            <a:ext cx="6777403" cy="47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677334" y="609600"/>
            <a:ext cx="8596668" cy="96727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lang="en-IN" sz="4800">
                <a:latin typeface="Calibri"/>
                <a:ea typeface="Calibri"/>
                <a:cs typeface="Calibri"/>
                <a:sym typeface="Calibri"/>
              </a:rPr>
              <a:t>Synthesis</a:t>
            </a:r>
            <a:br>
              <a:rPr lang="en-IN" sz="3600">
                <a:latin typeface="Calibri"/>
                <a:ea typeface="Calibri"/>
                <a:cs typeface="Calibri"/>
                <a:sym typeface="Calibri"/>
              </a:rPr>
            </a:br>
            <a:endParaRPr/>
          </a:p>
        </p:txBody>
      </p:sp>
      <p:sp>
        <p:nvSpPr>
          <p:cNvPr id="276" name="Google Shape;276;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440"/>
              <a:buChar char="►"/>
            </a:pPr>
            <a:r>
              <a:rPr lang="en-IN" sz="1800">
                <a:latin typeface="Calibri"/>
                <a:ea typeface="Calibri"/>
                <a:cs typeface="Calibri"/>
                <a:sym typeface="Calibri"/>
              </a:rPr>
              <a:t>Here are few key points JLR can take in order to attract customer and improve sales.</a:t>
            </a:r>
            <a:endParaRPr/>
          </a:p>
          <a:p>
            <a:pPr indent="-342900" lvl="0" marL="342900" rtl="0" algn="l">
              <a:lnSpc>
                <a:spcPct val="107000"/>
              </a:lnSpc>
              <a:spcBef>
                <a:spcPts val="1800"/>
              </a:spcBef>
              <a:spcAft>
                <a:spcPts val="0"/>
              </a:spcAft>
              <a:buSzPts val="1440"/>
              <a:buChar char="►"/>
            </a:pPr>
            <a:r>
              <a:rPr lang="en-IN" sz="1800">
                <a:latin typeface="Calibri"/>
                <a:ea typeface="Calibri"/>
                <a:cs typeface="Calibri"/>
                <a:sym typeface="Calibri"/>
              </a:rPr>
              <a:t>Hire High-qualified problem solvers/Engineers to Solve Reliability issues </a:t>
            </a:r>
            <a:endParaRPr/>
          </a:p>
          <a:p>
            <a:pPr indent="-342900" lvl="0" marL="342900" rtl="0" algn="l">
              <a:lnSpc>
                <a:spcPct val="107000"/>
              </a:lnSpc>
              <a:spcBef>
                <a:spcPts val="1800"/>
              </a:spcBef>
              <a:spcAft>
                <a:spcPts val="0"/>
              </a:spcAft>
              <a:buSzPts val="1440"/>
              <a:buChar char="►"/>
            </a:pPr>
            <a:r>
              <a:rPr lang="en-IN" sz="1800">
                <a:latin typeface="Calibri"/>
                <a:ea typeface="Calibri"/>
                <a:cs typeface="Calibri"/>
                <a:sym typeface="Calibri"/>
              </a:rPr>
              <a:t>Convert Diesel Car into Petrol or EVs because most customer demands are EV and the </a:t>
            </a:r>
            <a:r>
              <a:rPr lang="en-IN">
                <a:latin typeface="Calibri"/>
                <a:ea typeface="Calibri"/>
                <a:cs typeface="Calibri"/>
                <a:sym typeface="Calibri"/>
              </a:rPr>
              <a:t>Euro</a:t>
            </a:r>
            <a:r>
              <a:rPr lang="en-IN" sz="1800">
                <a:latin typeface="Calibri"/>
                <a:ea typeface="Calibri"/>
                <a:cs typeface="Calibri"/>
                <a:sym typeface="Calibri"/>
              </a:rPr>
              <a:t>pean government want to ban Diesel car due to high Carbon Emission. </a:t>
            </a:r>
            <a:endParaRPr/>
          </a:p>
          <a:p>
            <a:pPr indent="-342900" lvl="0" marL="342900" rtl="0" algn="l">
              <a:lnSpc>
                <a:spcPct val="107000"/>
              </a:lnSpc>
              <a:spcBef>
                <a:spcPts val="1800"/>
              </a:spcBef>
              <a:spcAft>
                <a:spcPts val="0"/>
              </a:spcAft>
              <a:buSzPts val="1440"/>
              <a:buChar char="►"/>
            </a:pPr>
            <a:r>
              <a:rPr lang="en-IN" sz="1800">
                <a:latin typeface="Calibri"/>
                <a:ea typeface="Calibri"/>
                <a:cs typeface="Calibri"/>
                <a:sym typeface="Calibri"/>
              </a:rPr>
              <a:t>Our Car cost as compared to other luxury brands is high e.g. – BMW, Mercedes, and Audi our cost should be comparable.</a:t>
            </a:r>
            <a:endParaRPr/>
          </a:p>
          <a:p>
            <a:pPr indent="-251459" lvl="0" marL="342900" rtl="0" algn="l">
              <a:spcBef>
                <a:spcPts val="1800"/>
              </a:spcBef>
              <a:spcAft>
                <a:spcPts val="0"/>
              </a:spcAft>
              <a:buSzPts val="14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Benefits In India </a:t>
            </a:r>
            <a:endParaRPr/>
          </a:p>
        </p:txBody>
      </p:sp>
      <p:sp>
        <p:nvSpPr>
          <p:cNvPr id="282" name="Google Shape;282;p23"/>
          <p:cNvSpPr txBox="1"/>
          <p:nvPr>
            <p:ph idx="1" type="body"/>
          </p:nvPr>
        </p:nvSpPr>
        <p:spPr>
          <a:xfrm>
            <a:off x="677334" y="1407554"/>
            <a:ext cx="7542935" cy="12684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IF JLR manufactures Cars in India and Export them to other Countries It will benefit JLR. Because  manufacturing cost is less in India e.g. – Labour cost, Land, and Infrastructure.</a:t>
            </a:r>
            <a:endParaRPr/>
          </a:p>
        </p:txBody>
      </p:sp>
      <p:sp>
        <p:nvSpPr>
          <p:cNvPr id="283" name="Google Shape;283;p23"/>
          <p:cNvSpPr txBox="1"/>
          <p:nvPr/>
        </p:nvSpPr>
        <p:spPr>
          <a:xfrm>
            <a:off x="677334" y="3272118"/>
            <a:ext cx="3051984" cy="60063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800"/>
              <a:buFont typeface="Trebuchet MS"/>
              <a:buNone/>
            </a:pPr>
            <a:r>
              <a:rPr lang="en-IN" sz="2800">
                <a:solidFill>
                  <a:schemeClr val="accent1"/>
                </a:solidFill>
                <a:latin typeface="Trebuchet MS"/>
                <a:ea typeface="Trebuchet MS"/>
                <a:cs typeface="Trebuchet MS"/>
                <a:sym typeface="Trebuchet MS"/>
              </a:rPr>
              <a:t>Challenges faced:</a:t>
            </a:r>
            <a:endParaRPr/>
          </a:p>
        </p:txBody>
      </p:sp>
      <p:sp>
        <p:nvSpPr>
          <p:cNvPr id="284" name="Google Shape;284;p23"/>
          <p:cNvSpPr txBox="1"/>
          <p:nvPr/>
        </p:nvSpPr>
        <p:spPr>
          <a:xfrm>
            <a:off x="677334" y="3834700"/>
            <a:ext cx="8143937" cy="1615746"/>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Clr>
                <a:schemeClr val="accent1"/>
              </a:buClr>
              <a:buSzPts val="1440"/>
              <a:buFont typeface="Noto Sans Symbols"/>
              <a:buNone/>
            </a:pPr>
            <a:r>
              <a:rPr lang="en-IN" sz="1800">
                <a:solidFill>
                  <a:srgbClr val="3F3F3F"/>
                </a:solidFill>
                <a:latin typeface="Trebuchet MS"/>
                <a:ea typeface="Trebuchet MS"/>
                <a:cs typeface="Trebuchet MS"/>
                <a:sym typeface="Trebuchet MS"/>
              </a:rPr>
              <a:t>Firstly to find out how big is Indian market for luxury cars.</a:t>
            </a:r>
            <a:endParaRPr/>
          </a:p>
          <a:p>
            <a:pPr indent="0" lvl="0" marL="0" marR="0" rtl="0" algn="l">
              <a:spcBef>
                <a:spcPts val="1000"/>
              </a:spcBef>
              <a:spcAft>
                <a:spcPts val="0"/>
              </a:spcAft>
              <a:buClr>
                <a:schemeClr val="accent1"/>
              </a:buClr>
              <a:buSzPts val="1440"/>
              <a:buFont typeface="Noto Sans Symbols"/>
              <a:buNone/>
            </a:pPr>
            <a:r>
              <a:rPr lang="en-IN" sz="1800">
                <a:solidFill>
                  <a:srgbClr val="3F3F3F"/>
                </a:solidFill>
                <a:latin typeface="Trebuchet MS"/>
                <a:ea typeface="Trebuchet MS"/>
                <a:cs typeface="Trebuchet MS"/>
                <a:sym typeface="Trebuchet MS"/>
              </a:rPr>
              <a:t>Whether JLR can benefited or not if it starts manufacturing in India.</a:t>
            </a:r>
            <a:endParaRPr/>
          </a:p>
          <a:p>
            <a:pPr indent="0" lvl="0" marL="0" marR="0" rtl="0" algn="l">
              <a:spcBef>
                <a:spcPts val="1000"/>
              </a:spcBef>
              <a:spcAft>
                <a:spcPts val="0"/>
              </a:spcAft>
              <a:buClr>
                <a:schemeClr val="accent1"/>
              </a:buClr>
              <a:buSzPts val="1440"/>
              <a:buFont typeface="Noto Sans Symbols"/>
              <a:buNone/>
            </a:pPr>
            <a:r>
              <a:rPr lang="en-IN" sz="1800">
                <a:solidFill>
                  <a:srgbClr val="3F3F3F"/>
                </a:solidFill>
                <a:latin typeface="Trebuchet MS"/>
                <a:ea typeface="Trebuchet MS"/>
                <a:cs typeface="Trebuchet MS"/>
                <a:sym typeface="Trebuchet MS"/>
              </a:rPr>
              <a:t>As our team members are working professional to get everybody on a particular time initially challenging but we managed to overcome and managed time accordingly.</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4017694" y="2662334"/>
            <a:ext cx="445450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5400"/>
              <a:buFont typeface="Trebuchet MS"/>
              <a:buNone/>
            </a:pPr>
            <a:r>
              <a:rPr lang="en-IN" sz="5400"/>
              <a:t>Thank you</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3918857" y="2955212"/>
            <a:ext cx="4086807"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IN" sz="4400"/>
              <a:t>Any Question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Jaguar Land Rover:-</a:t>
            </a:r>
            <a:endParaRPr/>
          </a:p>
        </p:txBody>
      </p:sp>
      <p:sp>
        <p:nvSpPr>
          <p:cNvPr id="156" name="Google Shape;156;p3"/>
          <p:cNvSpPr txBox="1"/>
          <p:nvPr>
            <p:ph idx="1" type="body"/>
          </p:nvPr>
        </p:nvSpPr>
        <p:spPr>
          <a:xfrm>
            <a:off x="360092" y="1666065"/>
            <a:ext cx="10584716" cy="4087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b="1" lang="en-IN">
                <a:solidFill>
                  <a:schemeClr val="dk2"/>
                </a:solidFill>
              </a:rPr>
              <a:t>What was Jaguar Land Rover?</a:t>
            </a:r>
            <a:endParaRPr/>
          </a:p>
          <a:p>
            <a:pPr indent="0" lvl="0" marL="0" rtl="0" algn="just">
              <a:spcBef>
                <a:spcPts val="1000"/>
              </a:spcBef>
              <a:spcAft>
                <a:spcPts val="0"/>
              </a:spcAft>
              <a:buSzPts val="1440"/>
              <a:buNone/>
            </a:pPr>
            <a:r>
              <a:rPr lang="en-IN" sz="1800"/>
              <a:t>Jaguar Land Rover Automotive PLC is the holding company of Jaguar Land Rover Limited and is a British multinational automobile manufacturer which produces luxury vehicles and sport utility vehicles. Jaguar Land Rover is a subsidiary of Tata Motors Limited and has its head office in Whitley, Coventry, UK</a:t>
            </a:r>
            <a:r>
              <a:rPr lang="en-IN"/>
              <a:t>.</a:t>
            </a:r>
            <a:endParaRPr/>
          </a:p>
          <a:p>
            <a:pPr indent="-342900" lvl="0" marL="342900" rtl="0" algn="just">
              <a:spcBef>
                <a:spcPts val="1000"/>
              </a:spcBef>
              <a:spcAft>
                <a:spcPts val="0"/>
              </a:spcAft>
              <a:buSzPts val="1440"/>
              <a:buChar char="►"/>
            </a:pPr>
            <a:r>
              <a:rPr b="1" lang="en-IN"/>
              <a:t>Company Size-</a:t>
            </a:r>
            <a:endParaRPr/>
          </a:p>
          <a:p>
            <a:pPr indent="-285750" lvl="0" marL="285750" rtl="0" algn="just">
              <a:spcBef>
                <a:spcPts val="1000"/>
              </a:spcBef>
              <a:spcAft>
                <a:spcPts val="0"/>
              </a:spcAft>
              <a:buSzPts val="1440"/>
              <a:buFont typeface="Noto Sans Symbols"/>
              <a:buChar char="✔"/>
            </a:pPr>
            <a:r>
              <a:rPr lang="en-IN" sz="1800"/>
              <a:t>Jaguar Land Rover has been a wholly-owned subsidiary of Tata Motors. </a:t>
            </a:r>
            <a:endParaRPr/>
          </a:p>
          <a:p>
            <a:pPr indent="-285750" lvl="0" marL="285750" rtl="0" algn="just">
              <a:spcBef>
                <a:spcPts val="1000"/>
              </a:spcBef>
              <a:spcAft>
                <a:spcPts val="0"/>
              </a:spcAft>
              <a:buSzPts val="1440"/>
              <a:buFont typeface="Noto Sans Symbols"/>
              <a:buChar char="✔"/>
            </a:pPr>
            <a:r>
              <a:rPr lang="en-IN" sz="1800"/>
              <a:t> The company employs almost 38,000 people globally and supports around 275,000 more through our retailers, suppliers, and local businesses.</a:t>
            </a:r>
            <a:endParaRPr/>
          </a:p>
          <a:p>
            <a:pPr indent="-285750" lvl="0" marL="285750" rtl="0" algn="just">
              <a:spcBef>
                <a:spcPts val="1000"/>
              </a:spcBef>
              <a:spcAft>
                <a:spcPts val="0"/>
              </a:spcAft>
              <a:buSzPts val="1440"/>
              <a:buFont typeface="Noto Sans Symbols"/>
              <a:buChar char="✔"/>
            </a:pPr>
            <a:r>
              <a:rPr lang="en-IN" sz="1800"/>
              <a:t> JLR’s operating revenues range is Over INR 500 cr for the financial year ending on 31 March 2021. Its EBITDA has increased by 1,239.65 % over the previous year. At the same time, its book net worth has increased by 19.85 %</a:t>
            </a:r>
            <a:endParaRPr/>
          </a:p>
          <a:p>
            <a:pPr indent="-251459" lvl="0" marL="342900" rtl="0" algn="just">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Jaguar Land Rover:-</a:t>
            </a:r>
            <a:endParaRPr/>
          </a:p>
        </p:txBody>
      </p:sp>
      <p:sp>
        <p:nvSpPr>
          <p:cNvPr id="162" name="Google Shape;162;p4"/>
          <p:cNvSpPr txBox="1"/>
          <p:nvPr>
            <p:ph idx="1" type="body"/>
          </p:nvPr>
        </p:nvSpPr>
        <p:spPr>
          <a:xfrm>
            <a:off x="360092" y="1666065"/>
            <a:ext cx="10584716" cy="40878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solidFill>
                  <a:schemeClr val="dk2"/>
                </a:solidFill>
              </a:rPr>
              <a:t>YOY analysis of Revenue:-</a:t>
            </a:r>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pic>
        <p:nvPicPr>
          <p:cNvPr id="163" name="Google Shape;163;p4"/>
          <p:cNvPicPr preferRelativeResize="0"/>
          <p:nvPr/>
        </p:nvPicPr>
        <p:blipFill rotWithShape="1">
          <a:blip r:embed="rId3">
            <a:alphaModFix/>
          </a:blip>
          <a:srcRect b="15220" l="0" r="38421" t="24615"/>
          <a:stretch/>
        </p:blipFill>
        <p:spPr>
          <a:xfrm>
            <a:off x="1" y="2360645"/>
            <a:ext cx="8882742" cy="3554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Jaguar Land Rover:-</a:t>
            </a:r>
            <a:endParaRPr/>
          </a:p>
        </p:txBody>
      </p:sp>
      <p:sp>
        <p:nvSpPr>
          <p:cNvPr id="169" name="Google Shape;169;p5"/>
          <p:cNvSpPr txBox="1"/>
          <p:nvPr>
            <p:ph idx="1" type="body"/>
          </p:nvPr>
        </p:nvSpPr>
        <p:spPr>
          <a:xfrm>
            <a:off x="360092" y="1666065"/>
            <a:ext cx="9409059" cy="4087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IN">
                <a:solidFill>
                  <a:schemeClr val="dk2"/>
                </a:solidFill>
              </a:rPr>
              <a:t>Annual report 2022:-</a:t>
            </a:r>
            <a:endParaRPr/>
          </a:p>
          <a:p>
            <a:pPr indent="-342900" lvl="0" marL="342900" rtl="0" algn="l">
              <a:spcBef>
                <a:spcPts val="1000"/>
              </a:spcBef>
              <a:spcAft>
                <a:spcPts val="0"/>
              </a:spcAft>
              <a:buSzPts val="1440"/>
              <a:buChar char="►"/>
            </a:pPr>
            <a:r>
              <a:rPr b="1" lang="en-IN">
                <a:solidFill>
                  <a:schemeClr val="dk2"/>
                </a:solidFill>
              </a:rPr>
              <a:t>11</a:t>
            </a:r>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pic>
        <p:nvPicPr>
          <p:cNvPr id="170" name="Google Shape;170;p5"/>
          <p:cNvPicPr preferRelativeResize="0"/>
          <p:nvPr/>
        </p:nvPicPr>
        <p:blipFill rotWithShape="1">
          <a:blip r:embed="rId3">
            <a:alphaModFix/>
          </a:blip>
          <a:srcRect b="14737" l="2416" r="7394" t="11342"/>
          <a:stretch/>
        </p:blipFill>
        <p:spPr>
          <a:xfrm>
            <a:off x="0" y="2160589"/>
            <a:ext cx="9409059" cy="40878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Current Scenario</a:t>
            </a:r>
            <a:endParaRPr/>
          </a:p>
        </p:txBody>
      </p:sp>
      <p:sp>
        <p:nvSpPr>
          <p:cNvPr id="176" name="Google Shape;176;p6"/>
          <p:cNvSpPr txBox="1"/>
          <p:nvPr>
            <p:ph idx="1" type="body"/>
          </p:nvPr>
        </p:nvSpPr>
        <p:spPr>
          <a:xfrm>
            <a:off x="360092" y="1666065"/>
            <a:ext cx="10584716" cy="458233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b="1" lang="en-IN">
                <a:solidFill>
                  <a:schemeClr val="dk2"/>
                </a:solidFill>
              </a:rPr>
              <a:t>Current Manufacturing Strategy:-</a:t>
            </a:r>
            <a:endParaRPr/>
          </a:p>
          <a:p>
            <a:pPr indent="0" lvl="0" marL="0" rtl="0" algn="just">
              <a:spcBef>
                <a:spcPts val="1000"/>
              </a:spcBef>
              <a:spcAft>
                <a:spcPts val="0"/>
              </a:spcAft>
              <a:buSzPts val="1280"/>
              <a:buNone/>
            </a:pPr>
            <a:r>
              <a:rPr i="0" lang="en-IN" sz="1600">
                <a:solidFill>
                  <a:schemeClr val="dk2"/>
                </a:solidFill>
                <a:latin typeface="Trebuchet MS"/>
                <a:ea typeface="Trebuchet MS"/>
                <a:cs typeface="Trebuchet MS"/>
                <a:sym typeface="Trebuchet MS"/>
              </a:rPr>
              <a:t>Jaguar Land Rover Using Aerospace Technology To Develop Future Lightweight Vehicles</a:t>
            </a:r>
            <a:endParaRPr/>
          </a:p>
          <a:p>
            <a:pPr indent="-342900" lvl="0" marL="342900" rtl="0" algn="just">
              <a:spcBef>
                <a:spcPts val="1000"/>
              </a:spcBef>
              <a:spcAft>
                <a:spcPts val="0"/>
              </a:spcAft>
              <a:buSzPts val="1280"/>
              <a:buFont typeface="Arial"/>
              <a:buChar char="•"/>
            </a:pPr>
            <a:r>
              <a:rPr b="0" i="0" lang="en-IN" sz="1600">
                <a:solidFill>
                  <a:srgbClr val="414042"/>
                </a:solidFill>
                <a:latin typeface="Arial"/>
                <a:ea typeface="Arial"/>
                <a:cs typeface="Arial"/>
                <a:sym typeface="Arial"/>
              </a:rPr>
              <a:t>Technology developed for aerospace is repurposed to accelerate Jaguar Land Rover’s testing and development programs</a:t>
            </a:r>
            <a:endParaRPr/>
          </a:p>
          <a:p>
            <a:pPr indent="-342900" lvl="0" marL="342900" rtl="0" algn="just">
              <a:spcBef>
                <a:spcPts val="1000"/>
              </a:spcBef>
              <a:spcAft>
                <a:spcPts val="0"/>
              </a:spcAft>
              <a:buSzPts val="1280"/>
              <a:buFont typeface="Arial"/>
              <a:buChar char="•"/>
            </a:pPr>
            <a:r>
              <a:rPr b="0" i="0" lang="en-IN" sz="1600">
                <a:solidFill>
                  <a:srgbClr val="414042"/>
                </a:solidFill>
                <a:latin typeface="Arial"/>
                <a:ea typeface="Arial"/>
                <a:cs typeface="Arial"/>
                <a:sym typeface="Arial"/>
              </a:rPr>
              <a:t>Jaguar Land Rover to take part in pioneering all-weather, all-terrain tests of new metals and composites</a:t>
            </a:r>
            <a:endParaRPr/>
          </a:p>
          <a:p>
            <a:pPr indent="-342900" lvl="0" marL="342900" rtl="0" algn="just">
              <a:spcBef>
                <a:spcPts val="1000"/>
              </a:spcBef>
              <a:spcAft>
                <a:spcPts val="0"/>
              </a:spcAft>
              <a:buSzPts val="1280"/>
              <a:buFont typeface="Arial"/>
              <a:buChar char="•"/>
            </a:pPr>
            <a:r>
              <a:rPr b="0" i="0" lang="en-IN" sz="1600">
                <a:solidFill>
                  <a:srgbClr val="414042"/>
                </a:solidFill>
                <a:latin typeface="Arial"/>
                <a:ea typeface="Arial"/>
                <a:cs typeface="Arial"/>
                <a:sym typeface="Arial"/>
              </a:rPr>
              <a:t>Two-year project will ensure new body materials deliver a longer-lasting, high-quality finish</a:t>
            </a:r>
            <a:endParaRPr/>
          </a:p>
          <a:p>
            <a:pPr indent="0" lvl="0" marL="0" rtl="0" algn="just">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0" lvl="0" marL="0" rtl="0" algn="just">
              <a:spcBef>
                <a:spcPts val="1000"/>
              </a:spcBef>
              <a:spcAft>
                <a:spcPts val="0"/>
              </a:spcAft>
              <a:buSzPts val="1440"/>
              <a:buNone/>
            </a:pPr>
            <a:r>
              <a:rPr b="1" lang="en-IN" sz="1800">
                <a:solidFill>
                  <a:schemeClr val="dk2"/>
                </a:solidFill>
                <a:latin typeface="Trebuchet MS"/>
                <a:ea typeface="Trebuchet MS"/>
                <a:cs typeface="Trebuchet MS"/>
                <a:sym typeface="Trebuchet MS"/>
              </a:rPr>
              <a:t>Jaguar LandRover Announces Partnership With NVIDIA</a:t>
            </a:r>
            <a:endParaRPr/>
          </a:p>
          <a:p>
            <a:pPr indent="0" lvl="0" marL="0" rtl="0" algn="just">
              <a:spcBef>
                <a:spcPts val="1000"/>
              </a:spcBef>
              <a:spcAft>
                <a:spcPts val="0"/>
              </a:spcAft>
              <a:buSzPts val="1120"/>
              <a:buNone/>
            </a:pPr>
            <a:r>
              <a:rPr lang="en-IN" sz="1400">
                <a:solidFill>
                  <a:srgbClr val="444444"/>
                </a:solidFill>
                <a:latin typeface="Trebuchet MS"/>
                <a:ea typeface="Trebuchet MS"/>
                <a:cs typeface="Trebuchet MS"/>
                <a:sym typeface="Trebuchet MS"/>
              </a:rPr>
              <a:t>Jaguar Land Rover has formed a multi-year strategic partnership with NVIDIA, the leader in artificial intelligence (AI) and computing, to jointly develop and deliver next-generation automated driving systems plus AI-enabled services and experiences for its customers.</a:t>
            </a:r>
            <a:br>
              <a:rPr lang="en-IN" sz="1400">
                <a:solidFill>
                  <a:srgbClr val="444444"/>
                </a:solidFill>
                <a:latin typeface="Trebuchet MS"/>
                <a:ea typeface="Trebuchet MS"/>
                <a:cs typeface="Trebuchet MS"/>
                <a:sym typeface="Trebuchet MS"/>
              </a:rPr>
            </a:br>
            <a:br>
              <a:rPr lang="en-IN" sz="1400">
                <a:solidFill>
                  <a:srgbClr val="444444"/>
                </a:solidFill>
                <a:latin typeface="Trebuchet MS"/>
                <a:ea typeface="Trebuchet MS"/>
                <a:cs typeface="Trebuchet MS"/>
                <a:sym typeface="Trebuchet MS"/>
              </a:rPr>
            </a:br>
            <a:r>
              <a:rPr lang="en-IN" sz="1400">
                <a:solidFill>
                  <a:srgbClr val="444444"/>
                </a:solidFill>
                <a:latin typeface="Trebuchet MS"/>
                <a:ea typeface="Trebuchet MS"/>
                <a:cs typeface="Trebuchet MS"/>
                <a:sym typeface="Trebuchet MS"/>
              </a:rPr>
              <a:t>Starting in 2025, all new Jaguar and Land Rover vehicles will be built on the NVIDIA DRIVE software-defined platform—delivering a wide spectrum of active safety, automated driving, and parking systems as well as driver assistance systems</a:t>
            </a:r>
            <a:endParaRPr sz="1400">
              <a:solidFill>
                <a:schemeClr val="dk2"/>
              </a:solidFill>
              <a:latin typeface="Trebuchet MS"/>
              <a:ea typeface="Trebuchet MS"/>
              <a:cs typeface="Trebuchet MS"/>
              <a:sym typeface="Trebuchet MS"/>
            </a:endParaRPr>
          </a:p>
          <a:p>
            <a:pPr indent="0" lvl="0" marL="0" rtl="0" algn="just">
              <a:spcBef>
                <a:spcPts val="1000"/>
              </a:spcBef>
              <a:spcAft>
                <a:spcPts val="0"/>
              </a:spcAft>
              <a:buSzPts val="1440"/>
              <a:buNone/>
            </a:pPr>
            <a:r>
              <a:t/>
            </a:r>
            <a:endParaRPr b="1" sz="1800">
              <a:solidFill>
                <a:schemeClr val="dk2"/>
              </a:solidFill>
              <a:latin typeface="Trebuchet MS"/>
              <a:ea typeface="Trebuchet MS"/>
              <a:cs typeface="Trebuchet MS"/>
              <a:sym typeface="Trebuchet MS"/>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Current Scenario</a:t>
            </a:r>
            <a:endParaRPr/>
          </a:p>
        </p:txBody>
      </p:sp>
      <p:sp>
        <p:nvSpPr>
          <p:cNvPr id="182" name="Google Shape;182;p7"/>
          <p:cNvSpPr txBox="1"/>
          <p:nvPr>
            <p:ph idx="1" type="body"/>
          </p:nvPr>
        </p:nvSpPr>
        <p:spPr>
          <a:xfrm>
            <a:off x="360092" y="1666066"/>
            <a:ext cx="10584716" cy="306455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b="1" lang="en-IN">
                <a:solidFill>
                  <a:schemeClr val="dk2"/>
                </a:solidFill>
              </a:rPr>
              <a:t>Current Manufacturing Strategy:-</a:t>
            </a:r>
            <a:endParaRPr/>
          </a:p>
          <a:p>
            <a:pPr indent="0" lvl="0" marL="0" rtl="0" algn="just">
              <a:spcBef>
                <a:spcPts val="1000"/>
              </a:spcBef>
              <a:spcAft>
                <a:spcPts val="0"/>
              </a:spcAft>
              <a:buSzPts val="1440"/>
              <a:buNone/>
            </a:pPr>
            <a:r>
              <a:rPr b="0" i="0" lang="en-IN">
                <a:solidFill>
                  <a:srgbClr val="202124"/>
                </a:solidFill>
                <a:latin typeface="Trebuchet MS"/>
                <a:ea typeface="Trebuchet MS"/>
                <a:cs typeface="Trebuchet MS"/>
                <a:sym typeface="Trebuchet MS"/>
              </a:rPr>
              <a:t>Switched to "Open Innovation strategy", to accelerate next-generation technology and sustainability to support its modern luxury vision for the business, its partners, and customers</a:t>
            </a:r>
            <a:endParaRPr/>
          </a:p>
          <a:p>
            <a:pPr indent="0" lvl="0" marL="0" rtl="0" algn="just">
              <a:spcBef>
                <a:spcPts val="1000"/>
              </a:spcBef>
              <a:spcAft>
                <a:spcPts val="0"/>
              </a:spcAft>
              <a:buSzPts val="1440"/>
              <a:buNone/>
            </a:pPr>
            <a:r>
              <a:t/>
            </a:r>
            <a:endParaRPr b="0" i="0">
              <a:solidFill>
                <a:srgbClr val="202124"/>
              </a:solidFill>
              <a:latin typeface="Trebuchet MS"/>
              <a:ea typeface="Trebuchet MS"/>
              <a:cs typeface="Trebuchet MS"/>
              <a:sym typeface="Trebuchet MS"/>
            </a:endParaRPr>
          </a:p>
          <a:p>
            <a:pPr indent="0" lvl="0" marL="0" rtl="0" algn="just">
              <a:spcBef>
                <a:spcPts val="1000"/>
              </a:spcBef>
              <a:spcAft>
                <a:spcPts val="0"/>
              </a:spcAft>
              <a:buSzPts val="1440"/>
              <a:buNone/>
            </a:pPr>
            <a:r>
              <a:rPr b="0" i="0" lang="en-IN">
                <a:solidFill>
                  <a:srgbClr val="202124"/>
                </a:solidFill>
                <a:latin typeface="Roboto"/>
                <a:ea typeface="Roboto"/>
                <a:cs typeface="Roboto"/>
                <a:sym typeface="Roboto"/>
              </a:rPr>
              <a:t>With the launch of the Open Innovation platform, JLR is looking at the entire mobility and sustainability ecosystem to offer an unparalleled customer experience, shaping the future of our industry, and paving the way to the future</a:t>
            </a:r>
            <a:endParaRPr b="1" sz="1800">
              <a:solidFill>
                <a:schemeClr val="dk2"/>
              </a:solidFill>
              <a:latin typeface="Trebuchet MS"/>
              <a:ea typeface="Trebuchet MS"/>
              <a:cs typeface="Trebuchet MS"/>
              <a:sym typeface="Trebuchet MS"/>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About Current Scenario</a:t>
            </a:r>
            <a:endParaRPr/>
          </a:p>
        </p:txBody>
      </p:sp>
      <p:sp>
        <p:nvSpPr>
          <p:cNvPr id="188" name="Google Shape;188;p8"/>
          <p:cNvSpPr txBox="1"/>
          <p:nvPr>
            <p:ph idx="1" type="body"/>
          </p:nvPr>
        </p:nvSpPr>
        <p:spPr>
          <a:xfrm>
            <a:off x="360092" y="1666066"/>
            <a:ext cx="10584716" cy="306455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solidFill>
                  <a:schemeClr val="dk2"/>
                </a:solidFill>
              </a:rPr>
              <a:t>Global Market Presence</a:t>
            </a:r>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pic>
        <p:nvPicPr>
          <p:cNvPr id="189" name="Google Shape;189;p8"/>
          <p:cNvPicPr preferRelativeResize="0"/>
          <p:nvPr/>
        </p:nvPicPr>
        <p:blipFill rotWithShape="1">
          <a:blip r:embed="rId3">
            <a:alphaModFix/>
          </a:blip>
          <a:srcRect b="13467" l="18166" r="20290" t="19293"/>
          <a:stretch/>
        </p:blipFill>
        <p:spPr>
          <a:xfrm>
            <a:off x="326571" y="2062065"/>
            <a:ext cx="9573209" cy="37250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60092" y="609600"/>
            <a:ext cx="8317377" cy="8739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494BA"/>
              </a:buClr>
              <a:buSzPts val="4800"/>
              <a:buFont typeface="Trebuchet MS"/>
              <a:buNone/>
            </a:pPr>
            <a:r>
              <a:rPr b="1" lang="en-IN" sz="4800">
                <a:solidFill>
                  <a:srgbClr val="3494BA"/>
                </a:solidFill>
              </a:rPr>
              <a:t>JLR performance in India</a:t>
            </a:r>
            <a:endParaRPr/>
          </a:p>
        </p:txBody>
      </p:sp>
      <p:sp>
        <p:nvSpPr>
          <p:cNvPr id="195" name="Google Shape;195;p9"/>
          <p:cNvSpPr txBox="1"/>
          <p:nvPr>
            <p:ph idx="1" type="body"/>
          </p:nvPr>
        </p:nvSpPr>
        <p:spPr>
          <a:xfrm>
            <a:off x="360092" y="1666066"/>
            <a:ext cx="10584716" cy="306455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440"/>
              <a:buNone/>
            </a:pPr>
            <a:r>
              <a:t/>
            </a:r>
            <a:endParaRPr b="1">
              <a:solidFill>
                <a:schemeClr val="dk2"/>
              </a:solidFill>
            </a:endParaRPr>
          </a:p>
          <a:p>
            <a:pPr indent="0" lvl="0" marL="0" rtl="0" algn="l">
              <a:spcBef>
                <a:spcPts val="1000"/>
              </a:spcBef>
              <a:spcAft>
                <a:spcPts val="0"/>
              </a:spcAft>
              <a:buSzPts val="1280"/>
              <a:buNone/>
            </a:pPr>
            <a:r>
              <a:t/>
            </a:r>
            <a:endParaRPr i="0" sz="1600">
              <a:solidFill>
                <a:schemeClr val="dk2"/>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b="1">
              <a:solidFill>
                <a:schemeClr val="dk2"/>
              </a:solidFill>
            </a:endParaRPr>
          </a:p>
          <a:p>
            <a:pPr indent="-251459" lvl="0" marL="34290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p:txBody>
      </p:sp>
      <p:pic>
        <p:nvPicPr>
          <p:cNvPr id="196" name="Google Shape;196;p9"/>
          <p:cNvPicPr preferRelativeResize="0"/>
          <p:nvPr/>
        </p:nvPicPr>
        <p:blipFill rotWithShape="1">
          <a:blip r:embed="rId3">
            <a:alphaModFix/>
          </a:blip>
          <a:srcRect b="0" l="0" r="0" t="0"/>
          <a:stretch/>
        </p:blipFill>
        <p:spPr>
          <a:xfrm>
            <a:off x="251925" y="2094099"/>
            <a:ext cx="9778483" cy="38681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2022-10-16T08:43:04Z</dcterms:created>
  <dc:creator>Sumit Singh Rajpoot</dc:creator>
</cp:coreProperties>
</file>