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6" r:id="rId4"/>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C4A6569B-D9A3-4BCE-8322-3B5C07D72192}" type="datetimeFigureOut">
              <a:rPr lang="en-US" smtClean="0"/>
              <a:t>3/16/2020</a:t>
            </a:fld>
            <a:endParaRPr lang="en-US"/>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DEC0488A-98D4-4001-BDA1-90C6B84E2ADB}" type="slidenum">
              <a:rPr lang="en-US" smtClean="0"/>
              <a:t>‹#›</a:t>
            </a:fld>
            <a:endParaRPr lang="en-US"/>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91004502"/>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A6569B-D9A3-4BCE-8322-3B5C07D72192}"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488A-98D4-4001-BDA1-90C6B84E2ADB}" type="slidenum">
              <a:rPr lang="en-US" smtClean="0"/>
              <a:t>‹#›</a:t>
            </a:fld>
            <a:endParaRPr lang="en-US"/>
          </a:p>
        </p:txBody>
      </p:sp>
    </p:spTree>
    <p:extLst>
      <p:ext uri="{BB962C8B-B14F-4D97-AF65-F5344CB8AC3E}">
        <p14:creationId xmlns:p14="http://schemas.microsoft.com/office/powerpoint/2010/main" val="13937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C4A6569B-D9A3-4BCE-8322-3B5C07D72192}" type="datetimeFigureOut">
              <a:rPr lang="en-US" smtClean="0"/>
              <a:t>3/16/2020</a:t>
            </a:fld>
            <a:endParaRPr lang="en-US"/>
          </a:p>
        </p:txBody>
      </p:sp>
      <p:sp>
        <p:nvSpPr>
          <p:cNvPr id="5" name="Footer Placeholder 4"/>
          <p:cNvSpPr>
            <a:spLocks noGrp="1"/>
          </p:cNvSpPr>
          <p:nvPr>
            <p:ph type="ftr" sz="quarter" idx="11"/>
          </p:nvPr>
        </p:nvSpPr>
        <p:spPr>
          <a:xfrm>
            <a:off x="2200275" y="6296616"/>
            <a:ext cx="4469683" cy="365125"/>
          </a:xfrm>
        </p:spPr>
        <p:txBody>
          <a:bodyPr/>
          <a:lstStyle/>
          <a:p>
            <a:endParaRPr lang="en-US"/>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DEC0488A-98D4-4001-BDA1-90C6B84E2ADB}" type="slidenum">
              <a:rPr lang="en-US" smtClean="0"/>
              <a:t>‹#›</a:t>
            </a:fld>
            <a:endParaRPr lang="en-US"/>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8533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A6569B-D9A3-4BCE-8322-3B5C07D72192}"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488A-98D4-4001-BDA1-90C6B84E2ADB}" type="slidenum">
              <a:rPr lang="en-US" smtClean="0"/>
              <a:t>‹#›</a:t>
            </a:fld>
            <a:endParaRPr lang="en-US"/>
          </a:p>
        </p:txBody>
      </p:sp>
    </p:spTree>
    <p:extLst>
      <p:ext uri="{BB962C8B-B14F-4D97-AF65-F5344CB8AC3E}">
        <p14:creationId xmlns:p14="http://schemas.microsoft.com/office/powerpoint/2010/main" val="220614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C4A6569B-D9A3-4BCE-8322-3B5C07D72192}" type="datetimeFigureOut">
              <a:rPr lang="en-US" smtClean="0"/>
              <a:t>3/16/2020</a:t>
            </a:fld>
            <a:endParaRPr lang="en-US"/>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DEC0488A-98D4-4001-BDA1-90C6B84E2ADB}" type="slidenum">
              <a:rPr lang="en-US" smtClean="0"/>
              <a:t>‹#›</a:t>
            </a:fld>
            <a:endParaRPr lang="en-US"/>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89651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A6569B-D9A3-4BCE-8322-3B5C07D72192}"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0488A-98D4-4001-BDA1-90C6B84E2ADB}" type="slidenum">
              <a:rPr lang="en-US" smtClean="0"/>
              <a:t>‹#›</a:t>
            </a:fld>
            <a:endParaRPr lang="en-US"/>
          </a:p>
        </p:txBody>
      </p:sp>
    </p:spTree>
    <p:extLst>
      <p:ext uri="{BB962C8B-B14F-4D97-AF65-F5344CB8AC3E}">
        <p14:creationId xmlns:p14="http://schemas.microsoft.com/office/powerpoint/2010/main" val="3128812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A6569B-D9A3-4BCE-8322-3B5C07D72192}" type="datetimeFigureOut">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0488A-98D4-4001-BDA1-90C6B84E2ADB}" type="slidenum">
              <a:rPr lang="en-US" smtClean="0"/>
              <a:t>‹#›</a:t>
            </a:fld>
            <a:endParaRPr lang="en-US"/>
          </a:p>
        </p:txBody>
      </p:sp>
    </p:spTree>
    <p:extLst>
      <p:ext uri="{BB962C8B-B14F-4D97-AF65-F5344CB8AC3E}">
        <p14:creationId xmlns:p14="http://schemas.microsoft.com/office/powerpoint/2010/main" val="327772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A6569B-D9A3-4BCE-8322-3B5C07D72192}" type="datetimeFigureOut">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0488A-98D4-4001-BDA1-90C6B84E2ADB}" type="slidenum">
              <a:rPr lang="en-US" smtClean="0"/>
              <a:t>‹#›</a:t>
            </a:fld>
            <a:endParaRPr lang="en-US"/>
          </a:p>
        </p:txBody>
      </p:sp>
    </p:spTree>
    <p:extLst>
      <p:ext uri="{BB962C8B-B14F-4D97-AF65-F5344CB8AC3E}">
        <p14:creationId xmlns:p14="http://schemas.microsoft.com/office/powerpoint/2010/main" val="224995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4A6569B-D9A3-4BCE-8322-3B5C07D72192}" type="datetimeFigureOut">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0488A-98D4-4001-BDA1-90C6B84E2ADB}" type="slidenum">
              <a:rPr lang="en-US" smtClean="0"/>
              <a:t>‹#›</a:t>
            </a:fld>
            <a:endParaRPr lang="en-US"/>
          </a:p>
        </p:txBody>
      </p:sp>
    </p:spTree>
    <p:extLst>
      <p:ext uri="{BB962C8B-B14F-4D97-AF65-F5344CB8AC3E}">
        <p14:creationId xmlns:p14="http://schemas.microsoft.com/office/powerpoint/2010/main" val="3926506159"/>
      </p:ext>
    </p:extLst>
  </p:cSld>
  <p:clrMapOvr>
    <a:masterClrMapping/>
  </p:clrMapOvr>
  <p:extLst mod="1">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C4A6569B-D9A3-4BCE-8322-3B5C07D72192}" type="datetimeFigureOut">
              <a:rPr lang="en-US" smtClean="0"/>
              <a:t>3/16/2020</a:t>
            </a:fld>
            <a:endParaRPr lang="en-US"/>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DEC0488A-98D4-4001-BDA1-90C6B84E2ADB}" type="slidenum">
              <a:rPr lang="en-US" smtClean="0"/>
              <a:t>‹#›</a:t>
            </a:fld>
            <a:endParaRPr lang="en-US"/>
          </a:p>
        </p:txBody>
      </p:sp>
    </p:spTree>
    <p:extLst>
      <p:ext uri="{BB962C8B-B14F-4D97-AF65-F5344CB8AC3E}">
        <p14:creationId xmlns:p14="http://schemas.microsoft.com/office/powerpoint/2010/main" val="1536334598"/>
      </p:ext>
    </p:extLst>
  </p:cSld>
  <p:clrMapOvr>
    <a:masterClrMapping/>
  </p:clrMapOvr>
  <p:extLst mod="1">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C4A6569B-D9A3-4BCE-8322-3B5C07D72192}" type="datetimeFigureOut">
              <a:rPr lang="en-US" smtClean="0"/>
              <a:t>3/16/2020</a:t>
            </a:fld>
            <a:endParaRPr lang="en-US"/>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DEC0488A-98D4-4001-BDA1-90C6B84E2ADB}" type="slidenum">
              <a:rPr lang="en-US" smtClean="0"/>
              <a:t>‹#›</a:t>
            </a:fld>
            <a:endParaRPr lang="en-US"/>
          </a:p>
        </p:txBody>
      </p:sp>
    </p:spTree>
    <p:extLst>
      <p:ext uri="{BB962C8B-B14F-4D97-AF65-F5344CB8AC3E}">
        <p14:creationId xmlns:p14="http://schemas.microsoft.com/office/powerpoint/2010/main" val="178776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C4A6569B-D9A3-4BCE-8322-3B5C07D72192}" type="datetimeFigureOut">
              <a:rPr lang="en-US" smtClean="0"/>
              <a:t>3/16/2020</a:t>
            </a:fld>
            <a:endParaRPr lang="en-US"/>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DEC0488A-98D4-4001-BDA1-90C6B84E2ADB}" type="slidenum">
              <a:rPr lang="en-US" smtClean="0"/>
              <a:t>‹#›</a:t>
            </a:fld>
            <a:endParaRPr lang="en-US"/>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562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0" pos="1386">
          <p15:clr>
            <a:srgbClr val="F26B43"/>
          </p15:clr>
        </p15:guide>
        <p15:guide id="6" orient="horz" pos="3960">
          <p15:clr>
            <a:srgbClr val="F26B43"/>
          </p15:clr>
        </p15:guide>
        <p15:guide id="7" orient="horz" pos="3840">
          <p15:clr>
            <a:srgbClr val="F26B43"/>
          </p15:clr>
        </p15:guide>
        <p15:guide id="8" pos="3312">
          <p15:clr>
            <a:srgbClr val="F26B43"/>
          </p15:clr>
        </p15:guide>
        <p15:guide id="9" pos="3600">
          <p15:clr>
            <a:srgbClr val="F26B43"/>
          </p15:clr>
        </p15:guide>
        <p15:guide id="10" orient="horz" pos="360">
          <p15:clr>
            <a:srgbClr val="F26B43"/>
          </p15:clr>
        </p15:guide>
        <p15:guide id="11" pos="5526">
          <p15:clr>
            <a:srgbClr val="F26B43"/>
          </p15:clr>
        </p15:guide>
        <p15:guide id="12" pos="180">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ctrTitle"/>
          </p:nvPr>
        </p:nvSpPr>
        <p:spPr>
          <a:xfrm>
            <a:off x="5940564" y="1023869"/>
            <a:ext cx="2845259" cy="1036980"/>
          </a:xfrm>
        </p:spPr>
        <p:txBody>
          <a:bodyPr>
            <a:normAutofit/>
          </a:bodyPr>
          <a:lstStyle/>
          <a:p>
            <a:r>
              <a:rPr lang="en-US" sz="2800" dirty="0" smtClean="0">
                <a:solidFill>
                  <a:schemeClr val="bg1"/>
                </a:solidFill>
                <a:latin typeface="Times New Roman" panose="02020603050405020304" pitchFamily="18" charset="0"/>
                <a:cs typeface="Times New Roman" panose="02020603050405020304" pitchFamily="18" charset="0"/>
              </a:rPr>
              <a:t>MICRO PROJECT  </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8" name="Subtitle 2"/>
          <p:cNvSpPr>
            <a:spLocks noGrp="1"/>
          </p:cNvSpPr>
          <p:nvPr>
            <p:ph type="subTitle" idx="1"/>
          </p:nvPr>
        </p:nvSpPr>
        <p:spPr>
          <a:xfrm>
            <a:off x="5940564" y="2060849"/>
            <a:ext cx="2845259" cy="2520280"/>
          </a:xfrm>
        </p:spPr>
        <p:txBody>
          <a:bodyPr>
            <a:noAutofit/>
          </a:bodyPr>
          <a:lstStyle/>
          <a:p>
            <a:r>
              <a:rPr lang="en-US" sz="1400" dirty="0" smtClean="0">
                <a:solidFill>
                  <a:schemeClr val="bg2">
                    <a:lumMod val="75000"/>
                  </a:schemeClr>
                </a:solidFill>
                <a:latin typeface="Times New Roman" panose="02020603050405020304" pitchFamily="18" charset="0"/>
                <a:cs typeface="Times New Roman" panose="02020603050405020304" pitchFamily="18" charset="0"/>
              </a:rPr>
              <a:t>STUDY ON THE ICE RINKS</a:t>
            </a:r>
            <a:endParaRPr lang="en-US" sz="1400"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sz="1400" b="1" i="1" dirty="0">
                <a:solidFill>
                  <a:schemeClr val="bg2">
                    <a:lumMod val="75000"/>
                  </a:schemeClr>
                </a:solidFill>
                <a:latin typeface="Times New Roman" panose="02020603050405020304" pitchFamily="18" charset="0"/>
                <a:cs typeface="Times New Roman" panose="02020603050405020304" pitchFamily="18" charset="0"/>
              </a:rPr>
              <a:t>Subject: </a:t>
            </a:r>
            <a:r>
              <a:rPr lang="en-US" sz="1400" b="1" i="1" dirty="0" smtClean="0">
                <a:solidFill>
                  <a:schemeClr val="bg2">
                    <a:lumMod val="75000"/>
                  </a:schemeClr>
                </a:solidFill>
                <a:latin typeface="Times New Roman" panose="02020603050405020304" pitchFamily="18" charset="0"/>
                <a:cs typeface="Times New Roman" panose="02020603050405020304" pitchFamily="18" charset="0"/>
              </a:rPr>
              <a:t>RAC </a:t>
            </a:r>
            <a:r>
              <a:rPr lang="en-US" sz="1400" b="1" i="1" dirty="0">
                <a:solidFill>
                  <a:schemeClr val="bg2">
                    <a:lumMod val="75000"/>
                  </a:schemeClr>
                </a:solidFill>
                <a:latin typeface="Times New Roman" panose="02020603050405020304" pitchFamily="18" charset="0"/>
                <a:cs typeface="Times New Roman" panose="02020603050405020304" pitchFamily="18" charset="0"/>
              </a:rPr>
              <a:t>(</a:t>
            </a:r>
            <a:r>
              <a:rPr lang="en-US" sz="1400" b="1" i="1" dirty="0" smtClean="0">
                <a:solidFill>
                  <a:schemeClr val="bg2">
                    <a:lumMod val="75000"/>
                  </a:schemeClr>
                </a:solidFill>
                <a:latin typeface="Times New Roman" panose="02020603050405020304" pitchFamily="18" charset="0"/>
                <a:cs typeface="Times New Roman" panose="02020603050405020304" pitchFamily="18" charset="0"/>
              </a:rPr>
              <a:t>22660)</a:t>
            </a:r>
            <a:endParaRPr lang="en-US" sz="1400" b="1" i="1" dirty="0">
              <a:solidFill>
                <a:schemeClr val="bg2">
                  <a:lumMod val="75000"/>
                </a:schemeClr>
              </a:solidFill>
              <a:latin typeface="Times New Roman" panose="02020603050405020304" pitchFamily="18" charset="0"/>
              <a:cs typeface="Times New Roman" panose="02020603050405020304" pitchFamily="18" charset="0"/>
            </a:endParaRPr>
          </a:p>
          <a:p>
            <a:pPr>
              <a:lnSpc>
                <a:spcPct val="100000"/>
              </a:lnSpc>
            </a:pPr>
            <a:r>
              <a:rPr lang="en-US" sz="1200" dirty="0">
                <a:solidFill>
                  <a:schemeClr val="bg2">
                    <a:lumMod val="75000"/>
                  </a:schemeClr>
                </a:solidFill>
                <a:latin typeface="Times New Roman" panose="02020603050405020304" pitchFamily="18" charset="0"/>
                <a:cs typeface="Times New Roman" panose="02020603050405020304" pitchFamily="18" charset="0"/>
              </a:rPr>
              <a:t>Under the guidance of: </a:t>
            </a:r>
          </a:p>
          <a:p>
            <a:pPr>
              <a:lnSpc>
                <a:spcPct val="100000"/>
              </a:lnSpc>
            </a:pPr>
            <a:r>
              <a:rPr lang="en-US" sz="1400" dirty="0" smtClean="0">
                <a:solidFill>
                  <a:schemeClr val="bg2">
                    <a:lumMod val="75000"/>
                  </a:schemeClr>
                </a:solidFill>
                <a:latin typeface="Times New Roman" panose="02020603050405020304" pitchFamily="18" charset="0"/>
                <a:cs typeface="Times New Roman" panose="02020603050405020304" pitchFamily="18" charset="0"/>
              </a:rPr>
              <a:t>PROFESSOR </a:t>
            </a:r>
            <a:r>
              <a:rPr lang="en-US" sz="1400" dirty="0" smtClean="0">
                <a:solidFill>
                  <a:schemeClr val="bg2">
                    <a:lumMod val="75000"/>
                  </a:schemeClr>
                </a:solidFill>
                <a:latin typeface="Times New Roman" panose="02020603050405020304" pitchFamily="18" charset="0"/>
                <a:cs typeface="Times New Roman" panose="02020603050405020304" pitchFamily="18" charset="0"/>
              </a:rPr>
              <a:t>SYED MASOOD AHMED </a:t>
            </a:r>
            <a:endParaRPr lang="en-US" sz="1400" dirty="0" smtClean="0">
              <a:solidFill>
                <a:schemeClr val="bg2">
                  <a:lumMod val="75000"/>
                </a:schemeClr>
              </a:solidFill>
              <a:latin typeface="Times New Roman" panose="02020603050405020304" pitchFamily="18" charset="0"/>
              <a:cs typeface="Times New Roman" panose="02020603050405020304" pitchFamily="18" charset="0"/>
            </a:endParaRPr>
          </a:p>
          <a:p>
            <a:endParaRPr lang="en-US" sz="14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29" name="Title 1"/>
          <p:cNvSpPr txBox="1">
            <a:spLocks/>
          </p:cNvSpPr>
          <p:nvPr/>
        </p:nvSpPr>
        <p:spPr>
          <a:xfrm>
            <a:off x="5884943" y="4797152"/>
            <a:ext cx="2900880" cy="1224136"/>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105000"/>
              </a:lnSpc>
              <a:spcBef>
                <a:spcPct val="0"/>
              </a:spcBef>
              <a:buNone/>
              <a:defRPr sz="3300" kern="1200" baseline="0">
                <a:solidFill>
                  <a:schemeClr val="bg2"/>
                </a:solidFill>
                <a:latin typeface="+mj-lt"/>
                <a:ea typeface="+mj-ea"/>
                <a:cs typeface="+mj-cs"/>
              </a:defRPr>
            </a:lvl1pPr>
          </a:lstStyle>
          <a:p>
            <a:r>
              <a:rPr lang="en-US" sz="1800" dirty="0" smtClean="0">
                <a:latin typeface="Times New Roman" panose="02020603050405020304" pitchFamily="18" charset="0"/>
                <a:cs typeface="Times New Roman" panose="02020603050405020304" pitchFamily="18" charset="0"/>
              </a:rPr>
              <a:t>Prepared by</a:t>
            </a:r>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Kazi</a:t>
            </a:r>
            <a:r>
              <a:rPr lang="en-US" sz="1800" dirty="0" smtClean="0">
                <a:latin typeface="Times New Roman" panose="02020603050405020304" pitchFamily="18" charset="0"/>
                <a:cs typeface="Times New Roman" panose="02020603050405020304" pitchFamily="18" charset="0"/>
              </a:rPr>
              <a:t> Zaid </a:t>
            </a:r>
            <a:r>
              <a:rPr lang="en-US" sz="1800" dirty="0" err="1" smtClean="0">
                <a:latin typeface="Times New Roman" panose="02020603050405020304" pitchFamily="18" charset="0"/>
                <a:cs typeface="Times New Roman" panose="02020603050405020304" pitchFamily="18" charset="0"/>
              </a:rPr>
              <a:t>Javed</a:t>
            </a:r>
            <a:r>
              <a:rPr lang="en-US" sz="1800" dirty="0" smtClean="0">
                <a:latin typeface="Times New Roman" panose="02020603050405020304" pitchFamily="18" charset="0"/>
                <a:cs typeface="Times New Roman" panose="02020603050405020304" pitchFamily="18" charset="0"/>
              </a:rPr>
              <a:t> ( 17126 )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Khan Abdul Rehman Ab. Salam (17127)</a:t>
            </a:r>
          </a:p>
          <a:p>
            <a:r>
              <a:rPr lang="en-US" sz="1800" dirty="0" smtClean="0">
                <a:latin typeface="Times New Roman" panose="02020603050405020304" pitchFamily="18" charset="0"/>
                <a:cs typeface="Times New Roman" panose="02020603050405020304" pitchFamily="18" charset="0"/>
              </a:rPr>
              <a:t>Khan </a:t>
            </a:r>
            <a:r>
              <a:rPr lang="en-US" sz="1800" dirty="0">
                <a:latin typeface="Times New Roman" panose="02020603050405020304" pitchFamily="18" charset="0"/>
                <a:cs typeface="Times New Roman" panose="02020603050405020304" pitchFamily="18" charset="0"/>
              </a:rPr>
              <a:t>Saad Sameer ( 17128 )</a:t>
            </a:r>
          </a:p>
          <a:p>
            <a:endParaRPr lang="en-US" sz="1800" dirty="0">
              <a:latin typeface="Times New Roman" panose="02020603050405020304" pitchFamily="18" charset="0"/>
              <a:cs typeface="Times New Roman" panose="02020603050405020304" pitchFamily="18" charset="0"/>
            </a:endParaRPr>
          </a:p>
        </p:txBody>
      </p:sp>
      <p:cxnSp>
        <p:nvCxnSpPr>
          <p:cNvPr id="30" name="Straight Connector 29"/>
          <p:cNvCxnSpPr/>
          <p:nvPr/>
        </p:nvCxnSpPr>
        <p:spPr>
          <a:xfrm>
            <a:off x="6084168" y="1916832"/>
            <a:ext cx="12790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84168" y="2022501"/>
            <a:ext cx="12790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Figure </a:t>
            </a:r>
            <a:r>
              <a:rPr lang="en-US" sz="2800" dirty="0" smtClean="0">
                <a:latin typeface="Times New Roman" panose="02020603050405020304" pitchFamily="18" charset="0"/>
                <a:cs typeface="Times New Roman" panose="02020603050405020304" pitchFamily="18" charset="0"/>
              </a:rPr>
              <a:t>Skating:</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size of figure skating rinks can be quite variable, </a:t>
            </a:r>
            <a:r>
              <a:rPr lang="en-US" sz="2400" dirty="0" smtClean="0">
                <a:latin typeface="Times New Roman" panose="02020603050405020304" pitchFamily="18" charset="0"/>
                <a:cs typeface="Times New Roman" panose="02020603050405020304" pitchFamily="18" charset="0"/>
              </a:rPr>
              <a:t>but the</a:t>
            </a:r>
            <a:r>
              <a:rPr lang="en-US" sz="2400" dirty="0">
                <a:latin typeface="Times New Roman" panose="02020603050405020304" pitchFamily="18" charset="0"/>
                <a:cs typeface="Times New Roman" panose="02020603050405020304" pitchFamily="18" charset="0"/>
              </a:rPr>
              <a:t> International Skating Union prefers Olympic-sized rinks for figure skating competitions, particularly for major events. These are 60 meters by 30 meters. The ISU specifies that competition rinks must not be larger than this and not smaller than 56 meters by 26 meters.</a:t>
            </a:r>
          </a:p>
        </p:txBody>
      </p:sp>
      <p:pic>
        <p:nvPicPr>
          <p:cNvPr id="4" name="Picture 3" descr="figure skating.jpg"/>
          <p:cNvPicPr>
            <a:picLocks noChangeAspect="1"/>
          </p:cNvPicPr>
          <p:nvPr/>
        </p:nvPicPr>
        <p:blipFill>
          <a:blip r:embed="rId2"/>
          <a:stretch>
            <a:fillRect/>
          </a:stretch>
        </p:blipFill>
        <p:spPr>
          <a:xfrm>
            <a:off x="2667000" y="2438400"/>
            <a:ext cx="3810000" cy="17047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Ice </a:t>
            </a:r>
            <a:r>
              <a:rPr lang="en-US" sz="3000" dirty="0" smtClean="0">
                <a:latin typeface="Times New Roman" panose="02020603050405020304" pitchFamily="18" charset="0"/>
                <a:cs typeface="Times New Roman" panose="02020603050405020304" pitchFamily="18" charset="0"/>
              </a:rPr>
              <a:t>Hockey:</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basically two rink sizes in use, although there is a great deal of variation in the dimensions of actual ice rinks. Historically, earlier ice rinks were smaller than today.</a:t>
            </a:r>
          </a:p>
          <a:p>
            <a:pPr>
              <a:buNone/>
            </a:pPr>
            <a:r>
              <a:rPr lang="en-US" sz="2400" dirty="0" smtClean="0">
                <a:latin typeface="Times New Roman" panose="02020603050405020304" pitchFamily="18" charset="0"/>
                <a:cs typeface="Times New Roman" panose="02020603050405020304" pitchFamily="18" charset="0"/>
              </a:rPr>
              <a:t>     Official</a:t>
            </a:r>
            <a:r>
              <a:rPr lang="en-US" sz="2400" dirty="0">
                <a:latin typeface="Times New Roman" panose="02020603050405020304" pitchFamily="18" charset="0"/>
                <a:cs typeface="Times New Roman" panose="02020603050405020304" pitchFamily="18" charset="0"/>
              </a:rPr>
              <a:t> National Hockey League rinks are 26 m × 61 m (85 ft × 200 ft). The dimensions originate from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size of the Victoria Skating Rink in Montreal, Quebec, Canada. Official </a:t>
            </a:r>
            <a:r>
              <a:rPr lang="en-US" sz="2400" dirty="0" smtClean="0">
                <a:latin typeface="Times New Roman" panose="02020603050405020304" pitchFamily="18" charset="0"/>
                <a:cs typeface="Times New Roman" panose="02020603050405020304" pitchFamily="18" charset="0"/>
              </a:rPr>
              <a:t>Olympic/International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rinks </a:t>
            </a:r>
            <a:r>
              <a:rPr lang="en-US" sz="2400" dirty="0">
                <a:latin typeface="Times New Roman" panose="02020603050405020304" pitchFamily="18" charset="0"/>
                <a:cs typeface="Times New Roman" panose="02020603050405020304" pitchFamily="18" charset="0"/>
              </a:rPr>
              <a:t>have dimensions of 30 m × 60 m (98.4 ft × 197 ft).</a:t>
            </a:r>
          </a:p>
          <a:p>
            <a:pPr>
              <a:buNone/>
            </a:pPr>
            <a:endParaRPr lang="en-US" dirty="0">
              <a:latin typeface="Times New Roman" panose="02020603050405020304" pitchFamily="18" charset="0"/>
              <a:cs typeface="Times New Roman" panose="02020603050405020304" pitchFamily="18" charset="0"/>
            </a:endParaRPr>
          </a:p>
        </p:txBody>
      </p:sp>
      <p:pic>
        <p:nvPicPr>
          <p:cNvPr id="4" name="Picture 3" descr="ice hockey rink.png"/>
          <p:cNvPicPr>
            <a:picLocks noChangeAspect="1"/>
          </p:cNvPicPr>
          <p:nvPr/>
        </p:nvPicPr>
        <p:blipFill>
          <a:blip r:embed="rId2"/>
          <a:stretch>
            <a:fillRect/>
          </a:stretch>
        </p:blipFill>
        <p:spPr>
          <a:xfrm>
            <a:off x="2819400" y="2209800"/>
            <a:ext cx="4267200" cy="19301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Speed </a:t>
            </a:r>
            <a:r>
              <a:rPr lang="en-US" sz="2400" dirty="0" smtClean="0">
                <a:latin typeface="Times New Roman" panose="02020603050405020304" pitchFamily="18" charset="0"/>
                <a:cs typeface="Times New Roman" panose="02020603050405020304" pitchFamily="18" charset="0"/>
              </a:rPr>
              <a:t>Skating:</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	</a:t>
            </a:r>
          </a:p>
          <a:p>
            <a:pPr>
              <a:buNone/>
            </a:pPr>
            <a:r>
              <a:rPr lang="en-US" sz="2400" dirty="0" smtClean="0">
                <a:latin typeface="Times New Roman" panose="02020603050405020304" pitchFamily="18" charset="0"/>
                <a:cs typeface="Times New Roman" panose="02020603050405020304" pitchFamily="18" charset="0"/>
              </a:rPr>
              <a:t>	In</a:t>
            </a:r>
            <a:r>
              <a:rPr lang="en-US" sz="2400" dirty="0">
                <a:latin typeface="Times New Roman" panose="02020603050405020304" pitchFamily="18" charset="0"/>
                <a:cs typeface="Times New Roman" panose="02020603050405020304" pitchFamily="18" charset="0"/>
              </a:rPr>
              <a:t> speed skating, for short track, the official </a:t>
            </a:r>
            <a:r>
              <a:rPr lang="en-US" sz="2400" dirty="0" smtClean="0">
                <a:latin typeface="Times New Roman" panose="02020603050405020304" pitchFamily="18" charset="0"/>
                <a:cs typeface="Times New Roman" panose="02020603050405020304" pitchFamily="18" charset="0"/>
              </a:rPr>
              <a:t>Olympic rink </a:t>
            </a:r>
            <a:r>
              <a:rPr lang="en-US" sz="2400" dirty="0">
                <a:latin typeface="Times New Roman" panose="02020603050405020304" pitchFamily="18" charset="0"/>
                <a:cs typeface="Times New Roman" panose="02020603050405020304" pitchFamily="18" charset="0"/>
              </a:rPr>
              <a:t>size is 30 x 60 meters, with an oval ice track of 111.12 meters in circumference. In long track speed skating the oval ice track is usually 400 meters in circumference.</a:t>
            </a:r>
            <a:endParaRPr lang="en-US" dirty="0">
              <a:latin typeface="Times New Roman" panose="02020603050405020304" pitchFamily="18" charset="0"/>
              <a:cs typeface="Times New Roman" panose="02020603050405020304" pitchFamily="18" charset="0"/>
            </a:endParaRPr>
          </a:p>
        </p:txBody>
      </p:sp>
      <p:pic>
        <p:nvPicPr>
          <p:cNvPr id="4" name="Picture 3" descr="speed skating rink.jpg"/>
          <p:cNvPicPr>
            <a:picLocks noChangeAspect="1"/>
          </p:cNvPicPr>
          <p:nvPr/>
        </p:nvPicPr>
        <p:blipFill>
          <a:blip r:embed="rId2"/>
          <a:stretch>
            <a:fillRect/>
          </a:stretch>
        </p:blipFill>
        <p:spPr>
          <a:xfrm>
            <a:off x="2895600" y="2286000"/>
            <a:ext cx="371475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otes on continuous progr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76200"/>
            <a:ext cx="7924800" cy="6369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891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030" y="568345"/>
            <a:ext cx="6673174" cy="955655"/>
          </a:xfrm>
        </p:spPr>
        <p:txBody>
          <a:bodyPr>
            <a:normAutofit/>
          </a:bodyPr>
          <a:lstStyle/>
          <a:p>
            <a:r>
              <a:rPr lang="en-US" dirty="0">
                <a:latin typeface="Times New Roman" panose="02020603050405020304" pitchFamily="18" charset="0"/>
                <a:cs typeface="Times New Roman" panose="02020603050405020304" pitchFamily="18" charset="0"/>
              </a:rPr>
              <a:t>Ice </a:t>
            </a:r>
            <a:r>
              <a:rPr lang="en-US" dirty="0" smtClean="0">
                <a:latin typeface="Times New Roman" panose="02020603050405020304" pitchFamily="18" charset="0"/>
                <a:cs typeface="Times New Roman" panose="02020603050405020304" pitchFamily="18" charset="0"/>
              </a:rPr>
              <a:t>Rinks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0276" y="2438400"/>
            <a:ext cx="6577928" cy="4343400"/>
          </a:xfrm>
        </p:spPr>
        <p:txBody>
          <a:bodyPr>
            <a:normAutofit/>
          </a:bodyPr>
          <a:lstStyle/>
          <a:p>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Introduction</a:t>
            </a:r>
          </a:p>
          <a:p>
            <a:r>
              <a:rPr lang="en-US" dirty="0">
                <a:latin typeface="Times New Roman" panose="02020603050405020304" pitchFamily="18" charset="0"/>
                <a:cs typeface="Times New Roman" panose="02020603050405020304" pitchFamily="18" charset="0"/>
              </a:rPr>
              <a:t>2. Types :</a:t>
            </a:r>
          </a:p>
          <a:p>
            <a:r>
              <a:rPr lang="en-US" dirty="0">
                <a:latin typeface="Times New Roman" panose="02020603050405020304" pitchFamily="18" charset="0"/>
                <a:cs typeface="Times New Roman" panose="02020603050405020304" pitchFamily="18" charset="0"/>
              </a:rPr>
              <a:t>	a. Natural Ice</a:t>
            </a:r>
          </a:p>
          <a:p>
            <a:r>
              <a:rPr lang="en-US" dirty="0">
                <a:latin typeface="Times New Roman" panose="02020603050405020304" pitchFamily="18" charset="0"/>
                <a:cs typeface="Times New Roman" panose="02020603050405020304" pitchFamily="18" charset="0"/>
              </a:rPr>
              <a:t>	b. Artificial Ice</a:t>
            </a:r>
          </a:p>
          <a:p>
            <a:r>
              <a:rPr lang="en-US" dirty="0">
                <a:latin typeface="Times New Roman" panose="02020603050405020304" pitchFamily="18" charset="0"/>
                <a:cs typeface="Times New Roman" panose="02020603050405020304" pitchFamily="18" charset="0"/>
              </a:rPr>
              <a:t>	c. Synthetic Ice</a:t>
            </a:r>
          </a:p>
          <a:p>
            <a:r>
              <a:rPr lang="en-US" dirty="0">
                <a:latin typeface="Times New Roman" panose="02020603050405020304" pitchFamily="18" charset="0"/>
                <a:cs typeface="Times New Roman" panose="02020603050405020304" pitchFamily="18" charset="0"/>
              </a:rPr>
              <a:t>3. Working</a:t>
            </a:r>
          </a:p>
          <a:p>
            <a:r>
              <a:rPr lang="en-US" dirty="0">
                <a:latin typeface="Times New Roman" panose="02020603050405020304" pitchFamily="18" charset="0"/>
                <a:cs typeface="Times New Roman" panose="02020603050405020304" pitchFamily="18" charset="0"/>
              </a:rPr>
              <a:t>4. Standard Rink Sizes:</a:t>
            </a:r>
          </a:p>
          <a:p>
            <a:r>
              <a:rPr lang="en-US" dirty="0">
                <a:latin typeface="Times New Roman" panose="02020603050405020304" pitchFamily="18" charset="0"/>
                <a:cs typeface="Times New Roman" panose="02020603050405020304" pitchFamily="18" charset="0"/>
              </a:rPr>
              <a:t>	a. Bandy			c. Ice Hockey</a:t>
            </a:r>
          </a:p>
          <a:p>
            <a:r>
              <a:rPr lang="en-US" dirty="0">
                <a:latin typeface="Times New Roman" panose="02020603050405020304" pitchFamily="18" charset="0"/>
                <a:cs typeface="Times New Roman" panose="02020603050405020304" pitchFamily="18" charset="0"/>
              </a:rPr>
              <a:t>	b. Figure Skating		d. Speed Skating</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15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endParaRPr lang="en-US" dirty="0" smtClean="0"/>
          </a:p>
          <a:p>
            <a:pPr algn="ctr">
              <a:buNone/>
            </a:pPr>
            <a:endParaRPr lang="en-US" dirty="0"/>
          </a:p>
          <a:p>
            <a:pPr algn="ctr">
              <a:buNone/>
            </a:pPr>
            <a:endParaRPr lang="en-US" dirty="0" smtClean="0"/>
          </a:p>
          <a:p>
            <a:pPr algn="ctr">
              <a:buNone/>
            </a:pPr>
            <a:r>
              <a:rPr lang="en-US" sz="2800" dirty="0" smtClean="0">
                <a:latin typeface="Times New Roman" panose="02020603050405020304" pitchFamily="18" charset="0"/>
                <a:cs typeface="Times New Roman" panose="02020603050405020304" pitchFamily="18" charset="0"/>
              </a:rPr>
              <a:t>Introduction</a:t>
            </a:r>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a:p>
            <a:pPr>
              <a:buNone/>
            </a:pPr>
            <a:r>
              <a:rPr lang="en-US" dirty="0"/>
              <a:t>	</a:t>
            </a:r>
            <a:r>
              <a:rPr lang="en-US" sz="2400" dirty="0" smtClean="0">
                <a:latin typeface="Times New Roman" panose="02020603050405020304" pitchFamily="18" charset="0"/>
                <a:cs typeface="Times New Roman" panose="02020603050405020304" pitchFamily="18" charset="0"/>
              </a:rPr>
              <a:t>An </a:t>
            </a:r>
            <a:r>
              <a:rPr lang="en-US" sz="2400" dirty="0" smtClean="0">
                <a:latin typeface="Times New Roman" panose="02020603050405020304" pitchFamily="18" charset="0"/>
                <a:cs typeface="Times New Roman" panose="02020603050405020304" pitchFamily="18" charset="0"/>
              </a:rPr>
              <a:t>ice rink (or ice skating rink) is a frozen body of water and/or hardened chemicals where people can ice skate or play winter sports. </a:t>
            </a:r>
          </a:p>
        </p:txBody>
      </p:sp>
      <p:pic>
        <p:nvPicPr>
          <p:cNvPr id="4" name="Picture 3" descr="rink-ron.jpeg"/>
          <p:cNvPicPr>
            <a:picLocks noChangeAspect="1"/>
          </p:cNvPicPr>
          <p:nvPr/>
        </p:nvPicPr>
        <p:blipFill>
          <a:blip r:embed="rId2"/>
          <a:stretch>
            <a:fillRect/>
          </a:stretch>
        </p:blipFill>
        <p:spPr>
          <a:xfrm>
            <a:off x="2647950" y="2438400"/>
            <a:ext cx="38481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endParaRPr lang="en-US" sz="3200" dirty="0" smtClean="0">
              <a:latin typeface="Times New Roman" panose="02020603050405020304" pitchFamily="18" charset="0"/>
              <a:cs typeface="Times New Roman" panose="02020603050405020304" pitchFamily="18" charset="0"/>
            </a:endParaRPr>
          </a:p>
          <a:p>
            <a:pPr algn="ctr">
              <a:buNone/>
            </a:pPr>
            <a:r>
              <a:rPr lang="en-US" sz="3200" dirty="0" smtClean="0">
                <a:latin typeface="Times New Roman" panose="02020603050405020304" pitchFamily="18" charset="0"/>
                <a:cs typeface="Times New Roman" panose="02020603050405020304" pitchFamily="18" charset="0"/>
              </a:rPr>
              <a:t>Types </a:t>
            </a:r>
            <a:r>
              <a:rPr lang="en-US" sz="3200" dirty="0" smtClean="0">
                <a:latin typeface="Times New Roman" panose="02020603050405020304" pitchFamily="18" charset="0"/>
                <a:cs typeface="Times New Roman" panose="02020603050405020304" pitchFamily="18" charset="0"/>
              </a:rPr>
              <a:t>of Ice Rinks</a:t>
            </a:r>
          </a:p>
          <a:p>
            <a:pPr>
              <a:buNone/>
            </a:pPr>
            <a:endParaRPr lang="en-US" dirty="0" smtClean="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rPr>
              <a:t>				Natural </a:t>
            </a:r>
            <a:r>
              <a:rPr lang="en-US" dirty="0" smtClean="0">
                <a:latin typeface="Times New Roman" panose="02020603050405020304" pitchFamily="18" charset="0"/>
                <a:cs typeface="Times New Roman" panose="02020603050405020304" pitchFamily="18" charset="0"/>
              </a:rPr>
              <a:t>Ice Rink:</a:t>
            </a:r>
          </a:p>
          <a:p>
            <a:pPr>
              <a:buNone/>
            </a:pPr>
            <a:endParaRPr lang="en-US" dirty="0"/>
          </a:p>
        </p:txBody>
      </p:sp>
      <p:pic>
        <p:nvPicPr>
          <p:cNvPr id="4" name="Picture 3" descr="natural ice rink.jpg"/>
          <p:cNvPicPr>
            <a:picLocks noChangeAspect="1"/>
          </p:cNvPicPr>
          <p:nvPr/>
        </p:nvPicPr>
        <p:blipFill>
          <a:blip r:embed="rId2"/>
          <a:stretch>
            <a:fillRect/>
          </a:stretch>
        </p:blipFill>
        <p:spPr>
          <a:xfrm>
            <a:off x="2895600" y="2428339"/>
            <a:ext cx="3962400" cy="175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838200" y="4419600"/>
            <a:ext cx="8305800" cy="1323439"/>
          </a:xfrm>
          <a:prstGeom prst="rect">
            <a:avLst/>
          </a:prstGeom>
        </p:spPr>
        <p:txBody>
          <a:bodyPr wrap="square">
            <a:spAutoFit/>
          </a:bodyPr>
          <a:lstStyle/>
          <a:p>
            <a:r>
              <a:rPr lang="en-US" sz="2000" dirty="0">
                <a:solidFill>
                  <a:schemeClr val="tx2">
                    <a:lumMod val="75000"/>
                    <a:lumOff val="25000"/>
                  </a:schemeClr>
                </a:solidFill>
                <a:latin typeface="Times New Roman" panose="02020603050405020304" pitchFamily="18" charset="0"/>
                <a:cs typeface="Times New Roman" panose="02020603050405020304" pitchFamily="18" charset="0"/>
              </a:rPr>
              <a:t>Many ice rinks consist of, or are found on, open bodies of water in climates where the surface would freeze thickly enough to support human weight. such as lakes, ponds, canals, and sometimes rivers; these can only be used in the winter. Such rinks are known as Natural Ice Rinks.</a:t>
            </a:r>
            <a:endParaRPr lang="en-US" sz="2000"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endParaRPr lang="en-US" dirty="0" smtClean="0"/>
          </a:p>
          <a:p>
            <a:pPr>
              <a:buNone/>
            </a:pPr>
            <a:endParaRPr lang="en-US" dirty="0"/>
          </a:p>
          <a:p>
            <a:pPr>
              <a:buNone/>
            </a:pPr>
            <a:endParaRPr lang="en-US" dirty="0" smtClean="0"/>
          </a:p>
          <a:p>
            <a:pPr>
              <a:buNone/>
            </a:pPr>
            <a:r>
              <a:rPr lang="en-US" dirty="0"/>
              <a:t>	</a:t>
            </a:r>
            <a:r>
              <a:rPr lang="en-US" dirty="0" smtClean="0"/>
              <a:t>		</a:t>
            </a:r>
          </a:p>
          <a:p>
            <a:pPr>
              <a:buNone/>
            </a:pPr>
            <a:r>
              <a:rPr lang="en-US" dirty="0"/>
              <a:t>	</a:t>
            </a:r>
            <a:r>
              <a:rPr lang="en-US" dirty="0" smtClean="0"/>
              <a:t>			</a:t>
            </a:r>
            <a:r>
              <a:rPr lang="en-US" dirty="0">
                <a:latin typeface="Times New Roman" panose="02020603050405020304" pitchFamily="18" charset="0"/>
                <a:cs typeface="Times New Roman" panose="02020603050405020304" pitchFamily="18" charset="0"/>
              </a:rPr>
              <a:t>Artificial Ice Rinks:</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p>
          <a:p>
            <a:pPr>
              <a:buNone/>
            </a:pPr>
            <a:endParaRPr lang="en-US" dirty="0"/>
          </a:p>
          <a:p>
            <a:pPr>
              <a:buNone/>
            </a:pPr>
            <a:endParaRPr lang="en-US" dirty="0" smtClean="0"/>
          </a:p>
          <a:p>
            <a:pPr>
              <a:buNone/>
            </a:pPr>
            <a:r>
              <a:rPr lang="en-US" dirty="0"/>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any climate, an arena ice surface can be installed in a properly built space. </a:t>
            </a:r>
            <a:r>
              <a:rPr lang="en-US" dirty="0">
                <a:latin typeface="Times New Roman" panose="02020603050405020304" pitchFamily="18" charset="0"/>
                <a:cs typeface="Times New Roman" panose="02020603050405020304" pitchFamily="18" charset="0"/>
              </a:rPr>
              <a:t>This consists of a bed of sand or occasionally a slab of concrete, through (or on top of) which pipes run. The pipes carry a chilled fluid which can lower the temperature of the slab so that water placed atop will freeze. This method is known as Artificial Ice Rink</a:t>
            </a:r>
          </a:p>
          <a:p>
            <a:pPr>
              <a:buNone/>
            </a:pPr>
            <a:endParaRPr lang="en-US" dirty="0" smtClean="0"/>
          </a:p>
        </p:txBody>
      </p:sp>
      <p:pic>
        <p:nvPicPr>
          <p:cNvPr id="4" name="Picture 3" descr="artificial ice rink.jpg"/>
          <p:cNvPicPr>
            <a:picLocks noChangeAspect="1"/>
          </p:cNvPicPr>
          <p:nvPr/>
        </p:nvPicPr>
        <p:blipFill>
          <a:blip r:embed="rId2"/>
          <a:stretch>
            <a:fillRect/>
          </a:stretch>
        </p:blipFill>
        <p:spPr>
          <a:xfrm>
            <a:off x="2971800" y="2286000"/>
            <a:ext cx="3505200" cy="16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p:cNvSpPr/>
          <p:nvPr/>
        </p:nvSpPr>
        <p:spPr>
          <a:xfrm>
            <a:off x="3429000" y="620596"/>
            <a:ext cx="2514600" cy="369332"/>
          </a:xfrm>
          <a:prstGeom prst="rect">
            <a:avLst/>
          </a:prstGeom>
        </p:spPr>
        <p:txBody>
          <a:bodyPr wrap="square">
            <a:spAutoFit/>
          </a:bodyPr>
          <a:lstStyle/>
          <a:p>
            <a:pPr algn="ctr">
              <a:buNone/>
            </a:pPr>
            <a:r>
              <a:rPr lang="en-US" dirty="0">
                <a:latin typeface="Times New Roman" panose="02020603050405020304" pitchFamily="18" charset="0"/>
                <a:cs typeface="Times New Roman" panose="02020603050405020304" pitchFamily="18" charset="0"/>
              </a:rPr>
              <a:t>Types of Ice Rinks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US" dirty="0" smtClean="0"/>
              <a:t/>
            </a:r>
            <a:br>
              <a:rPr lang="en-US" dirty="0" smtClean="0"/>
            </a:br>
            <a:endParaRPr lang="en-US" dirty="0" smtClean="0"/>
          </a:p>
          <a:p>
            <a:pPr algn="ctr">
              <a:buNone/>
            </a:pPr>
            <a:r>
              <a:rPr lang="en-US" dirty="0">
                <a:latin typeface="Times New Roman" panose="02020603050405020304" pitchFamily="18" charset="0"/>
                <a:cs typeface="Times New Roman" panose="02020603050405020304" pitchFamily="18" charset="0"/>
              </a:rPr>
              <a:t>Types of Ice </a:t>
            </a:r>
            <a:r>
              <a:rPr lang="en-US" dirty="0" smtClean="0">
                <a:latin typeface="Times New Roman" panose="02020603050405020304" pitchFamily="18" charset="0"/>
                <a:cs typeface="Times New Roman" panose="02020603050405020304" pitchFamily="18" charset="0"/>
              </a:rPr>
              <a:t>Rinks</a:t>
            </a:r>
            <a:endParaRPr lang="en-US" dirty="0"/>
          </a:p>
          <a:p>
            <a:pPr>
              <a:buNone/>
            </a:pPr>
            <a:endParaRPr lang="en-US" dirty="0" smtClean="0"/>
          </a:p>
          <a:p>
            <a:pPr>
              <a:buNone/>
            </a:pPr>
            <a:endParaRPr lang="en-US" dirty="0" smtClean="0"/>
          </a:p>
          <a:p>
            <a:pPr>
              <a:buNone/>
            </a:pPr>
            <a:r>
              <a:rPr lang="en-US" dirty="0"/>
              <a:t>	</a:t>
            </a:r>
            <a:r>
              <a:rPr lang="en-US" dirty="0" smtClean="0"/>
              <a:t>			</a:t>
            </a:r>
            <a:r>
              <a:rPr lang="en-US" sz="2200" dirty="0">
                <a:latin typeface="Times New Roman" panose="02020603050405020304" pitchFamily="18" charset="0"/>
                <a:cs typeface="Times New Roman" panose="02020603050405020304" pitchFamily="18" charset="0"/>
              </a:rPr>
              <a:t>Synthetic Ice Rinks:</a:t>
            </a: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a:p>
            <a:pPr>
              <a:buNone/>
            </a:pPr>
            <a:r>
              <a:rPr lang="en-US" sz="2200" dirty="0">
                <a:latin typeface="Times New Roman" panose="02020603050405020304" pitchFamily="18" charset="0"/>
                <a:cs typeface="Times New Roman" panose="02020603050405020304" pitchFamily="18" charset="0"/>
              </a:rPr>
              <a:t>    </a:t>
            </a:r>
          </a:p>
          <a:p>
            <a:pPr>
              <a:buNone/>
            </a:pPr>
            <a:r>
              <a:rPr lang="en-US" sz="2200" dirty="0">
                <a:latin typeface="Times New Roman" panose="02020603050405020304" pitchFamily="18" charset="0"/>
                <a:cs typeface="Times New Roman" panose="02020603050405020304" pitchFamily="18" charset="0"/>
              </a:rPr>
              <a:t>     Synthetic rinks are constructed from a solid polymer material designed for skating using normal metal-bladed ice skates A typical synthetic rink will consist of many panels of thin surface material assembled on top of a sturdy, level and smooth sub-floor to create a large skating area.</a:t>
            </a:r>
          </a:p>
          <a:p>
            <a:pPr>
              <a:buNone/>
            </a:pPr>
            <a:r>
              <a:rPr lang="en-US" dirty="0" smtClean="0"/>
              <a:t> </a:t>
            </a:r>
            <a:endParaRPr lang="en-US" dirty="0"/>
          </a:p>
        </p:txBody>
      </p:sp>
      <p:pic>
        <p:nvPicPr>
          <p:cNvPr id="4" name="Picture 3" descr="synthetic ice rink.jpg"/>
          <p:cNvPicPr>
            <a:picLocks noChangeAspect="1"/>
          </p:cNvPicPr>
          <p:nvPr/>
        </p:nvPicPr>
        <p:blipFill>
          <a:blip r:embed="rId2"/>
          <a:stretch>
            <a:fillRect/>
          </a:stretch>
        </p:blipFill>
        <p:spPr>
          <a:xfrm>
            <a:off x="2209800" y="2286000"/>
            <a:ext cx="4038600" cy="1927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endParaRPr lang="en-US" dirty="0">
              <a:latin typeface="Times New Roman" panose="02020603050405020304" pitchFamily="18" charset="0"/>
              <a:cs typeface="Times New Roman" panose="02020603050405020304" pitchFamily="18" charset="0"/>
            </a:endParaRPr>
          </a:p>
          <a:p>
            <a:pPr algn="ctr">
              <a:buNone/>
            </a:pPr>
            <a:endParaRPr lang="en-US" dirty="0" smtClean="0">
              <a:latin typeface="Times New Roman" panose="02020603050405020304" pitchFamily="18" charset="0"/>
              <a:cs typeface="Times New Roman" panose="02020603050405020304" pitchFamily="18" charset="0"/>
            </a:endParaRPr>
          </a:p>
          <a:p>
            <a:pPr algn="ct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Working</a:t>
            </a:r>
            <a:endParaRPr lang="en-US" sz="28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ice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rinks, the refrigerant cools brine water, an anti-freezing agent, which goes through pipes underneath the ice. These steel pipes are typically embedded into a concrete slab and kept at 32 F / 0 C, so that any water placed on top of the slab freezes and becomes the skating surface that we see.</a:t>
            </a:r>
            <a:endParaRPr lang="en-US" sz="2400" dirty="0" smtClean="0">
              <a:latin typeface="Times New Roman" panose="02020603050405020304" pitchFamily="18" charset="0"/>
              <a:cs typeface="Times New Roman" panose="02020603050405020304" pitchFamily="18" charset="0"/>
            </a:endParaRPr>
          </a:p>
          <a:p>
            <a:pPr algn="ctr">
              <a:buNone/>
            </a:pPr>
            <a:endParaRPr lang="en-US" dirty="0">
              <a:latin typeface="Times New Roman" panose="02020603050405020304" pitchFamily="18" charset="0"/>
              <a:cs typeface="Times New Roman" panose="02020603050405020304" pitchFamily="18" charset="0"/>
            </a:endParaRPr>
          </a:p>
        </p:txBody>
      </p:sp>
      <p:pic>
        <p:nvPicPr>
          <p:cNvPr id="4" name="Picture 3" descr="ice rink working.jpg"/>
          <p:cNvPicPr>
            <a:picLocks noChangeAspect="1"/>
          </p:cNvPicPr>
          <p:nvPr/>
        </p:nvPicPr>
        <p:blipFill>
          <a:blip r:embed="rId2"/>
          <a:stretch>
            <a:fillRect/>
          </a:stretch>
        </p:blipFill>
        <p:spPr>
          <a:xfrm>
            <a:off x="3352800" y="2286000"/>
            <a:ext cx="3124200" cy="161142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en-US" dirty="0" smtClean="0">
                <a:latin typeface="Times New Roman" panose="02020603050405020304" pitchFamily="18" charset="0"/>
                <a:cs typeface="Times New Roman" panose="02020603050405020304" pitchFamily="18" charset="0"/>
              </a:rPr>
              <a:t>Standard Rink Sizes</a:t>
            </a: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Bandy</a:t>
            </a:r>
            <a:r>
              <a:rPr lang="en-US" dirty="0" smtClean="0">
                <a:latin typeface="Times New Roman" panose="02020603050405020304" pitchFamily="18" charset="0"/>
                <a:cs typeface="Times New Roman" panose="02020603050405020304" pitchFamily="18" charset="0"/>
              </a:rPr>
              <a:t>:</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 </a:t>
            </a:r>
            <a:r>
              <a:rPr lang="en-US" sz="2400" dirty="0" smtClean="0">
                <a:latin typeface="Times New Roman" panose="02020603050405020304" pitchFamily="18" charset="0"/>
                <a:cs typeface="Times New Roman" panose="02020603050405020304" pitchFamily="18" charset="0"/>
              </a:rPr>
              <a:t>bandy, the rink size is 90–110 m (300–360 ft.) x 45–65 m (148–213 ft.). For internationals, the size must not be smaller than 100 </a:t>
            </a:r>
            <a:r>
              <a:rPr lang="en-US" sz="2400" dirty="0" err="1" smtClean="0">
                <a:latin typeface="Times New Roman" panose="02020603050405020304" pitchFamily="18" charset="0"/>
                <a:cs typeface="Times New Roman" panose="02020603050405020304" pitchFamily="18" charset="0"/>
              </a:rPr>
              <a:t>metres</a:t>
            </a:r>
            <a:r>
              <a:rPr lang="en-US" sz="2400" dirty="0" smtClean="0">
                <a:latin typeface="Times New Roman" panose="02020603050405020304" pitchFamily="18" charset="0"/>
                <a:cs typeface="Times New Roman" panose="02020603050405020304" pitchFamily="18" charset="0"/>
              </a:rPr>
              <a:t> (330 ft.) x 60 </a:t>
            </a:r>
            <a:r>
              <a:rPr lang="en-US" sz="2400" dirty="0" err="1" smtClean="0">
                <a:latin typeface="Times New Roman" panose="02020603050405020304" pitchFamily="18" charset="0"/>
                <a:cs typeface="Times New Roman" panose="02020603050405020304" pitchFamily="18" charset="0"/>
              </a:rPr>
              <a:t>metres</a:t>
            </a:r>
            <a:r>
              <a:rPr lang="en-US" sz="2400" dirty="0" smtClean="0">
                <a:latin typeface="Times New Roman" panose="02020603050405020304" pitchFamily="18" charset="0"/>
                <a:cs typeface="Times New Roman" panose="02020603050405020304" pitchFamily="18" charset="0"/>
              </a:rPr>
              <a:t> (200 ft.). The variety rink bandy is played on ice hockey rinks. </a:t>
            </a:r>
            <a:endParaRPr lang="en-US" sz="2400" dirty="0">
              <a:latin typeface="Times New Roman" panose="02020603050405020304" pitchFamily="18" charset="0"/>
              <a:cs typeface="Times New Roman" panose="02020603050405020304" pitchFamily="18" charset="0"/>
            </a:endParaRPr>
          </a:p>
        </p:txBody>
      </p:sp>
      <p:pic>
        <p:nvPicPr>
          <p:cNvPr id="4" name="Picture 3" descr="bandy.jpg"/>
          <p:cNvPicPr>
            <a:picLocks noChangeAspect="1"/>
          </p:cNvPicPr>
          <p:nvPr/>
        </p:nvPicPr>
        <p:blipFill>
          <a:blip r:embed="rId2"/>
          <a:stretch>
            <a:fillRect/>
          </a:stretch>
        </p:blipFill>
        <p:spPr>
          <a:xfrm>
            <a:off x="3200399" y="2438400"/>
            <a:ext cx="3652189"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150</TotalTime>
  <Words>126</Words>
  <Application>Microsoft Office PowerPoint</Application>
  <PresentationFormat>On-screen Show (4:3)</PresentationFormat>
  <Paragraphs>113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Schoolbook</vt:lpstr>
      <vt:lpstr>Corbel</vt:lpstr>
      <vt:lpstr>Times New Roman</vt:lpstr>
      <vt:lpstr>Feathered</vt:lpstr>
      <vt:lpstr>MICRO PROJECT  </vt:lpstr>
      <vt:lpstr>PowerPoint Presentation</vt:lpstr>
      <vt:lpstr>Ice Rinks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Javed</dc:creator>
  <cp:lastModifiedBy>Saad Khan</cp:lastModifiedBy>
  <cp:revision>17</cp:revision>
  <dcterms:created xsi:type="dcterms:W3CDTF">2020-03-01T05:19:32Z</dcterms:created>
  <dcterms:modified xsi:type="dcterms:W3CDTF">2020-03-16T10:40:12Z</dcterms:modified>
</cp:coreProperties>
</file>