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4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07B5-2886-486A-8268-EE20E378127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1880731-D221-452D-9D1F-4723ABF2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0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07B5-2886-486A-8268-EE20E378127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0731-D221-452D-9D1F-4723ABF2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7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07B5-2886-486A-8268-EE20E378127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0731-D221-452D-9D1F-4723ABF2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1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07B5-2886-486A-8268-EE20E378127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0731-D221-452D-9D1F-4723ABF2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3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57607B5-2886-486A-8268-EE20E378127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1880731-D221-452D-9D1F-4723ABF2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8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07B5-2886-486A-8268-EE20E378127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0731-D221-452D-9D1F-4723ABF2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6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07B5-2886-486A-8268-EE20E378127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0731-D221-452D-9D1F-4723ABF2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7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07B5-2886-486A-8268-EE20E378127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0731-D221-452D-9D1F-4723ABF2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8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07B5-2886-486A-8268-EE20E378127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0731-D221-452D-9D1F-4723ABF2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2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07B5-2886-486A-8268-EE20E378127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0731-D221-452D-9D1F-4723ABF2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1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07B5-2886-486A-8268-EE20E3781276}" type="datetimeFigureOut">
              <a:rPr lang="en-US" smtClean="0"/>
              <a:t>6/12/2022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0731-D221-452D-9D1F-4723ABF2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5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57607B5-2886-486A-8268-EE20E3781276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1880731-D221-452D-9D1F-4723ABF2F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9F64-3440-412E-A8C8-EDE308555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16600" dirty="0" err="1"/>
              <a:t>NanoFluids</a:t>
            </a:r>
            <a:endParaRPr lang="en-US" sz="16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597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4BAE-C206-4BD7-903B-F6C4AA76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53AAD-2716-448E-8E22-756FDC5E9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Thermal conductivity, viscosity and speciﬁc heat models of nanoﬂuids are many in literatures.</a:t>
            </a:r>
          </a:p>
          <a:p>
            <a:endParaRPr lang="en-US" dirty="0"/>
          </a:p>
          <a:p>
            <a:r>
              <a:rPr lang="en-US" dirty="0"/>
              <a:t>The requirement to improve the efficiency of thermal systems relies highly on the enhancement of thermal conductivity of base ﬂuid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experimental work on viscosity, speciﬁc heat and pressure drop of nanofluid and their dependence on temperature are limited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5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97723-DD19-4EBA-9044-54083C33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841EC-C307-4257-A61E-54AE690BB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Stability of nanoﬂuids is one of the key challenges hindering the widespread practical application of nanoﬂuids. </a:t>
            </a:r>
          </a:p>
          <a:p>
            <a:endParaRPr lang="en-US" dirty="0"/>
          </a:p>
          <a:p>
            <a:r>
              <a:rPr lang="en-US" dirty="0"/>
              <a:t>Studies showed that stability depend on pH, sonication time, different types of shapes and sizes of nanoparticles with different base ﬂuids, nanoﬂuid preparation methods, volume fraction and surfactants.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6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0B9CB-0027-48BF-A747-5F1405BFA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34679"/>
          </a:xfrm>
        </p:spPr>
        <p:txBody>
          <a:bodyPr/>
          <a:lstStyle/>
          <a:p>
            <a:r>
              <a:rPr lang="en-US" dirty="0"/>
              <a:t>What are Nanofluids?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D1E94-839C-48F9-8871-DCA6F86BB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311"/>
            <a:ext cx="10515600" cy="497356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Nanofluids is Colloids = Base fluids + Nanomaterials</a:t>
            </a:r>
          </a:p>
          <a:p>
            <a:endParaRPr lang="en-US" dirty="0"/>
          </a:p>
          <a:p>
            <a:r>
              <a:rPr lang="en-US" dirty="0"/>
              <a:t>Nanomaterials (e.g. nanoparticles, nanofibers, nanotubes, nanowires, nanorods, nanosheet, or droplets)</a:t>
            </a:r>
          </a:p>
          <a:p>
            <a:r>
              <a:rPr lang="en-US" dirty="0"/>
              <a:t>These particles, generally stable metals or metal oxide: </a:t>
            </a:r>
          </a:p>
          <a:p>
            <a:pPr lvl="1"/>
            <a:r>
              <a:rPr lang="en-US" dirty="0"/>
              <a:t>Al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baseline="-25000" dirty="0"/>
              <a:t>3</a:t>
            </a:r>
          </a:p>
          <a:p>
            <a:pPr lvl="1"/>
            <a:r>
              <a:rPr lang="en-US" dirty="0"/>
              <a:t>ZrO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SiO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Fe</a:t>
            </a:r>
            <a:r>
              <a:rPr lang="en-US" baseline="-25000" dirty="0"/>
              <a:t>3</a:t>
            </a:r>
            <a:r>
              <a:rPr lang="en-US" dirty="0"/>
              <a:t>O</a:t>
            </a:r>
            <a:r>
              <a:rPr lang="en-US" baseline="-25000" dirty="0"/>
              <a:t>4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Cu</a:t>
            </a:r>
          </a:p>
          <a:p>
            <a:pPr lvl="1"/>
            <a:r>
              <a:rPr lang="en-US" dirty="0"/>
              <a:t>Au</a:t>
            </a:r>
          </a:p>
          <a:p>
            <a:pPr lvl="1"/>
            <a:r>
              <a:rPr lang="en-US" dirty="0"/>
              <a:t>Carbon</a:t>
            </a:r>
          </a:p>
          <a:p>
            <a:pPr lvl="1"/>
            <a:r>
              <a:rPr lang="en-US" dirty="0"/>
              <a:t>Diamond</a:t>
            </a:r>
          </a:p>
          <a:p>
            <a:pPr lvl="1"/>
            <a:r>
              <a:rPr lang="en-US" dirty="0"/>
              <a:t>Fullerene </a:t>
            </a:r>
          </a:p>
          <a:p>
            <a:pPr lvl="1"/>
            <a:r>
              <a:rPr lang="en-US" dirty="0"/>
              <a:t>Polymer (Teflon),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39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0284-37C5-4DD2-B40B-27C0FEA4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06056"/>
          </a:xfrm>
        </p:spPr>
        <p:txBody>
          <a:bodyPr/>
          <a:lstStyle/>
          <a:p>
            <a:r>
              <a:rPr lang="en-US" dirty="0"/>
              <a:t>Preparation of Nanofluids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FCF84-318F-4FBF-9108-15F3B2097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One-step method </a:t>
            </a:r>
          </a:p>
          <a:p>
            <a:pPr marL="0" indent="0">
              <a:buNone/>
            </a:pPr>
            <a:r>
              <a:rPr lang="en-US" dirty="0"/>
              <a:t>(Production of nanoparticle and dispersion in a base fluid are done simultaneously)</a:t>
            </a:r>
          </a:p>
          <a:p>
            <a:pPr lvl="1"/>
            <a:r>
              <a:rPr lang="en-US" dirty="0"/>
              <a:t>Direct evaporation technique</a:t>
            </a:r>
          </a:p>
          <a:p>
            <a:pPr lvl="1"/>
            <a:r>
              <a:rPr lang="en-US" dirty="0"/>
              <a:t>Chemical reduction</a:t>
            </a:r>
          </a:p>
          <a:p>
            <a:pPr lvl="1"/>
            <a:r>
              <a:rPr lang="en-US" dirty="0"/>
              <a:t>Laser ablation</a:t>
            </a:r>
          </a:p>
          <a:p>
            <a:pPr lvl="1"/>
            <a:r>
              <a:rPr lang="en-US" dirty="0"/>
              <a:t>Microwave Irradiation</a:t>
            </a:r>
          </a:p>
          <a:p>
            <a:pPr lvl="1"/>
            <a:r>
              <a:rPr lang="en-US" dirty="0"/>
              <a:t>Phase-Transfer Method 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Two-step method </a:t>
            </a:r>
          </a:p>
          <a:p>
            <a:pPr marL="0" indent="0">
              <a:buNone/>
            </a:pPr>
            <a:r>
              <a:rPr lang="en-US" sz="2400" dirty="0"/>
              <a:t>(The nanomaterials are first produced then dispersed into a fluid)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4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9A087-DF23-443B-96B5-0CF550EE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Characterization of nanoﬂuids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B0D14-A29A-44EF-A727-3A88E4BF6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1107"/>
          </a:xfrm>
        </p:spPr>
        <p:txBody>
          <a:bodyPr>
            <a:normAutofit/>
          </a:bodyPr>
          <a:lstStyle/>
          <a:p>
            <a:r>
              <a:rPr lang="en-US" dirty="0"/>
              <a:t>Nanoﬂuids are characterized by the following techniques: SEM, TEM, XRD, FT-IR, DLS, TGA and zeta potential analysis.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Important analysis for nanofluids:</a:t>
            </a:r>
          </a:p>
          <a:p>
            <a:pPr lvl="1"/>
            <a:r>
              <a:rPr lang="en-US" b="1" dirty="0"/>
              <a:t>DLS analysis</a:t>
            </a:r>
            <a:r>
              <a:rPr lang="en-US" dirty="0"/>
              <a:t>: estimate the average disperse size of nanoparticles in the base liquid media and</a:t>
            </a:r>
          </a:p>
          <a:p>
            <a:pPr lvl="1"/>
            <a:r>
              <a:rPr lang="en-US" b="1" dirty="0"/>
              <a:t>TGA</a:t>
            </a:r>
            <a:r>
              <a:rPr lang="en-US" dirty="0"/>
              <a:t> : study the influence of heating and melting on the thermal stabilities of nanoparticles. </a:t>
            </a:r>
          </a:p>
          <a:p>
            <a:pPr lvl="1"/>
            <a:r>
              <a:rPr lang="en-US" dirty="0"/>
              <a:t>Zeta potential value is related to the stability of nanoparticle dispersion in base ﬂuid. </a:t>
            </a:r>
          </a:p>
        </p:txBody>
      </p:sp>
    </p:spTree>
    <p:extLst>
      <p:ext uri="{BB962C8B-B14F-4D97-AF65-F5344CB8AC3E}">
        <p14:creationId xmlns:p14="http://schemas.microsoft.com/office/powerpoint/2010/main" val="143880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EB6A4-1F63-464E-89E5-6B20DD4F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nanofluids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2EC63-A83C-4520-BFBB-0D5350003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Thermal conductivity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Viscosity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Convective heat transfer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Density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Speciﬁc Heat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9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61E7-FCB9-4698-A3FF-E7CD93C26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Thermal conductivity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4219-F1BA-485F-8B93-05C8013D4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 of nanofluids depends  on many  parameters; </a:t>
            </a:r>
          </a:p>
          <a:p>
            <a:pPr marL="0" indent="0" algn="ctr">
              <a:buNone/>
            </a:pPr>
            <a:r>
              <a:rPr lang="en-US" sz="2400" i="1" dirty="0"/>
              <a:t>base  fluids,  volume  fraction,  particle  size, shape,  temperature, surface charge, pH value, Brownian motion of nanoparticles, effect of  clustering,  nanolayer, dispersion techniques.</a:t>
            </a:r>
          </a:p>
          <a:p>
            <a:r>
              <a:rPr lang="en-US" dirty="0"/>
              <a:t>The experimental data shows that k of nanofluid do not agree with the theoretical models  results.</a:t>
            </a:r>
          </a:p>
          <a:p>
            <a:r>
              <a:rPr lang="en-US" dirty="0"/>
              <a:t>Transient hot wire technique not transient wire </a:t>
            </a:r>
          </a:p>
        </p:txBody>
      </p:sp>
    </p:spTree>
    <p:extLst>
      <p:ext uri="{BB962C8B-B14F-4D97-AF65-F5344CB8AC3E}">
        <p14:creationId xmlns:p14="http://schemas.microsoft.com/office/powerpoint/2010/main" val="137346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E9C9-1488-4502-A1C2-B39193DB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Viscosity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98F5D-9976-40EA-A479-260BF58D8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Viscosity is a measure of the tendency of a liquid to resist flow.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viscosity of nanofluid depends on many parameters; </a:t>
            </a:r>
          </a:p>
          <a:p>
            <a:pPr marL="0" indent="0" algn="ctr">
              <a:buNone/>
            </a:pPr>
            <a:r>
              <a:rPr lang="en-US" sz="2400" dirty="0"/>
              <a:t>base ﬂuid properties, particle volume fraction, particle size, particle shape, temperature, pH value, surfactants, dispersion techniques, particle size distribution, particle aggregation and temperature.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linear relationship between viscosity and volume concentration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5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05F8-2D94-4420-8F2F-44A01A96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nanoﬂuids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481B7-023B-4EF5-92FE-6780B814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Automobile applications</a:t>
            </a:r>
          </a:p>
          <a:p>
            <a:r>
              <a:rPr lang="en-US" dirty="0"/>
              <a:t>Solar energy applications</a:t>
            </a:r>
          </a:p>
          <a:p>
            <a:r>
              <a:rPr lang="en-US" dirty="0"/>
              <a:t>Mechanical applications</a:t>
            </a:r>
          </a:p>
          <a:p>
            <a:r>
              <a:rPr lang="en-US" dirty="0"/>
              <a:t>Reactor-heat exchange</a:t>
            </a:r>
          </a:p>
          <a:p>
            <a:r>
              <a:rPr lang="en-US" dirty="0"/>
              <a:t>Optical application</a:t>
            </a:r>
          </a:p>
          <a:p>
            <a:r>
              <a:rPr lang="en-US" dirty="0"/>
              <a:t>Biomedical applications</a:t>
            </a:r>
          </a:p>
          <a:p>
            <a:r>
              <a:rPr lang="en-US" dirty="0"/>
              <a:t>Electronics cooling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82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2540-2E80-47AB-BD4E-F1A512C9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nanofluids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FFCAF-5BAE-4D2A-A4F1-7B6A9CF34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main issues and challenges of nanofluids are;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disagreement between most of experimental data with the theoretical model predictions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poor characterization of the Nano suspensions.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lack of understanding of the complex physical phenomena responsible for the anomalous behavior of nanoﬂuids </a:t>
            </a:r>
          </a:p>
        </p:txBody>
      </p:sp>
    </p:spTree>
    <p:extLst>
      <p:ext uri="{BB962C8B-B14F-4D97-AF65-F5344CB8AC3E}">
        <p14:creationId xmlns:p14="http://schemas.microsoft.com/office/powerpoint/2010/main" val="2312686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497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Rockwell</vt:lpstr>
      <vt:lpstr>Rockwell Condensed</vt:lpstr>
      <vt:lpstr>Wingdings</vt:lpstr>
      <vt:lpstr>Wood Type</vt:lpstr>
      <vt:lpstr>NanoFluids</vt:lpstr>
      <vt:lpstr>What are Nanofluids?</vt:lpstr>
      <vt:lpstr>Preparation of Nanofluids</vt:lpstr>
      <vt:lpstr>Characterization of nanoﬂuids</vt:lpstr>
      <vt:lpstr>Properties of nanofluids</vt:lpstr>
      <vt:lpstr>Thermal conductivity</vt:lpstr>
      <vt:lpstr>Viscosity</vt:lpstr>
      <vt:lpstr>Application of nanoﬂuids</vt:lpstr>
      <vt:lpstr>Challenges of nanofluids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2019-02-21T09:29:02Z</dcterms:created>
  <dcterms:modified xsi:type="dcterms:W3CDTF">2022-06-12T09:32:07Z</dcterms:modified>
</cp:coreProperties>
</file>