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5.jpg" ContentType="image/jpeg"/>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84" r:id="rId5"/>
    <p:sldId id="286" r:id="rId6"/>
    <p:sldId id="287" r:id="rId7"/>
    <p:sldId id="285" r:id="rId8"/>
    <p:sldId id="303" r:id="rId9"/>
    <p:sldId id="304" r:id="rId10"/>
    <p:sldId id="298" r:id="rId11"/>
    <p:sldId id="301" r:id="rId12"/>
    <p:sldId id="302" r:id="rId13"/>
    <p:sldId id="309" r:id="rId14"/>
    <p:sldId id="313" r:id="rId15"/>
    <p:sldId id="314" r:id="rId16"/>
    <p:sldId id="311" r:id="rId17"/>
    <p:sldId id="288"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8F794-DEBB-414C-B96C-0AFC3BFC6934}" v="208" dt="2023-12-04T17:04:37.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22" autoAdjust="0"/>
    <p:restoredTop sz="94899" autoAdjust="0"/>
  </p:normalViewPr>
  <p:slideViewPr>
    <p:cSldViewPr snapToGrid="0" snapToObjects="1" showGuides="1">
      <p:cViewPr varScale="1">
        <p:scale>
          <a:sx n="77" d="100"/>
          <a:sy n="77" d="100"/>
        </p:scale>
        <p:origin x="91" y="91"/>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21/03/things-to-keep-in-mind-when-converting-customers-as-an-e-commerce-stor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pixabay.com/en/cyber-security-encryption-security-2537786/"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pngall.com/cybersecurity-png/" TargetMode="External"/><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ecurity-insider.de/was-ist-eine-web-application-firewall-a-627220/" TargetMode="External"/><Relationship Id="rId2" Type="http://schemas.openxmlformats.org/officeDocument/2006/relationships/image" Target="../media/image3.jpg"/><Relationship Id="rId1" Type="http://schemas.openxmlformats.org/officeDocument/2006/relationships/slideLayout" Target="../slideLayouts/slideLayout3.xml"/><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ki/File:Money_Cash.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www.flickr.com/photos/purpleslog/2870445268/"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uiltin.com/cybersecurity/botnet-protection" TargetMode="External"/><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3000" r="-3000"/>
          </a:stretch>
        </a:blip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043125"/>
            <a:ext cx="5665548" cy="2385876"/>
          </a:xfrm>
        </p:spPr>
        <p:txBody>
          <a:bodyPr/>
          <a:lstStyle/>
          <a:p>
            <a:r>
              <a:rPr lang="en-US" sz="4400" b="1" dirty="0"/>
              <a:t>INTRODUCTION TO FIREWALL &amp; CYBERSECURITY</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422710"/>
            <a:ext cx="4873752" cy="998376"/>
          </a:xfrm>
        </p:spPr>
        <p:txBody>
          <a:bodyPr/>
          <a:lstStyle/>
          <a:p>
            <a:r>
              <a:rPr lang="en-US" sz="3200" b="1" dirty="0">
                <a:latin typeface="Google Sans"/>
              </a:rPr>
              <a:t>~NIKHIL KHANTWAL</a:t>
            </a:r>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4">
            <a:extLst>
              <a:ext uri="{837473B0-CC2E-450A-ABE3-18F120FF3D39}">
                <a1611:picAttrSrcUrl xmlns:a1611="http://schemas.microsoft.com/office/drawing/2016/11/main" r:id="rId5"/>
              </a:ext>
            </a:extLst>
          </a:blip>
          <a:srcRect l="5041" r="5041"/>
          <a:stretch/>
        </p:blipFill>
        <p:spPr>
          <a:xfrm>
            <a:off x="7442722" y="1043124"/>
            <a:ext cx="3834628" cy="4928616"/>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65FD5B-B337-25A5-7CD7-CEFDA1411432}"/>
              </a:ext>
            </a:extLst>
          </p:cNvPr>
          <p:cNvSpPr>
            <a:spLocks noGrp="1"/>
          </p:cNvSpPr>
          <p:nvPr>
            <p:ph type="title"/>
          </p:nvPr>
        </p:nvSpPr>
        <p:spPr>
          <a:xfrm>
            <a:off x="403123" y="79444"/>
            <a:ext cx="11857703" cy="6272195"/>
          </a:xfrm>
        </p:spPr>
        <p:txBody>
          <a:bodyPr/>
          <a:lstStyle/>
          <a:p>
            <a:pPr algn="l"/>
            <a:r>
              <a:rPr lang="en-US" sz="5400" b="1" u="sng" dirty="0"/>
              <a:t>HOW TO USE FIREWALL SECURITY:</a:t>
            </a:r>
            <a:br>
              <a:rPr lang="en-US" sz="5400" b="1" u="sng" dirty="0"/>
            </a:br>
            <a:br>
              <a:rPr lang="en-US" sz="4400" b="1" u="sng" dirty="0"/>
            </a:br>
            <a:r>
              <a:rPr lang="en-US" sz="2800" b="1" dirty="0"/>
              <a:t>1} </a:t>
            </a:r>
            <a:r>
              <a:rPr lang="en-IN" sz="4400" b="0" i="0" dirty="0">
                <a:solidFill>
                  <a:srgbClr val="202124"/>
                </a:solidFill>
                <a:effectLst/>
                <a:latin typeface="Google Sans"/>
              </a:rPr>
              <a:t>Secure the Firewall.</a:t>
            </a:r>
            <a:br>
              <a:rPr lang="en-IN" sz="4400" b="0" i="0" dirty="0">
                <a:solidFill>
                  <a:srgbClr val="202124"/>
                </a:solidFill>
                <a:effectLst/>
                <a:latin typeface="Google Sans"/>
              </a:rPr>
            </a:br>
            <a:r>
              <a:rPr lang="en-IN" sz="4400" b="0" i="0" dirty="0">
                <a:solidFill>
                  <a:srgbClr val="202124"/>
                </a:solidFill>
                <a:effectLst/>
                <a:latin typeface="Google Sans"/>
              </a:rPr>
              <a:t>2}</a:t>
            </a:r>
            <a:r>
              <a:rPr lang="en-IN" sz="4400" dirty="0">
                <a:solidFill>
                  <a:srgbClr val="202124"/>
                </a:solidFill>
                <a:latin typeface="Google Sans"/>
              </a:rPr>
              <a:t> </a:t>
            </a:r>
            <a:r>
              <a:rPr lang="en-IN" sz="4400" b="0" i="0" dirty="0">
                <a:solidFill>
                  <a:srgbClr val="202124"/>
                </a:solidFill>
                <a:effectLst/>
                <a:latin typeface="Google Sans"/>
              </a:rPr>
              <a:t>Establish Firewall Zones and an IP Address Structure.</a:t>
            </a:r>
            <a:br>
              <a:rPr lang="en-IN" sz="4400" b="0" i="0" dirty="0">
                <a:solidFill>
                  <a:srgbClr val="202124"/>
                </a:solidFill>
                <a:effectLst/>
                <a:latin typeface="Google Sans"/>
              </a:rPr>
            </a:br>
            <a:r>
              <a:rPr lang="en-IN" sz="4400" b="0" i="0" dirty="0">
                <a:solidFill>
                  <a:srgbClr val="202124"/>
                </a:solidFill>
                <a:effectLst/>
                <a:latin typeface="Google Sans"/>
              </a:rPr>
              <a:t>3} Configure Access Control Lists (ACLs) .</a:t>
            </a:r>
            <a:br>
              <a:rPr lang="en-IN" sz="4400" b="0" i="0" dirty="0">
                <a:solidFill>
                  <a:srgbClr val="202124"/>
                </a:solidFill>
                <a:effectLst/>
                <a:latin typeface="Google Sans"/>
              </a:rPr>
            </a:br>
            <a:r>
              <a:rPr lang="en-IN" sz="4400" b="0" i="0" dirty="0">
                <a:solidFill>
                  <a:srgbClr val="202124"/>
                </a:solidFill>
                <a:effectLst/>
                <a:latin typeface="Google Sans"/>
              </a:rPr>
              <a:t>4} Configure Other Firewall Services and Logging.</a:t>
            </a:r>
            <a:br>
              <a:rPr lang="en-IN" sz="4400" b="0" i="0" dirty="0">
                <a:solidFill>
                  <a:srgbClr val="202124"/>
                </a:solidFill>
                <a:effectLst/>
                <a:latin typeface="Google Sans"/>
              </a:rPr>
            </a:br>
            <a:r>
              <a:rPr lang="en-IN" sz="4400" b="0" i="0" dirty="0">
                <a:solidFill>
                  <a:srgbClr val="202124"/>
                </a:solidFill>
                <a:effectLst/>
                <a:latin typeface="Google Sans"/>
              </a:rPr>
              <a:t>5} Test the Firewall Configuration.</a:t>
            </a:r>
            <a:br>
              <a:rPr lang="en-IN" sz="4400" b="0" i="0" dirty="0">
                <a:solidFill>
                  <a:srgbClr val="202124"/>
                </a:solidFill>
                <a:effectLst/>
                <a:latin typeface="Google Sans"/>
              </a:rPr>
            </a:br>
            <a:r>
              <a:rPr lang="en-IN" sz="4400" b="0" i="0" dirty="0">
                <a:solidFill>
                  <a:srgbClr val="202124"/>
                </a:solidFill>
                <a:effectLst/>
                <a:latin typeface="Google Sans"/>
              </a:rPr>
              <a:t>6} Manage Firewall Continually.</a:t>
            </a:r>
            <a:br>
              <a:rPr lang="en-IN" sz="4400" b="0" i="0" dirty="0">
                <a:solidFill>
                  <a:srgbClr val="202124"/>
                </a:solidFill>
                <a:effectLst/>
                <a:latin typeface="Google Sans"/>
              </a:rPr>
            </a:br>
            <a:endParaRPr lang="en-IN" sz="4400" b="1" u="sng" dirty="0"/>
          </a:p>
        </p:txBody>
      </p:sp>
    </p:spTree>
    <p:extLst>
      <p:ext uri="{BB962C8B-B14F-4D97-AF65-F5344CB8AC3E}">
        <p14:creationId xmlns:p14="http://schemas.microsoft.com/office/powerpoint/2010/main" val="305318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B904-C4F8-31AF-22BE-6C04883413DB}"/>
              </a:ext>
            </a:extLst>
          </p:cNvPr>
          <p:cNvSpPr>
            <a:spLocks noGrp="1"/>
          </p:cNvSpPr>
          <p:nvPr>
            <p:ph type="title"/>
          </p:nvPr>
        </p:nvSpPr>
        <p:spPr/>
        <p:txBody>
          <a:bodyPr/>
          <a:lstStyle/>
          <a:p>
            <a:r>
              <a:rPr lang="en-IN" sz="4800" b="1" i="1" u="sng" dirty="0">
                <a:latin typeface="Google Sans"/>
              </a:rPr>
              <a:t>ADVANTAGES OF A FIREWALL</a:t>
            </a:r>
          </a:p>
        </p:txBody>
      </p:sp>
      <p:sp>
        <p:nvSpPr>
          <p:cNvPr id="10" name="Text Placeholder 9">
            <a:extLst>
              <a:ext uri="{FF2B5EF4-FFF2-40B4-BE49-F238E27FC236}">
                <a16:creationId xmlns:a16="http://schemas.microsoft.com/office/drawing/2014/main" id="{47F9863B-432C-64E9-4E04-49675B72CA19}"/>
              </a:ext>
            </a:extLst>
          </p:cNvPr>
          <p:cNvSpPr>
            <a:spLocks noGrp="1"/>
          </p:cNvSpPr>
          <p:nvPr>
            <p:ph type="body" sz="quarter" idx="14"/>
          </p:nvPr>
        </p:nvSpPr>
        <p:spPr>
          <a:xfrm>
            <a:off x="685800" y="1651819"/>
            <a:ext cx="3246120" cy="4291781"/>
          </a:xfrm>
        </p:spPr>
        <p:txBody>
          <a:bodyPr/>
          <a:lstStyle/>
          <a:p>
            <a:r>
              <a:rPr lang="en-IN" sz="2400" b="1" i="1" u="sng" dirty="0">
                <a:solidFill>
                  <a:srgbClr val="323E48"/>
                </a:solidFill>
                <a:effectLst/>
                <a:latin typeface="Google Sans"/>
              </a:rPr>
              <a:t>Monitors Network Traffic:</a:t>
            </a:r>
          </a:p>
          <a:p>
            <a:endParaRPr lang="en-IN" sz="2800" b="1" u="sng" dirty="0">
              <a:latin typeface="Google Sans"/>
            </a:endParaRPr>
          </a:p>
        </p:txBody>
      </p:sp>
      <p:sp>
        <p:nvSpPr>
          <p:cNvPr id="8" name="Content Placeholder 7">
            <a:extLst>
              <a:ext uri="{FF2B5EF4-FFF2-40B4-BE49-F238E27FC236}">
                <a16:creationId xmlns:a16="http://schemas.microsoft.com/office/drawing/2014/main" id="{E30A78D3-F35E-1E64-908B-AD14BB5143DA}"/>
              </a:ext>
            </a:extLst>
          </p:cNvPr>
          <p:cNvSpPr>
            <a:spLocks noGrp="1"/>
          </p:cNvSpPr>
          <p:nvPr>
            <p:ph sz="half" idx="2"/>
          </p:nvPr>
        </p:nvSpPr>
        <p:spPr>
          <a:xfrm>
            <a:off x="932688" y="2944368"/>
            <a:ext cx="2743200" cy="2999232"/>
          </a:xfrm>
        </p:spPr>
        <p:txBody>
          <a:bodyPr/>
          <a:lstStyle/>
          <a:p>
            <a:r>
              <a:rPr lang="en-IN" b="1" i="0" dirty="0">
                <a:solidFill>
                  <a:srgbClr val="000000"/>
                </a:solidFill>
                <a:effectLst/>
                <a:latin typeface="Google Sans"/>
              </a:rPr>
              <a:t>All of the benefits of firewall security start with the ability to monitor network traffic. Data coming in and out of your systems creates opportunities for threats to compromise your operations. By monitoring and </a:t>
            </a:r>
            <a:r>
              <a:rPr lang="en-IN" b="1" i="0" dirty="0" err="1">
                <a:solidFill>
                  <a:srgbClr val="000000"/>
                </a:solidFill>
                <a:effectLst/>
                <a:latin typeface="Google Sans"/>
              </a:rPr>
              <a:t>analyzing</a:t>
            </a:r>
            <a:r>
              <a:rPr lang="en-IN" b="1" i="0" dirty="0">
                <a:solidFill>
                  <a:srgbClr val="000000"/>
                </a:solidFill>
                <a:effectLst/>
                <a:latin typeface="Google Sans"/>
              </a:rPr>
              <a:t> network traffic, firewalls leverage preestablished rules and filters to keep your systems protected.</a:t>
            </a:r>
            <a:endParaRPr lang="en-IN" b="1" dirty="0">
              <a:latin typeface="Google Sans"/>
            </a:endParaRPr>
          </a:p>
        </p:txBody>
      </p:sp>
      <p:sp>
        <p:nvSpPr>
          <p:cNvPr id="11" name="Text Placeholder 10">
            <a:extLst>
              <a:ext uri="{FF2B5EF4-FFF2-40B4-BE49-F238E27FC236}">
                <a16:creationId xmlns:a16="http://schemas.microsoft.com/office/drawing/2014/main" id="{692A1029-4906-CB3C-A836-E013E8994C10}"/>
              </a:ext>
            </a:extLst>
          </p:cNvPr>
          <p:cNvSpPr>
            <a:spLocks noGrp="1"/>
          </p:cNvSpPr>
          <p:nvPr>
            <p:ph type="body" sz="quarter" idx="16"/>
          </p:nvPr>
        </p:nvSpPr>
        <p:spPr>
          <a:xfrm>
            <a:off x="4480560" y="1651819"/>
            <a:ext cx="3246120" cy="4291781"/>
          </a:xfrm>
        </p:spPr>
        <p:txBody>
          <a:bodyPr/>
          <a:lstStyle/>
          <a:p>
            <a:r>
              <a:rPr lang="en-IN" sz="2800" b="1" i="1" u="sng" dirty="0">
                <a:solidFill>
                  <a:srgbClr val="323E48"/>
                </a:solidFill>
                <a:effectLst/>
                <a:latin typeface="Google Sans"/>
              </a:rPr>
              <a:t>Stops Virus Attacks:</a:t>
            </a:r>
          </a:p>
          <a:p>
            <a:endParaRPr lang="en-IN" sz="2400" b="1" u="sng" dirty="0">
              <a:latin typeface="Google Sans"/>
            </a:endParaRPr>
          </a:p>
        </p:txBody>
      </p:sp>
      <p:sp>
        <p:nvSpPr>
          <p:cNvPr id="9" name="Content Placeholder 8">
            <a:extLst>
              <a:ext uri="{FF2B5EF4-FFF2-40B4-BE49-F238E27FC236}">
                <a16:creationId xmlns:a16="http://schemas.microsoft.com/office/drawing/2014/main" id="{F06CDA5A-465A-CF83-E9C7-6D08BF1A152B}"/>
              </a:ext>
            </a:extLst>
          </p:cNvPr>
          <p:cNvSpPr>
            <a:spLocks noGrp="1"/>
          </p:cNvSpPr>
          <p:nvPr>
            <p:ph sz="half" idx="13"/>
          </p:nvPr>
        </p:nvSpPr>
        <p:spPr/>
        <p:txBody>
          <a:bodyPr/>
          <a:lstStyle/>
          <a:p>
            <a:r>
              <a:rPr lang="en-IN" sz="1800" b="1" i="0" dirty="0">
                <a:solidFill>
                  <a:srgbClr val="000000"/>
                </a:solidFill>
                <a:effectLst/>
                <a:latin typeface="Google Sans"/>
              </a:rPr>
              <a:t>Nothing can shut your digital operations down faster and harder than a virus attack. With hundreds of thousands of new threats developed every single day, it is vital that you put the </a:t>
            </a:r>
            <a:r>
              <a:rPr lang="en-IN" sz="1800" b="1" i="0" dirty="0" err="1">
                <a:solidFill>
                  <a:srgbClr val="000000"/>
                </a:solidFill>
                <a:effectLst/>
                <a:latin typeface="Google Sans"/>
              </a:rPr>
              <a:t>defenses</a:t>
            </a:r>
            <a:r>
              <a:rPr lang="en-IN" sz="1800" b="1" i="0" dirty="0">
                <a:solidFill>
                  <a:srgbClr val="000000"/>
                </a:solidFill>
                <a:effectLst/>
                <a:latin typeface="Google Sans"/>
              </a:rPr>
              <a:t> in place to keep your systems healthy.</a:t>
            </a:r>
            <a:endParaRPr lang="en-IN" sz="1800" b="1" dirty="0">
              <a:latin typeface="Google Sans"/>
            </a:endParaRPr>
          </a:p>
        </p:txBody>
      </p:sp>
      <p:sp>
        <p:nvSpPr>
          <p:cNvPr id="12" name="Text Placeholder 11">
            <a:extLst>
              <a:ext uri="{FF2B5EF4-FFF2-40B4-BE49-F238E27FC236}">
                <a16:creationId xmlns:a16="http://schemas.microsoft.com/office/drawing/2014/main" id="{060BFFB0-3472-25CE-839B-3A77E702FD3B}"/>
              </a:ext>
            </a:extLst>
          </p:cNvPr>
          <p:cNvSpPr>
            <a:spLocks noGrp="1"/>
          </p:cNvSpPr>
          <p:nvPr>
            <p:ph type="body" sz="quarter" idx="19"/>
          </p:nvPr>
        </p:nvSpPr>
        <p:spPr>
          <a:xfrm>
            <a:off x="8247888" y="1651819"/>
            <a:ext cx="3246120" cy="4291781"/>
          </a:xfrm>
        </p:spPr>
        <p:txBody>
          <a:bodyPr/>
          <a:lstStyle/>
          <a:p>
            <a:r>
              <a:rPr lang="en-IN" sz="2400" b="1" i="1" u="sng" dirty="0">
                <a:solidFill>
                  <a:srgbClr val="323E48"/>
                </a:solidFill>
                <a:effectLst/>
                <a:latin typeface="Google Sans"/>
              </a:rPr>
              <a:t>Prevents Hacking &amp;Promotes Privacy:</a:t>
            </a:r>
          </a:p>
          <a:p>
            <a:endParaRPr lang="en-IN" sz="2400" b="1" i="0" dirty="0">
              <a:solidFill>
                <a:srgbClr val="323E48"/>
              </a:solidFill>
              <a:effectLst/>
              <a:latin typeface="Inter"/>
            </a:endParaRPr>
          </a:p>
          <a:p>
            <a:endParaRPr lang="en-IN" sz="2800" b="1" u="sng" dirty="0">
              <a:latin typeface="Google Sans"/>
            </a:endParaRPr>
          </a:p>
        </p:txBody>
      </p:sp>
      <p:sp>
        <p:nvSpPr>
          <p:cNvPr id="13" name="Content Placeholder 12">
            <a:extLst>
              <a:ext uri="{FF2B5EF4-FFF2-40B4-BE49-F238E27FC236}">
                <a16:creationId xmlns:a16="http://schemas.microsoft.com/office/drawing/2014/main" id="{7AA55152-237E-2ED0-5C36-D787CAC72C74}"/>
              </a:ext>
            </a:extLst>
          </p:cNvPr>
          <p:cNvSpPr>
            <a:spLocks noGrp="1"/>
          </p:cNvSpPr>
          <p:nvPr>
            <p:ph sz="half" idx="20"/>
          </p:nvPr>
        </p:nvSpPr>
        <p:spPr/>
        <p:txBody>
          <a:bodyPr/>
          <a:lstStyle/>
          <a:p>
            <a:r>
              <a:rPr lang="en-US" sz="1800" b="1" dirty="0">
                <a:latin typeface="Google Sans"/>
              </a:rPr>
              <a:t>Firewall prevent from hacking &amp;</a:t>
            </a:r>
            <a:r>
              <a:rPr lang="en-IN" sz="1800" b="1" i="0" dirty="0">
                <a:solidFill>
                  <a:srgbClr val="000000"/>
                </a:solidFill>
                <a:effectLst/>
                <a:latin typeface="Google Sans"/>
              </a:rPr>
              <a:t>An overarching benefit is the promotion of privacy. By proactively working to keep your data and your customers' data safe, you build an environment of privacy that your clients can trust.</a:t>
            </a:r>
            <a:endParaRPr lang="en-IN" sz="1800" b="1" dirty="0">
              <a:latin typeface="Google Sans"/>
            </a:endParaRPr>
          </a:p>
        </p:txBody>
      </p:sp>
      <p:sp>
        <p:nvSpPr>
          <p:cNvPr id="3" name="Slide Number Placeholder 2">
            <a:extLst>
              <a:ext uri="{FF2B5EF4-FFF2-40B4-BE49-F238E27FC236}">
                <a16:creationId xmlns:a16="http://schemas.microsoft.com/office/drawing/2014/main" id="{3A28BE47-9B69-A8E1-ECFD-4BF65083FF37}"/>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4" name="Footer Placeholder 3">
            <a:extLst>
              <a:ext uri="{FF2B5EF4-FFF2-40B4-BE49-F238E27FC236}">
                <a16:creationId xmlns:a16="http://schemas.microsoft.com/office/drawing/2014/main" id="{78B0D6D7-1F50-8065-3490-602C049FB357}"/>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E25F04B8-0232-9DC4-0CA1-2BABD4592E45}"/>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80137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25">
          <a:fgClr>
            <a:schemeClr val="bg1">
              <a:lumMod val="5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3057-B29E-D180-6FEE-1B294253F2EC}"/>
              </a:ext>
            </a:extLst>
          </p:cNvPr>
          <p:cNvSpPr>
            <a:spLocks noGrp="1"/>
          </p:cNvSpPr>
          <p:nvPr>
            <p:ph type="title"/>
          </p:nvPr>
        </p:nvSpPr>
        <p:spPr>
          <a:xfrm>
            <a:off x="89451" y="512064"/>
            <a:ext cx="11966713" cy="1014984"/>
          </a:xfrm>
        </p:spPr>
        <p:txBody>
          <a:bodyPr/>
          <a:lstStyle/>
          <a:p>
            <a:r>
              <a:rPr lang="en-IN" sz="5400" b="1" u="sng" dirty="0">
                <a:latin typeface="Google Sans"/>
              </a:rPr>
              <a:t>DISADVANTAGES OF A FIREWALL</a:t>
            </a:r>
          </a:p>
        </p:txBody>
      </p:sp>
      <p:sp>
        <p:nvSpPr>
          <p:cNvPr id="3" name="Text Placeholder 2">
            <a:extLst>
              <a:ext uri="{FF2B5EF4-FFF2-40B4-BE49-F238E27FC236}">
                <a16:creationId xmlns:a16="http://schemas.microsoft.com/office/drawing/2014/main" id="{5FBE6C4B-5EF8-DA40-E284-237A688986FE}"/>
              </a:ext>
            </a:extLst>
          </p:cNvPr>
          <p:cNvSpPr>
            <a:spLocks noGrp="1"/>
          </p:cNvSpPr>
          <p:nvPr>
            <p:ph type="body" sz="quarter" idx="14"/>
          </p:nvPr>
        </p:nvSpPr>
        <p:spPr>
          <a:xfrm>
            <a:off x="685800" y="1527048"/>
            <a:ext cx="3246120" cy="4416552"/>
          </a:xfrm>
        </p:spPr>
        <p:txBody>
          <a:bodyPr/>
          <a:lstStyle/>
          <a:p>
            <a:r>
              <a:rPr lang="en-IN" b="1" i="0" u="sng" dirty="0">
                <a:solidFill>
                  <a:srgbClr val="323E48"/>
                </a:solidFill>
                <a:effectLst/>
                <a:latin typeface="Google Sans"/>
              </a:rPr>
              <a:t>Application Awareness Limitations:</a:t>
            </a:r>
          </a:p>
          <a:p>
            <a:endParaRPr lang="en-IN" dirty="0"/>
          </a:p>
        </p:txBody>
      </p:sp>
      <p:sp>
        <p:nvSpPr>
          <p:cNvPr id="4" name="Content Placeholder 3">
            <a:extLst>
              <a:ext uri="{FF2B5EF4-FFF2-40B4-BE49-F238E27FC236}">
                <a16:creationId xmlns:a16="http://schemas.microsoft.com/office/drawing/2014/main" id="{A7DDAEFE-E334-01E1-41C6-3CCBC97FDEAA}"/>
              </a:ext>
            </a:extLst>
          </p:cNvPr>
          <p:cNvSpPr>
            <a:spLocks noGrp="1"/>
          </p:cNvSpPr>
          <p:nvPr>
            <p:ph sz="half" idx="2"/>
          </p:nvPr>
        </p:nvSpPr>
        <p:spPr>
          <a:xfrm>
            <a:off x="932688" y="2542033"/>
            <a:ext cx="2743200" cy="3187436"/>
          </a:xfrm>
        </p:spPr>
        <p:txBody>
          <a:bodyPr/>
          <a:lstStyle/>
          <a:p>
            <a:r>
              <a:rPr lang="en-IN" b="1" i="0" dirty="0">
                <a:solidFill>
                  <a:srgbClr val="000000"/>
                </a:solidFill>
                <a:effectLst/>
                <a:latin typeface="Google Sans"/>
              </a:rPr>
              <a:t>Traditional firewalls lack the ability to go as deep as NGFWs, especially when it comes to applications. NGFWs allow the user to see which applications are being used across the network and enable the ability to control specific usage within those applications. With a traditional firewall, the flexibility to control access this deep is not available. </a:t>
            </a:r>
            <a:endParaRPr lang="en-IN" b="1" dirty="0">
              <a:latin typeface="Google Sans"/>
            </a:endParaRPr>
          </a:p>
        </p:txBody>
      </p:sp>
      <p:sp>
        <p:nvSpPr>
          <p:cNvPr id="5" name="Text Placeholder 4">
            <a:extLst>
              <a:ext uri="{FF2B5EF4-FFF2-40B4-BE49-F238E27FC236}">
                <a16:creationId xmlns:a16="http://schemas.microsoft.com/office/drawing/2014/main" id="{570BE32A-819A-2144-EB24-2EFAE3C3EF16}"/>
              </a:ext>
            </a:extLst>
          </p:cNvPr>
          <p:cNvSpPr>
            <a:spLocks noGrp="1"/>
          </p:cNvSpPr>
          <p:nvPr>
            <p:ph type="body" sz="quarter" idx="16"/>
          </p:nvPr>
        </p:nvSpPr>
        <p:spPr>
          <a:xfrm>
            <a:off x="4480560" y="1527049"/>
            <a:ext cx="3246120" cy="4818888"/>
          </a:xfrm>
        </p:spPr>
        <p:txBody>
          <a:bodyPr/>
          <a:lstStyle/>
          <a:p>
            <a:r>
              <a:rPr lang="en-IN" b="1" i="0" dirty="0">
                <a:solidFill>
                  <a:srgbClr val="323E48"/>
                </a:solidFill>
                <a:effectLst/>
                <a:latin typeface="Inter"/>
              </a:rPr>
              <a:t> </a:t>
            </a:r>
            <a:r>
              <a:rPr lang="en-IN" b="1" i="0" u="sng" dirty="0">
                <a:solidFill>
                  <a:srgbClr val="323E48"/>
                </a:solidFill>
                <a:effectLst/>
                <a:latin typeface="Google Sans"/>
              </a:rPr>
              <a:t>Issues with Network Speed:</a:t>
            </a:r>
          </a:p>
          <a:p>
            <a:endParaRPr lang="en-IN" dirty="0"/>
          </a:p>
        </p:txBody>
      </p:sp>
      <p:sp>
        <p:nvSpPr>
          <p:cNvPr id="6" name="Content Placeholder 5">
            <a:extLst>
              <a:ext uri="{FF2B5EF4-FFF2-40B4-BE49-F238E27FC236}">
                <a16:creationId xmlns:a16="http://schemas.microsoft.com/office/drawing/2014/main" id="{F51ED0CC-ADB8-8AB0-82C0-9F0FD1BE16D8}"/>
              </a:ext>
            </a:extLst>
          </p:cNvPr>
          <p:cNvSpPr>
            <a:spLocks noGrp="1"/>
          </p:cNvSpPr>
          <p:nvPr>
            <p:ph sz="half" idx="13"/>
          </p:nvPr>
        </p:nvSpPr>
        <p:spPr>
          <a:xfrm>
            <a:off x="4715873" y="2542033"/>
            <a:ext cx="2743200" cy="3803903"/>
          </a:xfrm>
        </p:spPr>
        <p:txBody>
          <a:bodyPr/>
          <a:lstStyle/>
          <a:p>
            <a:r>
              <a:rPr lang="en-IN" sz="2000" b="1" i="0" dirty="0">
                <a:solidFill>
                  <a:srgbClr val="000000"/>
                </a:solidFill>
                <a:effectLst/>
                <a:latin typeface="Google Sans"/>
              </a:rPr>
              <a:t>Speed is an issue. Many traditional firewalls create a bottleneck at the data inspection points, which can slow down your operation and cost you money. For operations expecting to scale, add more rules, policies, and security protocols, this is not ideal. </a:t>
            </a:r>
            <a:endParaRPr lang="en-IN" sz="1800" b="1" dirty="0">
              <a:latin typeface="Google Sans"/>
            </a:endParaRPr>
          </a:p>
        </p:txBody>
      </p:sp>
      <p:sp>
        <p:nvSpPr>
          <p:cNvPr id="7" name="Text Placeholder 6">
            <a:extLst>
              <a:ext uri="{FF2B5EF4-FFF2-40B4-BE49-F238E27FC236}">
                <a16:creationId xmlns:a16="http://schemas.microsoft.com/office/drawing/2014/main" id="{3C0E1874-B40A-EBE7-406E-8CE8B689E72D}"/>
              </a:ext>
            </a:extLst>
          </p:cNvPr>
          <p:cNvSpPr>
            <a:spLocks noGrp="1"/>
          </p:cNvSpPr>
          <p:nvPr>
            <p:ph type="body" sz="quarter" idx="19"/>
          </p:nvPr>
        </p:nvSpPr>
        <p:spPr>
          <a:xfrm>
            <a:off x="8247888" y="1527049"/>
            <a:ext cx="3246120" cy="5002960"/>
          </a:xfrm>
        </p:spPr>
        <p:txBody>
          <a:bodyPr/>
          <a:lstStyle/>
          <a:p>
            <a:r>
              <a:rPr lang="en-IN" b="1" i="0" dirty="0">
                <a:solidFill>
                  <a:srgbClr val="323E48"/>
                </a:solidFill>
                <a:effectLst/>
                <a:latin typeface="Inter"/>
              </a:rPr>
              <a:t> </a:t>
            </a:r>
            <a:r>
              <a:rPr lang="en-IN" sz="2400" b="1" i="0" u="sng" dirty="0">
                <a:solidFill>
                  <a:srgbClr val="323E48"/>
                </a:solidFill>
                <a:effectLst/>
                <a:latin typeface="Google Sans"/>
              </a:rPr>
              <a:t>Logistical Drawbacks: </a:t>
            </a:r>
          </a:p>
          <a:p>
            <a:endParaRPr lang="en-IN" dirty="0"/>
          </a:p>
        </p:txBody>
      </p:sp>
      <p:sp>
        <p:nvSpPr>
          <p:cNvPr id="8" name="Content Placeholder 7">
            <a:extLst>
              <a:ext uri="{FF2B5EF4-FFF2-40B4-BE49-F238E27FC236}">
                <a16:creationId xmlns:a16="http://schemas.microsoft.com/office/drawing/2014/main" id="{820DC100-DF89-9EA6-5F3F-B347A0FD1E08}"/>
              </a:ext>
            </a:extLst>
          </p:cNvPr>
          <p:cNvSpPr>
            <a:spLocks noGrp="1"/>
          </p:cNvSpPr>
          <p:nvPr>
            <p:ph sz="half" idx="20"/>
          </p:nvPr>
        </p:nvSpPr>
        <p:spPr>
          <a:xfrm>
            <a:off x="8489914" y="2379407"/>
            <a:ext cx="2743200" cy="4021498"/>
          </a:xfrm>
        </p:spPr>
        <p:txBody>
          <a:bodyPr/>
          <a:lstStyle/>
          <a:p>
            <a:pPr algn="l"/>
            <a:r>
              <a:rPr lang="en-IN" sz="2000" b="1" i="0" dirty="0">
                <a:solidFill>
                  <a:srgbClr val="000000"/>
                </a:solidFill>
                <a:effectLst/>
                <a:latin typeface="Google Sans"/>
              </a:rPr>
              <a:t>Many traditional firewalls are not capable of adapting to the changing aspect of company systems and operations. They can be clunky, require extensive management and maintenance, and struggle to adapt to cloud-based environments. </a:t>
            </a:r>
            <a:endParaRPr lang="en-IN" sz="2000" b="1" dirty="0">
              <a:latin typeface="Google Sans"/>
            </a:endParaRPr>
          </a:p>
        </p:txBody>
      </p:sp>
      <p:sp>
        <p:nvSpPr>
          <p:cNvPr id="9" name="Slide Number Placeholder 8">
            <a:extLst>
              <a:ext uri="{FF2B5EF4-FFF2-40B4-BE49-F238E27FC236}">
                <a16:creationId xmlns:a16="http://schemas.microsoft.com/office/drawing/2014/main" id="{A6D2F914-4078-A0E8-8769-44F4D9381CC3}"/>
              </a:ext>
            </a:extLst>
          </p:cNvPr>
          <p:cNvSpPr>
            <a:spLocks noGrp="1"/>
          </p:cNvSpPr>
          <p:nvPr>
            <p:ph type="sldNum" sz="quarter" idx="12"/>
          </p:nvPr>
        </p:nvSpPr>
        <p:spPr/>
        <p:txBody>
          <a:bodyPr/>
          <a:lstStyle/>
          <a:p>
            <a:fld id="{8D0AFDD5-844D-364D-8AEC-50CF4D36D55D}" type="slidenum">
              <a:rPr lang="en-US" noProof="0" smtClean="0"/>
              <a:pPr/>
              <a:t>12</a:t>
            </a:fld>
            <a:endParaRPr lang="en-US" noProof="0"/>
          </a:p>
        </p:txBody>
      </p:sp>
      <p:sp>
        <p:nvSpPr>
          <p:cNvPr id="10" name="Footer Placeholder 9">
            <a:extLst>
              <a:ext uri="{FF2B5EF4-FFF2-40B4-BE49-F238E27FC236}">
                <a16:creationId xmlns:a16="http://schemas.microsoft.com/office/drawing/2014/main" id="{9A3B985E-BC5A-6A6A-222E-D7378CC46DC5}"/>
              </a:ext>
            </a:extLst>
          </p:cNvPr>
          <p:cNvSpPr>
            <a:spLocks noGrp="1"/>
          </p:cNvSpPr>
          <p:nvPr>
            <p:ph type="ftr" sz="quarter" idx="11"/>
          </p:nvPr>
        </p:nvSpPr>
        <p:spPr/>
        <p:txBody>
          <a:bodyPr/>
          <a:lstStyle/>
          <a:p>
            <a:r>
              <a:rPr lang="en-US" noProof="0"/>
              <a:t>Presentation title</a:t>
            </a:r>
          </a:p>
        </p:txBody>
      </p:sp>
      <p:sp>
        <p:nvSpPr>
          <p:cNvPr id="11" name="Date Placeholder 10">
            <a:extLst>
              <a:ext uri="{FF2B5EF4-FFF2-40B4-BE49-F238E27FC236}">
                <a16:creationId xmlns:a16="http://schemas.microsoft.com/office/drawing/2014/main" id="{E9C98044-A8C7-3AF0-181F-274CBE629F9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9379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ashHorz">
          <a:fgClr>
            <a:schemeClr val="bg1">
              <a:lumMod val="5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D4EC-EA9B-76E5-EDB3-DF6F9AFAF78E}"/>
              </a:ext>
            </a:extLst>
          </p:cNvPr>
          <p:cNvSpPr>
            <a:spLocks noGrp="1"/>
          </p:cNvSpPr>
          <p:nvPr>
            <p:ph type="title"/>
          </p:nvPr>
        </p:nvSpPr>
        <p:spPr/>
        <p:txBody>
          <a:bodyPr/>
          <a:lstStyle/>
          <a:p>
            <a:r>
              <a:rPr lang="en-IN" b="1" i="1" u="sng" dirty="0">
                <a:latin typeface="Google Sans"/>
              </a:rPr>
              <a:t>CONCLUSION</a:t>
            </a:r>
          </a:p>
        </p:txBody>
      </p:sp>
      <p:sp>
        <p:nvSpPr>
          <p:cNvPr id="9" name="Text Placeholder 8">
            <a:extLst>
              <a:ext uri="{FF2B5EF4-FFF2-40B4-BE49-F238E27FC236}">
                <a16:creationId xmlns:a16="http://schemas.microsoft.com/office/drawing/2014/main" id="{EF138E8B-8E50-E323-DDD2-523B38671AE3}"/>
              </a:ext>
            </a:extLst>
          </p:cNvPr>
          <p:cNvSpPr>
            <a:spLocks noGrp="1"/>
          </p:cNvSpPr>
          <p:nvPr>
            <p:ph type="body" sz="quarter" idx="14"/>
          </p:nvPr>
        </p:nvSpPr>
        <p:spPr/>
        <p:txBody>
          <a:bodyPr/>
          <a:lstStyle/>
          <a:p>
            <a:r>
              <a:rPr lang="en-IN" sz="2800" b="1" i="1" u="sng" dirty="0">
                <a:latin typeface="Google Sans"/>
              </a:rPr>
              <a:t>Summary:</a:t>
            </a:r>
          </a:p>
        </p:txBody>
      </p:sp>
      <p:sp>
        <p:nvSpPr>
          <p:cNvPr id="7" name="Content Placeholder 6">
            <a:extLst>
              <a:ext uri="{FF2B5EF4-FFF2-40B4-BE49-F238E27FC236}">
                <a16:creationId xmlns:a16="http://schemas.microsoft.com/office/drawing/2014/main" id="{8CCCE2C6-3161-4D10-A3FE-4EE1422B57F3}"/>
              </a:ext>
            </a:extLst>
          </p:cNvPr>
          <p:cNvSpPr>
            <a:spLocks noGrp="1"/>
          </p:cNvSpPr>
          <p:nvPr>
            <p:ph sz="half" idx="2"/>
          </p:nvPr>
        </p:nvSpPr>
        <p:spPr/>
        <p:txBody>
          <a:bodyPr/>
          <a:lstStyle/>
          <a:p>
            <a:r>
              <a:rPr lang="en-IN" sz="2000" b="1" i="0" dirty="0">
                <a:solidFill>
                  <a:srgbClr val="202124"/>
                </a:solidFill>
                <a:effectLst/>
                <a:latin typeface="Google Sans"/>
              </a:rPr>
              <a:t>A firewall is </a:t>
            </a:r>
            <a:r>
              <a:rPr lang="en-IN" sz="2000" b="1" i="0" dirty="0">
                <a:solidFill>
                  <a:srgbClr val="040C28"/>
                </a:solidFill>
                <a:effectLst/>
                <a:latin typeface="Google Sans"/>
              </a:rPr>
              <a:t>a network security device that monitors incoming and outgoing network traffic and decides whether to allow or block specific traffic based on a defined set of security rules</a:t>
            </a:r>
            <a:endParaRPr lang="en-IN" sz="2000" b="1" dirty="0">
              <a:latin typeface="Google Sans"/>
            </a:endParaRPr>
          </a:p>
        </p:txBody>
      </p:sp>
      <p:sp>
        <p:nvSpPr>
          <p:cNvPr id="10" name="Text Placeholder 9">
            <a:extLst>
              <a:ext uri="{FF2B5EF4-FFF2-40B4-BE49-F238E27FC236}">
                <a16:creationId xmlns:a16="http://schemas.microsoft.com/office/drawing/2014/main" id="{FD0971BC-8503-B290-F616-719E65785860}"/>
              </a:ext>
            </a:extLst>
          </p:cNvPr>
          <p:cNvSpPr>
            <a:spLocks noGrp="1"/>
          </p:cNvSpPr>
          <p:nvPr>
            <p:ph type="body" sz="quarter" idx="16"/>
          </p:nvPr>
        </p:nvSpPr>
        <p:spPr/>
        <p:txBody>
          <a:bodyPr/>
          <a:lstStyle/>
          <a:p>
            <a:r>
              <a:rPr lang="en-IN" sz="2800" b="1" u="sng" dirty="0">
                <a:latin typeface="Google Sans"/>
              </a:rPr>
              <a:t>Conclusion:</a:t>
            </a:r>
          </a:p>
        </p:txBody>
      </p:sp>
      <p:sp>
        <p:nvSpPr>
          <p:cNvPr id="8" name="Content Placeholder 7">
            <a:extLst>
              <a:ext uri="{FF2B5EF4-FFF2-40B4-BE49-F238E27FC236}">
                <a16:creationId xmlns:a16="http://schemas.microsoft.com/office/drawing/2014/main" id="{F8CB70F4-9D1C-E6A2-4D7A-C7EB0F7AC660}"/>
              </a:ext>
            </a:extLst>
          </p:cNvPr>
          <p:cNvSpPr>
            <a:spLocks noGrp="1"/>
          </p:cNvSpPr>
          <p:nvPr>
            <p:ph sz="half" idx="13"/>
          </p:nvPr>
        </p:nvSpPr>
        <p:spPr/>
        <p:txBody>
          <a:bodyPr/>
          <a:lstStyle/>
          <a:p>
            <a:r>
              <a:rPr lang="en-IN" b="1" i="0" dirty="0">
                <a:solidFill>
                  <a:srgbClr val="040C28"/>
                </a:solidFill>
                <a:effectLst/>
                <a:latin typeface="Google Sans"/>
              </a:rPr>
              <a:t>A firewall is the most important aspect of overall security, since it enforces authentication upon all users, and all inbound and outbound traffic is monitored</a:t>
            </a:r>
            <a:r>
              <a:rPr lang="en-IN" b="1" i="0" dirty="0">
                <a:solidFill>
                  <a:srgbClr val="202124"/>
                </a:solidFill>
                <a:effectLst/>
                <a:latin typeface="Google Sans"/>
              </a:rPr>
              <a:t>. This module has discussed the types of firewalls, as well as the protocols, gateways, and devices used to increase security at the network level.</a:t>
            </a:r>
            <a:endParaRPr lang="en-IN" b="1" dirty="0">
              <a:latin typeface="Google Sans"/>
            </a:endParaRPr>
          </a:p>
        </p:txBody>
      </p:sp>
      <p:sp>
        <p:nvSpPr>
          <p:cNvPr id="11" name="Text Placeholder 10">
            <a:extLst>
              <a:ext uri="{FF2B5EF4-FFF2-40B4-BE49-F238E27FC236}">
                <a16:creationId xmlns:a16="http://schemas.microsoft.com/office/drawing/2014/main" id="{700932FD-6C9A-E0EE-C2E6-6C0B05404FEA}"/>
              </a:ext>
            </a:extLst>
          </p:cNvPr>
          <p:cNvSpPr>
            <a:spLocks noGrp="1"/>
          </p:cNvSpPr>
          <p:nvPr>
            <p:ph type="body" sz="quarter" idx="19"/>
          </p:nvPr>
        </p:nvSpPr>
        <p:spPr>
          <a:xfrm>
            <a:off x="8247888" y="1527049"/>
            <a:ext cx="3246120" cy="4416552"/>
          </a:xfrm>
        </p:spPr>
        <p:txBody>
          <a:bodyPr/>
          <a:lstStyle/>
          <a:p>
            <a:r>
              <a:rPr lang="en-IN" sz="2800" b="1" u="sng" dirty="0">
                <a:latin typeface="Google Sans"/>
              </a:rPr>
              <a:t>Final Remarks:</a:t>
            </a:r>
          </a:p>
        </p:txBody>
      </p:sp>
      <p:sp>
        <p:nvSpPr>
          <p:cNvPr id="12" name="Content Placeholder 11">
            <a:extLst>
              <a:ext uri="{FF2B5EF4-FFF2-40B4-BE49-F238E27FC236}">
                <a16:creationId xmlns:a16="http://schemas.microsoft.com/office/drawing/2014/main" id="{A5C84AB8-F9B0-8459-5163-6DD8183A39BE}"/>
              </a:ext>
            </a:extLst>
          </p:cNvPr>
          <p:cNvSpPr>
            <a:spLocks noGrp="1"/>
          </p:cNvSpPr>
          <p:nvPr>
            <p:ph sz="half" idx="20"/>
          </p:nvPr>
        </p:nvSpPr>
        <p:spPr>
          <a:xfrm>
            <a:off x="8489914" y="2507226"/>
            <a:ext cx="2743200" cy="3222242"/>
          </a:xfrm>
        </p:spPr>
        <p:txBody>
          <a:bodyPr/>
          <a:lstStyle/>
          <a:p>
            <a:r>
              <a:rPr lang="en-IN" sz="2400" b="1" i="0" dirty="0">
                <a:solidFill>
                  <a:srgbClr val="040C28"/>
                </a:solidFill>
                <a:effectLst/>
                <a:latin typeface="Google Sans"/>
              </a:rPr>
              <a:t>A firewall can improve privacy by blocking access to services and the Domain Name Service in addition to lowering risks to the internal network.</a:t>
            </a:r>
            <a:endParaRPr lang="en-IN" sz="2400" b="1" dirty="0">
              <a:latin typeface="Google Sans"/>
            </a:endParaRPr>
          </a:p>
        </p:txBody>
      </p:sp>
      <p:sp>
        <p:nvSpPr>
          <p:cNvPr id="3" name="Slide Number Placeholder 2">
            <a:extLst>
              <a:ext uri="{FF2B5EF4-FFF2-40B4-BE49-F238E27FC236}">
                <a16:creationId xmlns:a16="http://schemas.microsoft.com/office/drawing/2014/main" id="{F4F1966C-35F5-43AE-1F95-E40279F500B0}"/>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4" name="Footer Placeholder 3">
            <a:extLst>
              <a:ext uri="{FF2B5EF4-FFF2-40B4-BE49-F238E27FC236}">
                <a16:creationId xmlns:a16="http://schemas.microsoft.com/office/drawing/2014/main" id="{96280EB9-4EEA-F6C5-A709-E9F63261D9F9}"/>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B1663E40-615A-8721-A3DE-9F237FE0F023}"/>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36186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r>
              <a:rPr lang="en-US" sz="4800" b="1" dirty="0">
                <a:latin typeface="Google Sans"/>
              </a:rPr>
              <a:t>THANKYOU FOR BEING A PATIENT LISTENER.</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2862071" y="4334256"/>
            <a:ext cx="3735373" cy="585216"/>
          </a:xfrm>
        </p:spPr>
        <p:txBody>
          <a:bodyPr/>
          <a:lstStyle/>
          <a:p>
            <a:r>
              <a:rPr lang="en-US" altLang="zh-CN" sz="3200" b="1" dirty="0">
                <a:latin typeface="Google Sans"/>
              </a:rPr>
              <a:t>~NIKHIL KHANTWAL</a:t>
            </a:r>
          </a:p>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14</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328266" y="1255908"/>
            <a:ext cx="4873752" cy="1709928"/>
          </a:xfrm>
        </p:spPr>
        <p:txBody>
          <a:bodyPr/>
          <a:lstStyle/>
          <a:p>
            <a:br>
              <a:rPr lang="en-US" dirty="0"/>
            </a:br>
            <a:r>
              <a:rPr lang="en-US" b="1" dirty="0">
                <a:latin typeface="Google Sans"/>
              </a:rPr>
              <a:t>Thank you</a:t>
            </a:r>
          </a:p>
        </p:txBody>
      </p:sp>
      <p:pic>
        <p:nvPicPr>
          <p:cNvPr id="33" name="Picture Placeholder 32">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l="7194" r="7194"/>
          <a:stretch/>
        </p:blipFill>
        <p:spPr>
          <a:xfrm>
            <a:off x="6443482" y="812292"/>
            <a:ext cx="4636008" cy="4928616"/>
          </a:xfrm>
        </p:spPr>
      </p:pic>
      <p:sp>
        <p:nvSpPr>
          <p:cNvPr id="3" name="Subtitle 2">
            <a:extLst>
              <a:ext uri="{FF2B5EF4-FFF2-40B4-BE49-F238E27FC236}">
                <a16:creationId xmlns:a16="http://schemas.microsoft.com/office/drawing/2014/main" id="{B0A9605C-CCBB-5C2D-AC21-CC4843E7777F}"/>
              </a:ext>
            </a:extLst>
          </p:cNvPr>
          <p:cNvSpPr>
            <a:spLocks noGrp="1"/>
          </p:cNvSpPr>
          <p:nvPr>
            <p:ph type="subTitle" idx="1"/>
          </p:nvPr>
        </p:nvSpPr>
        <p:spPr/>
        <p:txBody>
          <a:bodyPr/>
          <a:lstStyle/>
          <a:p>
            <a:r>
              <a:rPr lang="en-IN" sz="4000" b="1" dirty="0">
                <a:latin typeface="Google Sans"/>
              </a:rPr>
              <a:t>~NIKHIL KHANTWAL</a:t>
            </a:r>
          </a:p>
        </p:txBody>
      </p:sp>
      <p:sp>
        <p:nvSpPr>
          <p:cNvPr id="4" name="TextBox 3">
            <a:extLst>
              <a:ext uri="{FF2B5EF4-FFF2-40B4-BE49-F238E27FC236}">
                <a16:creationId xmlns:a16="http://schemas.microsoft.com/office/drawing/2014/main" id="{14045DB9-EE64-D2DD-8CEE-97E9A7F4D3EC}"/>
              </a:ext>
            </a:extLst>
          </p:cNvPr>
          <p:cNvSpPr txBox="1"/>
          <p:nvPr/>
        </p:nvSpPr>
        <p:spPr>
          <a:xfrm>
            <a:off x="6443482" y="5740908"/>
            <a:ext cx="4636008" cy="230832"/>
          </a:xfrm>
          <a:prstGeom prst="rect">
            <a:avLst/>
          </a:prstGeom>
          <a:noFill/>
        </p:spPr>
        <p:txBody>
          <a:bodyPr wrap="square" rtlCol="0">
            <a:spAutoFit/>
          </a:bodyPr>
          <a:lstStyle/>
          <a:p>
            <a:r>
              <a:rPr lang="en-IN" sz="900">
                <a:hlinkClick r:id="rId3" tooltip="https://www.pngall.com/cybersecurity-png/"/>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b="1" u="sng"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b="1" dirty="0">
                <a:latin typeface="Google Sans"/>
              </a:rPr>
              <a:t>INTRODUCTION</a:t>
            </a:r>
          </a:p>
          <a:p>
            <a:r>
              <a:rPr lang="en-US" b="1" dirty="0">
                <a:latin typeface="Google Sans"/>
              </a:rPr>
              <a:t>TO FIREWALL &amp; CYBERSECURITY</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b="1" dirty="0">
                <a:latin typeface="Google Sans"/>
              </a:rPr>
              <a:t>HISTORY &amp; TYPES OF  FIREWALLS</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b="1" dirty="0">
                <a:latin typeface="Google Sans"/>
              </a:rPr>
              <a:t>FEATURES &amp; IMPORTANCE OF FIREWALLS</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79858" y="4326701"/>
            <a:ext cx="1947672" cy="2192086"/>
          </a:xfrm>
        </p:spPr>
        <p:txBody>
          <a:bodyPr/>
          <a:lstStyle/>
          <a:p>
            <a:r>
              <a:rPr lang="en-US" b="1" dirty="0">
                <a:latin typeface="Google Sans"/>
              </a:rPr>
              <a:t>ADVANTAGES &amp; DIS-ADVANTAGES OF FIREWALLS</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a:xfrm>
            <a:off x="9466008" y="4319943"/>
            <a:ext cx="1947672" cy="1127127"/>
          </a:xfrm>
        </p:spPr>
        <p:txBody>
          <a:bodyPr/>
          <a:lstStyle/>
          <a:p>
            <a:r>
              <a:rPr lang="en-US" b="1" dirty="0">
                <a:latin typeface="Google Sans"/>
              </a:rPr>
              <a:t>FUNCTIONS OF FIREWALLS</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905069"/>
            <a:ext cx="5038344" cy="1166327"/>
          </a:xfrm>
        </p:spPr>
        <p:txBody>
          <a:bodyPr/>
          <a:lstStyle/>
          <a:p>
            <a:r>
              <a:rPr lang="en-US" b="1" dirty="0">
                <a:latin typeface="Google Sans"/>
              </a:rPr>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886408" y="1987420"/>
            <a:ext cx="6279502" cy="3685591"/>
          </a:xfrm>
        </p:spPr>
        <p:txBody>
          <a:bodyPr/>
          <a:lstStyle/>
          <a:p>
            <a:pPr marL="340614" indent="-285750">
              <a:buFont typeface="Wingdings" panose="05000000000000000000" pitchFamily="2" charset="2"/>
              <a:buChar char="§"/>
            </a:pPr>
            <a:r>
              <a:rPr lang="en-IN" sz="1800" b="1" i="0" dirty="0">
                <a:solidFill>
                  <a:srgbClr val="333333"/>
                </a:solidFill>
                <a:effectLst/>
                <a:latin typeface="Google Sans"/>
              </a:rPr>
              <a:t>A Firewall is a network security device that monitors and filters incoming and outgoing network traffic based on an organization’s previously established security policies. At its most basic, a firewall is essentially the barrier that sits between a private internal network and the public Internet. A firewall’s main purpose is to allow non-threatening traffic in and to keep dangerous traffic out.</a:t>
            </a:r>
            <a:endParaRPr lang="en-US" sz="1800" b="1" i="0" dirty="0">
              <a:solidFill>
                <a:srgbClr val="333333"/>
              </a:solidFill>
              <a:effectLst/>
              <a:latin typeface="Google Sans"/>
            </a:endParaRPr>
          </a:p>
          <a:p>
            <a:pPr marL="340614" indent="-285750">
              <a:buFont typeface="Wingdings" panose="05000000000000000000" pitchFamily="2" charset="2"/>
              <a:buChar char="§"/>
            </a:pPr>
            <a:r>
              <a:rPr lang="en-IN" sz="1800" b="1" i="0" dirty="0">
                <a:solidFill>
                  <a:srgbClr val="202124"/>
                </a:solidFill>
                <a:effectLst/>
                <a:latin typeface="Google Sans"/>
              </a:rPr>
              <a:t>a part of a computer system that is designed to prevent people from getting information without authority but still allows them to receive information that is sent to them</a:t>
            </a:r>
            <a:endParaRPr lang="en-US" sz="1800" b="1" dirty="0">
              <a:latin typeface="Google Sans"/>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1600" r="21600"/>
          <a:stretch/>
        </p:blipFill>
        <p:spPr/>
      </p:pic>
      <p:sp>
        <p:nvSpPr>
          <p:cNvPr id="2" name="TextBox 1">
            <a:extLst>
              <a:ext uri="{FF2B5EF4-FFF2-40B4-BE49-F238E27FC236}">
                <a16:creationId xmlns:a16="http://schemas.microsoft.com/office/drawing/2014/main" id="{1A87689C-6181-2865-776E-0631345E7313}"/>
              </a:ext>
            </a:extLst>
          </p:cNvPr>
          <p:cNvSpPr txBox="1"/>
          <p:nvPr/>
        </p:nvSpPr>
        <p:spPr>
          <a:xfrm>
            <a:off x="8296656" y="6858000"/>
            <a:ext cx="3895344" cy="230832"/>
          </a:xfrm>
          <a:prstGeom prst="rect">
            <a:avLst/>
          </a:prstGeom>
          <a:noFill/>
        </p:spPr>
        <p:txBody>
          <a:bodyPr wrap="square" rtlCol="0">
            <a:spAutoFit/>
          </a:bodyPr>
          <a:lstStyle/>
          <a:p>
            <a:r>
              <a:rPr lang="en-IN" sz="900">
                <a:hlinkClick r:id="rId4" tooltip="https://commons.wikimedia.org/wiki/File:Money_Cash.jpg"/>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149289" y="177281"/>
            <a:ext cx="4618653" cy="6503437"/>
          </a:xfrm>
        </p:spPr>
        <p:txBody>
          <a:bodyPr/>
          <a:lstStyle/>
          <a:p>
            <a:pPr marL="342900" indent="-342900" algn="l">
              <a:buFont typeface="Wingdings" panose="05000000000000000000" pitchFamily="2" charset="2"/>
              <a:buChar char="Ø"/>
            </a:pPr>
            <a:r>
              <a:rPr lang="en-IN" sz="2400" b="1" i="0" dirty="0">
                <a:solidFill>
                  <a:srgbClr val="333333"/>
                </a:solidFill>
                <a:effectLst/>
                <a:latin typeface="Google Sans"/>
              </a:rPr>
              <a:t>HISTORY &amp; NEED FOR FIREWALLS:</a:t>
            </a:r>
            <a:br>
              <a:rPr lang="en-IN" sz="2400" b="1" i="0" dirty="0">
                <a:solidFill>
                  <a:srgbClr val="333333"/>
                </a:solidFill>
                <a:effectLst/>
                <a:latin typeface="Google Sans"/>
              </a:rPr>
            </a:br>
            <a:br>
              <a:rPr lang="en-IN" sz="2400" b="1" i="0" dirty="0">
                <a:solidFill>
                  <a:srgbClr val="333333"/>
                </a:solidFill>
                <a:effectLst/>
                <a:latin typeface="Google Sans"/>
              </a:rPr>
            </a:br>
            <a:r>
              <a:rPr lang="en-IN" sz="1800" b="1" i="0" dirty="0">
                <a:solidFill>
                  <a:srgbClr val="333333"/>
                </a:solidFill>
                <a:effectLst/>
                <a:latin typeface="Google Sans"/>
              </a:rPr>
              <a:t>1} Firewalls have existed since the late 1980’s and started out as packet filters, which were networks set up to examine packets, or bytes, transferred between computers. Though packet filtering firewalls are still in use today, firewalls have come a long way as technology has developed throughout the decades.</a:t>
            </a:r>
            <a:br>
              <a:rPr lang="en-IN" sz="1800" b="1" i="0" dirty="0">
                <a:solidFill>
                  <a:srgbClr val="333333"/>
                </a:solidFill>
                <a:effectLst/>
                <a:latin typeface="Google Sans"/>
              </a:rPr>
            </a:br>
            <a:br>
              <a:rPr lang="en-IN" sz="1800" b="1" i="0" dirty="0">
                <a:solidFill>
                  <a:srgbClr val="333333"/>
                </a:solidFill>
                <a:effectLst/>
                <a:latin typeface="Google Sans"/>
              </a:rPr>
            </a:br>
            <a:r>
              <a:rPr lang="en-IN" sz="1800" b="1" i="0" dirty="0">
                <a:solidFill>
                  <a:srgbClr val="333333"/>
                </a:solidFill>
                <a:effectLst/>
                <a:latin typeface="Google Sans"/>
              </a:rPr>
              <a:t>2}Back in 1993, Check Point CEO Gil Shwed introduced the first stateful inspection firewall, FireWall-1. Fast forward twenty-seven years, and a firewall is still an organization’s first line of defence against cyber attacks. Today’s firewalls, including Next Generation Firewalls and Network Firewalls support a wide variety of functions and capabilities with built-in features.</a:t>
            </a:r>
            <a:br>
              <a:rPr lang="en-US" sz="1800" b="1" dirty="0">
                <a:latin typeface="Google Sans"/>
              </a:rPr>
            </a:br>
            <a:br>
              <a:rPr lang="en-US" sz="1800" dirty="0"/>
            </a:br>
            <a:br>
              <a:rPr lang="en-US" sz="1800" dirty="0"/>
            </a:br>
            <a:br>
              <a:rPr lang="en-US" sz="2400" dirty="0"/>
            </a:br>
            <a:br>
              <a:rPr lang="en-US" sz="2400" dirty="0"/>
            </a:br>
            <a:br>
              <a:rPr lang="en-US" sz="2400" dirty="0"/>
            </a:br>
            <a:br>
              <a:rPr lang="en-US" sz="2400" dirty="0"/>
            </a:br>
            <a:endParaRPr lang="en-US" sz="2400" dirty="0"/>
          </a:p>
        </p:txBody>
      </p:sp>
      <p:pic>
        <p:nvPicPr>
          <p:cNvPr id="16" name="Picture Placeholder 15">
            <a:extLst>
              <a:ext uri="{FF2B5EF4-FFF2-40B4-BE49-F238E27FC236}">
                <a16:creationId xmlns:a16="http://schemas.microsoft.com/office/drawing/2014/main" id="{1AA3A0A8-F2C4-4E9E-F193-425FD8EA094D}"/>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a:stretch/>
        </p:blipFill>
        <p:spPr/>
      </p:pic>
      <p:sp>
        <p:nvSpPr>
          <p:cNvPr id="3" name="TextBox 2">
            <a:extLst>
              <a:ext uri="{FF2B5EF4-FFF2-40B4-BE49-F238E27FC236}">
                <a16:creationId xmlns:a16="http://schemas.microsoft.com/office/drawing/2014/main" id="{95425B3A-0017-E0E9-050B-98553A5BC128}"/>
              </a:ext>
            </a:extLst>
          </p:cNvPr>
          <p:cNvSpPr txBox="1"/>
          <p:nvPr/>
        </p:nvSpPr>
        <p:spPr>
          <a:xfrm>
            <a:off x="5001768" y="6318504"/>
            <a:ext cx="5897880" cy="230832"/>
          </a:xfrm>
          <a:prstGeom prst="rect">
            <a:avLst/>
          </a:prstGeom>
          <a:noFill/>
        </p:spPr>
        <p:txBody>
          <a:bodyPr wrap="square" rtlCol="0">
            <a:spAutoFit/>
          </a:bodyPr>
          <a:lstStyle/>
          <a:p>
            <a:r>
              <a:rPr lang="en-IN" sz="900">
                <a:hlinkClick r:id="rId4" tooltip="http://www.flickr.com/photos/purpleslog/2870445268/"/>
              </a:rPr>
              <a:t>This Photo</a:t>
            </a:r>
            <a:r>
              <a:rPr lang="en-IN" sz="900"/>
              <a:t> by Unknown Author is licensed under </a:t>
            </a:r>
            <a:r>
              <a:rPr lang="en-IN" sz="900">
                <a:hlinkClick r:id="rId5" tooltip="https://creativecommons.org/licenses/by/3.0/"/>
              </a:rPr>
              <a:t>CC BY</a:t>
            </a:r>
            <a:endParaRPr lang="en-IN" sz="900"/>
          </a:p>
        </p:txBody>
      </p:sp>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3534421-86C5-2B24-D853-DD5F0A99A780}"/>
              </a:ext>
            </a:extLst>
          </p:cNvPr>
          <p:cNvSpPr>
            <a:spLocks noGrp="1"/>
          </p:cNvSpPr>
          <p:nvPr>
            <p:ph type="body" sz="quarter" idx="14"/>
          </p:nvPr>
        </p:nvSpPr>
        <p:spPr>
          <a:xfrm>
            <a:off x="832104" y="1956816"/>
            <a:ext cx="3246120" cy="4482084"/>
          </a:xfrm>
        </p:spPr>
        <p:txBody>
          <a:bodyPr/>
          <a:lstStyle/>
          <a:p>
            <a:r>
              <a:rPr lang="en-US" b="1" u="sng" dirty="0"/>
              <a:t>Gen 1 Virus:</a:t>
            </a:r>
            <a:endParaRPr lang="en-IN" b="1" u="sng" dirty="0"/>
          </a:p>
        </p:txBody>
      </p:sp>
      <p:sp>
        <p:nvSpPr>
          <p:cNvPr id="26" name="Content Placeholder 25">
            <a:extLst>
              <a:ext uri="{FF2B5EF4-FFF2-40B4-BE49-F238E27FC236}">
                <a16:creationId xmlns:a16="http://schemas.microsoft.com/office/drawing/2014/main" id="{686582E7-B738-5646-97CB-4DA04D85F7AD}"/>
              </a:ext>
            </a:extLst>
          </p:cNvPr>
          <p:cNvSpPr>
            <a:spLocks noGrp="1"/>
          </p:cNvSpPr>
          <p:nvPr>
            <p:ph sz="half" idx="2"/>
          </p:nvPr>
        </p:nvSpPr>
        <p:spPr>
          <a:xfrm>
            <a:off x="932688" y="2733675"/>
            <a:ext cx="2743200" cy="2995793"/>
          </a:xfrm>
        </p:spPr>
        <p:txBody>
          <a:bodyPr/>
          <a:lstStyle/>
          <a:p>
            <a:pPr algn="l">
              <a:buFont typeface="Arial" panose="020B0604020202020204" pitchFamily="34" charset="0"/>
              <a:buChar char="•"/>
            </a:pPr>
            <a:r>
              <a:rPr lang="en-IN" sz="2000" b="1" i="0" dirty="0">
                <a:solidFill>
                  <a:srgbClr val="333333"/>
                </a:solidFill>
                <a:effectLst/>
                <a:latin typeface="Google Sans"/>
              </a:rPr>
              <a:t>Gen 1 Virus</a:t>
            </a:r>
          </a:p>
          <a:p>
            <a:pPr marL="742950" lvl="1" indent="-285750" algn="l">
              <a:buFont typeface="Arial" panose="020B0604020202020204" pitchFamily="34" charset="0"/>
              <a:buChar char="•"/>
            </a:pPr>
            <a:r>
              <a:rPr lang="en-IN" sz="2000" b="1" i="0" dirty="0">
                <a:solidFill>
                  <a:srgbClr val="333333"/>
                </a:solidFill>
                <a:effectLst/>
                <a:latin typeface="Google Sans"/>
              </a:rPr>
              <a:t>Generation 1, Late 1980’s, virus attacks on stand-alone PC’s affected all businesses and drove anti-virus products.</a:t>
            </a:r>
          </a:p>
          <a:p>
            <a:br>
              <a:rPr lang="en-IN" dirty="0"/>
            </a:br>
            <a:endParaRPr lang="en-IN" dirty="0"/>
          </a:p>
        </p:txBody>
      </p:sp>
      <p:sp>
        <p:nvSpPr>
          <p:cNvPr id="12" name="Text Placeholder 11">
            <a:extLst>
              <a:ext uri="{FF2B5EF4-FFF2-40B4-BE49-F238E27FC236}">
                <a16:creationId xmlns:a16="http://schemas.microsoft.com/office/drawing/2014/main" id="{B0B7F491-1F35-3075-8E76-FF51ADE4FE92}"/>
              </a:ext>
            </a:extLst>
          </p:cNvPr>
          <p:cNvSpPr>
            <a:spLocks noGrp="1"/>
          </p:cNvSpPr>
          <p:nvPr>
            <p:ph type="body" sz="quarter" idx="16"/>
          </p:nvPr>
        </p:nvSpPr>
        <p:spPr>
          <a:xfrm>
            <a:off x="4480560" y="1956816"/>
            <a:ext cx="3246120" cy="4482084"/>
          </a:xfrm>
        </p:spPr>
        <p:txBody>
          <a:bodyPr/>
          <a:lstStyle/>
          <a:p>
            <a:r>
              <a:rPr lang="en-US" b="1" u="sng" dirty="0"/>
              <a:t>Gen 2 Virus:</a:t>
            </a:r>
            <a:endParaRPr lang="en-IN" b="1" u="sng" dirty="0"/>
          </a:p>
        </p:txBody>
      </p:sp>
      <p:sp>
        <p:nvSpPr>
          <p:cNvPr id="27" name="Content Placeholder 26">
            <a:extLst>
              <a:ext uri="{FF2B5EF4-FFF2-40B4-BE49-F238E27FC236}">
                <a16:creationId xmlns:a16="http://schemas.microsoft.com/office/drawing/2014/main" id="{3556D9CE-2DA8-CB02-5FA2-99748C1E94DE}"/>
              </a:ext>
            </a:extLst>
          </p:cNvPr>
          <p:cNvSpPr>
            <a:spLocks noGrp="1"/>
          </p:cNvSpPr>
          <p:nvPr>
            <p:ph sz="half" idx="13"/>
          </p:nvPr>
        </p:nvSpPr>
        <p:spPr>
          <a:xfrm>
            <a:off x="4715873" y="2809875"/>
            <a:ext cx="2743200" cy="3629025"/>
          </a:xfrm>
        </p:spPr>
        <p:txBody>
          <a:bodyPr/>
          <a:lstStyle/>
          <a:p>
            <a:pPr algn="l">
              <a:buFont typeface="Arial" panose="020B0604020202020204" pitchFamily="34" charset="0"/>
              <a:buChar char="•"/>
            </a:pPr>
            <a:r>
              <a:rPr lang="en-IN" sz="2000" b="1" i="0" dirty="0">
                <a:solidFill>
                  <a:srgbClr val="333333"/>
                </a:solidFill>
                <a:effectLst/>
                <a:latin typeface="Google Sans"/>
              </a:rPr>
              <a:t>Gen 2 Networks</a:t>
            </a:r>
          </a:p>
          <a:p>
            <a:pPr marL="742950" lvl="1" indent="-285750" algn="l">
              <a:buFont typeface="Arial" panose="020B0604020202020204" pitchFamily="34" charset="0"/>
              <a:buChar char="•"/>
            </a:pPr>
            <a:r>
              <a:rPr lang="en-IN" sz="2000" b="1" i="0" dirty="0">
                <a:solidFill>
                  <a:srgbClr val="333333"/>
                </a:solidFill>
                <a:effectLst/>
                <a:latin typeface="Google Sans"/>
              </a:rPr>
              <a:t>Generation 2, Mid 1990’s, attacks from the internet affected all business and drove creation of the firewall.</a:t>
            </a:r>
          </a:p>
          <a:p>
            <a:br>
              <a:rPr lang="en-IN" dirty="0"/>
            </a:br>
            <a:endParaRPr lang="en-IN" b="1" i="0" dirty="0">
              <a:solidFill>
                <a:srgbClr val="202124"/>
              </a:solidFill>
              <a:effectLst/>
              <a:latin typeface="Google Sans"/>
            </a:endParaRPr>
          </a:p>
        </p:txBody>
      </p:sp>
      <p:sp>
        <p:nvSpPr>
          <p:cNvPr id="9" name="Text Placeholder 8">
            <a:extLst>
              <a:ext uri="{FF2B5EF4-FFF2-40B4-BE49-F238E27FC236}">
                <a16:creationId xmlns:a16="http://schemas.microsoft.com/office/drawing/2014/main" id="{6A85FDFA-D946-4648-29BE-90B0EF025585}"/>
              </a:ext>
            </a:extLst>
          </p:cNvPr>
          <p:cNvSpPr>
            <a:spLocks noGrp="1"/>
          </p:cNvSpPr>
          <p:nvPr>
            <p:ph type="body" sz="quarter" idx="19"/>
          </p:nvPr>
        </p:nvSpPr>
        <p:spPr>
          <a:xfrm>
            <a:off x="8247888" y="1887793"/>
            <a:ext cx="3246120" cy="4551107"/>
          </a:xfrm>
        </p:spPr>
        <p:txBody>
          <a:bodyPr/>
          <a:lstStyle/>
          <a:p>
            <a:r>
              <a:rPr lang="en-US" b="1" u="sng" dirty="0"/>
              <a:t>Gen 3 Virus:</a:t>
            </a:r>
            <a:endParaRPr lang="en-IN" b="1" u="sng" dirty="0"/>
          </a:p>
        </p:txBody>
      </p:sp>
      <p:sp>
        <p:nvSpPr>
          <p:cNvPr id="28" name="Content Placeholder 27">
            <a:extLst>
              <a:ext uri="{FF2B5EF4-FFF2-40B4-BE49-F238E27FC236}">
                <a16:creationId xmlns:a16="http://schemas.microsoft.com/office/drawing/2014/main" id="{FCBCF239-1E47-4893-1969-5A9780084F03}"/>
              </a:ext>
            </a:extLst>
          </p:cNvPr>
          <p:cNvSpPr>
            <a:spLocks noGrp="1"/>
          </p:cNvSpPr>
          <p:nvPr>
            <p:ph sz="half" idx="20"/>
          </p:nvPr>
        </p:nvSpPr>
        <p:spPr>
          <a:xfrm>
            <a:off x="8489914" y="2330245"/>
            <a:ext cx="2743200" cy="4015692"/>
          </a:xfrm>
        </p:spPr>
        <p:txBody>
          <a:bodyPr/>
          <a:lstStyle/>
          <a:p>
            <a:pPr algn="l"/>
            <a:endParaRPr lang="en-IN" sz="2000" b="1" i="0" dirty="0">
              <a:solidFill>
                <a:srgbClr val="333333"/>
              </a:solidFill>
              <a:effectLst/>
              <a:latin typeface="Google Sans"/>
            </a:endParaRPr>
          </a:p>
          <a:p>
            <a:pPr marL="742950" lvl="1" indent="-285750" algn="l">
              <a:buFont typeface="Arial" panose="020B0604020202020204" pitchFamily="34" charset="0"/>
              <a:buChar char="•"/>
            </a:pPr>
            <a:r>
              <a:rPr lang="en-IN" sz="2000" b="1" i="0" dirty="0">
                <a:solidFill>
                  <a:srgbClr val="333333"/>
                </a:solidFill>
                <a:effectLst/>
                <a:latin typeface="Google Sans"/>
              </a:rPr>
              <a:t>Generation 3, Early 2000’s, exploiting vulnerabilities in applications which affected most businesses and drove Intrusion Prevention Systems Products (IPS).</a:t>
            </a:r>
          </a:p>
          <a:p>
            <a:pPr marL="285750" indent="-285750">
              <a:buFont typeface="Wingdings" panose="05000000000000000000" pitchFamily="2" charset="2"/>
              <a:buChar char="Ø"/>
            </a:pPr>
            <a:endParaRPr lang="en-IN" b="1" dirty="0"/>
          </a:p>
        </p:txBody>
      </p:sp>
      <p:sp>
        <p:nvSpPr>
          <p:cNvPr id="3" name="Title 2">
            <a:extLst>
              <a:ext uri="{FF2B5EF4-FFF2-40B4-BE49-F238E27FC236}">
                <a16:creationId xmlns:a16="http://schemas.microsoft.com/office/drawing/2014/main" id="{D9CC5E39-96B4-91EF-3325-A486678DB909}"/>
              </a:ext>
            </a:extLst>
          </p:cNvPr>
          <p:cNvSpPr>
            <a:spLocks noGrp="1"/>
          </p:cNvSpPr>
          <p:nvPr>
            <p:ph type="title"/>
          </p:nvPr>
        </p:nvSpPr>
        <p:spPr/>
        <p:txBody>
          <a:bodyPr/>
          <a:lstStyle/>
          <a:p>
            <a:r>
              <a:rPr lang="en-US" b="1" u="sng" dirty="0">
                <a:latin typeface="Google Sans"/>
              </a:rPr>
              <a:t>FIREWALL HISTORY</a:t>
            </a:r>
            <a:endParaRPr lang="en-IN" b="1" u="sng" dirty="0">
              <a:latin typeface="Google Sans"/>
            </a:endParaRPr>
          </a:p>
        </p:txBody>
      </p:sp>
    </p:spTree>
    <p:extLst>
      <p:ext uri="{BB962C8B-B14F-4D97-AF65-F5344CB8AC3E}">
        <p14:creationId xmlns:p14="http://schemas.microsoft.com/office/powerpoint/2010/main" val="288856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7C93E72-084A-D374-55F5-94E8541B548D}"/>
              </a:ext>
            </a:extLst>
          </p:cNvPr>
          <p:cNvSpPr>
            <a:spLocks noGrp="1"/>
          </p:cNvSpPr>
          <p:nvPr>
            <p:ph type="title"/>
          </p:nvPr>
        </p:nvSpPr>
        <p:spPr>
          <a:xfrm>
            <a:off x="85725" y="512064"/>
            <a:ext cx="11991975" cy="1014984"/>
          </a:xfrm>
        </p:spPr>
        <p:txBody>
          <a:bodyPr/>
          <a:lstStyle/>
          <a:p>
            <a:r>
              <a:rPr lang="en-US" sz="4800" b="1" i="1" u="sng" dirty="0"/>
              <a:t>HISTORY OF FIREWALLS</a:t>
            </a:r>
            <a:endParaRPr lang="en-IN" sz="4800" b="1" i="1" u="sng" dirty="0"/>
          </a:p>
        </p:txBody>
      </p:sp>
      <p:sp>
        <p:nvSpPr>
          <p:cNvPr id="14" name="Text Placeholder 13">
            <a:extLst>
              <a:ext uri="{FF2B5EF4-FFF2-40B4-BE49-F238E27FC236}">
                <a16:creationId xmlns:a16="http://schemas.microsoft.com/office/drawing/2014/main" id="{7D4FB44E-2CA3-8BEF-DB43-5BB763BCA27B}"/>
              </a:ext>
            </a:extLst>
          </p:cNvPr>
          <p:cNvSpPr>
            <a:spLocks noGrp="1"/>
          </p:cNvSpPr>
          <p:nvPr>
            <p:ph type="body" sz="quarter" idx="14"/>
          </p:nvPr>
        </p:nvSpPr>
        <p:spPr>
          <a:xfrm>
            <a:off x="685800" y="1700981"/>
            <a:ext cx="5048882" cy="4242619"/>
          </a:xfrm>
        </p:spPr>
        <p:txBody>
          <a:bodyPr/>
          <a:lstStyle/>
          <a:p>
            <a:r>
              <a:rPr lang="en-IN" sz="2800" b="1" i="0" u="sng" dirty="0">
                <a:solidFill>
                  <a:srgbClr val="333333"/>
                </a:solidFill>
                <a:effectLst/>
                <a:latin typeface="DIN"/>
              </a:rPr>
              <a:t>Gen 4 Payload:</a:t>
            </a:r>
            <a:endParaRPr lang="en-IN" sz="2800" b="1" u="sng" dirty="0"/>
          </a:p>
        </p:txBody>
      </p:sp>
      <p:sp>
        <p:nvSpPr>
          <p:cNvPr id="13" name="Content Placeholder 12">
            <a:extLst>
              <a:ext uri="{FF2B5EF4-FFF2-40B4-BE49-F238E27FC236}">
                <a16:creationId xmlns:a16="http://schemas.microsoft.com/office/drawing/2014/main" id="{5A78E074-C311-9C60-29BA-79ADB536B4C0}"/>
              </a:ext>
            </a:extLst>
          </p:cNvPr>
          <p:cNvSpPr>
            <a:spLocks noGrp="1"/>
          </p:cNvSpPr>
          <p:nvPr>
            <p:ph sz="half" idx="2"/>
          </p:nvPr>
        </p:nvSpPr>
        <p:spPr>
          <a:xfrm>
            <a:off x="932688" y="2703871"/>
            <a:ext cx="4604512" cy="3025597"/>
          </a:xfrm>
        </p:spPr>
        <p:txBody>
          <a:bodyPr/>
          <a:lstStyle/>
          <a:p>
            <a:pPr marL="285750" indent="-285750" algn="l">
              <a:buFont typeface="Wingdings" panose="05000000000000000000" pitchFamily="2" charset="2"/>
              <a:buChar char="Ø"/>
            </a:pPr>
            <a:r>
              <a:rPr lang="en-IN" sz="2400" b="1" dirty="0">
                <a:latin typeface="Google Sans"/>
              </a:rPr>
              <a:t>Generation 4, Approx. 2010, rise of targeted, unknown, evasive, polymorphic attacks which affected most businesses and drove anti-bot and sandboxing products.</a:t>
            </a:r>
          </a:p>
        </p:txBody>
      </p:sp>
      <p:sp>
        <p:nvSpPr>
          <p:cNvPr id="15" name="Text Placeholder 14">
            <a:extLst>
              <a:ext uri="{FF2B5EF4-FFF2-40B4-BE49-F238E27FC236}">
                <a16:creationId xmlns:a16="http://schemas.microsoft.com/office/drawing/2014/main" id="{B448ECBF-CC59-0788-4243-31099FE46461}"/>
              </a:ext>
            </a:extLst>
          </p:cNvPr>
          <p:cNvSpPr>
            <a:spLocks noGrp="1"/>
          </p:cNvSpPr>
          <p:nvPr>
            <p:ph type="body" sz="quarter" idx="19"/>
          </p:nvPr>
        </p:nvSpPr>
        <p:spPr/>
        <p:txBody>
          <a:bodyPr/>
          <a:lstStyle/>
          <a:p>
            <a:r>
              <a:rPr lang="en-IN" sz="2800" b="1" i="0" u="sng" dirty="0">
                <a:solidFill>
                  <a:srgbClr val="333333"/>
                </a:solidFill>
                <a:effectLst/>
                <a:latin typeface="DIN"/>
              </a:rPr>
              <a:t>Gen 5 Mega:</a:t>
            </a:r>
            <a:endParaRPr lang="en-IN" sz="2800" u="sng" dirty="0"/>
          </a:p>
        </p:txBody>
      </p:sp>
      <p:sp>
        <p:nvSpPr>
          <p:cNvPr id="16" name="Content Placeholder 15">
            <a:extLst>
              <a:ext uri="{FF2B5EF4-FFF2-40B4-BE49-F238E27FC236}">
                <a16:creationId xmlns:a16="http://schemas.microsoft.com/office/drawing/2014/main" id="{646C073C-C623-F51A-4772-8D7222C51394}"/>
              </a:ext>
            </a:extLst>
          </p:cNvPr>
          <p:cNvSpPr>
            <a:spLocks noGrp="1"/>
          </p:cNvSpPr>
          <p:nvPr>
            <p:ph sz="half" idx="20"/>
          </p:nvPr>
        </p:nvSpPr>
        <p:spPr/>
        <p:txBody>
          <a:bodyPr/>
          <a:lstStyle/>
          <a:p>
            <a:pPr marL="285750" indent="-285750">
              <a:buFont typeface="Wingdings" panose="05000000000000000000" pitchFamily="2" charset="2"/>
              <a:buChar char="Ø"/>
            </a:pPr>
            <a:r>
              <a:rPr lang="en-IN" sz="2800" b="1" dirty="0">
                <a:latin typeface="Google Sans"/>
              </a:rPr>
              <a:t>Generation 5, Approx. 2017, large scale, multi-vector, mega attacks using advance attack tools and is driving advance threat prevention solutions.</a:t>
            </a:r>
          </a:p>
        </p:txBody>
      </p:sp>
      <p:sp>
        <p:nvSpPr>
          <p:cNvPr id="9" name="Slide Number Placeholder 8">
            <a:extLst>
              <a:ext uri="{FF2B5EF4-FFF2-40B4-BE49-F238E27FC236}">
                <a16:creationId xmlns:a16="http://schemas.microsoft.com/office/drawing/2014/main" id="{52A236F5-B5FC-0C68-28A2-342E73A50E62}"/>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sp>
        <p:nvSpPr>
          <p:cNvPr id="10" name="Footer Placeholder 9">
            <a:extLst>
              <a:ext uri="{FF2B5EF4-FFF2-40B4-BE49-F238E27FC236}">
                <a16:creationId xmlns:a16="http://schemas.microsoft.com/office/drawing/2014/main" id="{434736A6-EFC1-B2D5-F8F8-F640D5F909E4}"/>
              </a:ext>
            </a:extLst>
          </p:cNvPr>
          <p:cNvSpPr>
            <a:spLocks noGrp="1"/>
          </p:cNvSpPr>
          <p:nvPr>
            <p:ph type="ftr" sz="quarter" idx="11"/>
          </p:nvPr>
        </p:nvSpPr>
        <p:spPr/>
        <p:txBody>
          <a:bodyPr/>
          <a:lstStyle/>
          <a:p>
            <a:r>
              <a:rPr lang="en-US" noProof="0"/>
              <a:t>Presentation title</a:t>
            </a:r>
          </a:p>
        </p:txBody>
      </p:sp>
      <p:sp>
        <p:nvSpPr>
          <p:cNvPr id="11" name="Date Placeholder 10">
            <a:extLst>
              <a:ext uri="{FF2B5EF4-FFF2-40B4-BE49-F238E27FC236}">
                <a16:creationId xmlns:a16="http://schemas.microsoft.com/office/drawing/2014/main" id="{AC3094E6-991A-F5EC-5267-ABE93AB59235}"/>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3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397A17-27B4-E998-BE38-5F20CFA0C409}"/>
              </a:ext>
            </a:extLst>
          </p:cNvPr>
          <p:cNvSpPr>
            <a:spLocks noGrp="1"/>
          </p:cNvSpPr>
          <p:nvPr>
            <p:ph type="title"/>
          </p:nvPr>
        </p:nvSpPr>
        <p:spPr/>
        <p:txBody>
          <a:bodyPr/>
          <a:lstStyle/>
          <a:p>
            <a:r>
              <a:rPr lang="en-IN" b="1" i="1" u="sng" dirty="0">
                <a:latin typeface="Google Sans"/>
              </a:rPr>
              <a:t>TYPES OF FIREWALLS</a:t>
            </a:r>
          </a:p>
        </p:txBody>
      </p:sp>
      <p:sp>
        <p:nvSpPr>
          <p:cNvPr id="6" name="Text Placeholder 5">
            <a:extLst>
              <a:ext uri="{FF2B5EF4-FFF2-40B4-BE49-F238E27FC236}">
                <a16:creationId xmlns:a16="http://schemas.microsoft.com/office/drawing/2014/main" id="{53DDBA8A-5F44-F2F8-97B7-88CCDF44D1C8}"/>
              </a:ext>
            </a:extLst>
          </p:cNvPr>
          <p:cNvSpPr>
            <a:spLocks noGrp="1"/>
          </p:cNvSpPr>
          <p:nvPr>
            <p:ph type="body" sz="quarter" idx="13"/>
          </p:nvPr>
        </p:nvSpPr>
        <p:spPr>
          <a:xfrm>
            <a:off x="1042416" y="2441447"/>
            <a:ext cx="1622425" cy="1622425"/>
          </a:xfrm>
        </p:spPr>
        <p:txBody>
          <a:bodyPr/>
          <a:lstStyle/>
          <a:p>
            <a:r>
              <a:rPr lang="en-IN" dirty="0"/>
              <a:t>1</a:t>
            </a:r>
          </a:p>
        </p:txBody>
      </p:sp>
      <p:sp>
        <p:nvSpPr>
          <p:cNvPr id="7" name="Text Placeholder 6">
            <a:extLst>
              <a:ext uri="{FF2B5EF4-FFF2-40B4-BE49-F238E27FC236}">
                <a16:creationId xmlns:a16="http://schemas.microsoft.com/office/drawing/2014/main" id="{F0E4F581-D68B-4D8C-E97A-3CBE904AD148}"/>
              </a:ext>
            </a:extLst>
          </p:cNvPr>
          <p:cNvSpPr>
            <a:spLocks noGrp="1"/>
          </p:cNvSpPr>
          <p:nvPr>
            <p:ph type="body" sz="quarter" idx="14"/>
          </p:nvPr>
        </p:nvSpPr>
        <p:spPr/>
        <p:txBody>
          <a:bodyPr/>
          <a:lstStyle/>
          <a:p>
            <a:r>
              <a:rPr lang="en-IN" dirty="0"/>
              <a:t>2</a:t>
            </a:r>
          </a:p>
        </p:txBody>
      </p:sp>
      <p:sp>
        <p:nvSpPr>
          <p:cNvPr id="8" name="Text Placeholder 7">
            <a:extLst>
              <a:ext uri="{FF2B5EF4-FFF2-40B4-BE49-F238E27FC236}">
                <a16:creationId xmlns:a16="http://schemas.microsoft.com/office/drawing/2014/main" id="{B77D2D53-BB9F-8755-2AD5-35F56F2B47B9}"/>
              </a:ext>
            </a:extLst>
          </p:cNvPr>
          <p:cNvSpPr>
            <a:spLocks noGrp="1"/>
          </p:cNvSpPr>
          <p:nvPr>
            <p:ph type="body" sz="quarter" idx="15"/>
          </p:nvPr>
        </p:nvSpPr>
        <p:spPr/>
        <p:txBody>
          <a:bodyPr/>
          <a:lstStyle/>
          <a:p>
            <a:r>
              <a:rPr lang="en-IN" dirty="0"/>
              <a:t>3</a:t>
            </a:r>
          </a:p>
        </p:txBody>
      </p:sp>
      <p:sp>
        <p:nvSpPr>
          <p:cNvPr id="9" name="Text Placeholder 8">
            <a:extLst>
              <a:ext uri="{FF2B5EF4-FFF2-40B4-BE49-F238E27FC236}">
                <a16:creationId xmlns:a16="http://schemas.microsoft.com/office/drawing/2014/main" id="{788C17DA-4C3D-EB35-2054-8A066731263B}"/>
              </a:ext>
            </a:extLst>
          </p:cNvPr>
          <p:cNvSpPr>
            <a:spLocks noGrp="1"/>
          </p:cNvSpPr>
          <p:nvPr>
            <p:ph type="body" sz="quarter" idx="16"/>
          </p:nvPr>
        </p:nvSpPr>
        <p:spPr/>
        <p:txBody>
          <a:bodyPr/>
          <a:lstStyle/>
          <a:p>
            <a:r>
              <a:rPr lang="en-IN" dirty="0"/>
              <a:t>4</a:t>
            </a:r>
          </a:p>
        </p:txBody>
      </p:sp>
      <p:sp>
        <p:nvSpPr>
          <p:cNvPr id="10" name="Text Placeholder 9">
            <a:extLst>
              <a:ext uri="{FF2B5EF4-FFF2-40B4-BE49-F238E27FC236}">
                <a16:creationId xmlns:a16="http://schemas.microsoft.com/office/drawing/2014/main" id="{F01F8F59-6DA4-25D5-80E6-4F6C37AE7847}"/>
              </a:ext>
            </a:extLst>
          </p:cNvPr>
          <p:cNvSpPr>
            <a:spLocks noGrp="1"/>
          </p:cNvSpPr>
          <p:nvPr>
            <p:ph type="body" sz="quarter" idx="17"/>
          </p:nvPr>
        </p:nvSpPr>
        <p:spPr/>
        <p:txBody>
          <a:bodyPr/>
          <a:lstStyle/>
          <a:p>
            <a:r>
              <a:rPr lang="en-IN" dirty="0"/>
              <a:t>5</a:t>
            </a:r>
          </a:p>
        </p:txBody>
      </p:sp>
      <p:sp>
        <p:nvSpPr>
          <p:cNvPr id="11" name="Text Placeholder 10">
            <a:extLst>
              <a:ext uri="{FF2B5EF4-FFF2-40B4-BE49-F238E27FC236}">
                <a16:creationId xmlns:a16="http://schemas.microsoft.com/office/drawing/2014/main" id="{BCD6E699-2B40-F1B1-C061-D87D36B4AA63}"/>
              </a:ext>
            </a:extLst>
          </p:cNvPr>
          <p:cNvSpPr>
            <a:spLocks noGrp="1"/>
          </p:cNvSpPr>
          <p:nvPr>
            <p:ph type="body" sz="quarter" idx="18"/>
          </p:nvPr>
        </p:nvSpPr>
        <p:spPr/>
        <p:txBody>
          <a:bodyPr/>
          <a:lstStyle/>
          <a:p>
            <a:r>
              <a:rPr lang="en-IN" sz="2800" b="1" i="0" dirty="0">
                <a:solidFill>
                  <a:srgbClr val="333333"/>
                </a:solidFill>
                <a:effectLst/>
                <a:latin typeface="Google Sans"/>
              </a:rPr>
              <a:t>Packet filtering</a:t>
            </a:r>
          </a:p>
          <a:p>
            <a:endParaRPr lang="en-IN" dirty="0"/>
          </a:p>
        </p:txBody>
      </p:sp>
      <p:sp>
        <p:nvSpPr>
          <p:cNvPr id="12" name="Text Placeholder 11">
            <a:extLst>
              <a:ext uri="{FF2B5EF4-FFF2-40B4-BE49-F238E27FC236}">
                <a16:creationId xmlns:a16="http://schemas.microsoft.com/office/drawing/2014/main" id="{DEEF3301-9AC4-D1E2-B063-E6088B07E679}"/>
              </a:ext>
            </a:extLst>
          </p:cNvPr>
          <p:cNvSpPr>
            <a:spLocks noGrp="1"/>
          </p:cNvSpPr>
          <p:nvPr>
            <p:ph type="body" sz="quarter" idx="19"/>
          </p:nvPr>
        </p:nvSpPr>
        <p:spPr/>
        <p:txBody>
          <a:bodyPr/>
          <a:lstStyle/>
          <a:p>
            <a:r>
              <a:rPr lang="en-US" sz="2800" b="1" dirty="0">
                <a:latin typeface="Google Sans"/>
              </a:rPr>
              <a:t>Proxy Service</a:t>
            </a:r>
            <a:endParaRPr lang="en-IN" sz="2800" b="1" dirty="0">
              <a:latin typeface="Google Sans"/>
            </a:endParaRPr>
          </a:p>
        </p:txBody>
      </p:sp>
      <p:sp>
        <p:nvSpPr>
          <p:cNvPr id="13" name="Text Placeholder 12">
            <a:extLst>
              <a:ext uri="{FF2B5EF4-FFF2-40B4-BE49-F238E27FC236}">
                <a16:creationId xmlns:a16="http://schemas.microsoft.com/office/drawing/2014/main" id="{3175D398-E6AD-645D-E296-1EF20BC37198}"/>
              </a:ext>
            </a:extLst>
          </p:cNvPr>
          <p:cNvSpPr>
            <a:spLocks noGrp="1"/>
          </p:cNvSpPr>
          <p:nvPr>
            <p:ph type="body" sz="quarter" idx="20"/>
          </p:nvPr>
        </p:nvSpPr>
        <p:spPr/>
        <p:txBody>
          <a:bodyPr/>
          <a:lstStyle/>
          <a:p>
            <a:r>
              <a:rPr lang="en-IN" sz="2800" b="1" i="0" dirty="0">
                <a:solidFill>
                  <a:srgbClr val="333333"/>
                </a:solidFill>
                <a:effectLst/>
                <a:latin typeface="Google Sans"/>
              </a:rPr>
              <a:t>Stateful inspection</a:t>
            </a:r>
          </a:p>
          <a:p>
            <a:endParaRPr lang="en-IN" dirty="0"/>
          </a:p>
        </p:txBody>
      </p:sp>
      <p:sp>
        <p:nvSpPr>
          <p:cNvPr id="14" name="Text Placeholder 13">
            <a:extLst>
              <a:ext uri="{FF2B5EF4-FFF2-40B4-BE49-F238E27FC236}">
                <a16:creationId xmlns:a16="http://schemas.microsoft.com/office/drawing/2014/main" id="{20506B27-A321-7D18-131E-DFCC9758F0D3}"/>
              </a:ext>
            </a:extLst>
          </p:cNvPr>
          <p:cNvSpPr>
            <a:spLocks noGrp="1"/>
          </p:cNvSpPr>
          <p:nvPr>
            <p:ph type="body" sz="quarter" idx="21"/>
          </p:nvPr>
        </p:nvSpPr>
        <p:spPr/>
        <p:txBody>
          <a:bodyPr/>
          <a:lstStyle/>
          <a:p>
            <a:r>
              <a:rPr lang="en-IN" sz="2800" b="1" i="0" dirty="0">
                <a:solidFill>
                  <a:srgbClr val="333333"/>
                </a:solidFill>
                <a:effectLst/>
                <a:latin typeface="Google Sans"/>
              </a:rPr>
              <a:t>Next Generation Firewall (NGFW)</a:t>
            </a:r>
          </a:p>
          <a:p>
            <a:endParaRPr lang="en-IN" sz="2800" dirty="0"/>
          </a:p>
        </p:txBody>
      </p:sp>
      <p:sp>
        <p:nvSpPr>
          <p:cNvPr id="15" name="Text Placeholder 14">
            <a:extLst>
              <a:ext uri="{FF2B5EF4-FFF2-40B4-BE49-F238E27FC236}">
                <a16:creationId xmlns:a16="http://schemas.microsoft.com/office/drawing/2014/main" id="{5A0C025D-5768-635C-0353-6291E49E7E59}"/>
              </a:ext>
            </a:extLst>
          </p:cNvPr>
          <p:cNvSpPr>
            <a:spLocks noGrp="1"/>
          </p:cNvSpPr>
          <p:nvPr>
            <p:ph type="body" sz="quarter" idx="22"/>
          </p:nvPr>
        </p:nvSpPr>
        <p:spPr/>
        <p:txBody>
          <a:bodyPr/>
          <a:lstStyle/>
          <a:p>
            <a:r>
              <a:rPr lang="en-US" sz="2800" b="1" dirty="0">
                <a:latin typeface="Google Sans"/>
              </a:rPr>
              <a:t>Network Based Firewalls</a:t>
            </a:r>
            <a:endParaRPr lang="en-IN" sz="2800" b="1" dirty="0">
              <a:latin typeface="Google Sans"/>
            </a:endParaRPr>
          </a:p>
        </p:txBody>
      </p:sp>
    </p:spTree>
    <p:extLst>
      <p:ext uri="{BB962C8B-B14F-4D97-AF65-F5344CB8AC3E}">
        <p14:creationId xmlns:p14="http://schemas.microsoft.com/office/powerpoint/2010/main" val="1070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8D41304-BED0-ECDC-4CE3-7BE883210214}"/>
              </a:ext>
            </a:extLst>
          </p:cNvPr>
          <p:cNvSpPr>
            <a:spLocks noGrp="1"/>
          </p:cNvSpPr>
          <p:nvPr>
            <p:ph type="title"/>
          </p:nvPr>
        </p:nvSpPr>
        <p:spPr>
          <a:xfrm>
            <a:off x="133350" y="512064"/>
            <a:ext cx="11944350" cy="1014984"/>
          </a:xfrm>
        </p:spPr>
        <p:txBody>
          <a:bodyPr/>
          <a:lstStyle/>
          <a:p>
            <a:r>
              <a:rPr lang="en-US" sz="4400" b="1" i="1" u="sng" dirty="0"/>
              <a:t>REAL TIME APPLICATIONS OF A FIREWALL</a:t>
            </a:r>
            <a:endParaRPr lang="en-IN" sz="4400" b="1" i="1" u="sng" dirty="0"/>
          </a:p>
        </p:txBody>
      </p:sp>
      <p:sp>
        <p:nvSpPr>
          <p:cNvPr id="46" name="Text Placeholder 45">
            <a:extLst>
              <a:ext uri="{FF2B5EF4-FFF2-40B4-BE49-F238E27FC236}">
                <a16:creationId xmlns:a16="http://schemas.microsoft.com/office/drawing/2014/main" id="{C50B9208-1269-A037-34F6-0249348580BE}"/>
              </a:ext>
            </a:extLst>
          </p:cNvPr>
          <p:cNvSpPr>
            <a:spLocks noGrp="1"/>
          </p:cNvSpPr>
          <p:nvPr>
            <p:ph type="body" sz="quarter" idx="14"/>
          </p:nvPr>
        </p:nvSpPr>
        <p:spPr>
          <a:xfrm>
            <a:off x="685800" y="1730477"/>
            <a:ext cx="5048882" cy="4213123"/>
          </a:xfrm>
        </p:spPr>
        <p:txBody>
          <a:bodyPr/>
          <a:lstStyle/>
          <a:p>
            <a:r>
              <a:rPr lang="en-IN" b="1" u="sng" cap="all" dirty="0">
                <a:solidFill>
                  <a:srgbClr val="04003F"/>
                </a:solidFill>
                <a:effectLst/>
                <a:latin typeface="Google Sans"/>
              </a:rPr>
              <a:t>1. PREVENTING UNAUTHORIZED ACCESS TO RESOURCES:</a:t>
            </a:r>
          </a:p>
          <a:p>
            <a:endParaRPr lang="en-IN" b="1" dirty="0"/>
          </a:p>
        </p:txBody>
      </p:sp>
      <p:sp>
        <p:nvSpPr>
          <p:cNvPr id="56" name="Content Placeholder 55">
            <a:extLst>
              <a:ext uri="{FF2B5EF4-FFF2-40B4-BE49-F238E27FC236}">
                <a16:creationId xmlns:a16="http://schemas.microsoft.com/office/drawing/2014/main" id="{294A1004-DAB9-6CA0-8A8D-49F1F434ABA1}"/>
              </a:ext>
            </a:extLst>
          </p:cNvPr>
          <p:cNvSpPr>
            <a:spLocks noGrp="1"/>
          </p:cNvSpPr>
          <p:nvPr>
            <p:ph sz="half" idx="2"/>
          </p:nvPr>
        </p:nvSpPr>
        <p:spPr/>
        <p:txBody>
          <a:bodyPr/>
          <a:lstStyle/>
          <a:p>
            <a:pPr algn="l"/>
            <a:r>
              <a:rPr lang="en-IN" sz="1800" b="1" dirty="0">
                <a:solidFill>
                  <a:srgbClr val="3A3B41"/>
                </a:solidFill>
                <a:effectLst/>
                <a:latin typeface="Google Sans"/>
              </a:rPr>
              <a:t>One of the core applications of a firewall is to control access to resources on a network and prevent unauthorized access to those resources. </a:t>
            </a:r>
          </a:p>
          <a:p>
            <a:pPr algn="l"/>
            <a:r>
              <a:rPr lang="en-IN" sz="1800" b="1" dirty="0">
                <a:solidFill>
                  <a:srgbClr val="3A3B41"/>
                </a:solidFill>
                <a:effectLst/>
                <a:latin typeface="Google Sans"/>
              </a:rPr>
              <a:t>For example, let’s say we deployed a file share server that allows employees to store and access files centrally instead of keeping local copies on their devices. Anyone who is not an employee, however, should not be able to access this file share.</a:t>
            </a:r>
          </a:p>
          <a:p>
            <a:endParaRPr lang="en-IN" sz="1800" b="1" dirty="0">
              <a:latin typeface="Google Sans"/>
            </a:endParaRPr>
          </a:p>
        </p:txBody>
      </p:sp>
      <p:sp>
        <p:nvSpPr>
          <p:cNvPr id="57" name="Text Placeholder 56">
            <a:extLst>
              <a:ext uri="{FF2B5EF4-FFF2-40B4-BE49-F238E27FC236}">
                <a16:creationId xmlns:a16="http://schemas.microsoft.com/office/drawing/2014/main" id="{6DF62073-1A5F-E5A5-B872-67E25BE16B98}"/>
              </a:ext>
            </a:extLst>
          </p:cNvPr>
          <p:cNvSpPr>
            <a:spLocks noGrp="1"/>
          </p:cNvSpPr>
          <p:nvPr>
            <p:ph type="body" sz="quarter" idx="19"/>
          </p:nvPr>
        </p:nvSpPr>
        <p:spPr>
          <a:xfrm>
            <a:off x="6358128" y="1730477"/>
            <a:ext cx="5047488" cy="4213123"/>
          </a:xfrm>
        </p:spPr>
        <p:txBody>
          <a:bodyPr/>
          <a:lstStyle/>
          <a:p>
            <a:r>
              <a:rPr lang="en-IN" b="1" u="sng" cap="all" dirty="0">
                <a:solidFill>
                  <a:srgbClr val="04003F"/>
                </a:solidFill>
                <a:effectLst/>
                <a:latin typeface="Google Sans"/>
              </a:rPr>
              <a:t>PREVENTING COMMAND AND CONTROL TRAFFIC:</a:t>
            </a:r>
          </a:p>
          <a:p>
            <a:endParaRPr lang="en-IN" b="1" dirty="0"/>
          </a:p>
        </p:txBody>
      </p:sp>
      <p:sp>
        <p:nvSpPr>
          <p:cNvPr id="58" name="Content Placeholder 57">
            <a:extLst>
              <a:ext uri="{FF2B5EF4-FFF2-40B4-BE49-F238E27FC236}">
                <a16:creationId xmlns:a16="http://schemas.microsoft.com/office/drawing/2014/main" id="{FC7CAFE3-DC0A-1499-9E1D-4BAEC237F678}"/>
              </a:ext>
            </a:extLst>
          </p:cNvPr>
          <p:cNvSpPr>
            <a:spLocks noGrp="1"/>
          </p:cNvSpPr>
          <p:nvPr>
            <p:ph sz="half" idx="20"/>
          </p:nvPr>
        </p:nvSpPr>
        <p:spPr>
          <a:xfrm>
            <a:off x="6600154" y="2831690"/>
            <a:ext cx="4608576" cy="2897778"/>
          </a:xfrm>
        </p:spPr>
        <p:txBody>
          <a:bodyPr/>
          <a:lstStyle/>
          <a:p>
            <a:pPr marL="285750" indent="-285750">
              <a:buFont typeface="Wingdings" panose="05000000000000000000" pitchFamily="2" charset="2"/>
              <a:buChar char="Ø"/>
            </a:pPr>
            <a:r>
              <a:rPr lang="en-IN" sz="1800" b="1" i="0" dirty="0">
                <a:solidFill>
                  <a:srgbClr val="3A3B41"/>
                </a:solidFill>
                <a:effectLst/>
                <a:latin typeface="Google Sans"/>
              </a:rPr>
              <a:t>When attackers gain unauthorized access to a network, they will sometimes install malware that enables them to remotely send the computer commands. Large groups of these infected computers are often referred to as “</a:t>
            </a:r>
            <a:r>
              <a:rPr lang="en-IN" sz="1800" b="1" u="none" strike="noStrike" dirty="0">
                <a:solidFill>
                  <a:srgbClr val="3A3B41"/>
                </a:solidFill>
                <a:effectLst/>
                <a:latin typeface="Google Sans"/>
                <a:hlinkClick r:id="rId3"/>
              </a:rPr>
              <a:t>botnets</a:t>
            </a:r>
            <a:r>
              <a:rPr lang="en-IN" sz="1800" b="1" i="0" dirty="0">
                <a:solidFill>
                  <a:srgbClr val="3A3B41"/>
                </a:solidFill>
                <a:effectLst/>
                <a:latin typeface="Google Sans"/>
              </a:rPr>
              <a:t>.” Using threat intelligence such as the IP addresses of known command and control infrastructure, the network traffic can be denied by the firewall before it ever establishes a connection.</a:t>
            </a:r>
            <a:endParaRPr lang="en-IN" sz="1800" b="1" dirty="0">
              <a:latin typeface="Google Sans"/>
            </a:endParaRPr>
          </a:p>
        </p:txBody>
      </p:sp>
      <p:sp>
        <p:nvSpPr>
          <p:cNvPr id="13" name="Slide Number Placeholder 12">
            <a:extLst>
              <a:ext uri="{FF2B5EF4-FFF2-40B4-BE49-F238E27FC236}">
                <a16:creationId xmlns:a16="http://schemas.microsoft.com/office/drawing/2014/main" id="{06F86B37-5CDC-4160-32B6-362A9E174227}"/>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14" name="Footer Placeholder 13">
            <a:extLst>
              <a:ext uri="{FF2B5EF4-FFF2-40B4-BE49-F238E27FC236}">
                <a16:creationId xmlns:a16="http://schemas.microsoft.com/office/drawing/2014/main" id="{B3BDC511-4025-71F5-8C37-1216C54B110E}"/>
              </a:ext>
            </a:extLst>
          </p:cNvPr>
          <p:cNvSpPr>
            <a:spLocks noGrp="1"/>
          </p:cNvSpPr>
          <p:nvPr>
            <p:ph type="ftr" sz="quarter" idx="11"/>
          </p:nvPr>
        </p:nvSpPr>
        <p:spPr/>
        <p:txBody>
          <a:bodyPr/>
          <a:lstStyle/>
          <a:p>
            <a:r>
              <a:rPr lang="en-US" noProof="0"/>
              <a:t>Presentation title</a:t>
            </a:r>
          </a:p>
        </p:txBody>
      </p:sp>
      <p:sp>
        <p:nvSpPr>
          <p:cNvPr id="15" name="Date Placeholder 14">
            <a:extLst>
              <a:ext uri="{FF2B5EF4-FFF2-40B4-BE49-F238E27FC236}">
                <a16:creationId xmlns:a16="http://schemas.microsoft.com/office/drawing/2014/main" id="{DE53A544-B8AB-F62D-BD71-CA59E9FED1B9}"/>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929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3820-F257-842B-AC42-E6E1D0CB0B8E}"/>
              </a:ext>
            </a:extLst>
          </p:cNvPr>
          <p:cNvSpPr>
            <a:spLocks noGrp="1"/>
          </p:cNvSpPr>
          <p:nvPr>
            <p:ph type="title"/>
          </p:nvPr>
        </p:nvSpPr>
        <p:spPr>
          <a:xfrm>
            <a:off x="247650" y="512064"/>
            <a:ext cx="11944350" cy="1014984"/>
          </a:xfrm>
        </p:spPr>
        <p:txBody>
          <a:bodyPr/>
          <a:lstStyle/>
          <a:p>
            <a:r>
              <a:rPr lang="en-US" sz="4400" b="1" i="1" u="sng" dirty="0">
                <a:latin typeface="Google Sans"/>
              </a:rPr>
              <a:t>SOME MORE APPLICATIONS OF A FIREWALL</a:t>
            </a:r>
            <a:endParaRPr lang="en-IN" sz="4400" b="1" i="1" u="sng" dirty="0">
              <a:latin typeface="Google Sans"/>
            </a:endParaRPr>
          </a:p>
        </p:txBody>
      </p:sp>
      <p:sp>
        <p:nvSpPr>
          <p:cNvPr id="3" name="Text Placeholder 2">
            <a:extLst>
              <a:ext uri="{FF2B5EF4-FFF2-40B4-BE49-F238E27FC236}">
                <a16:creationId xmlns:a16="http://schemas.microsoft.com/office/drawing/2014/main" id="{810210FA-3C04-1BB3-C2D0-8CC64CB85321}"/>
              </a:ext>
            </a:extLst>
          </p:cNvPr>
          <p:cNvSpPr>
            <a:spLocks noGrp="1"/>
          </p:cNvSpPr>
          <p:nvPr>
            <p:ph type="body" sz="quarter" idx="14"/>
          </p:nvPr>
        </p:nvSpPr>
        <p:spPr>
          <a:xfrm>
            <a:off x="685800" y="1691148"/>
            <a:ext cx="5048882" cy="4252452"/>
          </a:xfrm>
        </p:spPr>
        <p:txBody>
          <a:bodyPr/>
          <a:lstStyle/>
          <a:p>
            <a:r>
              <a:rPr lang="en-IN" b="1" u="sng" cap="all" dirty="0">
                <a:solidFill>
                  <a:srgbClr val="04003F"/>
                </a:solidFill>
                <a:effectLst/>
                <a:latin typeface="Montserrat" panose="00000500000000000000" pitchFamily="2" charset="0"/>
              </a:rPr>
              <a:t>PREVENTING NETWORK DATA LOSS:</a:t>
            </a:r>
          </a:p>
          <a:p>
            <a:endParaRPr lang="en-IN" b="1" dirty="0"/>
          </a:p>
        </p:txBody>
      </p:sp>
      <p:sp>
        <p:nvSpPr>
          <p:cNvPr id="4" name="Content Placeholder 3">
            <a:extLst>
              <a:ext uri="{FF2B5EF4-FFF2-40B4-BE49-F238E27FC236}">
                <a16:creationId xmlns:a16="http://schemas.microsoft.com/office/drawing/2014/main" id="{28511966-749A-5DC5-F3E5-5E0F321E31EE}"/>
              </a:ext>
            </a:extLst>
          </p:cNvPr>
          <p:cNvSpPr>
            <a:spLocks noGrp="1"/>
          </p:cNvSpPr>
          <p:nvPr>
            <p:ph sz="half" idx="2"/>
          </p:nvPr>
        </p:nvSpPr>
        <p:spPr>
          <a:xfrm>
            <a:off x="932688" y="2762250"/>
            <a:ext cx="4604512" cy="2967218"/>
          </a:xfrm>
        </p:spPr>
        <p:txBody>
          <a:bodyPr/>
          <a:lstStyle/>
          <a:p>
            <a:pPr marL="285750" indent="-285750">
              <a:buFont typeface="Wingdings" panose="05000000000000000000" pitchFamily="2" charset="2"/>
              <a:buChar char="Ø"/>
            </a:pPr>
            <a:r>
              <a:rPr lang="en-IN" sz="2000" b="1" i="0" dirty="0">
                <a:solidFill>
                  <a:srgbClr val="3A3B41"/>
                </a:solidFill>
                <a:effectLst/>
                <a:latin typeface="Google Sans"/>
              </a:rPr>
              <a:t>Similar to inspecting network traffic for known malicious websites, we can inspect network traffic for sensitive data such as credit card information, personally identifiable information or trade secrets. If this data is detected in the traffic, we can choose to allow or deny it based on various parameters, such as the destination site. </a:t>
            </a:r>
            <a:endParaRPr lang="en-IN" sz="2000" b="1" dirty="0">
              <a:latin typeface="Google Sans"/>
            </a:endParaRPr>
          </a:p>
        </p:txBody>
      </p:sp>
      <p:sp>
        <p:nvSpPr>
          <p:cNvPr id="5" name="Text Placeholder 4">
            <a:extLst>
              <a:ext uri="{FF2B5EF4-FFF2-40B4-BE49-F238E27FC236}">
                <a16:creationId xmlns:a16="http://schemas.microsoft.com/office/drawing/2014/main" id="{CE855D4B-1D5F-9D40-8637-707EE2C6A30F}"/>
              </a:ext>
            </a:extLst>
          </p:cNvPr>
          <p:cNvSpPr>
            <a:spLocks noGrp="1"/>
          </p:cNvSpPr>
          <p:nvPr>
            <p:ph type="body" sz="quarter" idx="19"/>
          </p:nvPr>
        </p:nvSpPr>
        <p:spPr>
          <a:xfrm>
            <a:off x="6358128" y="1691148"/>
            <a:ext cx="5047488" cy="4252452"/>
          </a:xfrm>
        </p:spPr>
        <p:txBody>
          <a:bodyPr/>
          <a:lstStyle/>
          <a:p>
            <a:r>
              <a:rPr lang="en-IN" b="1" u="sng" cap="all" dirty="0">
                <a:solidFill>
                  <a:srgbClr val="04003F"/>
                </a:solidFill>
                <a:effectLst/>
                <a:latin typeface="Montserrat" panose="00000500000000000000" pitchFamily="2" charset="0"/>
              </a:rPr>
              <a:t>IDENTIFYING NETWORK INTRUSION ATTEMPTS:</a:t>
            </a:r>
          </a:p>
          <a:p>
            <a:endParaRPr lang="en-IN" b="1" dirty="0"/>
          </a:p>
        </p:txBody>
      </p:sp>
      <p:sp>
        <p:nvSpPr>
          <p:cNvPr id="6" name="Content Placeholder 5">
            <a:extLst>
              <a:ext uri="{FF2B5EF4-FFF2-40B4-BE49-F238E27FC236}">
                <a16:creationId xmlns:a16="http://schemas.microsoft.com/office/drawing/2014/main" id="{029EAA3C-E5CB-D850-6E93-0FFB27928E2C}"/>
              </a:ext>
            </a:extLst>
          </p:cNvPr>
          <p:cNvSpPr>
            <a:spLocks noGrp="1"/>
          </p:cNvSpPr>
          <p:nvPr>
            <p:ph sz="half" idx="20"/>
          </p:nvPr>
        </p:nvSpPr>
        <p:spPr>
          <a:xfrm>
            <a:off x="6600154" y="2857500"/>
            <a:ext cx="4608576" cy="2871968"/>
          </a:xfrm>
        </p:spPr>
        <p:txBody>
          <a:bodyPr/>
          <a:lstStyle/>
          <a:p>
            <a:r>
              <a:rPr lang="en-IN" sz="2000" b="1" i="0" dirty="0">
                <a:solidFill>
                  <a:srgbClr val="3A3B41"/>
                </a:solidFill>
                <a:effectLst/>
                <a:latin typeface="Google Sans"/>
              </a:rPr>
              <a:t>Most modern firewalls also include built-in intrusion detection and/or prevention systems. These tools analyse the network traffic reaching the firewall to detect malicious traffic that is likely to originate from an attacker. If this traffic is detected, an alert will be raised for investigation and, in some instances, blocked. </a:t>
            </a:r>
            <a:endParaRPr lang="en-IN" sz="2000" b="1" dirty="0">
              <a:latin typeface="Google Sans"/>
            </a:endParaRPr>
          </a:p>
        </p:txBody>
      </p:sp>
      <p:sp>
        <p:nvSpPr>
          <p:cNvPr id="7" name="Slide Number Placeholder 6">
            <a:extLst>
              <a:ext uri="{FF2B5EF4-FFF2-40B4-BE49-F238E27FC236}">
                <a16:creationId xmlns:a16="http://schemas.microsoft.com/office/drawing/2014/main" id="{9D92A83E-D089-50C9-7F84-7C9DFCDCC8BF}"/>
              </a:ext>
            </a:extLst>
          </p:cNvPr>
          <p:cNvSpPr>
            <a:spLocks noGrp="1"/>
          </p:cNvSpPr>
          <p:nvPr>
            <p:ph type="sldNum" sz="quarter" idx="12"/>
          </p:nvPr>
        </p:nvSpPr>
        <p:spPr/>
        <p:txBody>
          <a:bodyPr/>
          <a:lstStyle/>
          <a:p>
            <a:fld id="{8D0AFDD5-844D-364D-8AEC-50CF4D36D55D}" type="slidenum">
              <a:rPr lang="en-US" noProof="0" smtClean="0"/>
              <a:pPr/>
              <a:t>9</a:t>
            </a:fld>
            <a:endParaRPr lang="en-US" noProof="0"/>
          </a:p>
        </p:txBody>
      </p:sp>
      <p:sp>
        <p:nvSpPr>
          <p:cNvPr id="8" name="Footer Placeholder 7">
            <a:extLst>
              <a:ext uri="{FF2B5EF4-FFF2-40B4-BE49-F238E27FC236}">
                <a16:creationId xmlns:a16="http://schemas.microsoft.com/office/drawing/2014/main" id="{D262D62F-5FEF-8D98-A7B5-DC7518697326}"/>
              </a:ext>
            </a:extLst>
          </p:cNvPr>
          <p:cNvSpPr>
            <a:spLocks noGrp="1"/>
          </p:cNvSpPr>
          <p:nvPr>
            <p:ph type="ftr" sz="quarter" idx="11"/>
          </p:nvPr>
        </p:nvSpPr>
        <p:spPr/>
        <p:txBody>
          <a:bodyPr/>
          <a:lstStyle/>
          <a:p>
            <a:r>
              <a:rPr lang="en-US" noProof="0"/>
              <a:t>Presentation title</a:t>
            </a:r>
          </a:p>
        </p:txBody>
      </p:sp>
      <p:sp>
        <p:nvSpPr>
          <p:cNvPr id="9" name="Date Placeholder 8">
            <a:extLst>
              <a:ext uri="{FF2B5EF4-FFF2-40B4-BE49-F238E27FC236}">
                <a16:creationId xmlns:a16="http://schemas.microsoft.com/office/drawing/2014/main" id="{7BC7F4CF-32ED-83DE-07D3-4FB3A91AD040}"/>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77158454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{139DD642-8D66-4482-B236-006C44268AAA}tf11429527_win32</Template>
  <TotalTime>494</TotalTime>
  <Words>1316</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Century Gothic</vt:lpstr>
      <vt:lpstr>DIN</vt:lpstr>
      <vt:lpstr>Google Sans</vt:lpstr>
      <vt:lpstr>Inter</vt:lpstr>
      <vt:lpstr>Karla</vt:lpstr>
      <vt:lpstr>Montserrat</vt:lpstr>
      <vt:lpstr>Univers Condensed Light</vt:lpstr>
      <vt:lpstr>Wingdings</vt:lpstr>
      <vt:lpstr>Office Theme</vt:lpstr>
      <vt:lpstr>INTRODUCTION TO FIREWALL &amp; CYBERSECURITY</vt:lpstr>
      <vt:lpstr>Agenda</vt:lpstr>
      <vt:lpstr>Introduction </vt:lpstr>
      <vt:lpstr>HISTORY &amp; NEED FOR FIREWALLS:  1} Firewalls have existed since the late 1980’s and started out as packet filters, which were networks set up to examine packets, or bytes, transferred between computers. Though packet filtering firewalls are still in use today, firewalls have come a long way as technology has developed throughout the decades.  2}Back in 1993, Check Point CEO Gil Shwed introduced the first stateful inspection firewall, FireWall-1. Fast forward twenty-seven years, and a firewall is still an organization’s first line of defence against cyber attacks. Today’s firewalls, including Next Generation Firewalls and Network Firewalls support a wide variety of functions and capabilities with built-in features.       </vt:lpstr>
      <vt:lpstr>FIREWALL HISTORY</vt:lpstr>
      <vt:lpstr>HISTORY OF FIREWALLS</vt:lpstr>
      <vt:lpstr>TYPES OF FIREWALLS</vt:lpstr>
      <vt:lpstr>REAL TIME APPLICATIONS OF A FIREWALL</vt:lpstr>
      <vt:lpstr>SOME MORE APPLICATIONS OF A FIREWALL</vt:lpstr>
      <vt:lpstr>HOW TO USE FIREWALL SECURITY:  1} Secure the Firewall. 2} Establish Firewall Zones and an IP Address Structure. 3} Configure Access Control Lists (ACLs) . 4} Configure Other Firewall Services and Logging. 5} Test the Firewall Configuration. 6} Manage Firewall Continually. </vt:lpstr>
      <vt:lpstr>ADVANTAGES OF A FIREWALL</vt:lpstr>
      <vt:lpstr>DISADVANTAGES OF A FIREWALL</vt:lpstr>
      <vt:lpstr>CONCLUSION</vt:lpstr>
      <vt:lpstr>THANKYOU FOR BEING A PATIENT LISTENER.</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MANAGEMENT SYSTEM</dc:title>
  <dc:creator>Nikhil Khnatwal</dc:creator>
  <cp:lastModifiedBy>Nikhil Khnatwal</cp:lastModifiedBy>
  <cp:revision>2</cp:revision>
  <dcterms:created xsi:type="dcterms:W3CDTF">2023-12-01T13:21:14Z</dcterms:created>
  <dcterms:modified xsi:type="dcterms:W3CDTF">2023-12-04T17:05:09Z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