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04979" y="2260127"/>
            <a:ext cx="3485073" cy="2216988"/>
          </a:xfrm>
        </p:spPr>
        <p:txBody>
          <a:bodyPr>
            <a:noAutofit/>
          </a:bodyPr>
          <a:lstStyle/>
          <a:p>
            <a:pPr algn="l"/>
            <a:r>
              <a:rPr lang="en-US" sz="4400" dirty="0">
                <a:latin typeface="Georgia" panose="02040502050405020303" pitchFamily="18" charset="0"/>
              </a:rPr>
              <a:t>Export</a:t>
            </a:r>
            <a:br>
              <a:rPr lang="en-US" sz="4400" dirty="0">
                <a:latin typeface="Georgia" panose="02040502050405020303" pitchFamily="18" charset="0"/>
              </a:rPr>
            </a:br>
            <a:r>
              <a:rPr lang="en-US" sz="4400" dirty="0">
                <a:latin typeface="Georgia" panose="02040502050405020303" pitchFamily="18" charset="0"/>
              </a:rPr>
              <a:t>management</a:t>
            </a:r>
            <a:br>
              <a:rPr lang="en-US" sz="4400" dirty="0">
                <a:latin typeface="Georgia" panose="02040502050405020303" pitchFamily="18" charset="0"/>
              </a:rPr>
            </a:br>
            <a:r>
              <a:rPr lang="en-US" sz="4400" dirty="0">
                <a:latin typeface="Georgia" panose="02040502050405020303" pitchFamily="18" charset="0"/>
              </a:rPr>
              <a:t>system</a:t>
            </a:r>
            <a:br>
              <a:rPr lang="en-US" sz="4400" dirty="0">
                <a:latin typeface="Georgia" panose="02040502050405020303" pitchFamily="18" charset="0"/>
              </a:rPr>
            </a:br>
            <a:endParaRPr lang="en-US" sz="4400" dirty="0">
              <a:latin typeface="Georgia" panose="02040502050405020303" pitchFamily="18"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b="1" i="1" dirty="0"/>
              <a:t>Zaheer Khan</a:t>
            </a:r>
            <a:endParaRPr lang="en-US" sz="2300" b="1" i="1"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1477E-D933-B7F8-56DB-C5F32DBF1E8B}"/>
              </a:ext>
            </a:extLst>
          </p:cNvPr>
          <p:cNvSpPr txBox="1"/>
          <p:nvPr/>
        </p:nvSpPr>
        <p:spPr>
          <a:xfrm>
            <a:off x="384313" y="927652"/>
            <a:ext cx="613575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 </a:t>
            </a:r>
            <a:r>
              <a:rPr lang="en-US" dirty="0"/>
              <a:t>SYNTAX  :  DESC TRANSACTION_DETAIL;</a:t>
            </a:r>
            <a:endParaRPr lang="en-IN" dirty="0"/>
          </a:p>
        </p:txBody>
      </p:sp>
      <p:pic>
        <p:nvPicPr>
          <p:cNvPr id="4" name="Picture 3">
            <a:extLst>
              <a:ext uri="{FF2B5EF4-FFF2-40B4-BE49-F238E27FC236}">
                <a16:creationId xmlns:a16="http://schemas.microsoft.com/office/drawing/2014/main" id="{5558403C-EBA6-5602-7047-C296A55BEACA}"/>
              </a:ext>
            </a:extLst>
          </p:cNvPr>
          <p:cNvPicPr>
            <a:picLocks noChangeAspect="1"/>
          </p:cNvPicPr>
          <p:nvPr/>
        </p:nvPicPr>
        <p:blipFill>
          <a:blip r:embed="rId2"/>
          <a:stretch>
            <a:fillRect/>
          </a:stretch>
        </p:blipFill>
        <p:spPr>
          <a:xfrm>
            <a:off x="477079" y="1696278"/>
            <a:ext cx="7114002" cy="3061252"/>
          </a:xfrm>
          <a:prstGeom prst="rect">
            <a:avLst/>
          </a:prstGeom>
        </p:spPr>
      </p:pic>
    </p:spTree>
    <p:extLst>
      <p:ext uri="{BB962C8B-B14F-4D97-AF65-F5344CB8AC3E}">
        <p14:creationId xmlns:p14="http://schemas.microsoft.com/office/powerpoint/2010/main" val="63589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323E8-324E-0020-550E-28AB4675A23E}"/>
              </a:ext>
            </a:extLst>
          </p:cNvPr>
          <p:cNvSpPr txBox="1"/>
          <p:nvPr/>
        </p:nvSpPr>
        <p:spPr>
          <a:xfrm>
            <a:off x="318052" y="874643"/>
            <a:ext cx="5883965"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SYNATX  :  DESC INQUIRY_DETAIL;</a:t>
            </a:r>
            <a:endParaRPr lang="en-IN" b="1" dirty="0"/>
          </a:p>
        </p:txBody>
      </p:sp>
      <p:pic>
        <p:nvPicPr>
          <p:cNvPr id="4" name="Picture 3">
            <a:extLst>
              <a:ext uri="{FF2B5EF4-FFF2-40B4-BE49-F238E27FC236}">
                <a16:creationId xmlns:a16="http://schemas.microsoft.com/office/drawing/2014/main" id="{D6D40BCB-9E3C-E653-9EE0-A4982D2B48CF}"/>
              </a:ext>
            </a:extLst>
          </p:cNvPr>
          <p:cNvPicPr>
            <a:picLocks noChangeAspect="1"/>
          </p:cNvPicPr>
          <p:nvPr/>
        </p:nvPicPr>
        <p:blipFill>
          <a:blip r:embed="rId2"/>
          <a:stretch>
            <a:fillRect/>
          </a:stretch>
        </p:blipFill>
        <p:spPr>
          <a:xfrm>
            <a:off x="410818" y="1736035"/>
            <a:ext cx="7434469" cy="2968487"/>
          </a:xfrm>
          <a:prstGeom prst="rect">
            <a:avLst/>
          </a:prstGeom>
        </p:spPr>
      </p:pic>
    </p:spTree>
    <p:extLst>
      <p:ext uri="{BB962C8B-B14F-4D97-AF65-F5344CB8AC3E}">
        <p14:creationId xmlns:p14="http://schemas.microsoft.com/office/powerpoint/2010/main" val="319862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BED78-8A22-7A7E-D51D-DB7577E9015A}"/>
              </a:ext>
            </a:extLst>
          </p:cNvPr>
          <p:cNvSpPr txBox="1"/>
          <p:nvPr/>
        </p:nvSpPr>
        <p:spPr>
          <a:xfrm>
            <a:off x="318052" y="636104"/>
            <a:ext cx="71031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Suppose I want to see details of </a:t>
            </a:r>
            <a:r>
              <a:rPr lang="en-US" dirty="0" err="1"/>
              <a:t>product_detail</a:t>
            </a:r>
            <a:r>
              <a:rPr lang="en-US" dirty="0"/>
              <a:t> table</a:t>
            </a:r>
          </a:p>
          <a:p>
            <a:pPr marL="285750" indent="-285750">
              <a:buFont typeface="Arial" panose="020B0604020202020204" pitchFamily="34" charset="0"/>
              <a:buChar char="•"/>
            </a:pPr>
            <a:r>
              <a:rPr lang="en-US" dirty="0"/>
              <a:t>SYNTAX  :  SELECT * FROM PRODUCT_DETAIL;</a:t>
            </a:r>
          </a:p>
          <a:p>
            <a:pPr marL="285750" indent="-285750">
              <a:buFont typeface="Arial" panose="020B0604020202020204" pitchFamily="34" charset="0"/>
              <a:buChar char="•"/>
            </a:pPr>
            <a:r>
              <a:rPr lang="en-US" dirty="0"/>
              <a:t>Select is a clause used to fetch data from a table</a:t>
            </a:r>
            <a:endParaRPr lang="en-IN" dirty="0"/>
          </a:p>
        </p:txBody>
      </p:sp>
      <p:pic>
        <p:nvPicPr>
          <p:cNvPr id="4" name="Picture 3">
            <a:extLst>
              <a:ext uri="{FF2B5EF4-FFF2-40B4-BE49-F238E27FC236}">
                <a16:creationId xmlns:a16="http://schemas.microsoft.com/office/drawing/2014/main" id="{A1445B15-28E2-FA34-1276-F23AEE8CEF73}"/>
              </a:ext>
            </a:extLst>
          </p:cNvPr>
          <p:cNvPicPr>
            <a:picLocks noChangeAspect="1"/>
          </p:cNvPicPr>
          <p:nvPr/>
        </p:nvPicPr>
        <p:blipFill>
          <a:blip r:embed="rId2"/>
          <a:stretch>
            <a:fillRect/>
          </a:stretch>
        </p:blipFill>
        <p:spPr>
          <a:xfrm>
            <a:off x="437322" y="1906332"/>
            <a:ext cx="8017565" cy="3845111"/>
          </a:xfrm>
          <a:prstGeom prst="rect">
            <a:avLst/>
          </a:prstGeom>
        </p:spPr>
      </p:pic>
    </p:spTree>
    <p:extLst>
      <p:ext uri="{BB962C8B-B14F-4D97-AF65-F5344CB8AC3E}">
        <p14:creationId xmlns:p14="http://schemas.microsoft.com/office/powerpoint/2010/main" val="9247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C227BB-3516-9BAA-070F-E62877BF2CD9}"/>
              </a:ext>
            </a:extLst>
          </p:cNvPr>
          <p:cNvSpPr txBox="1"/>
          <p:nvPr/>
        </p:nvSpPr>
        <p:spPr>
          <a:xfrm>
            <a:off x="212035" y="874643"/>
            <a:ext cx="7593495" cy="646331"/>
          </a:xfrm>
          <a:prstGeom prst="rect">
            <a:avLst/>
          </a:prstGeom>
          <a:noFill/>
        </p:spPr>
        <p:txBody>
          <a:bodyPr wrap="square" rtlCol="0">
            <a:spAutoFit/>
          </a:bodyPr>
          <a:lstStyle/>
          <a:p>
            <a:pPr marL="285750" indent="-285750">
              <a:buFont typeface="Arial" panose="020B0604020202020204" pitchFamily="34" charset="0"/>
              <a:buChar char="•"/>
            </a:pPr>
            <a:r>
              <a:rPr lang="en-US" dirty="0"/>
              <a:t>Suppose I want to see details of </a:t>
            </a:r>
            <a:r>
              <a:rPr lang="en-US" dirty="0" err="1"/>
              <a:t>importer_detail</a:t>
            </a:r>
            <a:r>
              <a:rPr lang="en-US" dirty="0"/>
              <a:t> table</a:t>
            </a:r>
          </a:p>
          <a:p>
            <a:pPr marL="285750" indent="-285750">
              <a:buFont typeface="Arial" panose="020B0604020202020204" pitchFamily="34" charset="0"/>
              <a:buChar char="•"/>
            </a:pPr>
            <a:r>
              <a:rPr lang="en-US" dirty="0"/>
              <a:t>SYNTAX  :  SELECT * FROM IMPORTER_DETAIL;</a:t>
            </a:r>
          </a:p>
        </p:txBody>
      </p:sp>
      <p:pic>
        <p:nvPicPr>
          <p:cNvPr id="7" name="Picture 6">
            <a:extLst>
              <a:ext uri="{FF2B5EF4-FFF2-40B4-BE49-F238E27FC236}">
                <a16:creationId xmlns:a16="http://schemas.microsoft.com/office/drawing/2014/main" id="{A1EFB5C4-49F7-C015-B0A8-25FECFA49FB3}"/>
              </a:ext>
            </a:extLst>
          </p:cNvPr>
          <p:cNvPicPr>
            <a:picLocks noChangeAspect="1"/>
          </p:cNvPicPr>
          <p:nvPr/>
        </p:nvPicPr>
        <p:blipFill>
          <a:blip r:embed="rId2"/>
          <a:stretch>
            <a:fillRect/>
          </a:stretch>
        </p:blipFill>
        <p:spPr>
          <a:xfrm>
            <a:off x="384313" y="1893081"/>
            <a:ext cx="8428383" cy="3434291"/>
          </a:xfrm>
          <a:prstGeom prst="rect">
            <a:avLst/>
          </a:prstGeom>
        </p:spPr>
      </p:pic>
    </p:spTree>
    <p:extLst>
      <p:ext uri="{BB962C8B-B14F-4D97-AF65-F5344CB8AC3E}">
        <p14:creationId xmlns:p14="http://schemas.microsoft.com/office/powerpoint/2010/main" val="352155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14D7BD-71B6-5AEF-E83E-ECF51FC26D1D}"/>
              </a:ext>
            </a:extLst>
          </p:cNvPr>
          <p:cNvSpPr txBox="1"/>
          <p:nvPr/>
        </p:nvSpPr>
        <p:spPr>
          <a:xfrm>
            <a:off x="198783" y="887896"/>
            <a:ext cx="8097078" cy="646331"/>
          </a:xfrm>
          <a:prstGeom prst="rect">
            <a:avLst/>
          </a:prstGeom>
          <a:noFill/>
        </p:spPr>
        <p:txBody>
          <a:bodyPr wrap="square" rtlCol="0">
            <a:spAutoFit/>
          </a:bodyPr>
          <a:lstStyle/>
          <a:p>
            <a:pPr marL="285750" indent="-285750">
              <a:buFont typeface="Arial" panose="020B0604020202020204" pitchFamily="34" charset="0"/>
              <a:buChar char="•"/>
            </a:pPr>
            <a:r>
              <a:rPr lang="en-US" dirty="0"/>
              <a:t>Suppose I want to see details of </a:t>
            </a:r>
            <a:r>
              <a:rPr lang="en-US" dirty="0" err="1"/>
              <a:t>distributor_detail</a:t>
            </a:r>
            <a:r>
              <a:rPr lang="en-US" dirty="0"/>
              <a:t> table</a:t>
            </a:r>
          </a:p>
          <a:p>
            <a:pPr marL="285750" indent="-285750">
              <a:buFont typeface="Arial" panose="020B0604020202020204" pitchFamily="34" charset="0"/>
              <a:buChar char="•"/>
            </a:pPr>
            <a:r>
              <a:rPr lang="en-US" dirty="0"/>
              <a:t>SYNTAX  :  SELECT * FROM DISTRIBUTOR_DETAIL;</a:t>
            </a:r>
          </a:p>
        </p:txBody>
      </p:sp>
      <p:pic>
        <p:nvPicPr>
          <p:cNvPr id="4" name="Picture 3">
            <a:extLst>
              <a:ext uri="{FF2B5EF4-FFF2-40B4-BE49-F238E27FC236}">
                <a16:creationId xmlns:a16="http://schemas.microsoft.com/office/drawing/2014/main" id="{FCA38548-B473-52F1-0D20-E2C20BA4885B}"/>
              </a:ext>
            </a:extLst>
          </p:cNvPr>
          <p:cNvPicPr>
            <a:picLocks noChangeAspect="1"/>
          </p:cNvPicPr>
          <p:nvPr/>
        </p:nvPicPr>
        <p:blipFill>
          <a:blip r:embed="rId2"/>
          <a:stretch>
            <a:fillRect/>
          </a:stretch>
        </p:blipFill>
        <p:spPr>
          <a:xfrm>
            <a:off x="304801" y="2067339"/>
            <a:ext cx="8309112" cy="3101008"/>
          </a:xfrm>
          <a:prstGeom prst="rect">
            <a:avLst/>
          </a:prstGeom>
        </p:spPr>
      </p:pic>
    </p:spTree>
    <p:extLst>
      <p:ext uri="{BB962C8B-B14F-4D97-AF65-F5344CB8AC3E}">
        <p14:creationId xmlns:p14="http://schemas.microsoft.com/office/powerpoint/2010/main" val="2963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53027B-D550-8E6D-BA91-39B5E56380BD}"/>
              </a:ext>
            </a:extLst>
          </p:cNvPr>
          <p:cNvSpPr txBox="1"/>
          <p:nvPr/>
        </p:nvSpPr>
        <p:spPr>
          <a:xfrm>
            <a:off x="318052" y="927652"/>
            <a:ext cx="74212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Suppose I want to see details of </a:t>
            </a:r>
            <a:r>
              <a:rPr lang="en-US" dirty="0" err="1"/>
              <a:t>transaction_detail</a:t>
            </a:r>
            <a:r>
              <a:rPr lang="en-US" dirty="0"/>
              <a:t> table</a:t>
            </a:r>
          </a:p>
          <a:p>
            <a:pPr marL="285750" indent="-285750">
              <a:buFont typeface="Arial" panose="020B0604020202020204" pitchFamily="34" charset="0"/>
              <a:buChar char="•"/>
            </a:pPr>
            <a:r>
              <a:rPr lang="en-US" dirty="0"/>
              <a:t>SYNTAX  :  SELECT * FROM TRANSACTION_DETAIL;</a:t>
            </a:r>
          </a:p>
        </p:txBody>
      </p:sp>
      <p:pic>
        <p:nvPicPr>
          <p:cNvPr id="4" name="Picture 3">
            <a:extLst>
              <a:ext uri="{FF2B5EF4-FFF2-40B4-BE49-F238E27FC236}">
                <a16:creationId xmlns:a16="http://schemas.microsoft.com/office/drawing/2014/main" id="{7C083A26-B7CB-07C0-E3AE-D70C94E335BD}"/>
              </a:ext>
            </a:extLst>
          </p:cNvPr>
          <p:cNvPicPr>
            <a:picLocks noChangeAspect="1"/>
          </p:cNvPicPr>
          <p:nvPr/>
        </p:nvPicPr>
        <p:blipFill>
          <a:blip r:embed="rId2"/>
          <a:stretch>
            <a:fillRect/>
          </a:stretch>
        </p:blipFill>
        <p:spPr>
          <a:xfrm>
            <a:off x="410817" y="1871102"/>
            <a:ext cx="8613913" cy="3115796"/>
          </a:xfrm>
          <a:prstGeom prst="rect">
            <a:avLst/>
          </a:prstGeom>
        </p:spPr>
      </p:pic>
    </p:spTree>
    <p:extLst>
      <p:ext uri="{BB962C8B-B14F-4D97-AF65-F5344CB8AC3E}">
        <p14:creationId xmlns:p14="http://schemas.microsoft.com/office/powerpoint/2010/main" val="54866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2E4007-67D2-F480-C217-3963C3C92036}"/>
              </a:ext>
            </a:extLst>
          </p:cNvPr>
          <p:cNvSpPr txBox="1"/>
          <p:nvPr/>
        </p:nvSpPr>
        <p:spPr>
          <a:xfrm>
            <a:off x="198783" y="980661"/>
            <a:ext cx="7871791" cy="646331"/>
          </a:xfrm>
          <a:prstGeom prst="rect">
            <a:avLst/>
          </a:prstGeom>
          <a:noFill/>
        </p:spPr>
        <p:txBody>
          <a:bodyPr wrap="square" rtlCol="0">
            <a:spAutoFit/>
          </a:bodyPr>
          <a:lstStyle/>
          <a:p>
            <a:pPr marL="285750" indent="-285750">
              <a:buFont typeface="Arial" panose="020B0604020202020204" pitchFamily="34" charset="0"/>
              <a:buChar char="•"/>
            </a:pPr>
            <a:r>
              <a:rPr lang="en-US" dirty="0"/>
              <a:t>Suppose I want to see details of </a:t>
            </a:r>
            <a:r>
              <a:rPr lang="en-US" dirty="0" err="1"/>
              <a:t>inquiry_detail</a:t>
            </a:r>
            <a:r>
              <a:rPr lang="en-US" dirty="0"/>
              <a:t> table</a:t>
            </a:r>
          </a:p>
          <a:p>
            <a:pPr marL="285750" indent="-285750">
              <a:buFont typeface="Arial" panose="020B0604020202020204" pitchFamily="34" charset="0"/>
              <a:buChar char="•"/>
            </a:pPr>
            <a:r>
              <a:rPr lang="en-US" dirty="0"/>
              <a:t>SYNTAX  :  SELECT * FROM INQUIRY_DETAIL;</a:t>
            </a:r>
          </a:p>
        </p:txBody>
      </p:sp>
      <p:pic>
        <p:nvPicPr>
          <p:cNvPr id="4" name="Picture 3">
            <a:extLst>
              <a:ext uri="{FF2B5EF4-FFF2-40B4-BE49-F238E27FC236}">
                <a16:creationId xmlns:a16="http://schemas.microsoft.com/office/drawing/2014/main" id="{6DB1E573-1E44-8AD6-344F-83CCE5533DA9}"/>
              </a:ext>
            </a:extLst>
          </p:cNvPr>
          <p:cNvPicPr>
            <a:picLocks noChangeAspect="1"/>
          </p:cNvPicPr>
          <p:nvPr/>
        </p:nvPicPr>
        <p:blipFill>
          <a:blip r:embed="rId2"/>
          <a:stretch>
            <a:fillRect/>
          </a:stretch>
        </p:blipFill>
        <p:spPr>
          <a:xfrm>
            <a:off x="344557" y="1962495"/>
            <a:ext cx="9236765" cy="3272113"/>
          </a:xfrm>
          <a:prstGeom prst="rect">
            <a:avLst/>
          </a:prstGeom>
        </p:spPr>
      </p:pic>
    </p:spTree>
    <p:extLst>
      <p:ext uri="{BB962C8B-B14F-4D97-AF65-F5344CB8AC3E}">
        <p14:creationId xmlns:p14="http://schemas.microsoft.com/office/powerpoint/2010/main" val="397945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8E197-E311-4693-A705-B7F5B76669E4}"/>
              </a:ext>
            </a:extLst>
          </p:cNvPr>
          <p:cNvSpPr txBox="1"/>
          <p:nvPr/>
        </p:nvSpPr>
        <p:spPr>
          <a:xfrm>
            <a:off x="106017" y="503583"/>
            <a:ext cx="978010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Suppose I want change my data in the table</a:t>
            </a:r>
          </a:p>
          <a:p>
            <a:pPr marL="285750" indent="-285750">
              <a:buFont typeface="Arial" panose="020B0604020202020204" pitchFamily="34" charset="0"/>
              <a:buChar char="•"/>
            </a:pPr>
            <a:r>
              <a:rPr lang="en-US" b="1" dirty="0"/>
              <a:t>SYNTAX  :  UPDATE PRODUCT_DETAIL SET IMPORTER_DETAIL=‘CASIO’ WHERE NO=1;</a:t>
            </a:r>
          </a:p>
          <a:p>
            <a:pPr marL="285750" indent="-285750">
              <a:buFont typeface="Arial" panose="020B0604020202020204" pitchFamily="34" charset="0"/>
              <a:buChar char="•"/>
            </a:pPr>
            <a:r>
              <a:rPr lang="en-US" b="1" dirty="0"/>
              <a:t>UPDATE is a clause used to modify existing records in a database table </a:t>
            </a:r>
            <a:endParaRPr lang="en-IN" b="1" dirty="0"/>
          </a:p>
        </p:txBody>
      </p:sp>
      <p:sp>
        <p:nvSpPr>
          <p:cNvPr id="3" name="TextBox 2">
            <a:extLst>
              <a:ext uri="{FF2B5EF4-FFF2-40B4-BE49-F238E27FC236}">
                <a16:creationId xmlns:a16="http://schemas.microsoft.com/office/drawing/2014/main" id="{8F3B9B3C-DB5A-4218-FAAC-E29EF23DCB3A}"/>
              </a:ext>
            </a:extLst>
          </p:cNvPr>
          <p:cNvSpPr txBox="1"/>
          <p:nvPr/>
        </p:nvSpPr>
        <p:spPr>
          <a:xfrm>
            <a:off x="384313" y="2107960"/>
            <a:ext cx="3949148"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PREVIOUS TABLE</a:t>
            </a:r>
            <a:endParaRPr lang="en-IN" dirty="0"/>
          </a:p>
        </p:txBody>
      </p:sp>
      <p:pic>
        <p:nvPicPr>
          <p:cNvPr id="5" name="Picture 4">
            <a:extLst>
              <a:ext uri="{FF2B5EF4-FFF2-40B4-BE49-F238E27FC236}">
                <a16:creationId xmlns:a16="http://schemas.microsoft.com/office/drawing/2014/main" id="{E947BDC3-0E47-C90B-C9A3-A81F3D70FB82}"/>
              </a:ext>
            </a:extLst>
          </p:cNvPr>
          <p:cNvPicPr>
            <a:picLocks noChangeAspect="1"/>
          </p:cNvPicPr>
          <p:nvPr/>
        </p:nvPicPr>
        <p:blipFill>
          <a:blip r:embed="rId2"/>
          <a:stretch>
            <a:fillRect/>
          </a:stretch>
        </p:blipFill>
        <p:spPr>
          <a:xfrm>
            <a:off x="545624" y="2598135"/>
            <a:ext cx="7575673" cy="3073796"/>
          </a:xfrm>
          <a:prstGeom prst="rect">
            <a:avLst/>
          </a:prstGeom>
        </p:spPr>
      </p:pic>
    </p:spTree>
    <p:extLst>
      <p:ext uri="{BB962C8B-B14F-4D97-AF65-F5344CB8AC3E}">
        <p14:creationId xmlns:p14="http://schemas.microsoft.com/office/powerpoint/2010/main" val="164140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664DA-E4CC-A5D8-8988-4F33244D3F56}"/>
              </a:ext>
            </a:extLst>
          </p:cNvPr>
          <p:cNvSpPr txBox="1"/>
          <p:nvPr/>
        </p:nvSpPr>
        <p:spPr>
          <a:xfrm>
            <a:off x="198782" y="344557"/>
            <a:ext cx="5897217"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AFTER USING UPDATE CLAUSE</a:t>
            </a:r>
            <a:endParaRPr lang="en-IN" dirty="0"/>
          </a:p>
        </p:txBody>
      </p:sp>
      <p:pic>
        <p:nvPicPr>
          <p:cNvPr id="4" name="Picture 3">
            <a:extLst>
              <a:ext uri="{FF2B5EF4-FFF2-40B4-BE49-F238E27FC236}">
                <a16:creationId xmlns:a16="http://schemas.microsoft.com/office/drawing/2014/main" id="{C2292039-A2E9-9903-01C5-2E2F0A29FEF3}"/>
              </a:ext>
            </a:extLst>
          </p:cNvPr>
          <p:cNvPicPr>
            <a:picLocks noChangeAspect="1"/>
          </p:cNvPicPr>
          <p:nvPr/>
        </p:nvPicPr>
        <p:blipFill>
          <a:blip r:embed="rId2"/>
          <a:stretch>
            <a:fillRect/>
          </a:stretch>
        </p:blipFill>
        <p:spPr>
          <a:xfrm>
            <a:off x="357809" y="1146196"/>
            <a:ext cx="8507896" cy="3134256"/>
          </a:xfrm>
          <a:prstGeom prst="rect">
            <a:avLst/>
          </a:prstGeom>
        </p:spPr>
      </p:pic>
    </p:spTree>
    <p:extLst>
      <p:ext uri="{BB962C8B-B14F-4D97-AF65-F5344CB8AC3E}">
        <p14:creationId xmlns:p14="http://schemas.microsoft.com/office/powerpoint/2010/main" val="420131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EECF2-154E-78AD-31A3-CD5AFD006859}"/>
              </a:ext>
            </a:extLst>
          </p:cNvPr>
          <p:cNvSpPr txBox="1"/>
          <p:nvPr/>
        </p:nvSpPr>
        <p:spPr>
          <a:xfrm>
            <a:off x="212035" y="649357"/>
            <a:ext cx="10946295" cy="954107"/>
          </a:xfrm>
          <a:prstGeom prst="rect">
            <a:avLst/>
          </a:prstGeom>
          <a:noFill/>
        </p:spPr>
        <p:txBody>
          <a:bodyPr wrap="square" rtlCol="0">
            <a:spAutoFit/>
          </a:bodyPr>
          <a:lstStyle/>
          <a:p>
            <a:pPr marL="285750" indent="-285750">
              <a:buFont typeface="Arial" panose="020B0604020202020204" pitchFamily="34" charset="0"/>
              <a:buChar char="•"/>
            </a:pPr>
            <a:r>
              <a:rPr lang="en-IN" sz="2000" dirty="0"/>
              <a:t>Suppose</a:t>
            </a:r>
            <a:r>
              <a:rPr lang="en-IN" sz="1800" dirty="0"/>
              <a:t> I want to change the name of the table </a:t>
            </a:r>
          </a:p>
          <a:p>
            <a:pPr marL="285750" indent="-285750">
              <a:buFont typeface="Arial" panose="020B0604020202020204" pitchFamily="34" charset="0"/>
              <a:buChar char="•"/>
            </a:pPr>
            <a:r>
              <a:rPr lang="en-US" b="1" dirty="0"/>
              <a:t>SYNTAX</a:t>
            </a:r>
            <a:r>
              <a:rPr lang="en-IN" sz="1800" dirty="0">
                <a:latin typeface="Berlin Sans FB Demi" pitchFamily="34" charset="0"/>
              </a:rPr>
              <a:t> : </a:t>
            </a:r>
            <a:r>
              <a:rPr lang="en-IN" sz="1800" dirty="0">
                <a:latin typeface="Bell MT" pitchFamily="18" charset="0"/>
              </a:rPr>
              <a:t>ALTER TABLE DISTRIBUTOR_DETAIL RENAME DISTRIBUTOR ;</a:t>
            </a:r>
          </a:p>
          <a:p>
            <a:pPr marL="285750" indent="-285750">
              <a:buFont typeface="Arial" panose="020B0604020202020204" pitchFamily="34" charset="0"/>
              <a:buChar char="•"/>
            </a:pPr>
            <a:r>
              <a:rPr lang="en-US" sz="1800" dirty="0"/>
              <a:t>ALTER is a keyword used to modify the structure of an existing database object, such as a table, view, or index .</a:t>
            </a:r>
            <a:endParaRPr lang="en-IN" dirty="0"/>
          </a:p>
        </p:txBody>
      </p:sp>
      <p:pic>
        <p:nvPicPr>
          <p:cNvPr id="4" name="Picture 3">
            <a:extLst>
              <a:ext uri="{FF2B5EF4-FFF2-40B4-BE49-F238E27FC236}">
                <a16:creationId xmlns:a16="http://schemas.microsoft.com/office/drawing/2014/main" id="{4EF9DDD2-CF60-10CD-A171-7FD962449A6D}"/>
              </a:ext>
            </a:extLst>
          </p:cNvPr>
          <p:cNvPicPr>
            <a:picLocks noChangeAspect="1"/>
          </p:cNvPicPr>
          <p:nvPr/>
        </p:nvPicPr>
        <p:blipFill>
          <a:blip r:embed="rId2"/>
          <a:stretch>
            <a:fillRect/>
          </a:stretch>
        </p:blipFill>
        <p:spPr>
          <a:xfrm>
            <a:off x="503583" y="1969672"/>
            <a:ext cx="9515060" cy="3278189"/>
          </a:xfrm>
          <a:prstGeom prst="rect">
            <a:avLst/>
          </a:prstGeom>
        </p:spPr>
      </p:pic>
    </p:spTree>
    <p:extLst>
      <p:ext uri="{BB962C8B-B14F-4D97-AF65-F5344CB8AC3E}">
        <p14:creationId xmlns:p14="http://schemas.microsoft.com/office/powerpoint/2010/main" val="419773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latin typeface="Georgia" panose="02040502050405020303" pitchFamily="18" charset="0"/>
              </a:rPr>
              <a:t>INTRODUCTION</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838466"/>
            <a:ext cx="4403596" cy="4058751"/>
          </a:xfrm>
        </p:spPr>
        <p:txBody>
          <a:bodyPr anchor="t">
            <a:normAutofit lnSpcReduction="10000"/>
          </a:bodyPr>
          <a:lstStyle/>
          <a:p>
            <a:r>
              <a:rPr lang="en-US" sz="2400" dirty="0"/>
              <a:t>An export management system or software is a tool that helps you manage and automate your export processes, such as screening customers and suppliers, classifying products, generating and filing export documents, tracking shipments, and reporting and auditing export activities.</a:t>
            </a:r>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barn(inVertical)">
                                      <p:cBhvr>
                                        <p:cTn id="12"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CA4A2D-9A8A-DC97-9F70-9134E6E7D84D}"/>
              </a:ext>
            </a:extLst>
          </p:cNvPr>
          <p:cNvSpPr txBox="1"/>
          <p:nvPr/>
        </p:nvSpPr>
        <p:spPr>
          <a:xfrm>
            <a:off x="172278" y="596348"/>
            <a:ext cx="10734261"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SYNTAX  : ALTER TABLE DISTRIBUTOR CHANGE QUANTITY QTY INT;</a:t>
            </a:r>
            <a:endParaRPr lang="en-IN" b="1" dirty="0"/>
          </a:p>
        </p:txBody>
      </p:sp>
      <p:pic>
        <p:nvPicPr>
          <p:cNvPr id="4" name="Picture 3">
            <a:extLst>
              <a:ext uri="{FF2B5EF4-FFF2-40B4-BE49-F238E27FC236}">
                <a16:creationId xmlns:a16="http://schemas.microsoft.com/office/drawing/2014/main" id="{04B4C075-78F2-511D-6E62-C60DF90EA2C1}"/>
              </a:ext>
            </a:extLst>
          </p:cNvPr>
          <p:cNvPicPr>
            <a:picLocks noChangeAspect="1"/>
          </p:cNvPicPr>
          <p:nvPr/>
        </p:nvPicPr>
        <p:blipFill>
          <a:blip r:embed="rId2"/>
          <a:stretch>
            <a:fillRect/>
          </a:stretch>
        </p:blipFill>
        <p:spPr>
          <a:xfrm>
            <a:off x="371060" y="1323809"/>
            <a:ext cx="9037983" cy="3592748"/>
          </a:xfrm>
          <a:prstGeom prst="rect">
            <a:avLst/>
          </a:prstGeom>
        </p:spPr>
      </p:pic>
    </p:spTree>
    <p:extLst>
      <p:ext uri="{BB962C8B-B14F-4D97-AF65-F5344CB8AC3E}">
        <p14:creationId xmlns:p14="http://schemas.microsoft.com/office/powerpoint/2010/main" val="422333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4AEB90-2CC4-F4DD-B864-44AA7D6D6723}"/>
              </a:ext>
            </a:extLst>
          </p:cNvPr>
          <p:cNvSpPr txBox="1"/>
          <p:nvPr/>
        </p:nvSpPr>
        <p:spPr>
          <a:xfrm>
            <a:off x="278296" y="649357"/>
            <a:ext cx="10376452" cy="1200329"/>
          </a:xfrm>
          <a:prstGeom prst="rect">
            <a:avLst/>
          </a:prstGeom>
          <a:noFill/>
        </p:spPr>
        <p:txBody>
          <a:bodyPr wrap="square" rtlCol="0">
            <a:spAutoFit/>
          </a:bodyPr>
          <a:lstStyle/>
          <a:p>
            <a:pPr marL="285750" indent="-285750">
              <a:buFont typeface="Arial" panose="020B0604020202020204" pitchFamily="34" charset="0"/>
              <a:buChar char="•"/>
            </a:pPr>
            <a:r>
              <a:rPr lang="en-IN" sz="1800" dirty="0"/>
              <a:t>Suppose I want to add unique key in the column</a:t>
            </a:r>
          </a:p>
          <a:p>
            <a:pPr marL="285750" indent="-285750">
              <a:buFont typeface="Arial" panose="020B0604020202020204" pitchFamily="34" charset="0"/>
              <a:buChar char="•"/>
            </a:pPr>
            <a:r>
              <a:rPr lang="en-US" b="1" dirty="0"/>
              <a:t>SYNTAX</a:t>
            </a:r>
            <a:r>
              <a:rPr lang="en-IN" sz="1800" dirty="0">
                <a:latin typeface="Berlin Sans FB Demi" pitchFamily="34" charset="0"/>
              </a:rPr>
              <a:t> : </a:t>
            </a:r>
            <a:r>
              <a:rPr lang="en-IN" sz="1800" dirty="0">
                <a:latin typeface="Bell MT" pitchFamily="18" charset="0"/>
              </a:rPr>
              <a:t>ALTER TABLE INQUIRY_DETAILS ADD UNIQUE KEY (IMPORTER_COMPANY);</a:t>
            </a:r>
          </a:p>
          <a:p>
            <a:pPr marL="285750" indent="-285750">
              <a:buFont typeface="Arial" panose="020B0604020202020204" pitchFamily="34" charset="0"/>
              <a:buChar char="•"/>
            </a:pPr>
            <a:r>
              <a:rPr lang="en-US" sz="1800" dirty="0"/>
              <a:t>UNIQUE constraint or UNIQUE key is a type of constraint used to enforce uniqueness on the values of one or more columns in a table</a:t>
            </a:r>
            <a:r>
              <a:rPr lang="en-IN" sz="1800" dirty="0">
                <a:latin typeface="Berlin Sans FB Demi" pitchFamily="34" charset="0"/>
              </a:rPr>
              <a:t> </a:t>
            </a:r>
            <a:endParaRPr lang="en-IN" dirty="0"/>
          </a:p>
        </p:txBody>
      </p:sp>
      <p:pic>
        <p:nvPicPr>
          <p:cNvPr id="4" name="Picture 3">
            <a:extLst>
              <a:ext uri="{FF2B5EF4-FFF2-40B4-BE49-F238E27FC236}">
                <a16:creationId xmlns:a16="http://schemas.microsoft.com/office/drawing/2014/main" id="{EF3462A1-BF21-7812-D1A1-A80F4DD208FD}"/>
              </a:ext>
            </a:extLst>
          </p:cNvPr>
          <p:cNvPicPr>
            <a:picLocks noChangeAspect="1"/>
          </p:cNvPicPr>
          <p:nvPr/>
        </p:nvPicPr>
        <p:blipFill>
          <a:blip r:embed="rId2"/>
          <a:stretch>
            <a:fillRect/>
          </a:stretch>
        </p:blipFill>
        <p:spPr>
          <a:xfrm>
            <a:off x="450574" y="1975240"/>
            <a:ext cx="9687339" cy="3709942"/>
          </a:xfrm>
          <a:prstGeom prst="rect">
            <a:avLst/>
          </a:prstGeom>
        </p:spPr>
      </p:pic>
    </p:spTree>
    <p:extLst>
      <p:ext uri="{BB962C8B-B14F-4D97-AF65-F5344CB8AC3E}">
        <p14:creationId xmlns:p14="http://schemas.microsoft.com/office/powerpoint/2010/main" val="375799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D1020-B676-4805-C07E-8D85367B3CFD}"/>
              </a:ext>
            </a:extLst>
          </p:cNvPr>
          <p:cNvSpPr txBox="1"/>
          <p:nvPr/>
        </p:nvSpPr>
        <p:spPr>
          <a:xfrm>
            <a:off x="198783" y="583096"/>
            <a:ext cx="11092069" cy="1200329"/>
          </a:xfrm>
          <a:prstGeom prst="rect">
            <a:avLst/>
          </a:prstGeom>
          <a:noFill/>
        </p:spPr>
        <p:txBody>
          <a:bodyPr wrap="square" rtlCol="0">
            <a:spAutoFit/>
          </a:bodyPr>
          <a:lstStyle/>
          <a:p>
            <a:pPr marL="285750" indent="-285750">
              <a:buFont typeface="Arial" panose="020B0604020202020204" pitchFamily="34" charset="0"/>
              <a:buChar char="•"/>
            </a:pPr>
            <a:r>
              <a:rPr lang="en-IN" sz="1800" dirty="0"/>
              <a:t>Suppose I want some specified data from the table</a:t>
            </a:r>
          </a:p>
          <a:p>
            <a:pPr marL="285750" indent="-285750">
              <a:buFont typeface="Arial" panose="020B0604020202020204" pitchFamily="34" charset="0"/>
              <a:buChar char="•"/>
            </a:pPr>
            <a:r>
              <a:rPr lang="en-US" b="1" dirty="0"/>
              <a:t>SYNTAX</a:t>
            </a:r>
            <a:r>
              <a:rPr lang="en-IN" dirty="0">
                <a:latin typeface="Berlin Sans FB Demi" pitchFamily="34" charset="0"/>
              </a:rPr>
              <a:t> : </a:t>
            </a:r>
            <a:r>
              <a:rPr lang="en-IN" dirty="0">
                <a:latin typeface="Bell MT" pitchFamily="18" charset="0"/>
              </a:rPr>
              <a:t>SELECT * FROM PRODUCT_DETAILS  WHERE PRODUCT_NAME LIKE ‘R%’ ;</a:t>
            </a:r>
          </a:p>
          <a:p>
            <a:pPr marL="285750" indent="-285750">
              <a:buFont typeface="Arial" panose="020B0604020202020204" pitchFamily="34" charset="0"/>
              <a:buChar char="•"/>
            </a:pPr>
            <a:r>
              <a:rPr lang="en-US" dirty="0"/>
              <a:t>LIKE operator is used in the WHERE clause of a query to perform pattern matching on a column's values. It allows you to search for rows in a table that match a specific pattern or substring</a:t>
            </a:r>
            <a:r>
              <a:rPr lang="en-IN" dirty="0">
                <a:latin typeface="Berlin Sans FB Demi" pitchFamily="34" charset="0"/>
              </a:rPr>
              <a:t>  </a:t>
            </a:r>
            <a:endParaRPr lang="en-IN" dirty="0"/>
          </a:p>
        </p:txBody>
      </p:sp>
      <p:pic>
        <p:nvPicPr>
          <p:cNvPr id="4" name="Picture 3">
            <a:extLst>
              <a:ext uri="{FF2B5EF4-FFF2-40B4-BE49-F238E27FC236}">
                <a16:creationId xmlns:a16="http://schemas.microsoft.com/office/drawing/2014/main" id="{4CCD416E-8960-B144-8424-3EB8858B5916}"/>
              </a:ext>
            </a:extLst>
          </p:cNvPr>
          <p:cNvPicPr>
            <a:picLocks noChangeAspect="1"/>
          </p:cNvPicPr>
          <p:nvPr/>
        </p:nvPicPr>
        <p:blipFill>
          <a:blip r:embed="rId2"/>
          <a:stretch>
            <a:fillRect/>
          </a:stretch>
        </p:blipFill>
        <p:spPr>
          <a:xfrm>
            <a:off x="384314" y="2176372"/>
            <a:ext cx="9051234" cy="3005227"/>
          </a:xfrm>
          <a:prstGeom prst="rect">
            <a:avLst/>
          </a:prstGeom>
        </p:spPr>
      </p:pic>
    </p:spTree>
    <p:extLst>
      <p:ext uri="{BB962C8B-B14F-4D97-AF65-F5344CB8AC3E}">
        <p14:creationId xmlns:p14="http://schemas.microsoft.com/office/powerpoint/2010/main" val="122080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B6B2EC-6E5A-2D4D-D214-F0514A7F1755}"/>
              </a:ext>
            </a:extLst>
          </p:cNvPr>
          <p:cNvSpPr txBox="1"/>
          <p:nvPr/>
        </p:nvSpPr>
        <p:spPr>
          <a:xfrm>
            <a:off x="172278" y="728870"/>
            <a:ext cx="956807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SYNTAX</a:t>
            </a:r>
            <a:r>
              <a:rPr lang="en-IN" dirty="0">
                <a:latin typeface="Berlin Sans FB Demi" pitchFamily="34" charset="0"/>
              </a:rPr>
              <a:t> : </a:t>
            </a:r>
            <a:r>
              <a:rPr lang="en-IN" dirty="0">
                <a:latin typeface="Bell MT" pitchFamily="18" charset="0"/>
              </a:rPr>
              <a:t>SELECT * FROM PRODUCT_DETAILS  WHERE IMPORTER_COMPANY LIKE ‘%l’ ;</a:t>
            </a:r>
          </a:p>
        </p:txBody>
      </p:sp>
      <p:pic>
        <p:nvPicPr>
          <p:cNvPr id="8" name="Picture 7">
            <a:extLst>
              <a:ext uri="{FF2B5EF4-FFF2-40B4-BE49-F238E27FC236}">
                <a16:creationId xmlns:a16="http://schemas.microsoft.com/office/drawing/2014/main" id="{C8B69749-24DB-1606-071A-DF67567761FC}"/>
              </a:ext>
            </a:extLst>
          </p:cNvPr>
          <p:cNvPicPr>
            <a:picLocks noChangeAspect="1"/>
          </p:cNvPicPr>
          <p:nvPr/>
        </p:nvPicPr>
        <p:blipFill>
          <a:blip r:embed="rId2"/>
          <a:stretch>
            <a:fillRect/>
          </a:stretch>
        </p:blipFill>
        <p:spPr>
          <a:xfrm>
            <a:off x="172278" y="1581060"/>
            <a:ext cx="11132077" cy="3202973"/>
          </a:xfrm>
          <a:prstGeom prst="rect">
            <a:avLst/>
          </a:prstGeom>
        </p:spPr>
      </p:pic>
    </p:spTree>
    <p:extLst>
      <p:ext uri="{BB962C8B-B14F-4D97-AF65-F5344CB8AC3E}">
        <p14:creationId xmlns:p14="http://schemas.microsoft.com/office/powerpoint/2010/main" val="203386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A08D2-88E2-6B5D-F5DD-7C2BD507DAB6}"/>
              </a:ext>
            </a:extLst>
          </p:cNvPr>
          <p:cNvSpPr txBox="1"/>
          <p:nvPr/>
        </p:nvSpPr>
        <p:spPr>
          <a:xfrm>
            <a:off x="212036" y="437322"/>
            <a:ext cx="11608904" cy="1754326"/>
          </a:xfrm>
          <a:prstGeom prst="rect">
            <a:avLst/>
          </a:prstGeom>
          <a:noFill/>
        </p:spPr>
        <p:txBody>
          <a:bodyPr wrap="square" rtlCol="0">
            <a:spAutoFit/>
          </a:bodyPr>
          <a:lstStyle/>
          <a:p>
            <a:pPr marL="285750" indent="-285750">
              <a:buFont typeface="Arial" panose="020B0604020202020204" pitchFamily="34" charset="0"/>
              <a:buChar char="•"/>
            </a:pPr>
            <a:r>
              <a:rPr lang="en-IN" sz="1800" dirty="0"/>
              <a:t>Suppose I want to hide some column </a:t>
            </a:r>
            <a:endParaRPr lang="en-IN" sz="1800" b="1" dirty="0"/>
          </a:p>
          <a:p>
            <a:pPr marL="285750" indent="-285750">
              <a:buFont typeface="Arial" panose="020B0604020202020204" pitchFamily="34" charset="0"/>
              <a:buChar char="•"/>
            </a:pPr>
            <a:r>
              <a:rPr lang="en-US" b="1" dirty="0"/>
              <a:t>SYNTAX</a:t>
            </a:r>
            <a:r>
              <a:rPr lang="en-IN" dirty="0">
                <a:latin typeface="Berlin Sans FB Demi" pitchFamily="34" charset="0"/>
              </a:rPr>
              <a:t> : </a:t>
            </a:r>
            <a:r>
              <a:rPr lang="en-US" dirty="0">
                <a:latin typeface="Bell MT" pitchFamily="18" charset="0"/>
              </a:rPr>
              <a:t>CREATE VIEW PRODUCT_DETAILS AS SELECT PRODUCT_NAME,COLOR,PRICE FROM PRODUCT;</a:t>
            </a:r>
          </a:p>
          <a:p>
            <a:pPr marL="285750" indent="-285750">
              <a:buFont typeface="Arial" panose="020B0604020202020204" pitchFamily="34" charset="0"/>
              <a:buChar char="•"/>
            </a:pPr>
            <a:r>
              <a:rPr lang="en-US" sz="1800" dirty="0"/>
              <a:t>VIEW is a virtual table derived from the result of a SELECT query. It allows you to encapsulate complex queries into a single, reusable object that can be referenced in other queries or applications. A VIEW does not store any data itself; instead, it provides a logical representation of the data from one or more underlying tables or other views.</a:t>
            </a:r>
            <a:endParaRPr lang="en-IN" b="1" dirty="0"/>
          </a:p>
        </p:txBody>
      </p:sp>
      <p:sp>
        <p:nvSpPr>
          <p:cNvPr id="3" name="TextBox 2">
            <a:extLst>
              <a:ext uri="{FF2B5EF4-FFF2-40B4-BE49-F238E27FC236}">
                <a16:creationId xmlns:a16="http://schemas.microsoft.com/office/drawing/2014/main" id="{58454442-F7CF-76CF-49F7-71AA56D8E42F}"/>
              </a:ext>
            </a:extLst>
          </p:cNvPr>
          <p:cNvSpPr txBox="1"/>
          <p:nvPr/>
        </p:nvSpPr>
        <p:spPr>
          <a:xfrm>
            <a:off x="212036" y="2412760"/>
            <a:ext cx="5579165"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t>PREVIOUS TABLE</a:t>
            </a:r>
            <a:endParaRPr lang="en-IN" dirty="0"/>
          </a:p>
        </p:txBody>
      </p:sp>
      <p:pic>
        <p:nvPicPr>
          <p:cNvPr id="5" name="Picture 4">
            <a:extLst>
              <a:ext uri="{FF2B5EF4-FFF2-40B4-BE49-F238E27FC236}">
                <a16:creationId xmlns:a16="http://schemas.microsoft.com/office/drawing/2014/main" id="{F77C1DBD-B61E-8CE3-7C4C-01FF90F8A024}"/>
              </a:ext>
            </a:extLst>
          </p:cNvPr>
          <p:cNvPicPr>
            <a:picLocks noChangeAspect="1"/>
          </p:cNvPicPr>
          <p:nvPr/>
        </p:nvPicPr>
        <p:blipFill>
          <a:blip r:embed="rId2"/>
          <a:stretch>
            <a:fillRect/>
          </a:stretch>
        </p:blipFill>
        <p:spPr>
          <a:xfrm>
            <a:off x="424070" y="3003204"/>
            <a:ext cx="7606748" cy="2917458"/>
          </a:xfrm>
          <a:prstGeom prst="rect">
            <a:avLst/>
          </a:prstGeom>
        </p:spPr>
      </p:pic>
    </p:spTree>
    <p:extLst>
      <p:ext uri="{BB962C8B-B14F-4D97-AF65-F5344CB8AC3E}">
        <p14:creationId xmlns:p14="http://schemas.microsoft.com/office/powerpoint/2010/main" val="42046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BD488-7AE6-7C5A-01C2-4930830B6AD0}"/>
              </a:ext>
            </a:extLst>
          </p:cNvPr>
          <p:cNvSpPr txBox="1"/>
          <p:nvPr/>
        </p:nvSpPr>
        <p:spPr>
          <a:xfrm>
            <a:off x="278296" y="609600"/>
            <a:ext cx="7460974" cy="369332"/>
          </a:xfrm>
          <a:prstGeom prst="rect">
            <a:avLst/>
          </a:prstGeom>
          <a:noFill/>
        </p:spPr>
        <p:txBody>
          <a:bodyPr wrap="square" rtlCol="0">
            <a:spAutoFit/>
          </a:bodyPr>
          <a:lstStyle/>
          <a:p>
            <a:pPr marL="285750" indent="-285750">
              <a:buFont typeface="Arial" panose="020B0604020202020204" pitchFamily="34" charset="0"/>
              <a:buChar char="•"/>
            </a:pPr>
            <a:r>
              <a:rPr lang="en-US" dirty="0"/>
              <a:t>AFTER CREATEING VIEW TABLE</a:t>
            </a:r>
            <a:endParaRPr lang="en-IN" dirty="0"/>
          </a:p>
        </p:txBody>
      </p:sp>
      <p:pic>
        <p:nvPicPr>
          <p:cNvPr id="4" name="Picture 3">
            <a:extLst>
              <a:ext uri="{FF2B5EF4-FFF2-40B4-BE49-F238E27FC236}">
                <a16:creationId xmlns:a16="http://schemas.microsoft.com/office/drawing/2014/main" id="{E8202D37-125F-596D-C37C-7A5F058631E0}"/>
              </a:ext>
            </a:extLst>
          </p:cNvPr>
          <p:cNvPicPr>
            <a:picLocks noChangeAspect="1"/>
          </p:cNvPicPr>
          <p:nvPr/>
        </p:nvPicPr>
        <p:blipFill>
          <a:blip r:embed="rId2"/>
          <a:stretch>
            <a:fillRect/>
          </a:stretch>
        </p:blipFill>
        <p:spPr>
          <a:xfrm>
            <a:off x="278296" y="1527588"/>
            <a:ext cx="8971721" cy="3176935"/>
          </a:xfrm>
          <a:prstGeom prst="rect">
            <a:avLst/>
          </a:prstGeom>
        </p:spPr>
      </p:pic>
    </p:spTree>
    <p:extLst>
      <p:ext uri="{BB962C8B-B14F-4D97-AF65-F5344CB8AC3E}">
        <p14:creationId xmlns:p14="http://schemas.microsoft.com/office/powerpoint/2010/main" val="211711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7CDAC-D253-6A08-3D90-1E7DE0654418}"/>
              </a:ext>
            </a:extLst>
          </p:cNvPr>
          <p:cNvSpPr txBox="1"/>
          <p:nvPr/>
        </p:nvSpPr>
        <p:spPr>
          <a:xfrm>
            <a:off x="172278" y="569843"/>
            <a:ext cx="10535479" cy="1200329"/>
          </a:xfrm>
          <a:prstGeom prst="rect">
            <a:avLst/>
          </a:prstGeom>
          <a:noFill/>
        </p:spPr>
        <p:txBody>
          <a:bodyPr wrap="square" rtlCol="0">
            <a:spAutoFit/>
          </a:bodyPr>
          <a:lstStyle/>
          <a:p>
            <a:pPr marL="285750" indent="-285750">
              <a:buFont typeface="Arial" panose="020B0604020202020204" pitchFamily="34" charset="0"/>
              <a:buChar char="•"/>
            </a:pPr>
            <a:r>
              <a:rPr lang="en-IN" sz="1800" dirty="0"/>
              <a:t>Suppose I want to fetch the data of first 3 products</a:t>
            </a:r>
          </a:p>
          <a:p>
            <a:pPr marL="285750" indent="-285750">
              <a:buFont typeface="Arial" panose="020B0604020202020204" pitchFamily="34" charset="0"/>
              <a:buChar char="•"/>
            </a:pPr>
            <a:r>
              <a:rPr lang="en-US" b="1" dirty="0"/>
              <a:t>SYNTAX</a:t>
            </a:r>
            <a:r>
              <a:rPr lang="en-IN" dirty="0">
                <a:latin typeface="Berlin Sans FB Demi" pitchFamily="34" charset="0"/>
              </a:rPr>
              <a:t> :  </a:t>
            </a:r>
            <a:r>
              <a:rPr lang="en-US" dirty="0">
                <a:latin typeface="Bell MT" pitchFamily="18" charset="0"/>
              </a:rPr>
              <a:t>SELECT * FROM DISTRIBUTOR LIMIT </a:t>
            </a:r>
            <a:r>
              <a:rPr lang="en-US" dirty="0">
                <a:latin typeface="Bahnschrift" pitchFamily="34" charset="0"/>
              </a:rPr>
              <a:t>3 ;</a:t>
            </a:r>
          </a:p>
          <a:p>
            <a:pPr marL="285750" indent="-285750">
              <a:buFont typeface="Arial" panose="020B0604020202020204" pitchFamily="34" charset="0"/>
              <a:buChar char="•"/>
            </a:pPr>
            <a:r>
              <a:rPr lang="en-US" sz="1800" dirty="0"/>
              <a:t>LIMIT clause is used to restrict the number of rows returned by a SELECT query. It is particularly useful when you want to retrieve only a specific number of rows from a result set, especially when dealing with large datasets</a:t>
            </a:r>
            <a:endParaRPr lang="en-IN" sz="1800" dirty="0"/>
          </a:p>
        </p:txBody>
      </p:sp>
      <p:pic>
        <p:nvPicPr>
          <p:cNvPr id="4" name="Picture 3">
            <a:extLst>
              <a:ext uri="{FF2B5EF4-FFF2-40B4-BE49-F238E27FC236}">
                <a16:creationId xmlns:a16="http://schemas.microsoft.com/office/drawing/2014/main" id="{EB55A0B0-6615-A193-BA6D-488DD48FB860}"/>
              </a:ext>
            </a:extLst>
          </p:cNvPr>
          <p:cNvPicPr>
            <a:picLocks noChangeAspect="1"/>
          </p:cNvPicPr>
          <p:nvPr/>
        </p:nvPicPr>
        <p:blipFill>
          <a:blip r:embed="rId2"/>
          <a:stretch>
            <a:fillRect/>
          </a:stretch>
        </p:blipFill>
        <p:spPr>
          <a:xfrm>
            <a:off x="609601" y="2649726"/>
            <a:ext cx="8322364" cy="2783666"/>
          </a:xfrm>
          <a:prstGeom prst="rect">
            <a:avLst/>
          </a:prstGeom>
        </p:spPr>
      </p:pic>
      <p:sp>
        <p:nvSpPr>
          <p:cNvPr id="5" name="TextBox 4">
            <a:extLst>
              <a:ext uri="{FF2B5EF4-FFF2-40B4-BE49-F238E27FC236}">
                <a16:creationId xmlns:a16="http://schemas.microsoft.com/office/drawing/2014/main" id="{D09A7BE2-C2E3-6C23-B750-01071DF3F48A}"/>
              </a:ext>
            </a:extLst>
          </p:cNvPr>
          <p:cNvSpPr txBox="1"/>
          <p:nvPr/>
        </p:nvSpPr>
        <p:spPr>
          <a:xfrm>
            <a:off x="437321" y="2099034"/>
            <a:ext cx="6414052"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t>PREVIOUS TABLE</a:t>
            </a:r>
            <a:endParaRPr lang="en-IN" dirty="0"/>
          </a:p>
        </p:txBody>
      </p:sp>
    </p:spTree>
    <p:extLst>
      <p:ext uri="{BB962C8B-B14F-4D97-AF65-F5344CB8AC3E}">
        <p14:creationId xmlns:p14="http://schemas.microsoft.com/office/powerpoint/2010/main" val="20741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0049E-E588-A8D6-CB77-150EB344179D}"/>
              </a:ext>
            </a:extLst>
          </p:cNvPr>
          <p:cNvSpPr txBox="1"/>
          <p:nvPr/>
        </p:nvSpPr>
        <p:spPr>
          <a:xfrm>
            <a:off x="238539" y="569843"/>
            <a:ext cx="7248939" cy="369332"/>
          </a:xfrm>
          <a:prstGeom prst="rect">
            <a:avLst/>
          </a:prstGeom>
          <a:noFill/>
        </p:spPr>
        <p:txBody>
          <a:bodyPr wrap="square" rtlCol="0">
            <a:spAutoFit/>
          </a:bodyPr>
          <a:lstStyle/>
          <a:p>
            <a:pPr marL="285750" indent="-285750">
              <a:buFont typeface="Arial" panose="020B0604020202020204" pitchFamily="34" charset="0"/>
              <a:buChar char="•"/>
            </a:pPr>
            <a:r>
              <a:rPr lang="en-US" dirty="0"/>
              <a:t>AFTER USING LIMIT IN DISTRIBUTION TABLE</a:t>
            </a:r>
            <a:endParaRPr lang="en-IN" dirty="0"/>
          </a:p>
        </p:txBody>
      </p:sp>
      <p:pic>
        <p:nvPicPr>
          <p:cNvPr id="4" name="Picture 3">
            <a:extLst>
              <a:ext uri="{FF2B5EF4-FFF2-40B4-BE49-F238E27FC236}">
                <a16:creationId xmlns:a16="http://schemas.microsoft.com/office/drawing/2014/main" id="{37C714AB-979C-9782-1336-1CD0C72F50D4}"/>
              </a:ext>
            </a:extLst>
          </p:cNvPr>
          <p:cNvPicPr>
            <a:picLocks noChangeAspect="1"/>
          </p:cNvPicPr>
          <p:nvPr/>
        </p:nvPicPr>
        <p:blipFill>
          <a:blip r:embed="rId2"/>
          <a:stretch>
            <a:fillRect/>
          </a:stretch>
        </p:blipFill>
        <p:spPr>
          <a:xfrm>
            <a:off x="331305" y="1594504"/>
            <a:ext cx="7553507" cy="2818469"/>
          </a:xfrm>
          <a:prstGeom prst="rect">
            <a:avLst/>
          </a:prstGeom>
        </p:spPr>
      </p:pic>
    </p:spTree>
    <p:extLst>
      <p:ext uri="{BB962C8B-B14F-4D97-AF65-F5344CB8AC3E}">
        <p14:creationId xmlns:p14="http://schemas.microsoft.com/office/powerpoint/2010/main" val="5383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AB915-D7CC-28BA-7947-874C9E98E641}"/>
              </a:ext>
            </a:extLst>
          </p:cNvPr>
          <p:cNvSpPr txBox="1"/>
          <p:nvPr/>
        </p:nvSpPr>
        <p:spPr>
          <a:xfrm>
            <a:off x="291547" y="689113"/>
            <a:ext cx="9515061" cy="646331"/>
          </a:xfrm>
          <a:prstGeom prst="rect">
            <a:avLst/>
          </a:prstGeom>
          <a:noFill/>
        </p:spPr>
        <p:txBody>
          <a:bodyPr wrap="square" rtlCol="0">
            <a:spAutoFit/>
          </a:bodyPr>
          <a:lstStyle/>
          <a:p>
            <a:pPr marL="285750" indent="-285750">
              <a:buFont typeface="Arial" panose="020B0604020202020204" pitchFamily="34" charset="0"/>
              <a:buChar char="•"/>
            </a:pPr>
            <a:r>
              <a:rPr lang="en-IN" dirty="0"/>
              <a:t> Suppose I want to </a:t>
            </a:r>
            <a:r>
              <a:rPr lang="en-US" dirty="0" err="1">
                <a:solidFill>
                  <a:schemeClr val="tx1"/>
                </a:solidFill>
              </a:rPr>
              <a:t>perfoms</a:t>
            </a:r>
            <a:r>
              <a:rPr lang="en-US" dirty="0">
                <a:solidFill>
                  <a:schemeClr val="tx1"/>
                </a:solidFill>
              </a:rPr>
              <a:t> a calculation on multiple values and returns a single value.</a:t>
            </a:r>
            <a:endParaRPr lang="en-IN" dirty="0">
              <a:solidFill>
                <a:schemeClr val="tx1"/>
              </a:solidFill>
            </a:endParaRPr>
          </a:p>
          <a:p>
            <a:pPr marL="285750" indent="-285750">
              <a:buFont typeface="Arial" panose="020B0604020202020204" pitchFamily="34" charset="0"/>
              <a:buChar char="•"/>
            </a:pPr>
            <a:r>
              <a:rPr lang="en-US" b="1" dirty="0"/>
              <a:t>SYNTAX </a:t>
            </a:r>
            <a:r>
              <a:rPr lang="en-IN" dirty="0">
                <a:latin typeface="Berlin Sans FB Demi" pitchFamily="34" charset="0"/>
              </a:rPr>
              <a:t>:  </a:t>
            </a:r>
            <a:r>
              <a:rPr lang="en-US" dirty="0">
                <a:latin typeface="Bell MT" pitchFamily="18" charset="0"/>
              </a:rPr>
              <a:t> SELECT *,MAX(PRICE) FROM </a:t>
            </a:r>
            <a:r>
              <a:rPr lang="en-US" dirty="0"/>
              <a:t>DISTRIBUTION</a:t>
            </a:r>
            <a:r>
              <a:rPr lang="en-US" dirty="0">
                <a:latin typeface="Bell MT" pitchFamily="18" charset="0"/>
              </a:rPr>
              <a:t>;</a:t>
            </a:r>
            <a:endParaRPr lang="en-US" dirty="0"/>
          </a:p>
        </p:txBody>
      </p:sp>
      <p:pic>
        <p:nvPicPr>
          <p:cNvPr id="4" name="Picture 3">
            <a:extLst>
              <a:ext uri="{FF2B5EF4-FFF2-40B4-BE49-F238E27FC236}">
                <a16:creationId xmlns:a16="http://schemas.microsoft.com/office/drawing/2014/main" id="{48BE8997-169C-644B-C967-3557DB9A69CC}"/>
              </a:ext>
            </a:extLst>
          </p:cNvPr>
          <p:cNvPicPr>
            <a:picLocks noChangeAspect="1"/>
          </p:cNvPicPr>
          <p:nvPr/>
        </p:nvPicPr>
        <p:blipFill>
          <a:blip r:embed="rId2"/>
          <a:stretch>
            <a:fillRect/>
          </a:stretch>
        </p:blipFill>
        <p:spPr>
          <a:xfrm>
            <a:off x="477079" y="1896849"/>
            <a:ext cx="8839200" cy="2145064"/>
          </a:xfrm>
          <a:prstGeom prst="rect">
            <a:avLst/>
          </a:prstGeom>
        </p:spPr>
      </p:pic>
    </p:spTree>
    <p:extLst>
      <p:ext uri="{BB962C8B-B14F-4D97-AF65-F5344CB8AC3E}">
        <p14:creationId xmlns:p14="http://schemas.microsoft.com/office/powerpoint/2010/main" val="198335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05A6B3-9CA0-B7C1-4F77-5E5048F045DE}"/>
              </a:ext>
            </a:extLst>
          </p:cNvPr>
          <p:cNvSpPr txBox="1"/>
          <p:nvPr/>
        </p:nvSpPr>
        <p:spPr>
          <a:xfrm>
            <a:off x="225287" y="583096"/>
            <a:ext cx="11211339" cy="1754326"/>
          </a:xfrm>
          <a:prstGeom prst="rect">
            <a:avLst/>
          </a:prstGeom>
          <a:noFill/>
        </p:spPr>
        <p:txBody>
          <a:bodyPr wrap="square" rtlCol="0">
            <a:spAutoFit/>
          </a:bodyPr>
          <a:lstStyle/>
          <a:p>
            <a:pPr marL="285750" indent="-285750">
              <a:buFont typeface="Arial" panose="020B0604020202020204" pitchFamily="34" charset="0"/>
              <a:buChar char="•"/>
            </a:pPr>
            <a:r>
              <a:rPr lang="en-IN" dirty="0"/>
              <a:t>Suppose I want to see the data of distributor and </a:t>
            </a:r>
            <a:r>
              <a:rPr lang="en-IN" dirty="0" err="1"/>
              <a:t>transaction_detail</a:t>
            </a:r>
            <a:r>
              <a:rPr lang="en-IN" dirty="0"/>
              <a:t> table</a:t>
            </a:r>
          </a:p>
          <a:p>
            <a:pPr marL="285750" indent="-285750">
              <a:buFont typeface="Arial" panose="020B0604020202020204" pitchFamily="34" charset="0"/>
              <a:buChar char="•"/>
            </a:pPr>
            <a:r>
              <a:rPr lang="en-US" b="1" dirty="0"/>
              <a:t>SYNTAX</a:t>
            </a:r>
            <a:r>
              <a:rPr lang="en-IN" dirty="0">
                <a:latin typeface="Berlin Sans FB Demi" pitchFamily="34" charset="0"/>
              </a:rPr>
              <a:t>  :  </a:t>
            </a:r>
            <a:r>
              <a:rPr lang="en-US" dirty="0">
                <a:latin typeface="Bell MT" pitchFamily="18" charset="0"/>
              </a:rPr>
              <a:t> SELECT * FROM DISTRIBUTOR LEFT TRANSACTION_DETAIL ON DISTRIBUTOR.NO = TRANSACTION_DETAIL. NO;</a:t>
            </a:r>
          </a:p>
          <a:p>
            <a:pPr marL="285750" indent="-285750">
              <a:buFont typeface="Arial" panose="020B0604020202020204" pitchFamily="34" charset="0"/>
              <a:buChar char="•"/>
            </a:pPr>
            <a:r>
              <a:rPr lang="en-US" sz="1800" dirty="0"/>
              <a:t>join is a powerful operation that allows you to combine rows from two or more tables based on a related column between them. Joins are used to retrieve data from multiple tables in a single query, enabling you to combine and analyze information that's spread across different tables in a database.</a:t>
            </a:r>
            <a:endParaRPr lang="en-IN" dirty="0"/>
          </a:p>
        </p:txBody>
      </p:sp>
      <p:sp>
        <p:nvSpPr>
          <p:cNvPr id="5" name="TextBox 4">
            <a:extLst>
              <a:ext uri="{FF2B5EF4-FFF2-40B4-BE49-F238E27FC236}">
                <a16:creationId xmlns:a16="http://schemas.microsoft.com/office/drawing/2014/main" id="{B14045D0-31EF-75AF-3044-E83164972B2F}"/>
              </a:ext>
            </a:extLst>
          </p:cNvPr>
          <p:cNvSpPr txBox="1"/>
          <p:nvPr/>
        </p:nvSpPr>
        <p:spPr>
          <a:xfrm>
            <a:off x="3882886" y="2531166"/>
            <a:ext cx="3233531"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chemeClr val="tx1">
                    <a:lumMod val="85000"/>
                    <a:lumOff val="15000"/>
                  </a:schemeClr>
                </a:solidFill>
              </a:rPr>
              <a:t>USING LEFT JOIN HERE</a:t>
            </a:r>
            <a:endParaRPr lang="en-IN" dirty="0"/>
          </a:p>
        </p:txBody>
      </p:sp>
      <p:pic>
        <p:nvPicPr>
          <p:cNvPr id="7" name="Picture 6">
            <a:extLst>
              <a:ext uri="{FF2B5EF4-FFF2-40B4-BE49-F238E27FC236}">
                <a16:creationId xmlns:a16="http://schemas.microsoft.com/office/drawing/2014/main" id="{FFA71CEC-A6A3-35B9-468A-127E5D098D53}"/>
              </a:ext>
            </a:extLst>
          </p:cNvPr>
          <p:cNvPicPr>
            <a:picLocks noChangeAspect="1"/>
          </p:cNvPicPr>
          <p:nvPr/>
        </p:nvPicPr>
        <p:blipFill>
          <a:blip r:embed="rId2"/>
          <a:stretch>
            <a:fillRect/>
          </a:stretch>
        </p:blipFill>
        <p:spPr>
          <a:xfrm>
            <a:off x="225287" y="3397599"/>
            <a:ext cx="4717774" cy="2174066"/>
          </a:xfrm>
          <a:prstGeom prst="rect">
            <a:avLst/>
          </a:prstGeom>
        </p:spPr>
      </p:pic>
      <p:pic>
        <p:nvPicPr>
          <p:cNvPr id="9" name="Picture 8">
            <a:extLst>
              <a:ext uri="{FF2B5EF4-FFF2-40B4-BE49-F238E27FC236}">
                <a16:creationId xmlns:a16="http://schemas.microsoft.com/office/drawing/2014/main" id="{2EEE7598-515E-CCE1-517B-9358073A877D}"/>
              </a:ext>
            </a:extLst>
          </p:cNvPr>
          <p:cNvPicPr>
            <a:picLocks noChangeAspect="1"/>
          </p:cNvPicPr>
          <p:nvPr/>
        </p:nvPicPr>
        <p:blipFill>
          <a:blip r:embed="rId3"/>
          <a:stretch>
            <a:fillRect/>
          </a:stretch>
        </p:blipFill>
        <p:spPr>
          <a:xfrm>
            <a:off x="6096000" y="3391576"/>
            <a:ext cx="5658640" cy="2174066"/>
          </a:xfrm>
          <a:prstGeom prst="rect">
            <a:avLst/>
          </a:prstGeom>
        </p:spPr>
      </p:pic>
      <p:sp>
        <p:nvSpPr>
          <p:cNvPr id="10" name="Arrow: Right 9">
            <a:extLst>
              <a:ext uri="{FF2B5EF4-FFF2-40B4-BE49-F238E27FC236}">
                <a16:creationId xmlns:a16="http://schemas.microsoft.com/office/drawing/2014/main" id="{6BBC27DC-8F25-77A4-6D39-ED7C4EC38E26}"/>
              </a:ext>
            </a:extLst>
          </p:cNvPr>
          <p:cNvSpPr/>
          <p:nvPr/>
        </p:nvSpPr>
        <p:spPr>
          <a:xfrm>
            <a:off x="5234609" y="4115299"/>
            <a:ext cx="649356" cy="3693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9787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F599C-1B79-F5D8-7975-E3E5FFA7730A}"/>
              </a:ext>
            </a:extLst>
          </p:cNvPr>
          <p:cNvSpPr txBox="1"/>
          <p:nvPr/>
        </p:nvSpPr>
        <p:spPr>
          <a:xfrm>
            <a:off x="1053548" y="1484243"/>
            <a:ext cx="10084904" cy="4339650"/>
          </a:xfrm>
          <a:prstGeom prst="rect">
            <a:avLst/>
          </a:prstGeom>
          <a:noFill/>
        </p:spPr>
        <p:txBody>
          <a:bodyPr wrap="square" rtlCol="0">
            <a:spAutoFit/>
          </a:bodyPr>
          <a:lstStyle/>
          <a:p>
            <a:pPr algn="ctr"/>
            <a:r>
              <a:rPr lang="en-US" sz="13800" dirty="0">
                <a:latin typeface="Arial Black" panose="020B0A04020102020204" pitchFamily="34" charset="0"/>
              </a:rPr>
              <a:t>ER DIAGRAM</a:t>
            </a:r>
            <a:endParaRPr lang="en-IN" sz="13800" dirty="0">
              <a:latin typeface="Arial Black" panose="020B0A04020102020204" pitchFamily="34" charset="0"/>
            </a:endParaRPr>
          </a:p>
        </p:txBody>
      </p:sp>
    </p:spTree>
    <p:extLst>
      <p:ext uri="{BB962C8B-B14F-4D97-AF65-F5344CB8AC3E}">
        <p14:creationId xmlns:p14="http://schemas.microsoft.com/office/powerpoint/2010/main" val="2484160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FD1CE3-4E65-E731-100D-9F58C4D8292C}"/>
              </a:ext>
            </a:extLst>
          </p:cNvPr>
          <p:cNvSpPr txBox="1"/>
          <p:nvPr/>
        </p:nvSpPr>
        <p:spPr>
          <a:xfrm>
            <a:off x="3922645" y="596347"/>
            <a:ext cx="3326296"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t>AFTER USING LEFT JOIN</a:t>
            </a:r>
            <a:endParaRPr lang="en-US" b="1" dirty="0"/>
          </a:p>
        </p:txBody>
      </p:sp>
      <p:sp>
        <p:nvSpPr>
          <p:cNvPr id="3" name="Arrow: Down 2">
            <a:extLst>
              <a:ext uri="{FF2B5EF4-FFF2-40B4-BE49-F238E27FC236}">
                <a16:creationId xmlns:a16="http://schemas.microsoft.com/office/drawing/2014/main" id="{528977EB-BE78-8B9C-0A08-582D549A38C4}"/>
              </a:ext>
            </a:extLst>
          </p:cNvPr>
          <p:cNvSpPr/>
          <p:nvPr/>
        </p:nvSpPr>
        <p:spPr>
          <a:xfrm>
            <a:off x="5214731" y="1154668"/>
            <a:ext cx="490330" cy="80665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CC382361-294B-C49A-BC4C-ED77C4CED6EF}"/>
              </a:ext>
            </a:extLst>
          </p:cNvPr>
          <p:cNvPicPr>
            <a:picLocks noChangeAspect="1"/>
          </p:cNvPicPr>
          <p:nvPr/>
        </p:nvPicPr>
        <p:blipFill>
          <a:blip r:embed="rId2"/>
          <a:stretch>
            <a:fillRect/>
          </a:stretch>
        </p:blipFill>
        <p:spPr>
          <a:xfrm>
            <a:off x="675861" y="2150311"/>
            <a:ext cx="10607839" cy="2367917"/>
          </a:xfrm>
          <a:prstGeom prst="rect">
            <a:avLst/>
          </a:prstGeom>
        </p:spPr>
      </p:pic>
    </p:spTree>
    <p:extLst>
      <p:ext uri="{BB962C8B-B14F-4D97-AF65-F5344CB8AC3E}">
        <p14:creationId xmlns:p14="http://schemas.microsoft.com/office/powerpoint/2010/main" val="427452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B50BDB-2F9C-CCAC-CA03-683452A2571E}"/>
              </a:ext>
            </a:extLst>
          </p:cNvPr>
          <p:cNvSpPr txBox="1"/>
          <p:nvPr/>
        </p:nvSpPr>
        <p:spPr>
          <a:xfrm>
            <a:off x="662609" y="755374"/>
            <a:ext cx="9316278" cy="1754326"/>
          </a:xfrm>
          <a:prstGeom prst="rect">
            <a:avLst/>
          </a:prstGeom>
          <a:noFill/>
        </p:spPr>
        <p:txBody>
          <a:bodyPr wrap="square" rtlCol="0">
            <a:spAutoFit/>
          </a:bodyPr>
          <a:lstStyle/>
          <a:p>
            <a:pPr marL="285750" indent="-285750">
              <a:buFont typeface="Arial" panose="020B0604020202020204" pitchFamily="34" charset="0"/>
              <a:buChar char="•"/>
            </a:pPr>
            <a:r>
              <a:rPr lang="en-IN" dirty="0"/>
              <a:t>Suppose I want to see the data of distributor and </a:t>
            </a:r>
            <a:r>
              <a:rPr lang="en-IN" dirty="0" err="1"/>
              <a:t>transaction_detail</a:t>
            </a:r>
            <a:r>
              <a:rPr lang="en-IN" dirty="0"/>
              <a:t> table</a:t>
            </a:r>
          </a:p>
          <a:p>
            <a:pPr marL="285750" indent="-285750">
              <a:buFont typeface="Arial" panose="020B0604020202020204" pitchFamily="34" charset="0"/>
              <a:buChar char="•"/>
            </a:pPr>
            <a:r>
              <a:rPr lang="en-IN" sz="1800" dirty="0">
                <a:solidFill>
                  <a:schemeClr val="tx1">
                    <a:lumMod val="50000"/>
                    <a:lumOff val="50000"/>
                  </a:schemeClr>
                </a:solidFill>
                <a:latin typeface="Berlin Sans FB Demi" pitchFamily="34" charset="0"/>
              </a:rPr>
              <a:t> </a:t>
            </a:r>
            <a:r>
              <a:rPr lang="en-US" b="1" dirty="0"/>
              <a:t>SYNTAX</a:t>
            </a:r>
            <a:r>
              <a:rPr lang="en-IN" sz="1800" dirty="0">
                <a:latin typeface="Berlin Sans FB Demi" pitchFamily="34" charset="0"/>
              </a:rPr>
              <a:t> :  </a:t>
            </a:r>
            <a:r>
              <a:rPr lang="en-US" sz="1800" dirty="0">
                <a:latin typeface="Bell MT" pitchFamily="18" charset="0"/>
              </a:rPr>
              <a:t> SELECT * FROM </a:t>
            </a:r>
            <a:r>
              <a:rPr lang="en-US" dirty="0">
                <a:latin typeface="Bell MT" pitchFamily="18" charset="0"/>
              </a:rPr>
              <a:t>DISTRIBUTOR </a:t>
            </a:r>
            <a:r>
              <a:rPr lang="en-US" sz="1800" dirty="0">
                <a:latin typeface="Bell MT" pitchFamily="18" charset="0"/>
              </a:rPr>
              <a:t>INNER JOIN </a:t>
            </a:r>
            <a:r>
              <a:rPr lang="en-US" dirty="0">
                <a:latin typeface="Bell MT" pitchFamily="18" charset="0"/>
              </a:rPr>
              <a:t>TRANSACTION_DETAIL</a:t>
            </a:r>
            <a:r>
              <a:rPr lang="en-US" sz="1800" dirty="0">
                <a:latin typeface="Bell MT" pitchFamily="18" charset="0"/>
              </a:rPr>
              <a:t> ON </a:t>
            </a:r>
            <a:r>
              <a:rPr lang="en-US" dirty="0">
                <a:latin typeface="Bell MT" pitchFamily="18" charset="0"/>
              </a:rPr>
              <a:t>DISTRIBUTOR.NO = TRANSACTION_DETAIL. NO;</a:t>
            </a:r>
          </a:p>
          <a:p>
            <a:pPr marL="285750" indent="-285750">
              <a:buFont typeface="Arial" panose="020B0604020202020204" pitchFamily="34" charset="0"/>
              <a:buChar char="•"/>
            </a:pPr>
            <a:r>
              <a:rPr lang="en-US" sz="1800" dirty="0"/>
              <a:t>INNER JOIN is a type of join operation in SQL that retrieves only the rows from both tables that have matching values in the specified columns. In other words, an INNER JOIN returns the intersection of the two tables, where the joined column's values match.</a:t>
            </a:r>
            <a:endParaRPr lang="en-IN" dirty="0"/>
          </a:p>
        </p:txBody>
      </p:sp>
      <p:sp>
        <p:nvSpPr>
          <p:cNvPr id="8" name="TextBox 7">
            <a:extLst>
              <a:ext uri="{FF2B5EF4-FFF2-40B4-BE49-F238E27FC236}">
                <a16:creationId xmlns:a16="http://schemas.microsoft.com/office/drawing/2014/main" id="{55334E5A-62D4-99B4-9826-594379087E2A}"/>
              </a:ext>
            </a:extLst>
          </p:cNvPr>
          <p:cNvSpPr txBox="1"/>
          <p:nvPr/>
        </p:nvSpPr>
        <p:spPr>
          <a:xfrm>
            <a:off x="3816626" y="2902226"/>
            <a:ext cx="3472070"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chemeClr val="tx1">
                    <a:lumMod val="85000"/>
                    <a:lumOff val="15000"/>
                  </a:schemeClr>
                </a:solidFill>
              </a:rPr>
              <a:t>USING INNER JOIN HERE</a:t>
            </a:r>
            <a:endParaRPr lang="en-IN" dirty="0"/>
          </a:p>
        </p:txBody>
      </p:sp>
      <p:pic>
        <p:nvPicPr>
          <p:cNvPr id="13" name="Picture 12">
            <a:extLst>
              <a:ext uri="{FF2B5EF4-FFF2-40B4-BE49-F238E27FC236}">
                <a16:creationId xmlns:a16="http://schemas.microsoft.com/office/drawing/2014/main" id="{DDFDE4F0-B64E-B345-1E9D-F1396E08271E}"/>
              </a:ext>
            </a:extLst>
          </p:cNvPr>
          <p:cNvPicPr>
            <a:picLocks noChangeAspect="1"/>
          </p:cNvPicPr>
          <p:nvPr/>
        </p:nvPicPr>
        <p:blipFill>
          <a:blip r:embed="rId2"/>
          <a:stretch>
            <a:fillRect/>
          </a:stretch>
        </p:blipFill>
        <p:spPr>
          <a:xfrm>
            <a:off x="357809" y="3429000"/>
            <a:ext cx="5051874" cy="2174066"/>
          </a:xfrm>
          <a:prstGeom prst="rect">
            <a:avLst/>
          </a:prstGeom>
        </p:spPr>
      </p:pic>
      <p:sp>
        <p:nvSpPr>
          <p:cNvPr id="14" name="Arrow: Right 13">
            <a:extLst>
              <a:ext uri="{FF2B5EF4-FFF2-40B4-BE49-F238E27FC236}">
                <a16:creationId xmlns:a16="http://schemas.microsoft.com/office/drawing/2014/main" id="{1514D2F5-8EE9-9B19-F76F-E011D37CD472}"/>
              </a:ext>
            </a:extLst>
          </p:cNvPr>
          <p:cNvSpPr/>
          <p:nvPr/>
        </p:nvSpPr>
        <p:spPr>
          <a:xfrm>
            <a:off x="5520928" y="4079941"/>
            <a:ext cx="662609" cy="609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7" name="Picture 16">
            <a:extLst>
              <a:ext uri="{FF2B5EF4-FFF2-40B4-BE49-F238E27FC236}">
                <a16:creationId xmlns:a16="http://schemas.microsoft.com/office/drawing/2014/main" id="{D6D522E6-D71D-21E8-3DB7-2825A4537F92}"/>
              </a:ext>
            </a:extLst>
          </p:cNvPr>
          <p:cNvPicPr>
            <a:picLocks noChangeAspect="1"/>
          </p:cNvPicPr>
          <p:nvPr/>
        </p:nvPicPr>
        <p:blipFill>
          <a:blip r:embed="rId3"/>
          <a:stretch>
            <a:fillRect/>
          </a:stretch>
        </p:blipFill>
        <p:spPr>
          <a:xfrm>
            <a:off x="6294783" y="3429001"/>
            <a:ext cx="5658640" cy="2136324"/>
          </a:xfrm>
          <a:prstGeom prst="rect">
            <a:avLst/>
          </a:prstGeom>
        </p:spPr>
      </p:pic>
    </p:spTree>
    <p:extLst>
      <p:ext uri="{BB962C8B-B14F-4D97-AF65-F5344CB8AC3E}">
        <p14:creationId xmlns:p14="http://schemas.microsoft.com/office/powerpoint/2010/main" val="350708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3C2687-BF9B-037E-B43C-A71B6EE29E04}"/>
              </a:ext>
            </a:extLst>
          </p:cNvPr>
          <p:cNvSpPr txBox="1"/>
          <p:nvPr/>
        </p:nvSpPr>
        <p:spPr>
          <a:xfrm>
            <a:off x="4068417" y="861391"/>
            <a:ext cx="3538331"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t>AFTER USING INNER JOIN</a:t>
            </a:r>
            <a:endParaRPr lang="en-US" b="1" dirty="0"/>
          </a:p>
        </p:txBody>
      </p:sp>
      <p:sp>
        <p:nvSpPr>
          <p:cNvPr id="3" name="Arrow: Down 2">
            <a:extLst>
              <a:ext uri="{FF2B5EF4-FFF2-40B4-BE49-F238E27FC236}">
                <a16:creationId xmlns:a16="http://schemas.microsoft.com/office/drawing/2014/main" id="{D15A415E-DACD-6A63-652B-1DF37BBC7F60}"/>
              </a:ext>
            </a:extLst>
          </p:cNvPr>
          <p:cNvSpPr/>
          <p:nvPr/>
        </p:nvSpPr>
        <p:spPr>
          <a:xfrm>
            <a:off x="5380383" y="1346824"/>
            <a:ext cx="715617" cy="7818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7749B74D-3CAF-86AF-ED54-E411FCC44C86}"/>
              </a:ext>
            </a:extLst>
          </p:cNvPr>
          <p:cNvPicPr>
            <a:picLocks noChangeAspect="1"/>
          </p:cNvPicPr>
          <p:nvPr/>
        </p:nvPicPr>
        <p:blipFill>
          <a:blip r:embed="rId2"/>
          <a:stretch>
            <a:fillRect/>
          </a:stretch>
        </p:blipFill>
        <p:spPr>
          <a:xfrm>
            <a:off x="921318" y="2128703"/>
            <a:ext cx="10640910" cy="3220278"/>
          </a:xfrm>
          <a:prstGeom prst="rect">
            <a:avLst/>
          </a:prstGeom>
        </p:spPr>
      </p:pic>
    </p:spTree>
    <p:extLst>
      <p:ext uri="{BB962C8B-B14F-4D97-AF65-F5344CB8AC3E}">
        <p14:creationId xmlns:p14="http://schemas.microsoft.com/office/powerpoint/2010/main" val="6679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8B0B4C-34E4-5EFA-CAA9-CE043647ED78}"/>
              </a:ext>
            </a:extLst>
          </p:cNvPr>
          <p:cNvSpPr txBox="1"/>
          <p:nvPr/>
        </p:nvSpPr>
        <p:spPr>
          <a:xfrm>
            <a:off x="556591" y="636104"/>
            <a:ext cx="2319131" cy="369332"/>
          </a:xfrm>
          <a:prstGeom prst="rect">
            <a:avLst/>
          </a:prstGeom>
          <a:noFill/>
        </p:spPr>
        <p:txBody>
          <a:bodyPr wrap="square" rtlCol="0">
            <a:spAutoFit/>
          </a:bodyPr>
          <a:lstStyle/>
          <a:p>
            <a:pPr marL="285750" indent="-285750">
              <a:buFont typeface="Wingdings" panose="05000000000000000000" pitchFamily="2" charset="2"/>
              <a:buChar char="q"/>
            </a:pPr>
            <a:r>
              <a:rPr lang="en-IN" sz="1800" b="1" dirty="0"/>
              <a:t> CONCLUSION </a:t>
            </a:r>
            <a:endParaRPr lang="en-US" sz="1800" b="1" dirty="0"/>
          </a:p>
        </p:txBody>
      </p:sp>
      <p:sp>
        <p:nvSpPr>
          <p:cNvPr id="3" name="TextBox 2">
            <a:extLst>
              <a:ext uri="{FF2B5EF4-FFF2-40B4-BE49-F238E27FC236}">
                <a16:creationId xmlns:a16="http://schemas.microsoft.com/office/drawing/2014/main" id="{BD498D94-0FBE-75C1-DE7C-5B2D47C16DF8}"/>
              </a:ext>
            </a:extLst>
          </p:cNvPr>
          <p:cNvSpPr txBox="1"/>
          <p:nvPr/>
        </p:nvSpPr>
        <p:spPr>
          <a:xfrm>
            <a:off x="649357" y="1272209"/>
            <a:ext cx="8772939" cy="1754326"/>
          </a:xfrm>
          <a:prstGeom prst="rect">
            <a:avLst/>
          </a:prstGeom>
          <a:noFill/>
        </p:spPr>
        <p:txBody>
          <a:bodyPr wrap="square" rtlCol="0">
            <a:spAutoFit/>
          </a:bodyPr>
          <a:lstStyle/>
          <a:p>
            <a:r>
              <a:rPr lang="en-US" sz="1800" dirty="0"/>
              <a:t>Through this project, I have gained hands-on experience in SQL database design, query optimization, and data manipulation. I have learned how to structure and manage complex data relationships, ensuring data integrity and security. This project has not only improved my technical skills but also provided a practical understanding of how databases facilitate seamless user experiences, efficient transactions, and insightful business analytics in the realm of online shopping</a:t>
            </a:r>
          </a:p>
        </p:txBody>
      </p:sp>
    </p:spTree>
    <p:extLst>
      <p:ext uri="{BB962C8B-B14F-4D97-AF65-F5344CB8AC3E}">
        <p14:creationId xmlns:p14="http://schemas.microsoft.com/office/powerpoint/2010/main" val="367217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F599C-1B79-F5D8-7975-E3E5FFA7730A}"/>
              </a:ext>
            </a:extLst>
          </p:cNvPr>
          <p:cNvSpPr txBox="1"/>
          <p:nvPr/>
        </p:nvSpPr>
        <p:spPr>
          <a:xfrm>
            <a:off x="-3743740" y="155466"/>
            <a:ext cx="12158869" cy="769441"/>
          </a:xfrm>
          <a:prstGeom prst="rect">
            <a:avLst/>
          </a:prstGeom>
          <a:noFill/>
        </p:spPr>
        <p:txBody>
          <a:bodyPr wrap="square" rtlCol="0">
            <a:spAutoFit/>
          </a:bodyPr>
          <a:lstStyle/>
          <a:p>
            <a:pPr algn="ctr"/>
            <a:r>
              <a:rPr lang="en-US" sz="4400" dirty="0">
                <a:latin typeface="Arial Black" panose="020B0A04020102020204" pitchFamily="34" charset="0"/>
              </a:rPr>
              <a:t>ER DIAGRAM</a:t>
            </a:r>
            <a:endParaRPr lang="en-IN" sz="4400" dirty="0">
              <a:latin typeface="Arial Black" panose="020B0A04020102020204" pitchFamily="34" charset="0"/>
            </a:endParaRPr>
          </a:p>
        </p:txBody>
      </p:sp>
      <p:graphicFrame>
        <p:nvGraphicFramePr>
          <p:cNvPr id="7" name="Table 6">
            <a:extLst>
              <a:ext uri="{FF2B5EF4-FFF2-40B4-BE49-F238E27FC236}">
                <a16:creationId xmlns:a16="http://schemas.microsoft.com/office/drawing/2014/main" id="{F3CC9DC9-549B-DC4A-52C9-DCEEBF66A5DB}"/>
              </a:ext>
            </a:extLst>
          </p:cNvPr>
          <p:cNvGraphicFramePr>
            <a:graphicFrameLocks noGrp="1"/>
          </p:cNvGraphicFramePr>
          <p:nvPr>
            <p:extLst>
              <p:ext uri="{D42A27DB-BD31-4B8C-83A1-F6EECF244321}">
                <p14:modId xmlns:p14="http://schemas.microsoft.com/office/powerpoint/2010/main" val="1651733423"/>
              </p:ext>
            </p:extLst>
          </p:nvPr>
        </p:nvGraphicFramePr>
        <p:xfrm>
          <a:off x="4974609" y="2177737"/>
          <a:ext cx="2171510" cy="2219960"/>
        </p:xfrm>
        <a:graphic>
          <a:graphicData uri="http://schemas.openxmlformats.org/drawingml/2006/table">
            <a:tbl>
              <a:tblPr firstRow="1" bandRow="1">
                <a:tableStyleId>{073A0DAA-6AF3-43AB-8588-CEC1D06C72B9}</a:tableStyleId>
              </a:tblPr>
              <a:tblGrid>
                <a:gridCol w="2171510">
                  <a:extLst>
                    <a:ext uri="{9D8B030D-6E8A-4147-A177-3AD203B41FA5}">
                      <a16:colId xmlns:a16="http://schemas.microsoft.com/office/drawing/2014/main" val="3923240256"/>
                    </a:ext>
                  </a:extLst>
                </a:gridCol>
              </a:tblGrid>
              <a:tr h="300251">
                <a:tc>
                  <a:txBody>
                    <a:bodyPr/>
                    <a:lstStyle/>
                    <a:p>
                      <a:r>
                        <a:rPr lang="en-US" dirty="0"/>
                        <a:t>    </a:t>
                      </a:r>
                      <a:r>
                        <a:rPr lang="en-US" dirty="0" err="1"/>
                        <a:t>Product_detail</a:t>
                      </a:r>
                      <a:endParaRPr lang="en-IN" dirty="0"/>
                    </a:p>
                  </a:txBody>
                  <a:tcPr/>
                </a:tc>
                <a:extLst>
                  <a:ext uri="{0D108BD9-81ED-4DB2-BD59-A6C34878D82A}">
                    <a16:rowId xmlns:a16="http://schemas.microsoft.com/office/drawing/2014/main" val="2193181267"/>
                  </a:ext>
                </a:extLst>
              </a:tr>
              <a:tr h="370840">
                <a:tc>
                  <a:txBody>
                    <a:bodyPr/>
                    <a:lstStyle/>
                    <a:p>
                      <a:r>
                        <a:rPr lang="en-US" dirty="0"/>
                        <a:t>No</a:t>
                      </a:r>
                      <a:endParaRPr lang="en-IN" dirty="0"/>
                    </a:p>
                  </a:txBody>
                  <a:tcPr/>
                </a:tc>
                <a:extLst>
                  <a:ext uri="{0D108BD9-81ED-4DB2-BD59-A6C34878D82A}">
                    <a16:rowId xmlns:a16="http://schemas.microsoft.com/office/drawing/2014/main" val="1243104976"/>
                  </a:ext>
                </a:extLst>
              </a:tr>
              <a:tr h="370840">
                <a:tc>
                  <a:txBody>
                    <a:bodyPr/>
                    <a:lstStyle/>
                    <a:p>
                      <a:r>
                        <a:rPr lang="en-US" dirty="0" err="1"/>
                        <a:t>Product_name</a:t>
                      </a:r>
                      <a:r>
                        <a:rPr lang="en-US" dirty="0"/>
                        <a:t>   (PK)</a:t>
                      </a:r>
                      <a:endParaRPr lang="en-IN" dirty="0"/>
                    </a:p>
                  </a:txBody>
                  <a:tcPr/>
                </a:tc>
                <a:extLst>
                  <a:ext uri="{0D108BD9-81ED-4DB2-BD59-A6C34878D82A}">
                    <a16:rowId xmlns:a16="http://schemas.microsoft.com/office/drawing/2014/main" val="3484261435"/>
                  </a:ext>
                </a:extLst>
              </a:tr>
              <a:tr h="370840">
                <a:tc>
                  <a:txBody>
                    <a:bodyPr/>
                    <a:lstStyle/>
                    <a:p>
                      <a:r>
                        <a:rPr lang="en-US" dirty="0" err="1"/>
                        <a:t>Importer_name</a:t>
                      </a:r>
                      <a:endParaRPr lang="en-IN" dirty="0"/>
                    </a:p>
                  </a:txBody>
                  <a:tcPr/>
                </a:tc>
                <a:extLst>
                  <a:ext uri="{0D108BD9-81ED-4DB2-BD59-A6C34878D82A}">
                    <a16:rowId xmlns:a16="http://schemas.microsoft.com/office/drawing/2014/main" val="937513300"/>
                  </a:ext>
                </a:extLst>
              </a:tr>
              <a:tr h="370840">
                <a:tc>
                  <a:txBody>
                    <a:bodyPr/>
                    <a:lstStyle/>
                    <a:p>
                      <a:r>
                        <a:rPr lang="en-US" dirty="0"/>
                        <a:t>Quantity</a:t>
                      </a:r>
                      <a:endParaRPr lang="en-IN" dirty="0"/>
                    </a:p>
                  </a:txBody>
                  <a:tcPr/>
                </a:tc>
                <a:extLst>
                  <a:ext uri="{0D108BD9-81ED-4DB2-BD59-A6C34878D82A}">
                    <a16:rowId xmlns:a16="http://schemas.microsoft.com/office/drawing/2014/main" val="1138774761"/>
                  </a:ext>
                </a:extLst>
              </a:tr>
              <a:tr h="370840">
                <a:tc>
                  <a:txBody>
                    <a:bodyPr/>
                    <a:lstStyle/>
                    <a:p>
                      <a:r>
                        <a:rPr lang="en-US" dirty="0"/>
                        <a:t>Price</a:t>
                      </a:r>
                      <a:endParaRPr lang="en-IN" dirty="0"/>
                    </a:p>
                  </a:txBody>
                  <a:tcPr/>
                </a:tc>
                <a:extLst>
                  <a:ext uri="{0D108BD9-81ED-4DB2-BD59-A6C34878D82A}">
                    <a16:rowId xmlns:a16="http://schemas.microsoft.com/office/drawing/2014/main" val="1629594974"/>
                  </a:ext>
                </a:extLst>
              </a:tr>
            </a:tbl>
          </a:graphicData>
        </a:graphic>
      </p:graphicFrame>
      <p:graphicFrame>
        <p:nvGraphicFramePr>
          <p:cNvPr id="10" name="Table 9">
            <a:extLst>
              <a:ext uri="{FF2B5EF4-FFF2-40B4-BE49-F238E27FC236}">
                <a16:creationId xmlns:a16="http://schemas.microsoft.com/office/drawing/2014/main" id="{692BF610-3B3D-8A53-CCA5-01B134FB7351}"/>
              </a:ext>
            </a:extLst>
          </p:cNvPr>
          <p:cNvGraphicFramePr>
            <a:graphicFrameLocks noGrp="1"/>
          </p:cNvGraphicFramePr>
          <p:nvPr>
            <p:extLst>
              <p:ext uri="{D42A27DB-BD31-4B8C-83A1-F6EECF244321}">
                <p14:modId xmlns:p14="http://schemas.microsoft.com/office/powerpoint/2010/main" val="850822709"/>
              </p:ext>
            </p:extLst>
          </p:nvPr>
        </p:nvGraphicFramePr>
        <p:xfrm>
          <a:off x="1249939" y="1227602"/>
          <a:ext cx="2171510" cy="2219960"/>
        </p:xfrm>
        <a:graphic>
          <a:graphicData uri="http://schemas.openxmlformats.org/drawingml/2006/table">
            <a:tbl>
              <a:tblPr firstRow="1" bandRow="1">
                <a:tableStyleId>{073A0DAA-6AF3-43AB-8588-CEC1D06C72B9}</a:tableStyleId>
              </a:tblPr>
              <a:tblGrid>
                <a:gridCol w="2171510">
                  <a:extLst>
                    <a:ext uri="{9D8B030D-6E8A-4147-A177-3AD203B41FA5}">
                      <a16:colId xmlns:a16="http://schemas.microsoft.com/office/drawing/2014/main" val="3447293864"/>
                    </a:ext>
                  </a:extLst>
                </a:gridCol>
              </a:tblGrid>
              <a:tr h="327547">
                <a:tc>
                  <a:txBody>
                    <a:bodyPr/>
                    <a:lstStyle/>
                    <a:p>
                      <a:r>
                        <a:rPr lang="en-US" dirty="0"/>
                        <a:t>   </a:t>
                      </a:r>
                      <a:r>
                        <a:rPr lang="en-US" dirty="0" err="1"/>
                        <a:t>Importer_detail</a:t>
                      </a:r>
                      <a:endParaRPr lang="en-IN" dirty="0"/>
                    </a:p>
                  </a:txBody>
                  <a:tcPr/>
                </a:tc>
                <a:extLst>
                  <a:ext uri="{0D108BD9-81ED-4DB2-BD59-A6C34878D82A}">
                    <a16:rowId xmlns:a16="http://schemas.microsoft.com/office/drawing/2014/main" val="2166368261"/>
                  </a:ext>
                </a:extLst>
              </a:tr>
              <a:tr h="370840">
                <a:tc>
                  <a:txBody>
                    <a:bodyPr/>
                    <a:lstStyle/>
                    <a:p>
                      <a:r>
                        <a:rPr lang="en-US" dirty="0"/>
                        <a:t>No   (PK)</a:t>
                      </a:r>
                      <a:endParaRPr lang="en-IN" dirty="0"/>
                    </a:p>
                  </a:txBody>
                  <a:tcPr/>
                </a:tc>
                <a:extLst>
                  <a:ext uri="{0D108BD9-81ED-4DB2-BD59-A6C34878D82A}">
                    <a16:rowId xmlns:a16="http://schemas.microsoft.com/office/drawing/2014/main" val="3421558837"/>
                  </a:ext>
                </a:extLst>
              </a:tr>
              <a:tr h="370840">
                <a:tc>
                  <a:txBody>
                    <a:bodyPr/>
                    <a:lstStyle/>
                    <a:p>
                      <a:r>
                        <a:rPr lang="en-US" dirty="0" err="1"/>
                        <a:t>Product_name</a:t>
                      </a:r>
                      <a:r>
                        <a:rPr lang="en-US" dirty="0"/>
                        <a:t>   (MK)</a:t>
                      </a:r>
                      <a:endParaRPr lang="en-IN" dirty="0"/>
                    </a:p>
                  </a:txBody>
                  <a:tcPr/>
                </a:tc>
                <a:extLst>
                  <a:ext uri="{0D108BD9-81ED-4DB2-BD59-A6C34878D82A}">
                    <a16:rowId xmlns:a16="http://schemas.microsoft.com/office/drawing/2014/main" val="288852077"/>
                  </a:ext>
                </a:extLst>
              </a:tr>
              <a:tr h="370840">
                <a:tc>
                  <a:txBody>
                    <a:bodyPr/>
                    <a:lstStyle/>
                    <a:p>
                      <a:r>
                        <a:rPr lang="en-US" dirty="0" err="1"/>
                        <a:t>Distributer_name</a:t>
                      </a:r>
                      <a:endParaRPr lang="en-IN" dirty="0"/>
                    </a:p>
                  </a:txBody>
                  <a:tcPr/>
                </a:tc>
                <a:extLst>
                  <a:ext uri="{0D108BD9-81ED-4DB2-BD59-A6C34878D82A}">
                    <a16:rowId xmlns:a16="http://schemas.microsoft.com/office/drawing/2014/main" val="4254332854"/>
                  </a:ext>
                </a:extLst>
              </a:tr>
              <a:tr h="370840">
                <a:tc>
                  <a:txBody>
                    <a:bodyPr/>
                    <a:lstStyle/>
                    <a:p>
                      <a:r>
                        <a:rPr lang="en-US" dirty="0"/>
                        <a:t>Quantity</a:t>
                      </a:r>
                      <a:endParaRPr lang="en-IN" dirty="0"/>
                    </a:p>
                  </a:txBody>
                  <a:tcPr/>
                </a:tc>
                <a:extLst>
                  <a:ext uri="{0D108BD9-81ED-4DB2-BD59-A6C34878D82A}">
                    <a16:rowId xmlns:a16="http://schemas.microsoft.com/office/drawing/2014/main" val="2896570969"/>
                  </a:ext>
                </a:extLst>
              </a:tr>
              <a:tr h="370840">
                <a:tc>
                  <a:txBody>
                    <a:bodyPr/>
                    <a:lstStyle/>
                    <a:p>
                      <a:r>
                        <a:rPr lang="en-US" dirty="0"/>
                        <a:t>Price</a:t>
                      </a:r>
                      <a:endParaRPr lang="en-IN" dirty="0"/>
                    </a:p>
                  </a:txBody>
                  <a:tcPr/>
                </a:tc>
                <a:extLst>
                  <a:ext uri="{0D108BD9-81ED-4DB2-BD59-A6C34878D82A}">
                    <a16:rowId xmlns:a16="http://schemas.microsoft.com/office/drawing/2014/main" val="986559114"/>
                  </a:ext>
                </a:extLst>
              </a:tr>
            </a:tbl>
          </a:graphicData>
        </a:graphic>
      </p:graphicFrame>
      <p:graphicFrame>
        <p:nvGraphicFramePr>
          <p:cNvPr id="11" name="Table 10">
            <a:extLst>
              <a:ext uri="{FF2B5EF4-FFF2-40B4-BE49-F238E27FC236}">
                <a16:creationId xmlns:a16="http://schemas.microsoft.com/office/drawing/2014/main" id="{751A853E-8B7F-E580-33E6-70AC4AFA9F65}"/>
              </a:ext>
            </a:extLst>
          </p:cNvPr>
          <p:cNvGraphicFramePr>
            <a:graphicFrameLocks noGrp="1"/>
          </p:cNvGraphicFramePr>
          <p:nvPr>
            <p:extLst>
              <p:ext uri="{D42A27DB-BD31-4B8C-83A1-F6EECF244321}">
                <p14:modId xmlns:p14="http://schemas.microsoft.com/office/powerpoint/2010/main" val="3420660751"/>
              </p:ext>
            </p:extLst>
          </p:nvPr>
        </p:nvGraphicFramePr>
        <p:xfrm>
          <a:off x="8415129" y="1155207"/>
          <a:ext cx="2362578" cy="2219960"/>
        </p:xfrm>
        <a:graphic>
          <a:graphicData uri="http://schemas.openxmlformats.org/drawingml/2006/table">
            <a:tbl>
              <a:tblPr firstRow="1" bandRow="1">
                <a:tableStyleId>{073A0DAA-6AF3-43AB-8588-CEC1D06C72B9}</a:tableStyleId>
              </a:tblPr>
              <a:tblGrid>
                <a:gridCol w="2362578">
                  <a:extLst>
                    <a:ext uri="{9D8B030D-6E8A-4147-A177-3AD203B41FA5}">
                      <a16:colId xmlns:a16="http://schemas.microsoft.com/office/drawing/2014/main" val="3101620255"/>
                    </a:ext>
                  </a:extLst>
                </a:gridCol>
              </a:tblGrid>
              <a:tr h="327547">
                <a:tc>
                  <a:txBody>
                    <a:bodyPr/>
                    <a:lstStyle/>
                    <a:p>
                      <a:r>
                        <a:rPr lang="en-US" dirty="0"/>
                        <a:t>    </a:t>
                      </a:r>
                      <a:r>
                        <a:rPr lang="en-US" dirty="0" err="1"/>
                        <a:t>Distributor_detail</a:t>
                      </a:r>
                      <a:endParaRPr lang="en-IN" dirty="0"/>
                    </a:p>
                  </a:txBody>
                  <a:tcPr/>
                </a:tc>
                <a:extLst>
                  <a:ext uri="{0D108BD9-81ED-4DB2-BD59-A6C34878D82A}">
                    <a16:rowId xmlns:a16="http://schemas.microsoft.com/office/drawing/2014/main" val="830634485"/>
                  </a:ext>
                </a:extLst>
              </a:tr>
              <a:tr h="370840">
                <a:tc>
                  <a:txBody>
                    <a:bodyPr/>
                    <a:lstStyle/>
                    <a:p>
                      <a:r>
                        <a:rPr lang="en-US" dirty="0"/>
                        <a:t>No   (PK)</a:t>
                      </a:r>
                      <a:endParaRPr lang="en-IN" dirty="0"/>
                    </a:p>
                  </a:txBody>
                  <a:tcPr/>
                </a:tc>
                <a:extLst>
                  <a:ext uri="{0D108BD9-81ED-4DB2-BD59-A6C34878D82A}">
                    <a16:rowId xmlns:a16="http://schemas.microsoft.com/office/drawing/2014/main" val="585570739"/>
                  </a:ext>
                </a:extLst>
              </a:tr>
              <a:tr h="370840">
                <a:tc>
                  <a:txBody>
                    <a:bodyPr/>
                    <a:lstStyle/>
                    <a:p>
                      <a:r>
                        <a:rPr lang="en-US" dirty="0" err="1"/>
                        <a:t>Product_name</a:t>
                      </a:r>
                      <a:r>
                        <a:rPr lang="en-US" dirty="0"/>
                        <a:t>   (MK)</a:t>
                      </a:r>
                      <a:endParaRPr lang="en-IN" dirty="0"/>
                    </a:p>
                  </a:txBody>
                  <a:tcPr/>
                </a:tc>
                <a:extLst>
                  <a:ext uri="{0D108BD9-81ED-4DB2-BD59-A6C34878D82A}">
                    <a16:rowId xmlns:a16="http://schemas.microsoft.com/office/drawing/2014/main" val="2422899870"/>
                  </a:ext>
                </a:extLst>
              </a:tr>
              <a:tr h="370840">
                <a:tc>
                  <a:txBody>
                    <a:bodyPr/>
                    <a:lstStyle/>
                    <a:p>
                      <a:r>
                        <a:rPr lang="en-US" dirty="0" err="1"/>
                        <a:t>Importer_Company</a:t>
                      </a:r>
                      <a:endParaRPr lang="en-IN" dirty="0"/>
                    </a:p>
                  </a:txBody>
                  <a:tcPr/>
                </a:tc>
                <a:extLst>
                  <a:ext uri="{0D108BD9-81ED-4DB2-BD59-A6C34878D82A}">
                    <a16:rowId xmlns:a16="http://schemas.microsoft.com/office/drawing/2014/main" val="576010061"/>
                  </a:ext>
                </a:extLst>
              </a:tr>
              <a:tr h="370840">
                <a:tc>
                  <a:txBody>
                    <a:bodyPr/>
                    <a:lstStyle/>
                    <a:p>
                      <a:r>
                        <a:rPr lang="en-US" dirty="0"/>
                        <a:t>Quantity</a:t>
                      </a:r>
                      <a:endParaRPr lang="en-IN" dirty="0"/>
                    </a:p>
                  </a:txBody>
                  <a:tcPr/>
                </a:tc>
                <a:extLst>
                  <a:ext uri="{0D108BD9-81ED-4DB2-BD59-A6C34878D82A}">
                    <a16:rowId xmlns:a16="http://schemas.microsoft.com/office/drawing/2014/main" val="4067444768"/>
                  </a:ext>
                </a:extLst>
              </a:tr>
              <a:tr h="370840">
                <a:tc>
                  <a:txBody>
                    <a:bodyPr/>
                    <a:lstStyle/>
                    <a:p>
                      <a:r>
                        <a:rPr lang="en-US" dirty="0"/>
                        <a:t>Price</a:t>
                      </a:r>
                      <a:endParaRPr lang="en-IN" dirty="0"/>
                    </a:p>
                  </a:txBody>
                  <a:tcPr/>
                </a:tc>
                <a:extLst>
                  <a:ext uri="{0D108BD9-81ED-4DB2-BD59-A6C34878D82A}">
                    <a16:rowId xmlns:a16="http://schemas.microsoft.com/office/drawing/2014/main" val="2211458572"/>
                  </a:ext>
                </a:extLst>
              </a:tr>
            </a:tbl>
          </a:graphicData>
        </a:graphic>
      </p:graphicFrame>
      <p:graphicFrame>
        <p:nvGraphicFramePr>
          <p:cNvPr id="22" name="Table 21">
            <a:extLst>
              <a:ext uri="{FF2B5EF4-FFF2-40B4-BE49-F238E27FC236}">
                <a16:creationId xmlns:a16="http://schemas.microsoft.com/office/drawing/2014/main" id="{F85FAA99-A85E-3F1C-B781-1146143AD8AC}"/>
              </a:ext>
            </a:extLst>
          </p:cNvPr>
          <p:cNvGraphicFramePr>
            <a:graphicFrameLocks noGrp="1"/>
          </p:cNvGraphicFramePr>
          <p:nvPr>
            <p:extLst>
              <p:ext uri="{D42A27DB-BD31-4B8C-83A1-F6EECF244321}">
                <p14:modId xmlns:p14="http://schemas.microsoft.com/office/powerpoint/2010/main" val="250864512"/>
              </p:ext>
            </p:extLst>
          </p:nvPr>
        </p:nvGraphicFramePr>
        <p:xfrm>
          <a:off x="772093" y="3923134"/>
          <a:ext cx="2408830" cy="2595880"/>
        </p:xfrm>
        <a:graphic>
          <a:graphicData uri="http://schemas.openxmlformats.org/drawingml/2006/table">
            <a:tbl>
              <a:tblPr firstRow="1" bandRow="1">
                <a:tableStyleId>{073A0DAA-6AF3-43AB-8588-CEC1D06C72B9}</a:tableStyleId>
              </a:tblPr>
              <a:tblGrid>
                <a:gridCol w="2408830">
                  <a:extLst>
                    <a:ext uri="{9D8B030D-6E8A-4147-A177-3AD203B41FA5}">
                      <a16:colId xmlns:a16="http://schemas.microsoft.com/office/drawing/2014/main" val="1999820751"/>
                    </a:ext>
                  </a:extLst>
                </a:gridCol>
              </a:tblGrid>
              <a:tr h="370840">
                <a:tc>
                  <a:txBody>
                    <a:bodyPr/>
                    <a:lstStyle/>
                    <a:p>
                      <a:r>
                        <a:rPr lang="en-US" dirty="0"/>
                        <a:t>   </a:t>
                      </a:r>
                      <a:r>
                        <a:rPr lang="en-US" dirty="0" err="1"/>
                        <a:t>Transaction_detail</a:t>
                      </a:r>
                      <a:endParaRPr lang="en-IN" dirty="0"/>
                    </a:p>
                  </a:txBody>
                  <a:tcPr/>
                </a:tc>
                <a:extLst>
                  <a:ext uri="{0D108BD9-81ED-4DB2-BD59-A6C34878D82A}">
                    <a16:rowId xmlns:a16="http://schemas.microsoft.com/office/drawing/2014/main" val="3746745382"/>
                  </a:ext>
                </a:extLst>
              </a:tr>
              <a:tr h="370840">
                <a:tc>
                  <a:txBody>
                    <a:bodyPr/>
                    <a:lstStyle/>
                    <a:p>
                      <a:r>
                        <a:rPr lang="en-US" dirty="0"/>
                        <a:t>No  (PK)</a:t>
                      </a:r>
                      <a:endParaRPr lang="en-IN" dirty="0"/>
                    </a:p>
                  </a:txBody>
                  <a:tcPr/>
                </a:tc>
                <a:extLst>
                  <a:ext uri="{0D108BD9-81ED-4DB2-BD59-A6C34878D82A}">
                    <a16:rowId xmlns:a16="http://schemas.microsoft.com/office/drawing/2014/main" val="982975570"/>
                  </a:ext>
                </a:extLst>
              </a:tr>
              <a:tr h="370840">
                <a:tc>
                  <a:txBody>
                    <a:bodyPr/>
                    <a:lstStyle/>
                    <a:p>
                      <a:r>
                        <a:rPr lang="en-US" dirty="0" err="1"/>
                        <a:t>Product_name</a:t>
                      </a:r>
                      <a:r>
                        <a:rPr lang="en-US" dirty="0"/>
                        <a:t>  (MK)</a:t>
                      </a:r>
                      <a:endParaRPr lang="en-IN" dirty="0"/>
                    </a:p>
                  </a:txBody>
                  <a:tcPr/>
                </a:tc>
                <a:extLst>
                  <a:ext uri="{0D108BD9-81ED-4DB2-BD59-A6C34878D82A}">
                    <a16:rowId xmlns:a16="http://schemas.microsoft.com/office/drawing/2014/main" val="3289282403"/>
                  </a:ext>
                </a:extLst>
              </a:tr>
              <a:tr h="370840">
                <a:tc>
                  <a:txBody>
                    <a:bodyPr/>
                    <a:lstStyle/>
                    <a:p>
                      <a:r>
                        <a:rPr lang="en-US" dirty="0"/>
                        <a:t>importer-_Company</a:t>
                      </a:r>
                      <a:endParaRPr lang="en-IN" dirty="0"/>
                    </a:p>
                  </a:txBody>
                  <a:tcPr/>
                </a:tc>
                <a:extLst>
                  <a:ext uri="{0D108BD9-81ED-4DB2-BD59-A6C34878D82A}">
                    <a16:rowId xmlns:a16="http://schemas.microsoft.com/office/drawing/2014/main" val="374980995"/>
                  </a:ext>
                </a:extLst>
              </a:tr>
              <a:tr h="370840">
                <a:tc>
                  <a:txBody>
                    <a:bodyPr/>
                    <a:lstStyle/>
                    <a:p>
                      <a:r>
                        <a:rPr lang="en-US" dirty="0"/>
                        <a:t>Quantity</a:t>
                      </a:r>
                      <a:endParaRPr lang="en-IN" dirty="0"/>
                    </a:p>
                  </a:txBody>
                  <a:tcPr/>
                </a:tc>
                <a:extLst>
                  <a:ext uri="{0D108BD9-81ED-4DB2-BD59-A6C34878D82A}">
                    <a16:rowId xmlns:a16="http://schemas.microsoft.com/office/drawing/2014/main" val="2597753475"/>
                  </a:ext>
                </a:extLst>
              </a:tr>
              <a:tr h="370840">
                <a:tc>
                  <a:txBody>
                    <a:bodyPr/>
                    <a:lstStyle/>
                    <a:p>
                      <a:r>
                        <a:rPr lang="en-US" dirty="0"/>
                        <a:t>Amount</a:t>
                      </a:r>
                      <a:endParaRPr lang="en-IN" dirty="0"/>
                    </a:p>
                  </a:txBody>
                  <a:tcPr/>
                </a:tc>
                <a:extLst>
                  <a:ext uri="{0D108BD9-81ED-4DB2-BD59-A6C34878D82A}">
                    <a16:rowId xmlns:a16="http://schemas.microsoft.com/office/drawing/2014/main" val="1122106984"/>
                  </a:ext>
                </a:extLst>
              </a:tr>
              <a:tr h="370840">
                <a:tc>
                  <a:txBody>
                    <a:bodyPr/>
                    <a:lstStyle/>
                    <a:p>
                      <a:r>
                        <a:rPr lang="en-US" dirty="0"/>
                        <a:t>Date</a:t>
                      </a:r>
                      <a:endParaRPr lang="en-IN" dirty="0"/>
                    </a:p>
                  </a:txBody>
                  <a:tcPr/>
                </a:tc>
                <a:extLst>
                  <a:ext uri="{0D108BD9-81ED-4DB2-BD59-A6C34878D82A}">
                    <a16:rowId xmlns:a16="http://schemas.microsoft.com/office/drawing/2014/main" val="3633121340"/>
                  </a:ext>
                </a:extLst>
              </a:tr>
            </a:tbl>
          </a:graphicData>
        </a:graphic>
      </p:graphicFrame>
      <p:graphicFrame>
        <p:nvGraphicFramePr>
          <p:cNvPr id="29" name="Table 28">
            <a:extLst>
              <a:ext uri="{FF2B5EF4-FFF2-40B4-BE49-F238E27FC236}">
                <a16:creationId xmlns:a16="http://schemas.microsoft.com/office/drawing/2014/main" id="{1B80A7F7-737E-7EC5-B88F-9FCD9AAF7133}"/>
              </a:ext>
            </a:extLst>
          </p:cNvPr>
          <p:cNvGraphicFramePr>
            <a:graphicFrameLocks noGrp="1"/>
          </p:cNvGraphicFramePr>
          <p:nvPr>
            <p:extLst>
              <p:ext uri="{D42A27DB-BD31-4B8C-83A1-F6EECF244321}">
                <p14:modId xmlns:p14="http://schemas.microsoft.com/office/powerpoint/2010/main" val="2458976103"/>
              </p:ext>
            </p:extLst>
          </p:nvPr>
        </p:nvGraphicFramePr>
        <p:xfrm>
          <a:off x="8469194" y="4397697"/>
          <a:ext cx="2171510" cy="2219960"/>
        </p:xfrm>
        <a:graphic>
          <a:graphicData uri="http://schemas.openxmlformats.org/drawingml/2006/table">
            <a:tbl>
              <a:tblPr firstRow="1" bandRow="1">
                <a:tableStyleId>{073A0DAA-6AF3-43AB-8588-CEC1D06C72B9}</a:tableStyleId>
              </a:tblPr>
              <a:tblGrid>
                <a:gridCol w="2171510">
                  <a:extLst>
                    <a:ext uri="{9D8B030D-6E8A-4147-A177-3AD203B41FA5}">
                      <a16:colId xmlns:a16="http://schemas.microsoft.com/office/drawing/2014/main" val="3554165615"/>
                    </a:ext>
                  </a:extLst>
                </a:gridCol>
              </a:tblGrid>
              <a:tr h="327547">
                <a:tc>
                  <a:txBody>
                    <a:bodyPr/>
                    <a:lstStyle/>
                    <a:p>
                      <a:r>
                        <a:rPr lang="en-US" dirty="0"/>
                        <a:t>     </a:t>
                      </a:r>
                      <a:r>
                        <a:rPr lang="en-US" dirty="0" err="1"/>
                        <a:t>Inquiry_detail</a:t>
                      </a:r>
                      <a:endParaRPr lang="en-IN" dirty="0"/>
                    </a:p>
                  </a:txBody>
                  <a:tcPr/>
                </a:tc>
                <a:extLst>
                  <a:ext uri="{0D108BD9-81ED-4DB2-BD59-A6C34878D82A}">
                    <a16:rowId xmlns:a16="http://schemas.microsoft.com/office/drawing/2014/main" val="3381496607"/>
                  </a:ext>
                </a:extLst>
              </a:tr>
              <a:tr h="370840">
                <a:tc>
                  <a:txBody>
                    <a:bodyPr/>
                    <a:lstStyle/>
                    <a:p>
                      <a:r>
                        <a:rPr lang="en-US" dirty="0"/>
                        <a:t>No   (PK)</a:t>
                      </a:r>
                      <a:endParaRPr lang="en-IN" dirty="0"/>
                    </a:p>
                  </a:txBody>
                  <a:tcPr/>
                </a:tc>
                <a:extLst>
                  <a:ext uri="{0D108BD9-81ED-4DB2-BD59-A6C34878D82A}">
                    <a16:rowId xmlns:a16="http://schemas.microsoft.com/office/drawing/2014/main" val="2697539442"/>
                  </a:ext>
                </a:extLst>
              </a:tr>
              <a:tr h="370840">
                <a:tc>
                  <a:txBody>
                    <a:bodyPr/>
                    <a:lstStyle/>
                    <a:p>
                      <a:r>
                        <a:rPr lang="en-US" dirty="0" err="1"/>
                        <a:t>Importer_Company</a:t>
                      </a:r>
                      <a:endParaRPr lang="en-IN" dirty="0"/>
                    </a:p>
                  </a:txBody>
                  <a:tcPr/>
                </a:tc>
                <a:extLst>
                  <a:ext uri="{0D108BD9-81ED-4DB2-BD59-A6C34878D82A}">
                    <a16:rowId xmlns:a16="http://schemas.microsoft.com/office/drawing/2014/main" val="4220765855"/>
                  </a:ext>
                </a:extLst>
              </a:tr>
              <a:tr h="370840">
                <a:tc>
                  <a:txBody>
                    <a:bodyPr/>
                    <a:lstStyle/>
                    <a:p>
                      <a:r>
                        <a:rPr lang="en-US" dirty="0"/>
                        <a:t>Inquiry</a:t>
                      </a:r>
                      <a:endParaRPr lang="en-IN" dirty="0"/>
                    </a:p>
                  </a:txBody>
                  <a:tcPr/>
                </a:tc>
                <a:extLst>
                  <a:ext uri="{0D108BD9-81ED-4DB2-BD59-A6C34878D82A}">
                    <a16:rowId xmlns:a16="http://schemas.microsoft.com/office/drawing/2014/main" val="497603461"/>
                  </a:ext>
                </a:extLst>
              </a:tr>
              <a:tr h="370840">
                <a:tc>
                  <a:txBody>
                    <a:bodyPr/>
                    <a:lstStyle/>
                    <a:p>
                      <a:r>
                        <a:rPr lang="en-US" dirty="0" err="1"/>
                        <a:t>Response_given</a:t>
                      </a:r>
                      <a:endParaRPr lang="en-IN" dirty="0"/>
                    </a:p>
                  </a:txBody>
                  <a:tcPr/>
                </a:tc>
                <a:extLst>
                  <a:ext uri="{0D108BD9-81ED-4DB2-BD59-A6C34878D82A}">
                    <a16:rowId xmlns:a16="http://schemas.microsoft.com/office/drawing/2014/main" val="2102544122"/>
                  </a:ext>
                </a:extLst>
              </a:tr>
              <a:tr h="370840">
                <a:tc>
                  <a:txBody>
                    <a:bodyPr/>
                    <a:lstStyle/>
                    <a:p>
                      <a:r>
                        <a:rPr lang="en-US" dirty="0"/>
                        <a:t>Date</a:t>
                      </a:r>
                      <a:endParaRPr lang="en-IN" dirty="0"/>
                    </a:p>
                  </a:txBody>
                  <a:tcPr/>
                </a:tc>
                <a:extLst>
                  <a:ext uri="{0D108BD9-81ED-4DB2-BD59-A6C34878D82A}">
                    <a16:rowId xmlns:a16="http://schemas.microsoft.com/office/drawing/2014/main" val="475744431"/>
                  </a:ext>
                </a:extLst>
              </a:tr>
            </a:tbl>
          </a:graphicData>
        </a:graphic>
      </p:graphicFrame>
      <p:cxnSp>
        <p:nvCxnSpPr>
          <p:cNvPr id="64" name="Connector: Elbow 63">
            <a:extLst>
              <a:ext uri="{FF2B5EF4-FFF2-40B4-BE49-F238E27FC236}">
                <a16:creationId xmlns:a16="http://schemas.microsoft.com/office/drawing/2014/main" id="{9E9872F4-8DFA-F9A6-43C2-6C7901C7645A}"/>
              </a:ext>
            </a:extLst>
          </p:cNvPr>
          <p:cNvCxnSpPr>
            <a:cxnSpLocks/>
          </p:cNvCxnSpPr>
          <p:nvPr/>
        </p:nvCxnSpPr>
        <p:spPr>
          <a:xfrm>
            <a:off x="3402320" y="2006221"/>
            <a:ext cx="1553160" cy="982639"/>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78FC530E-258F-51FD-0D4D-33E3A4398D47}"/>
              </a:ext>
            </a:extLst>
          </p:cNvPr>
          <p:cNvCxnSpPr/>
          <p:nvPr/>
        </p:nvCxnSpPr>
        <p:spPr>
          <a:xfrm rot="10800000" flipV="1">
            <a:off x="7217242" y="2103593"/>
            <a:ext cx="1154520" cy="98263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D586D876-D649-593D-64AF-A11A29C62BB2}"/>
              </a:ext>
            </a:extLst>
          </p:cNvPr>
          <p:cNvCxnSpPr>
            <a:cxnSpLocks/>
          </p:cNvCxnSpPr>
          <p:nvPr/>
        </p:nvCxnSpPr>
        <p:spPr>
          <a:xfrm rot="10800000" flipV="1">
            <a:off x="3224291" y="3152264"/>
            <a:ext cx="1750318" cy="166098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2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fill="hold"/>
                                        <p:tgtEl>
                                          <p:spTgt spid="68"/>
                                        </p:tgtEl>
                                        <p:attrNameLst>
                                          <p:attrName>ppt_x</p:attrName>
                                        </p:attrNameLst>
                                      </p:cBhvr>
                                      <p:tavLst>
                                        <p:tav tm="0">
                                          <p:val>
                                            <p:strVal val="#ppt_x"/>
                                          </p:val>
                                        </p:tav>
                                        <p:tav tm="100000">
                                          <p:val>
                                            <p:strVal val="#ppt_x"/>
                                          </p:val>
                                        </p:tav>
                                      </p:tavLst>
                                    </p:anim>
                                    <p:anim calcmode="lin" valueType="num">
                                      <p:cBhvr additive="base">
                                        <p:cTn id="28" dur="500" fill="hold"/>
                                        <p:tgtEl>
                                          <p:spTgt spid="6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ppt_x"/>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anim calcmode="lin" valueType="num">
                                      <p:cBhvr additive="base">
                                        <p:cTn id="35" dur="500" fill="hold"/>
                                        <p:tgtEl>
                                          <p:spTgt spid="83"/>
                                        </p:tgtEl>
                                        <p:attrNameLst>
                                          <p:attrName>ppt_x</p:attrName>
                                        </p:attrNameLst>
                                      </p:cBhvr>
                                      <p:tavLst>
                                        <p:tav tm="0">
                                          <p:val>
                                            <p:strVal val="#ppt_x"/>
                                          </p:val>
                                        </p:tav>
                                        <p:tav tm="100000">
                                          <p:val>
                                            <p:strVal val="#ppt_x"/>
                                          </p:val>
                                        </p:tav>
                                      </p:tavLst>
                                    </p:anim>
                                    <p:anim calcmode="lin" valueType="num">
                                      <p:cBhvr additive="base">
                                        <p:cTn id="3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7FDDAE-0DCE-C03C-E197-980C8F10FD7F}"/>
              </a:ext>
            </a:extLst>
          </p:cNvPr>
          <p:cNvSpPr txBox="1"/>
          <p:nvPr/>
        </p:nvSpPr>
        <p:spPr>
          <a:xfrm>
            <a:off x="172277" y="390940"/>
            <a:ext cx="4134680" cy="523220"/>
          </a:xfrm>
          <a:prstGeom prst="rect">
            <a:avLst/>
          </a:prstGeom>
          <a:noFill/>
        </p:spPr>
        <p:txBody>
          <a:bodyPr wrap="square" rtlCol="0">
            <a:spAutoFit/>
          </a:bodyPr>
          <a:lstStyle/>
          <a:p>
            <a:r>
              <a:rPr lang="en-US" sz="2800" b="1" u="sng" dirty="0"/>
              <a:t>DATABASE  DESIGN</a:t>
            </a:r>
            <a:endParaRPr lang="en-IN" sz="2800" b="1" u="sng" dirty="0"/>
          </a:p>
        </p:txBody>
      </p:sp>
      <p:sp>
        <p:nvSpPr>
          <p:cNvPr id="6" name="TextBox 5">
            <a:extLst>
              <a:ext uri="{FF2B5EF4-FFF2-40B4-BE49-F238E27FC236}">
                <a16:creationId xmlns:a16="http://schemas.microsoft.com/office/drawing/2014/main" id="{15CEB9A9-0F87-53D3-A9FF-1DDBFCF43EF9}"/>
              </a:ext>
            </a:extLst>
          </p:cNvPr>
          <p:cNvSpPr txBox="1"/>
          <p:nvPr/>
        </p:nvSpPr>
        <p:spPr>
          <a:xfrm>
            <a:off x="172277" y="1338471"/>
            <a:ext cx="5247862" cy="369332"/>
          </a:xfrm>
          <a:prstGeom prst="rect">
            <a:avLst/>
          </a:prstGeom>
          <a:noFill/>
        </p:spPr>
        <p:txBody>
          <a:bodyPr wrap="square" rtlCol="0">
            <a:spAutoFit/>
          </a:bodyPr>
          <a:lstStyle/>
          <a:p>
            <a:r>
              <a:rPr lang="en-US" dirty="0"/>
              <a:t>DATABASE : </a:t>
            </a:r>
            <a:r>
              <a:rPr lang="en-US" dirty="0" err="1"/>
              <a:t>Export_Management_System</a:t>
            </a:r>
            <a:endParaRPr lang="en-IN" dirty="0"/>
          </a:p>
        </p:txBody>
      </p:sp>
      <p:sp>
        <p:nvSpPr>
          <p:cNvPr id="8" name="TextBox 7">
            <a:extLst>
              <a:ext uri="{FF2B5EF4-FFF2-40B4-BE49-F238E27FC236}">
                <a16:creationId xmlns:a16="http://schemas.microsoft.com/office/drawing/2014/main" id="{9896F36B-8B6F-22E1-5369-806548DB4992}"/>
              </a:ext>
            </a:extLst>
          </p:cNvPr>
          <p:cNvSpPr txBox="1"/>
          <p:nvPr/>
        </p:nvSpPr>
        <p:spPr>
          <a:xfrm>
            <a:off x="172277" y="1827559"/>
            <a:ext cx="1364974" cy="369332"/>
          </a:xfrm>
          <a:prstGeom prst="rect">
            <a:avLst/>
          </a:prstGeom>
          <a:noFill/>
        </p:spPr>
        <p:txBody>
          <a:bodyPr wrap="square" rtlCol="0">
            <a:spAutoFit/>
          </a:bodyPr>
          <a:lstStyle/>
          <a:p>
            <a:r>
              <a:rPr lang="en-US" b="1" dirty="0"/>
              <a:t>TABLES </a:t>
            </a:r>
            <a:r>
              <a:rPr lang="en-US" dirty="0"/>
              <a:t>:</a:t>
            </a:r>
            <a:endParaRPr lang="en-IN" dirty="0"/>
          </a:p>
        </p:txBody>
      </p:sp>
      <p:sp>
        <p:nvSpPr>
          <p:cNvPr id="10" name="TextBox 9">
            <a:extLst>
              <a:ext uri="{FF2B5EF4-FFF2-40B4-BE49-F238E27FC236}">
                <a16:creationId xmlns:a16="http://schemas.microsoft.com/office/drawing/2014/main" id="{E682432F-CEF1-4D26-A76F-2E931970EE33}"/>
              </a:ext>
            </a:extLst>
          </p:cNvPr>
          <p:cNvSpPr txBox="1"/>
          <p:nvPr/>
        </p:nvSpPr>
        <p:spPr>
          <a:xfrm>
            <a:off x="172277" y="2556426"/>
            <a:ext cx="4929808"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Product_detail</a:t>
            </a:r>
            <a:endParaRPr lang="en-US" dirty="0"/>
          </a:p>
          <a:p>
            <a:pPr marL="285750" indent="-285750">
              <a:buFont typeface="Arial" panose="020B0604020202020204" pitchFamily="34" charset="0"/>
              <a:buChar char="•"/>
            </a:pPr>
            <a:r>
              <a:rPr lang="en-US" dirty="0" err="1"/>
              <a:t>Importer_detail</a:t>
            </a:r>
            <a:endParaRPr lang="en-US" dirty="0"/>
          </a:p>
          <a:p>
            <a:pPr marL="285750" indent="-285750">
              <a:buFont typeface="Arial" panose="020B0604020202020204" pitchFamily="34" charset="0"/>
              <a:buChar char="•"/>
            </a:pPr>
            <a:r>
              <a:rPr lang="en-US" dirty="0" err="1"/>
              <a:t>Distributor_detail</a:t>
            </a:r>
            <a:endParaRPr lang="en-US" dirty="0"/>
          </a:p>
          <a:p>
            <a:pPr marL="285750" indent="-285750">
              <a:buFont typeface="Arial" panose="020B0604020202020204" pitchFamily="34" charset="0"/>
              <a:buChar char="•"/>
            </a:pPr>
            <a:r>
              <a:rPr lang="en-US" dirty="0" err="1"/>
              <a:t>Transaction_detail</a:t>
            </a:r>
            <a:endParaRPr lang="en-US" dirty="0"/>
          </a:p>
          <a:p>
            <a:pPr marL="285750" indent="-285750">
              <a:buFont typeface="Arial" panose="020B0604020202020204" pitchFamily="34" charset="0"/>
              <a:buChar char="•"/>
            </a:pPr>
            <a:r>
              <a:rPr lang="en-US" dirty="0" err="1"/>
              <a:t>Inquiry_detail</a:t>
            </a:r>
            <a:endParaRPr lang="en-IN" dirty="0"/>
          </a:p>
        </p:txBody>
      </p:sp>
    </p:spTree>
    <p:extLst>
      <p:ext uri="{BB962C8B-B14F-4D97-AF65-F5344CB8AC3E}">
        <p14:creationId xmlns:p14="http://schemas.microsoft.com/office/powerpoint/2010/main" val="160032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26AF9C-7EBC-7C20-C96B-AB886F0AE8C4}"/>
              </a:ext>
            </a:extLst>
          </p:cNvPr>
          <p:cNvSpPr txBox="1"/>
          <p:nvPr/>
        </p:nvSpPr>
        <p:spPr>
          <a:xfrm>
            <a:off x="331304" y="702365"/>
            <a:ext cx="5459896" cy="369332"/>
          </a:xfrm>
          <a:prstGeom prst="rect">
            <a:avLst/>
          </a:prstGeom>
          <a:noFill/>
        </p:spPr>
        <p:txBody>
          <a:bodyPr wrap="square" rtlCol="0">
            <a:spAutoFit/>
          </a:bodyPr>
          <a:lstStyle/>
          <a:p>
            <a:r>
              <a:rPr lang="en-US" b="1" dirty="0"/>
              <a:t>SYNTAX   :  SHOW TABLES;</a:t>
            </a:r>
            <a:endParaRPr lang="en-IN" b="1" dirty="0"/>
          </a:p>
        </p:txBody>
      </p:sp>
      <p:pic>
        <p:nvPicPr>
          <p:cNvPr id="4" name="Picture 3">
            <a:extLst>
              <a:ext uri="{FF2B5EF4-FFF2-40B4-BE49-F238E27FC236}">
                <a16:creationId xmlns:a16="http://schemas.microsoft.com/office/drawing/2014/main" id="{3143C695-9FBF-2C04-E111-E7EAC8C91CAE}"/>
              </a:ext>
            </a:extLst>
          </p:cNvPr>
          <p:cNvPicPr>
            <a:picLocks noChangeAspect="1"/>
          </p:cNvPicPr>
          <p:nvPr/>
        </p:nvPicPr>
        <p:blipFill>
          <a:blip r:embed="rId2"/>
          <a:stretch>
            <a:fillRect/>
          </a:stretch>
        </p:blipFill>
        <p:spPr>
          <a:xfrm>
            <a:off x="331304" y="1351722"/>
            <a:ext cx="4688985" cy="1948069"/>
          </a:xfrm>
          <a:prstGeom prst="rect">
            <a:avLst/>
          </a:prstGeom>
        </p:spPr>
      </p:pic>
    </p:spTree>
    <p:extLst>
      <p:ext uri="{BB962C8B-B14F-4D97-AF65-F5344CB8AC3E}">
        <p14:creationId xmlns:p14="http://schemas.microsoft.com/office/powerpoint/2010/main" val="262912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05309F-1172-7FE3-754E-583B51980C47}"/>
              </a:ext>
            </a:extLst>
          </p:cNvPr>
          <p:cNvSpPr txBox="1"/>
          <p:nvPr/>
        </p:nvSpPr>
        <p:spPr>
          <a:xfrm>
            <a:off x="304800" y="834887"/>
            <a:ext cx="7036904" cy="923330"/>
          </a:xfrm>
          <a:prstGeom prst="rect">
            <a:avLst/>
          </a:prstGeom>
          <a:noFill/>
        </p:spPr>
        <p:txBody>
          <a:bodyPr wrap="square" rtlCol="0">
            <a:spAutoFit/>
          </a:bodyPr>
          <a:lstStyle/>
          <a:p>
            <a:pPr marL="285750" indent="-285750">
              <a:buFont typeface="Arial" panose="020B0604020202020204" pitchFamily="34" charset="0"/>
              <a:buChar char="•"/>
            </a:pPr>
            <a:r>
              <a:rPr lang="en-US" dirty="0"/>
              <a:t>Suppose I want to see the structure of table</a:t>
            </a:r>
            <a:endParaRPr lang="en-IN" dirty="0"/>
          </a:p>
          <a:p>
            <a:pPr marL="285750" indent="-285750">
              <a:buFont typeface="Arial" panose="020B0604020202020204" pitchFamily="34" charset="0"/>
              <a:buChar char="•"/>
            </a:pPr>
            <a:r>
              <a:rPr lang="en-IN" b="1" dirty="0"/>
              <a:t>SYNTAX   :  DESC PRODUCT_DETAIL;</a:t>
            </a:r>
          </a:p>
          <a:p>
            <a:pPr marL="285750" indent="-285750">
              <a:buFont typeface="Arial" panose="020B0604020202020204" pitchFamily="34" charset="0"/>
              <a:buChar char="•"/>
            </a:pPr>
            <a:r>
              <a:rPr lang="en-IN" b="1" dirty="0" err="1"/>
              <a:t>Desc</a:t>
            </a:r>
            <a:r>
              <a:rPr lang="en-IN" b="1" dirty="0"/>
              <a:t> is the build-in function of </a:t>
            </a:r>
            <a:r>
              <a:rPr lang="en-IN" b="1" dirty="0" err="1"/>
              <a:t>sql</a:t>
            </a:r>
            <a:r>
              <a:rPr lang="en-IN" b="1" dirty="0"/>
              <a:t> use to see structure of tables</a:t>
            </a:r>
            <a:endParaRPr lang="en-US" b="1" dirty="0"/>
          </a:p>
        </p:txBody>
      </p:sp>
      <p:pic>
        <p:nvPicPr>
          <p:cNvPr id="5" name="Picture 4">
            <a:extLst>
              <a:ext uri="{FF2B5EF4-FFF2-40B4-BE49-F238E27FC236}">
                <a16:creationId xmlns:a16="http://schemas.microsoft.com/office/drawing/2014/main" id="{8E13F6B2-B37B-41F2-5E4B-A48DE79272EC}"/>
              </a:ext>
            </a:extLst>
          </p:cNvPr>
          <p:cNvPicPr>
            <a:picLocks noChangeAspect="1"/>
          </p:cNvPicPr>
          <p:nvPr/>
        </p:nvPicPr>
        <p:blipFill>
          <a:blip r:embed="rId2"/>
          <a:stretch>
            <a:fillRect/>
          </a:stretch>
        </p:blipFill>
        <p:spPr>
          <a:xfrm>
            <a:off x="450574" y="2288765"/>
            <a:ext cx="5797531" cy="2280469"/>
          </a:xfrm>
          <a:prstGeom prst="rect">
            <a:avLst/>
          </a:prstGeom>
        </p:spPr>
      </p:pic>
    </p:spTree>
    <p:extLst>
      <p:ext uri="{BB962C8B-B14F-4D97-AF65-F5344CB8AC3E}">
        <p14:creationId xmlns:p14="http://schemas.microsoft.com/office/powerpoint/2010/main" val="113876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42E62-E6EB-8297-21C7-38E91519A46C}"/>
              </a:ext>
            </a:extLst>
          </p:cNvPr>
          <p:cNvSpPr txBox="1"/>
          <p:nvPr/>
        </p:nvSpPr>
        <p:spPr>
          <a:xfrm>
            <a:off x="278296" y="861392"/>
            <a:ext cx="5247861"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SYNTAX  :  DESC IMPORTER_DETAIL;</a:t>
            </a:r>
          </a:p>
        </p:txBody>
      </p:sp>
      <p:pic>
        <p:nvPicPr>
          <p:cNvPr id="4" name="Picture 3">
            <a:extLst>
              <a:ext uri="{FF2B5EF4-FFF2-40B4-BE49-F238E27FC236}">
                <a16:creationId xmlns:a16="http://schemas.microsoft.com/office/drawing/2014/main" id="{9DE4C80F-F471-4F57-92A8-407F03A501E1}"/>
              </a:ext>
            </a:extLst>
          </p:cNvPr>
          <p:cNvPicPr>
            <a:picLocks noChangeAspect="1"/>
          </p:cNvPicPr>
          <p:nvPr/>
        </p:nvPicPr>
        <p:blipFill>
          <a:blip r:embed="rId2"/>
          <a:stretch>
            <a:fillRect/>
          </a:stretch>
        </p:blipFill>
        <p:spPr>
          <a:xfrm>
            <a:off x="278296" y="1510748"/>
            <a:ext cx="6824869" cy="3207026"/>
          </a:xfrm>
          <a:prstGeom prst="rect">
            <a:avLst/>
          </a:prstGeom>
        </p:spPr>
      </p:pic>
    </p:spTree>
    <p:extLst>
      <p:ext uri="{BB962C8B-B14F-4D97-AF65-F5344CB8AC3E}">
        <p14:creationId xmlns:p14="http://schemas.microsoft.com/office/powerpoint/2010/main" val="397906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72055-3C59-A275-AF51-22651CB8BCA0}"/>
              </a:ext>
            </a:extLst>
          </p:cNvPr>
          <p:cNvSpPr txBox="1"/>
          <p:nvPr/>
        </p:nvSpPr>
        <p:spPr>
          <a:xfrm>
            <a:off x="424070" y="834887"/>
            <a:ext cx="6838121"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SYNTAX  :  DESC DISTRIBUTOR_DETAIL;</a:t>
            </a:r>
            <a:endParaRPr lang="en-IN" b="1" dirty="0"/>
          </a:p>
        </p:txBody>
      </p:sp>
      <p:pic>
        <p:nvPicPr>
          <p:cNvPr id="5" name="Picture 4">
            <a:extLst>
              <a:ext uri="{FF2B5EF4-FFF2-40B4-BE49-F238E27FC236}">
                <a16:creationId xmlns:a16="http://schemas.microsoft.com/office/drawing/2014/main" id="{37DC470A-FBEA-ED73-4267-A0B7E0FD494C}"/>
              </a:ext>
            </a:extLst>
          </p:cNvPr>
          <p:cNvPicPr>
            <a:picLocks noChangeAspect="1"/>
          </p:cNvPicPr>
          <p:nvPr/>
        </p:nvPicPr>
        <p:blipFill>
          <a:blip r:embed="rId2"/>
          <a:stretch>
            <a:fillRect/>
          </a:stretch>
        </p:blipFill>
        <p:spPr>
          <a:xfrm>
            <a:off x="424070" y="1630017"/>
            <a:ext cx="6427304" cy="3087757"/>
          </a:xfrm>
          <a:prstGeom prst="rect">
            <a:avLst/>
          </a:prstGeom>
        </p:spPr>
      </p:pic>
    </p:spTree>
    <p:extLst>
      <p:ext uri="{BB962C8B-B14F-4D97-AF65-F5344CB8AC3E}">
        <p14:creationId xmlns:p14="http://schemas.microsoft.com/office/powerpoint/2010/main" val="184424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{6DA125B4-AB48-4B8E-A0F7-F55062A17C07}tf55705232_win32</Template>
  <TotalTime>254</TotalTime>
  <Words>1045</Words>
  <Application>Microsoft Office PowerPoint</Application>
  <PresentationFormat>Widescreen</PresentationFormat>
  <Paragraphs>105</Paragraphs>
  <Slides>33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Arial Black</vt:lpstr>
      <vt:lpstr>Bahnschrift</vt:lpstr>
      <vt:lpstr>Bell MT</vt:lpstr>
      <vt:lpstr>Berlin Sans FB Demi</vt:lpstr>
      <vt:lpstr>Calibri</vt:lpstr>
      <vt:lpstr>Georgia</vt:lpstr>
      <vt:lpstr>Goudy Old Style</vt:lpstr>
      <vt:lpstr>Wingdings</vt:lpstr>
      <vt:lpstr>Wingdings 2</vt:lpstr>
      <vt:lpstr>SlateVTI</vt:lpstr>
      <vt:lpstr>Export management system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Export management system</dc:title>
  <dc:creator>COMP6</dc:creator>
  <cp:lastModifiedBy>COMP6</cp:lastModifiedBy>
  <cp:revision>11</cp:revision>
  <dcterms:created xsi:type="dcterms:W3CDTF">2023-09-04T11:36:15Z</dcterms:created>
  <dcterms:modified xsi:type="dcterms:W3CDTF">2023-09-08T12:14:01Z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