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300" r:id="rId3"/>
    <p:sldId id="257" r:id="rId4"/>
    <p:sldId id="258" r:id="rId5"/>
    <p:sldId id="291" r:id="rId6"/>
    <p:sldId id="292" r:id="rId7"/>
    <p:sldId id="273" r:id="rId8"/>
    <p:sldId id="302" r:id="rId9"/>
    <p:sldId id="259" r:id="rId10"/>
    <p:sldId id="301" r:id="rId11"/>
    <p:sldId id="261" r:id="rId12"/>
    <p:sldId id="262" r:id="rId13"/>
    <p:sldId id="263" r:id="rId14"/>
    <p:sldId id="288" r:id="rId15"/>
    <p:sldId id="274" r:id="rId16"/>
    <p:sldId id="290" r:id="rId17"/>
    <p:sldId id="303" r:id="rId18"/>
    <p:sldId id="304" r:id="rId19"/>
    <p:sldId id="296" r:id="rId20"/>
    <p:sldId id="295" r:id="rId21"/>
    <p:sldId id="298" r:id="rId22"/>
    <p:sldId id="297" r:id="rId23"/>
    <p:sldId id="299" r:id="rId24"/>
    <p:sldId id="293" r:id="rId25"/>
    <p:sldId id="294" r:id="rId26"/>
    <p:sldId id="264" r:id="rId27"/>
    <p:sldId id="265" r:id="rId28"/>
    <p:sldId id="266" r:id="rId29"/>
    <p:sldId id="275" r:id="rId30"/>
    <p:sldId id="289" r:id="rId31"/>
    <p:sldId id="267" r:id="rId32"/>
    <p:sldId id="268" r:id="rId33"/>
    <p:sldId id="270" r:id="rId34"/>
    <p:sldId id="271" r:id="rId35"/>
    <p:sldId id="272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18CE5-67F2-4375-9E4F-65D5EE8D8AE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1E34-ABF4-4D15-8612-A2668124D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0EACD1-3046-4A2D-A81E-F546323A2C1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05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9385-D785-4DAF-98C4-6C9935AA1540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71589-25E3-48CD-8C76-76D4936ACFD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06647-6AEE-483C-9B2D-C6868801B650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744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3641-B4C3-4630-B6AD-FDE49DECFA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0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5E30-3F84-4EE0-8A25-7013C6C6C8B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51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11CC-0B68-46C0-830B-017B8576FEA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3464-D74F-45CB-87CB-A18180FAFD0F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D7B500AB-372F-4A9A-A8D8-B365CDCFD2DB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140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0E82457-EC0D-465A-9CC7-6F568E1136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5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87B358-946F-4D00-A09C-216C05228A3B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38E2801-2F43-4969-BEB8-6C1CA27E30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498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Information Management Concepts &amp; Fundamentals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507993"/>
          </a:xfrm>
        </p:spPr>
        <p:txBody>
          <a:bodyPr>
            <a:normAutofit/>
          </a:bodyPr>
          <a:lstStyle/>
          <a:p>
            <a:r>
              <a:rPr lang="en-US" sz="2800" dirty="0"/>
              <a:t>It has a real or perceived value for that person when he or she acts or takes decisions.</a:t>
            </a:r>
          </a:p>
          <a:p>
            <a:r>
              <a:rPr lang="en-US" sz="2800" dirty="0"/>
              <a:t>The relationship between </a:t>
            </a:r>
            <a:r>
              <a:rPr lang="en-US" sz="2800" b="1" dirty="0"/>
              <a:t>data</a:t>
            </a:r>
            <a:r>
              <a:rPr lang="en-US" sz="2800" dirty="0"/>
              <a:t> and </a:t>
            </a:r>
            <a:r>
              <a:rPr lang="en-US" sz="2800" b="1" dirty="0"/>
              <a:t>information</a:t>
            </a:r>
            <a:r>
              <a:rPr lang="en-US" sz="2800" dirty="0"/>
              <a:t> is similar to that of raw materials and the finished product.</a:t>
            </a:r>
          </a:p>
          <a:p>
            <a:r>
              <a:rPr lang="en-US" sz="2800" dirty="0"/>
              <a:t>Information will be meaningful insofar as it provides useful raw material for taking a specific decision.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0E16-3C02-446C-A824-11F271655CC6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33830" t="34605" r="18223" b="45873"/>
          <a:stretch/>
        </p:blipFill>
        <p:spPr bwMode="auto">
          <a:xfrm>
            <a:off x="685800" y="2514600"/>
            <a:ext cx="811987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67697"/>
            <a:ext cx="8343900" cy="51617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For data to be transformed into information,</a:t>
            </a:r>
          </a:p>
          <a:p>
            <a:pPr algn="just"/>
            <a:r>
              <a:rPr lang="en-US" sz="2800" dirty="0"/>
              <a:t>There must be an awareness of what the person receiving the message will use it for, </a:t>
            </a:r>
          </a:p>
          <a:p>
            <a:pPr algn="just"/>
            <a:r>
              <a:rPr lang="en-US" sz="2800" dirty="0"/>
              <a:t>While all managers need information, they do not all need the same type of information.</a:t>
            </a:r>
          </a:p>
          <a:p>
            <a:pPr algn="just"/>
            <a:r>
              <a:rPr lang="en-US" sz="2800" dirty="0"/>
              <a:t>The kind of information required will depend on a range of factors: </a:t>
            </a:r>
          </a:p>
          <a:p>
            <a:pPr lvl="1" algn="just"/>
            <a:r>
              <a:rPr lang="en-US" sz="3000" dirty="0"/>
              <a:t>their level in the hierarchy, </a:t>
            </a:r>
          </a:p>
          <a:p>
            <a:pPr lvl="1" algn="just"/>
            <a:r>
              <a:rPr lang="en-US" sz="3000" dirty="0"/>
              <a:t>the work they are carrying out, </a:t>
            </a:r>
          </a:p>
          <a:p>
            <a:pPr lvl="1" algn="just"/>
            <a:r>
              <a:rPr lang="en-US" sz="3000" dirty="0"/>
              <a:t>confidentiality, </a:t>
            </a:r>
          </a:p>
          <a:p>
            <a:pPr lvl="1" algn="just"/>
            <a:r>
              <a:rPr lang="en-US" sz="3000" dirty="0"/>
              <a:t>urgency, etc.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E774-966B-47F4-B2D1-8DAB195DC1B2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27048"/>
            <a:ext cx="8420100" cy="4877936"/>
          </a:xfrm>
        </p:spPr>
        <p:txBody>
          <a:bodyPr>
            <a:normAutofit/>
          </a:bodyPr>
          <a:lstStyle/>
          <a:p>
            <a:r>
              <a:rPr lang="en-US" sz="2800" dirty="0"/>
              <a:t>The usefulness of information is a debatable point, and </a:t>
            </a:r>
          </a:p>
          <a:p>
            <a:pPr lvl="1"/>
            <a:r>
              <a:rPr lang="en-US" sz="2800" dirty="0"/>
              <a:t>what for one person is information, for another it could be data.</a:t>
            </a:r>
          </a:p>
          <a:p>
            <a:r>
              <a:rPr lang="en-US" sz="2800" dirty="0"/>
              <a:t>It reduces uncertainty and affords the recipient something he or she did not know previously.</a:t>
            </a:r>
          </a:p>
          <a:p>
            <a:r>
              <a:rPr lang="en-US" sz="2800" dirty="0"/>
              <a:t>Information is one of many company resources, alongside </a:t>
            </a:r>
          </a:p>
          <a:p>
            <a:pPr lvl="1"/>
            <a:r>
              <a:rPr lang="en-US" sz="2800" dirty="0"/>
              <a:t>Capital, raw materials and labor, </a:t>
            </a:r>
          </a:p>
          <a:p>
            <a:pPr lvl="1"/>
            <a:r>
              <a:rPr lang="en-US" sz="2800" dirty="0"/>
              <a:t>No company is viable without information.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3ECC-B09B-439B-8A69-811998E00767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507993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Information supports day-to-day business operations</a:t>
            </a:r>
          </a:p>
          <a:p>
            <a:pPr lvl="1"/>
            <a:r>
              <a:rPr lang="en-US" sz="2800" dirty="0"/>
              <a:t>Decision making and</a:t>
            </a:r>
          </a:p>
          <a:p>
            <a:pPr lvl="1"/>
            <a:r>
              <a:rPr lang="en-US" sz="2800" dirty="0"/>
              <a:t>Almost any function in a business firm</a:t>
            </a:r>
            <a:endParaRPr lang="en-US" sz="2300" dirty="0"/>
          </a:p>
          <a:p>
            <a:r>
              <a:rPr lang="en-US" sz="2800" dirty="0"/>
              <a:t>Although one cannot feel, smell or touch information, </a:t>
            </a:r>
          </a:p>
          <a:p>
            <a:r>
              <a:rPr lang="en-US" sz="2800" dirty="0"/>
              <a:t>It is a critical element to any modern business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6552" cy="990600"/>
          </a:xfrm>
        </p:spPr>
        <p:txBody>
          <a:bodyPr>
            <a:noAutofit/>
          </a:bodyPr>
          <a:lstStyle/>
          <a:p>
            <a:r>
              <a:rPr lang="en-US" sz="3200" dirty="0"/>
              <a:t>From Data to Information to Knowledge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914400"/>
            <a:ext cx="8423148" cy="5638800"/>
          </a:xfrm>
        </p:spPr>
        <p:txBody>
          <a:bodyPr>
            <a:noAutofit/>
          </a:bodyPr>
          <a:lstStyle/>
          <a:p>
            <a:r>
              <a:rPr lang="en-US" sz="2800" b="1" dirty="0"/>
              <a:t>Knowledge</a:t>
            </a:r>
            <a:r>
              <a:rPr lang="en-US" sz="2800" dirty="0"/>
              <a:t> – Information and/or data to which expert opinion, skills and experience is added. </a:t>
            </a:r>
          </a:p>
          <a:p>
            <a:pPr algn="l"/>
            <a:r>
              <a:rPr lang="en-US" sz="2800" dirty="0"/>
              <a:t>It is an important part of organizational assets. </a:t>
            </a:r>
          </a:p>
          <a:p>
            <a:pPr algn="l"/>
            <a:r>
              <a:rPr lang="en-US" sz="2800" dirty="0"/>
              <a:t>It combines information, experience and insight into a mix that is unique to every employee</a:t>
            </a:r>
          </a:p>
          <a:p>
            <a:r>
              <a:rPr lang="en-US" sz="2800" dirty="0"/>
              <a:t>Awareness or familiarity gained by experience (of a person, fact, or thing)</a:t>
            </a:r>
          </a:p>
          <a:p>
            <a:pPr algn="just"/>
            <a:r>
              <a:rPr lang="en-US" sz="2800" dirty="0"/>
              <a:t>If knowledge is applied within the day-to-day task, </a:t>
            </a:r>
          </a:p>
          <a:p>
            <a:pPr lvl="1" algn="just"/>
            <a:r>
              <a:rPr lang="en-US" sz="2800" dirty="0"/>
              <a:t>It will lead to (positive) change in behavior.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36815"/>
          </a:xfrm>
        </p:spPr>
        <p:txBody>
          <a:bodyPr>
            <a:noAutofit/>
          </a:bodyPr>
          <a:lstStyle/>
          <a:p>
            <a:r>
              <a:rPr lang="en-US" sz="3200" dirty="0"/>
              <a:t>From Data to Information to Knowledge…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43179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Applying knowledge leads to wisdom (intelligence).</a:t>
            </a:r>
          </a:p>
          <a:p>
            <a:pPr algn="just"/>
            <a:r>
              <a:rPr lang="en-US" sz="2800" dirty="0"/>
              <a:t>It has to do with:</a:t>
            </a:r>
          </a:p>
          <a:p>
            <a:pPr lvl="1" algn="just"/>
            <a:r>
              <a:rPr lang="en-US" sz="2800" dirty="0"/>
              <a:t>Insights about life, </a:t>
            </a:r>
          </a:p>
          <a:p>
            <a:pPr lvl="1" algn="just"/>
            <a:r>
              <a:rPr lang="en-US" sz="2800" dirty="0"/>
              <a:t>Moral responsibility about our self-knowledge, and</a:t>
            </a:r>
          </a:p>
          <a:p>
            <a:pPr lvl="1" algn="just"/>
            <a:r>
              <a:rPr lang="en-US" sz="2800" dirty="0"/>
              <a:t>Mastery of our passions and pitfalls.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08DC-87DB-7606-2097-BAA9D2B3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65415"/>
          </a:xfrm>
        </p:spPr>
        <p:txBody>
          <a:bodyPr>
            <a:normAutofit/>
          </a:bodyPr>
          <a:lstStyle/>
          <a:p>
            <a:r>
              <a:rPr lang="en-US" sz="3200" dirty="0"/>
              <a:t>Summary </a:t>
            </a:r>
            <a:endParaRPr lang="en-UG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36EE8-517B-1A61-CC95-A23F2A0F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90600"/>
            <a:ext cx="8420100" cy="541438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Assume that you’re trying to decide on a specialist holiday for photography enthusiasts.</a:t>
            </a:r>
          </a:p>
          <a:p>
            <a:pPr algn="l"/>
            <a:r>
              <a:rPr lang="en-US" sz="2800" dirty="0"/>
              <a:t>Stage 1: collect lots of brochures on photography holidays. </a:t>
            </a:r>
          </a:p>
          <a:p>
            <a:pPr lvl="1"/>
            <a:r>
              <a:rPr lang="en-US" sz="2600" dirty="0"/>
              <a:t>This is your basic data store.</a:t>
            </a:r>
          </a:p>
          <a:p>
            <a:pPr algn="l"/>
            <a:r>
              <a:rPr lang="en-US" sz="2800" dirty="0"/>
              <a:t>Stage 2: work through the brochures, filtering out what you don’t want by applying your own criteria to them.</a:t>
            </a:r>
          </a:p>
          <a:p>
            <a:pPr lvl="1"/>
            <a:r>
              <a:rPr lang="en-US" sz="2600" dirty="0"/>
              <a:t>You can now apply your information and make a decision on where to go on your holiday.</a:t>
            </a:r>
          </a:p>
          <a:p>
            <a:pPr algn="l"/>
            <a:endParaRPr lang="en-US" sz="1800" b="0" i="0" u="none" strike="noStrike" baseline="0" dirty="0">
              <a:latin typeface="StoneSerif"/>
            </a:endParaRPr>
          </a:p>
          <a:p>
            <a:pPr algn="l"/>
            <a:endParaRPr lang="en-US" sz="1800" b="0" i="0" u="none" strike="noStrike" baseline="0" dirty="0">
              <a:latin typeface="StoneSerif-Semibold"/>
            </a:endParaRPr>
          </a:p>
          <a:p>
            <a:pPr algn="l"/>
            <a:endParaRPr lang="en-US" sz="1800" b="0" i="0" u="none" strike="noStrike" baseline="0" dirty="0">
              <a:latin typeface="StoneSerif"/>
            </a:endParaRPr>
          </a:p>
          <a:p>
            <a:endParaRPr lang="en-U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62A82-F762-6DBC-1B92-EABC0EF5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AC6D-334B-0710-489D-FFB93813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2955-1C4F-9A94-98C3-2372E27C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 </a:t>
            </a:r>
            <a:endParaRPr lang="en-UG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8B5C2-63C5-5324-6BB8-25FC822F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229600" cy="473659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Stage 3: you go on your holiday and build your knowledge from testing your actual experience of the holiday against the information you had when you booked it.</a:t>
            </a:r>
          </a:p>
          <a:p>
            <a:pPr lvl="1"/>
            <a:r>
              <a:rPr lang="en-US" sz="2600" dirty="0"/>
              <a:t>This knowledge can be kept to yourself (tacit) or </a:t>
            </a:r>
          </a:p>
          <a:p>
            <a:pPr lvl="1"/>
            <a:r>
              <a:rPr lang="en-US" sz="2600" dirty="0"/>
              <a:t>you can share it by reporting back to your local photography club (explicit).</a:t>
            </a:r>
          </a:p>
          <a:p>
            <a:endParaRPr lang="en-UG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6BDD-AAC6-5EF4-370A-7B5BC7F1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6DA4-4AE8-FEEE-2AB9-C3E57A5D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0615"/>
          </a:xfrm>
        </p:spPr>
        <p:txBody>
          <a:bodyPr>
            <a:normAutofit/>
          </a:bodyPr>
          <a:lstStyle/>
          <a:p>
            <a:r>
              <a:rPr lang="en-US" sz="3200" dirty="0"/>
              <a:t>Wisdom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3593591"/>
          </a:xfrm>
        </p:spPr>
        <p:txBody>
          <a:bodyPr>
            <a:normAutofit/>
          </a:bodyPr>
          <a:lstStyle/>
          <a:p>
            <a:r>
              <a:rPr lang="en-US" sz="2800" dirty="0"/>
              <a:t>The knowledge and experience needed to make sensible decisions and judgments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061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1143000"/>
            <a:ext cx="8420100" cy="5486400"/>
          </a:xfrm>
        </p:spPr>
        <p:txBody>
          <a:bodyPr>
            <a:normAutofit/>
          </a:bodyPr>
          <a:lstStyle/>
          <a:p>
            <a:r>
              <a:rPr lang="en-US" sz="2800" b="1" dirty="0"/>
              <a:t>I</a:t>
            </a:r>
            <a:r>
              <a:rPr lang="en-US" sz="2800" dirty="0"/>
              <a:t>nformation is increasingly important in our daily lives</a:t>
            </a:r>
          </a:p>
          <a:p>
            <a:r>
              <a:rPr lang="en-US" sz="2800" b="1" dirty="0"/>
              <a:t>I</a:t>
            </a:r>
            <a:r>
              <a:rPr lang="en-US" sz="2800" dirty="0"/>
              <a:t>nformation storage is a central pillar of information technology. </a:t>
            </a:r>
          </a:p>
          <a:p>
            <a:r>
              <a:rPr lang="en-US" sz="2800" dirty="0"/>
              <a:t>A large quantity of digital information is being created every moment by individual and corporate consumers of IT. </a:t>
            </a:r>
          </a:p>
          <a:p>
            <a:r>
              <a:rPr lang="en-US" sz="2800" dirty="0"/>
              <a:t>This information needs to be stored, protected, optimized, and managed.</a:t>
            </a:r>
          </a:p>
          <a:p>
            <a:pPr algn="just"/>
            <a:r>
              <a:rPr lang="en-US" sz="2800" dirty="0"/>
              <a:t>These data – what we know as </a:t>
            </a:r>
            <a:r>
              <a:rPr lang="en-US" sz="2800" i="1" dirty="0"/>
              <a:t>information – </a:t>
            </a:r>
            <a:r>
              <a:rPr lang="en-US" sz="2800" dirty="0"/>
              <a:t>enable them to make more accurate decisions.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66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0615"/>
          </a:xfrm>
        </p:spPr>
        <p:txBody>
          <a:bodyPr>
            <a:normAutofit/>
          </a:bodyPr>
          <a:lstStyle/>
          <a:p>
            <a:r>
              <a:rPr lang="en-US" sz="3200" dirty="0"/>
              <a:t>Learning Journey</a:t>
            </a:r>
          </a:p>
        </p:txBody>
      </p:sp>
      <p:pic>
        <p:nvPicPr>
          <p:cNvPr id="1026" name="Picture 2" descr="https://otec.uoregon.edu/images/data-to-wisdom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26233" cy="474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Data-Information-Knowledge-Wisdom Pyramid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947054" y="1874517"/>
            <a:ext cx="6825346" cy="39581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0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0352" cy="992512"/>
          </a:xfrm>
        </p:spPr>
        <p:txBody>
          <a:bodyPr>
            <a:noAutofit/>
          </a:bodyPr>
          <a:lstStyle/>
          <a:p>
            <a:r>
              <a:rPr lang="en-US" sz="3200" dirty="0"/>
              <a:t>Data-Information-Knowledge-Wisdom Pyramid…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527048"/>
            <a:ext cx="8305800" cy="4572000"/>
          </a:xfrm>
        </p:spPr>
        <p:txBody>
          <a:bodyPr>
            <a:noAutofit/>
          </a:bodyPr>
          <a:lstStyle/>
          <a:p>
            <a:r>
              <a:rPr lang="en-US" sz="2800" dirty="0"/>
              <a:t>Generally, </a:t>
            </a:r>
          </a:p>
          <a:p>
            <a:r>
              <a:rPr lang="en-US" sz="2800" dirty="0"/>
              <a:t>Data are the product of observations, and are of no value until they are processed into a usable form. </a:t>
            </a:r>
          </a:p>
          <a:p>
            <a:r>
              <a:rPr lang="en-US" sz="2800" dirty="0"/>
              <a:t>Information is contained in answers to questions. </a:t>
            </a:r>
          </a:p>
          <a:p>
            <a:r>
              <a:rPr lang="en-US" sz="2800" dirty="0"/>
              <a:t>Knowledge - further refines information by making “possible the transformation of information into instructions.</a:t>
            </a:r>
          </a:p>
          <a:p>
            <a:r>
              <a:rPr lang="en-US" sz="2800" dirty="0"/>
              <a:t>“wisdom” - an ability to see the long-term consequences of any act and evaluate them relative to the ideal of total control (</a:t>
            </a:r>
            <a:r>
              <a:rPr lang="en-US" sz="2800" dirty="0" err="1"/>
              <a:t>omnicompetence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5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0352" cy="992512"/>
          </a:xfrm>
        </p:spPr>
        <p:txBody>
          <a:bodyPr>
            <a:noAutofit/>
          </a:bodyPr>
          <a:lstStyle/>
          <a:p>
            <a:r>
              <a:rPr lang="en-US" sz="3200" dirty="0"/>
              <a:t>Data-Information-Knowledge-Wisdom Pyramid…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371600"/>
            <a:ext cx="8150352" cy="4507993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Each step answers different questions about the initial data and adds value to it. </a:t>
            </a:r>
          </a:p>
          <a:p>
            <a:pPr fontAlgn="base"/>
            <a:r>
              <a:rPr lang="en-US" sz="2800" dirty="0"/>
              <a:t>The more data is enriched with meaning and context, the more knowledge and insights is got</a:t>
            </a:r>
            <a:endParaRPr lang="en-US" sz="2300" dirty="0"/>
          </a:p>
          <a:p>
            <a:pPr lvl="1" fontAlgn="base"/>
            <a:r>
              <a:rPr lang="en-US" sz="2800" dirty="0"/>
              <a:t> it helps to take better, informed and data-based decisions.</a:t>
            </a:r>
          </a:p>
          <a:p>
            <a:pPr fontAlgn="base"/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77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36815"/>
          </a:xfrm>
        </p:spPr>
        <p:txBody>
          <a:bodyPr>
            <a:normAutofit/>
          </a:bodyPr>
          <a:lstStyle/>
          <a:p>
            <a:r>
              <a:rPr lang="en-US" sz="3200" dirty="0"/>
              <a:t>Forms of Information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660393"/>
          </a:xfrm>
        </p:spPr>
        <p:txBody>
          <a:bodyPr>
            <a:normAutofit/>
          </a:bodyPr>
          <a:lstStyle/>
          <a:p>
            <a:r>
              <a:rPr lang="en-US" sz="2800" b="1" dirty="0"/>
              <a:t>Internal and external </a:t>
            </a:r>
          </a:p>
          <a:p>
            <a:r>
              <a:rPr lang="en-US" sz="2800" dirty="0"/>
              <a:t>Information generated inside the organization and information generated outside. </a:t>
            </a:r>
          </a:p>
          <a:p>
            <a:pPr lvl="1"/>
            <a:r>
              <a:rPr lang="en-US" sz="2800" dirty="0"/>
              <a:t>External intelligence and research may be incorporated into internal reports, and </a:t>
            </a:r>
          </a:p>
          <a:p>
            <a:pPr lvl="1"/>
            <a:r>
              <a:rPr lang="en-US" sz="2800" dirty="0"/>
              <a:t>Issues arising from internal reports may stimulate external market research.</a:t>
            </a:r>
          </a:p>
          <a:p>
            <a:pPr lvl="1"/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5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13015"/>
          </a:xfrm>
        </p:spPr>
        <p:txBody>
          <a:bodyPr>
            <a:normAutofit/>
          </a:bodyPr>
          <a:lstStyle/>
          <a:p>
            <a:r>
              <a:rPr lang="en-US" sz="3200" dirty="0"/>
              <a:t>Forms of Information…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84193"/>
          </a:xfrm>
        </p:spPr>
        <p:txBody>
          <a:bodyPr>
            <a:normAutofit/>
          </a:bodyPr>
          <a:lstStyle/>
          <a:p>
            <a:r>
              <a:rPr lang="en-US" sz="2800" b="1" dirty="0"/>
              <a:t>Electronic and hard copy (paper-based), and spoken. </a:t>
            </a:r>
            <a:endParaRPr lang="en-US" sz="2800" dirty="0"/>
          </a:p>
          <a:p>
            <a:r>
              <a:rPr lang="en-US" sz="2800" b="1" dirty="0"/>
              <a:t>Electronic</a:t>
            </a:r>
            <a:r>
              <a:rPr lang="en-US" sz="2800" dirty="0"/>
              <a:t>: Processed and accessible through computing technology</a:t>
            </a:r>
          </a:p>
          <a:p>
            <a:r>
              <a:rPr lang="en-US" sz="2800" b="1" dirty="0"/>
              <a:t>Hard copy</a:t>
            </a:r>
            <a:r>
              <a:rPr lang="en-US" sz="2800" dirty="0"/>
              <a:t>:  printed version of information on paper</a:t>
            </a:r>
          </a:p>
          <a:p>
            <a:r>
              <a:rPr lang="en-US" sz="2800" b="1" dirty="0"/>
              <a:t>Spoken</a:t>
            </a:r>
            <a:r>
              <a:rPr lang="en-US" sz="2800" dirty="0"/>
              <a:t>: word </a:t>
            </a:r>
            <a:r>
              <a:rPr lang="en-US" sz="2800"/>
              <a:t>of mouth</a:t>
            </a:r>
            <a:endParaRPr lang="en-US" sz="2800" dirty="0"/>
          </a:p>
          <a:p>
            <a:r>
              <a:rPr lang="en-US" sz="2800" dirty="0"/>
              <a:t>Most people also use conversation with others for information.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89215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Qualities of information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05800" cy="450799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Experience shows that good information should present the following qualities: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Relevance</a:t>
            </a:r>
            <a:r>
              <a:rPr lang="en-US" sz="2800" dirty="0"/>
              <a:t>: Information should increase knowledge and </a:t>
            </a:r>
          </a:p>
          <a:p>
            <a:pPr lvl="1" algn="just"/>
            <a:r>
              <a:rPr lang="en-US" sz="2800" dirty="0"/>
              <a:t>Reduce uncertainty surrounding the problem under consideration.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Accuracy</a:t>
            </a:r>
            <a:r>
              <a:rPr lang="en-US" sz="2800" dirty="0"/>
              <a:t>: Information must be sufficiently accurate for managers’ purposes.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Completeness</a:t>
            </a:r>
            <a:r>
              <a:rPr lang="en-US" sz="2800" dirty="0"/>
              <a:t>: All the information required to take a decision would be available;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0913-1CE6-42C1-88D5-BCB80BE2D80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36815"/>
          </a:xfrm>
        </p:spPr>
        <p:txBody>
          <a:bodyPr>
            <a:noAutofit/>
          </a:bodyPr>
          <a:lstStyle/>
          <a:p>
            <a:r>
              <a:rPr lang="en-US" sz="3200" dirty="0"/>
              <a:t>Qualities of information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119872" cy="54102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800" b="1" dirty="0"/>
              <a:t>Source trustworthiness</a:t>
            </a:r>
            <a:r>
              <a:rPr lang="en-US" sz="2800" dirty="0"/>
              <a:t>: Information source should have a proven track record of origin</a:t>
            </a:r>
            <a:endParaRPr lang="en-US" sz="2800" b="1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b="1" dirty="0"/>
              <a:t>Communication with the right person: </a:t>
            </a:r>
            <a:r>
              <a:rPr lang="en-US" sz="2800" dirty="0"/>
              <a:t>Information should reach the right level in the organization.</a:t>
            </a:r>
          </a:p>
          <a:p>
            <a:pPr lvl="1" algn="just"/>
            <a:r>
              <a:rPr lang="en-US" sz="2800" dirty="0"/>
              <a:t>Information providers must be aware of information needs</a:t>
            </a:r>
          </a:p>
          <a:p>
            <a:pPr lvl="1" algn="just"/>
            <a:r>
              <a:rPr lang="en-US" sz="2800" dirty="0"/>
              <a:t>This is to ensure it goes straight to where it is required.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b="1" dirty="0"/>
              <a:t>Punctuality</a:t>
            </a:r>
            <a:r>
              <a:rPr lang="en-US" sz="2800" dirty="0"/>
              <a:t>: Good information is that which is delivered just when it is needed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sz="2800" dirty="0"/>
          </a:p>
          <a:p>
            <a:pPr marL="514350" indent="-514350" algn="just">
              <a:buFont typeface="+mj-lt"/>
              <a:buAutoNum type="arabicPeriod" startAt="4"/>
            </a:pPr>
            <a:endParaRPr lang="en-US" sz="2800" dirty="0"/>
          </a:p>
          <a:p>
            <a:pPr marL="514350" indent="-514350" algn="just">
              <a:buFont typeface="+mj-lt"/>
              <a:buAutoNum type="arabicPeriod" startAt="4"/>
            </a:pPr>
            <a:endParaRPr lang="en-US" sz="2800" dirty="0"/>
          </a:p>
          <a:p>
            <a:pPr marL="514350" indent="-514350" algn="just">
              <a:buFont typeface="+mj-lt"/>
              <a:buAutoNum type="arabicPeriod" startAt="4"/>
            </a:pPr>
            <a:endParaRPr lang="en-US" sz="2800" dirty="0"/>
          </a:p>
          <a:p>
            <a:pPr marL="514350" indent="-514350" algn="just">
              <a:buFont typeface="+mj-lt"/>
              <a:buAutoNum type="arabicPeriod" startAt="4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C5E2-1E2E-4166-BC6A-27B4FF09893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96022"/>
          </a:xfrm>
        </p:spPr>
        <p:txBody>
          <a:bodyPr>
            <a:noAutofit/>
          </a:bodyPr>
          <a:lstStyle/>
          <a:p>
            <a:r>
              <a:rPr lang="en-US" sz="3200" dirty="0"/>
              <a:t>Qualities of information…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8408"/>
            <a:ext cx="8305800" cy="490118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US" sz="2800" b="1" dirty="0"/>
              <a:t>Detail</a:t>
            </a:r>
            <a:r>
              <a:rPr lang="en-US" sz="2800" dirty="0"/>
              <a:t>: Contains the minimum level of details for effective decision making.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sz="2800" b="1" dirty="0"/>
              <a:t>Comprehension</a:t>
            </a:r>
            <a:r>
              <a:rPr lang="en-US" sz="2800" dirty="0"/>
              <a:t>: Understood</a:t>
            </a:r>
          </a:p>
          <a:p>
            <a:pPr lvl="1" algn="just"/>
            <a:r>
              <a:rPr lang="en-US" sz="2800" dirty="0"/>
              <a:t>Comprehension is what transforms data into information.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1BE1-6A7B-470B-8330-E8F0B65BB53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information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752" y="1066800"/>
            <a:ext cx="8613648" cy="53340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Information Has Value: </a:t>
            </a:r>
            <a:r>
              <a:rPr lang="en-US" sz="2800" i="1" dirty="0"/>
              <a:t>Can have value within a given context that </a:t>
            </a:r>
            <a:r>
              <a:rPr lang="en-US" sz="2800" dirty="0"/>
              <a:t>depends on its use or purpose.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Information is Volatile: </a:t>
            </a:r>
            <a:r>
              <a:rPr lang="en-US" sz="2800" dirty="0"/>
              <a:t>People forget information relatively quickly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Value of Information Is Time Dependent: </a:t>
            </a:r>
            <a:r>
              <a:rPr lang="en-US" sz="2800" dirty="0"/>
              <a:t>Some information is worthless after some time has passed.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Information Can be Enriched: </a:t>
            </a:r>
            <a:r>
              <a:rPr lang="en-US" sz="2800" dirty="0"/>
              <a:t>Information can be provided with descriptive metadata 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  <a:p>
            <a:pPr marL="514350" indent="-514350" algn="just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061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71600"/>
            <a:ext cx="84201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right amount of information at the right time is a key factor for every organization.</a:t>
            </a:r>
          </a:p>
          <a:p>
            <a:r>
              <a:rPr lang="en-US" sz="2800" dirty="0"/>
              <a:t>We have become information dependents of the twenty-first century, </a:t>
            </a:r>
          </a:p>
          <a:p>
            <a:r>
              <a:rPr lang="en-US" sz="2800" dirty="0"/>
              <a:t>We living in an on-command, on-demand world </a:t>
            </a:r>
          </a:p>
          <a:p>
            <a:pPr lvl="1"/>
            <a:r>
              <a:rPr lang="en-US" sz="2800" dirty="0"/>
              <a:t>We need information when and where it is required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BCD0-1D29-4A09-96A9-F99A271C7692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information…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481279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800" b="1" i="1" dirty="0"/>
              <a:t>Information Can be Shared:  </a:t>
            </a:r>
            <a:r>
              <a:rPr lang="en-US" sz="2800" dirty="0"/>
              <a:t>Information, or pieces of information, can be shared during the execution of business processes or</a:t>
            </a:r>
          </a:p>
          <a:p>
            <a:pPr lvl="1" algn="just"/>
            <a:r>
              <a:rPr lang="en-US" sz="2800" dirty="0"/>
              <a:t>As a result of meeting legal obligations to provide certain information to third parties.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41615"/>
          </a:xfrm>
        </p:spPr>
        <p:txBody>
          <a:bodyPr>
            <a:noAutofit/>
          </a:bodyPr>
          <a:lstStyle/>
          <a:p>
            <a:r>
              <a:rPr lang="en-US" sz="3200" dirty="0"/>
              <a:t>Understanding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066800"/>
            <a:ext cx="8343900" cy="5257800"/>
          </a:xfrm>
        </p:spPr>
        <p:txBody>
          <a:bodyPr>
            <a:noAutofit/>
          </a:bodyPr>
          <a:lstStyle/>
          <a:p>
            <a:r>
              <a:rPr lang="en-US" sz="2800" dirty="0"/>
              <a:t>Many factors intervene in understanding information:</a:t>
            </a:r>
          </a:p>
          <a:p>
            <a:r>
              <a:rPr lang="en-US" sz="2800" b="1" dirty="0"/>
              <a:t>User preferences. </a:t>
            </a:r>
            <a:r>
              <a:rPr lang="en-US" sz="2800" dirty="0"/>
              <a:t>How the user wants the information displayed </a:t>
            </a:r>
          </a:p>
          <a:p>
            <a:pPr lvl="1"/>
            <a:r>
              <a:rPr lang="en-US" sz="2800" dirty="0"/>
              <a:t>Some people prefer information in graphs or charts, while others prefer a narrative description.</a:t>
            </a:r>
          </a:p>
          <a:p>
            <a:r>
              <a:rPr lang="en-US" sz="2800" b="1" dirty="0"/>
              <a:t>Previous knowledge. </a:t>
            </a:r>
            <a:r>
              <a:rPr lang="en-US" sz="2800" dirty="0"/>
              <a:t>Comprehension is the result of memory in association with the received message.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56BC-F9D8-4ED6-870E-0F85C80BF68D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89215"/>
          </a:xfrm>
        </p:spPr>
        <p:txBody>
          <a:bodyPr>
            <a:noAutofit/>
          </a:bodyPr>
          <a:lstStyle/>
          <a:p>
            <a:r>
              <a:rPr lang="en-US" sz="3200" dirty="0"/>
              <a:t>Understanding information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503224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Environmental factors:</a:t>
            </a:r>
            <a:r>
              <a:rPr lang="en-US" sz="2800" dirty="0"/>
              <a:t> Group pressure, available time and</a:t>
            </a:r>
          </a:p>
          <a:p>
            <a:pPr lvl="1" algn="just"/>
            <a:r>
              <a:rPr lang="en-US" sz="2800" dirty="0"/>
              <a:t>Trust in the information system all influence comprehension.</a:t>
            </a:r>
          </a:p>
          <a:p>
            <a:pPr algn="just"/>
            <a:r>
              <a:rPr lang="en-US" sz="2800" b="1" dirty="0"/>
              <a:t>Language:</a:t>
            </a:r>
            <a:r>
              <a:rPr lang="en-US" sz="2800" dirty="0"/>
              <a:t> Information is codified in signs or messages.</a:t>
            </a:r>
          </a:p>
          <a:p>
            <a:pPr algn="just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DC7-174D-4D7F-B574-5E2B973B868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Information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3263"/>
            <a:ext cx="8305800" cy="5462415"/>
          </a:xfrm>
        </p:spPr>
        <p:txBody>
          <a:bodyPr>
            <a:normAutofit/>
          </a:bodyPr>
          <a:lstStyle/>
          <a:p>
            <a:r>
              <a:rPr lang="en-US" sz="2800" dirty="0"/>
              <a:t>Information management (IM) is:</a:t>
            </a:r>
          </a:p>
          <a:p>
            <a:pPr lvl="1"/>
            <a:r>
              <a:rPr lang="en-US" sz="2800" dirty="0"/>
              <a:t>A conscious process by which information is gathered and </a:t>
            </a:r>
          </a:p>
          <a:p>
            <a:pPr lvl="1"/>
            <a:r>
              <a:rPr lang="en-US" sz="2800" dirty="0"/>
              <a:t>used to assist in decision making,</a:t>
            </a:r>
          </a:p>
          <a:p>
            <a:pPr lvl="1"/>
            <a:r>
              <a:rPr lang="en-US" sz="2800" dirty="0"/>
              <a:t>at all levels of an organization</a:t>
            </a:r>
          </a:p>
          <a:p>
            <a:r>
              <a:rPr lang="en-US" sz="2800" dirty="0"/>
              <a:t>The term ‘information management’ implies that information is a resource that can be managed. </a:t>
            </a:r>
          </a:p>
          <a:p>
            <a:r>
              <a:rPr lang="en-US" sz="2800" dirty="0"/>
              <a:t>Information as a resource can be compared with money as a resource.</a:t>
            </a:r>
          </a:p>
          <a:p>
            <a:r>
              <a:rPr lang="en-US" sz="2800" dirty="0"/>
              <a:t>Information comes in and goes out.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94393-AFC8-4E89-A884-C153F015C13D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Information Management…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90600"/>
            <a:ext cx="8420100" cy="4877936"/>
          </a:xfrm>
        </p:spPr>
        <p:txBody>
          <a:bodyPr>
            <a:normAutofit/>
          </a:bodyPr>
          <a:lstStyle/>
          <a:p>
            <a:r>
              <a:rPr lang="en-US" sz="2800" dirty="0"/>
              <a:t>IM is concerned with the value, quality, and use of information </a:t>
            </a:r>
          </a:p>
          <a:p>
            <a:pPr lvl="1"/>
            <a:r>
              <a:rPr lang="en-US" sz="2800" dirty="0"/>
              <a:t>Aimed improving organizational performance.</a:t>
            </a:r>
          </a:p>
          <a:p>
            <a:pPr algn="just"/>
            <a:r>
              <a:rPr lang="en-US" sz="2800" b="1" dirty="0"/>
              <a:t>The primary objective of IM is;</a:t>
            </a:r>
          </a:p>
          <a:p>
            <a:pPr algn="just"/>
            <a:r>
              <a:rPr lang="en-US" sz="2800" dirty="0"/>
              <a:t>To ensure that the right information is available to the right person, in the right format at the right time.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DB8D-FE5E-4298-A8AA-0C9FD7C68C4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0953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Needs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763000" cy="5029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The information needs of an organization is divided into three categories.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b="1" i="1" dirty="0"/>
              <a:t>Operational information</a:t>
            </a:r>
            <a:r>
              <a:rPr lang="en-US" sz="2800" i="1" dirty="0"/>
              <a:t>: </a:t>
            </a:r>
            <a:r>
              <a:rPr lang="en-US" sz="2800" dirty="0"/>
              <a:t>Information needed to perform the day-to-day work within an organization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b="1" i="1" dirty="0"/>
              <a:t>Control information:</a:t>
            </a:r>
            <a:r>
              <a:rPr lang="en-US" sz="2800" i="1" dirty="0"/>
              <a:t> </a:t>
            </a:r>
            <a:r>
              <a:rPr lang="en-US" sz="2800" dirty="0"/>
              <a:t>Specific information needed for managing an organization</a:t>
            </a:r>
          </a:p>
          <a:p>
            <a:pPr marL="514350" indent="-514350" algn="just">
              <a:buFont typeface="+mj-lt"/>
              <a:buAutoNum type="arabicPeriod" startAt="3"/>
              <a:defRPr/>
            </a:pPr>
            <a:r>
              <a:rPr lang="en-US" sz="2800" b="1" i="1" dirty="0"/>
              <a:t>Accountability information</a:t>
            </a:r>
            <a:r>
              <a:rPr lang="en-US" sz="2800" i="1" dirty="0"/>
              <a:t>: </a:t>
            </a:r>
            <a:r>
              <a:rPr lang="en-US" sz="2800" dirty="0"/>
              <a:t>Information on how operation and control proceed within an organization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n-US" sz="2800" dirty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4E-566E-41E9-B565-0F5F0C3E134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Management Goals			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990600"/>
            <a:ext cx="81534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/>
              <a:t>To ensure that;</a:t>
            </a:r>
          </a:p>
          <a:p>
            <a:pPr algn="just"/>
            <a:r>
              <a:rPr lang="en-US" sz="2800" dirty="0"/>
              <a:t>Quality information is created and provided </a:t>
            </a:r>
          </a:p>
          <a:p>
            <a:pPr algn="just"/>
            <a:r>
              <a:rPr lang="en-US" sz="2800" dirty="0"/>
              <a:t>Decisions are documented </a:t>
            </a:r>
          </a:p>
          <a:p>
            <a:pPr algn="just"/>
            <a:r>
              <a:rPr lang="en-US" sz="2800" dirty="0"/>
              <a:t>Information is available (captured, organized, accessible, maintained, preserved) </a:t>
            </a:r>
          </a:p>
          <a:p>
            <a:pPr algn="just"/>
            <a:r>
              <a:rPr lang="en-US" sz="2800" dirty="0"/>
              <a:t>Information is protected in accordance with legislation and policy requirements</a:t>
            </a:r>
          </a:p>
          <a:p>
            <a:pPr algn="just"/>
            <a:r>
              <a:rPr lang="en-US" sz="2800" dirty="0"/>
              <a:t>Information is disposed of in accordance with legislation and policy requirements</a:t>
            </a:r>
            <a:endParaRPr lang="en-US" sz="2800" b="1" dirty="0"/>
          </a:p>
          <a:p>
            <a:pPr algn="just"/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0352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Roles &amp; Responsibilities in Information Management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8305800" cy="4645152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Manage information as a key corporate resource; </a:t>
            </a:r>
          </a:p>
          <a:p>
            <a:pPr algn="just"/>
            <a:r>
              <a:rPr lang="en-US" sz="2800" dirty="0"/>
              <a:t>Plan the information needs of organizations; </a:t>
            </a:r>
          </a:p>
          <a:p>
            <a:pPr algn="just"/>
            <a:r>
              <a:rPr lang="en-US" sz="2800" dirty="0"/>
              <a:t>Collect and create information to support the program/activity and information needs; </a:t>
            </a:r>
          </a:p>
          <a:p>
            <a:pPr algn="just"/>
            <a:r>
              <a:rPr lang="en-US" sz="2800" dirty="0"/>
              <a:t>Identify, file and organize information for quick and easy retrieval; </a:t>
            </a:r>
          </a:p>
          <a:p>
            <a:pPr algn="just"/>
            <a:r>
              <a:rPr lang="en-US" sz="2800" dirty="0"/>
              <a:t>Provide access to information and respect the information, and privacy, rights of others; </a:t>
            </a:r>
          </a:p>
          <a:p>
            <a:pPr algn="just"/>
            <a:r>
              <a:rPr lang="en-US" sz="2800" dirty="0"/>
              <a:t>Retain and dispose of information appropriately; </a:t>
            </a:r>
          </a:p>
          <a:p>
            <a:pPr algn="just"/>
            <a:r>
              <a:rPr lang="en-US" sz="2800" dirty="0"/>
              <a:t>Protect information and the privacy rights of others;</a:t>
            </a:r>
          </a:p>
          <a:p>
            <a:pPr algn="just"/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6552" cy="990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Roles &amp; Responsibilities in Information Management…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95400"/>
            <a:ext cx="8226552" cy="458419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Comply with information policy and legal requirements; and </a:t>
            </a:r>
          </a:p>
          <a:p>
            <a:pPr algn="just"/>
            <a:r>
              <a:rPr lang="en-US" sz="2800" dirty="0"/>
              <a:t>Take responsibility for their performance in the management of information </a:t>
            </a:r>
          </a:p>
          <a:p>
            <a:pPr algn="just"/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Environment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562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information environment consists of six components: </a:t>
            </a:r>
          </a:p>
          <a:p>
            <a:pPr lvl="1" algn="just"/>
            <a:r>
              <a:rPr lang="en-US" sz="2600" b="1" dirty="0"/>
              <a:t>Information strategy: </a:t>
            </a:r>
            <a:r>
              <a:rPr lang="en-US" sz="2600" dirty="0"/>
              <a:t>Set of principles that determine the information needs of an organization and how to achieve it. </a:t>
            </a:r>
          </a:p>
          <a:p>
            <a:pPr lvl="1" algn="just"/>
            <a:r>
              <a:rPr lang="en-US" sz="2600" b="1" dirty="0"/>
              <a:t>Information staff:</a:t>
            </a:r>
            <a:r>
              <a:rPr lang="en-US" sz="2600" i="1" dirty="0"/>
              <a:t> </a:t>
            </a:r>
            <a:r>
              <a:rPr lang="en-US" sz="2600" dirty="0"/>
              <a:t>IT specialists who design, develop, train and coordinate the creation and use of information.</a:t>
            </a:r>
            <a:endParaRPr lang="en-US" sz="2600" b="1" dirty="0"/>
          </a:p>
          <a:p>
            <a:pPr lvl="1" algn="just"/>
            <a:r>
              <a:rPr lang="en-US" sz="2600" b="1" dirty="0"/>
              <a:t>Information architecture: </a:t>
            </a:r>
            <a:r>
              <a:rPr lang="en-US" sz="2600" dirty="0"/>
              <a:t>provides a guide to the structure and location of information within the organization. </a:t>
            </a:r>
          </a:p>
          <a:p>
            <a:pPr algn="just"/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08215"/>
          </a:xfrm>
        </p:spPr>
        <p:txBody>
          <a:bodyPr>
            <a:noAutofit/>
          </a:bodyPr>
          <a:lstStyle/>
          <a:p>
            <a:r>
              <a:rPr lang="en-US" sz="3200" dirty="0"/>
              <a:t>Introduction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423148" cy="5029200"/>
          </a:xfrm>
        </p:spPr>
        <p:txBody>
          <a:bodyPr>
            <a:noAutofit/>
          </a:bodyPr>
          <a:lstStyle/>
          <a:p>
            <a:r>
              <a:rPr lang="en-US" sz="2800" dirty="0"/>
              <a:t>Despite the difficulties in obtaining information,</a:t>
            </a:r>
          </a:p>
          <a:p>
            <a:r>
              <a:rPr lang="en-US" sz="2800" dirty="0"/>
              <a:t>Managers need relevant information on which to base their;</a:t>
            </a:r>
          </a:p>
          <a:p>
            <a:pPr lvl="1"/>
            <a:r>
              <a:rPr lang="en-US" sz="2800" dirty="0"/>
              <a:t>planning, </a:t>
            </a:r>
          </a:p>
          <a:p>
            <a:pPr lvl="1"/>
            <a:r>
              <a:rPr lang="en-US" sz="2800" dirty="0"/>
              <a:t>control and </a:t>
            </a:r>
          </a:p>
          <a:p>
            <a:pPr lvl="1"/>
            <a:r>
              <a:rPr lang="en-US" sz="2800" dirty="0"/>
              <a:t>decision-making functions.</a:t>
            </a:r>
          </a:p>
          <a:p>
            <a:r>
              <a:rPr lang="en-US" sz="2800" dirty="0"/>
              <a:t>The increasing criticality of information amplifies the challenges in protecting and managing the data.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3093-A204-49AF-9B6F-754DEEE5CCDA}" type="datetime1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Environment…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990600"/>
            <a:ext cx="8229600" cy="5385079"/>
          </a:xfrm>
        </p:spPr>
        <p:txBody>
          <a:bodyPr>
            <a:normAutofit/>
          </a:bodyPr>
          <a:lstStyle/>
          <a:p>
            <a:pPr lvl="1" algn="just"/>
            <a:r>
              <a:rPr lang="en-US" sz="2600" b="1" dirty="0"/>
              <a:t>Information processes: </a:t>
            </a:r>
            <a:r>
              <a:rPr lang="en-US" sz="2600" dirty="0"/>
              <a:t>describes how information work gets accomplished;</a:t>
            </a:r>
          </a:p>
          <a:p>
            <a:pPr lvl="2" algn="just"/>
            <a:r>
              <a:rPr lang="en-US" sz="2800" dirty="0"/>
              <a:t>through determining information requirements, capturing, distributing and using information.</a:t>
            </a:r>
          </a:p>
          <a:p>
            <a:pPr lvl="1" algn="just"/>
            <a:r>
              <a:rPr lang="en-US" sz="2600" b="1" dirty="0"/>
              <a:t>Information politics: </a:t>
            </a:r>
            <a:r>
              <a:rPr lang="en-US" sz="2600" dirty="0"/>
              <a:t>arises from the distribution of the power that information bestows and the governance modes for its management and use</a:t>
            </a:r>
          </a:p>
          <a:p>
            <a:pPr lvl="1" algn="just"/>
            <a:r>
              <a:rPr lang="en-US" sz="2600" b="1" dirty="0"/>
              <a:t>Information behavior and culture: </a:t>
            </a:r>
            <a:r>
              <a:rPr lang="en-US" sz="2600" dirty="0"/>
              <a:t>concerned with; sharing information; handling information overload</a:t>
            </a:r>
            <a:endParaRPr lang="en-US" sz="2600" b="1" dirty="0"/>
          </a:p>
          <a:p>
            <a:pPr algn="just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Environment…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812793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Behavior:  understanding the way people search for and use information in various contexts</a:t>
            </a:r>
          </a:p>
          <a:p>
            <a:pPr lvl="1"/>
            <a:r>
              <a:rPr lang="en-US" sz="2600" dirty="0"/>
              <a:t>Culture is the pattern of behaviors and attitudes that express an organization’s orientation toward information</a:t>
            </a:r>
          </a:p>
          <a:p>
            <a:pPr lvl="1"/>
            <a:r>
              <a:rPr lang="en-US" sz="2600" dirty="0"/>
              <a:t>making information engaging so that the right people recognize and use the right information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061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use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4965193"/>
          </a:xfrm>
        </p:spPr>
        <p:txBody>
          <a:bodyPr>
            <a:normAutofit/>
          </a:bodyPr>
          <a:lstStyle/>
          <a:p>
            <a:r>
              <a:rPr lang="en-US" sz="2800" i="1" dirty="0"/>
              <a:t>Occurs </a:t>
            </a:r>
            <a:r>
              <a:rPr lang="en-US" sz="2800" dirty="0"/>
              <a:t>when individual selects and processes information leading to a change in the individual’s capacity to make sense or to take action. </a:t>
            </a:r>
          </a:p>
          <a:p>
            <a:pPr algn="just"/>
            <a:r>
              <a:rPr lang="en-US" sz="2800" dirty="0"/>
              <a:t>Based on the information need perceived by users, information use can be categorized as;</a:t>
            </a:r>
          </a:p>
          <a:p>
            <a:pPr lvl="1" algn="just"/>
            <a:r>
              <a:rPr lang="en-US" sz="2600" b="1" i="1" dirty="0"/>
              <a:t>Enlightenment</a:t>
            </a:r>
            <a:r>
              <a:rPr lang="en-US" sz="2600" i="1" dirty="0"/>
              <a:t>. </a:t>
            </a:r>
            <a:r>
              <a:rPr lang="en-US" sz="2600" dirty="0"/>
              <a:t>Information is used to develop a context or to make sense of a situation.</a:t>
            </a:r>
          </a:p>
          <a:p>
            <a:pPr lvl="1" algn="just"/>
            <a:r>
              <a:rPr lang="en-US" sz="2600" b="1" i="1" dirty="0"/>
              <a:t>Instrumental</a:t>
            </a:r>
            <a:r>
              <a:rPr lang="en-US" sz="2600" i="1" dirty="0"/>
              <a:t>. </a:t>
            </a:r>
            <a:r>
              <a:rPr lang="en-US" sz="2600" dirty="0"/>
              <a:t>Information is used so that the individual knows what to do and how to do it.</a:t>
            </a:r>
            <a:endParaRPr lang="en-US" sz="2100" dirty="0"/>
          </a:p>
          <a:p>
            <a:pPr lvl="1" algn="just"/>
            <a:endParaRPr lang="en-US" sz="26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8441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use…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14400"/>
            <a:ext cx="8382000" cy="4572000"/>
          </a:xfrm>
        </p:spPr>
        <p:txBody>
          <a:bodyPr>
            <a:noAutofit/>
          </a:bodyPr>
          <a:lstStyle/>
          <a:p>
            <a:pPr lvl="1" algn="just"/>
            <a:r>
              <a:rPr lang="en-US" sz="2600" b="1" i="1" dirty="0"/>
              <a:t>Factual</a:t>
            </a:r>
            <a:r>
              <a:rPr lang="en-US" sz="2600" i="1" dirty="0"/>
              <a:t>. </a:t>
            </a:r>
            <a:r>
              <a:rPr lang="en-US" sz="2600" dirty="0"/>
              <a:t>Information is used to determine the facts of a phenomenon or event, to describe reality.</a:t>
            </a:r>
          </a:p>
          <a:p>
            <a:pPr lvl="1" algn="just"/>
            <a:r>
              <a:rPr lang="en-US" sz="2600" b="1" i="1" dirty="0" err="1"/>
              <a:t>Confirmational</a:t>
            </a:r>
            <a:r>
              <a:rPr lang="en-US" sz="2600" i="1" dirty="0"/>
              <a:t>. </a:t>
            </a:r>
            <a:r>
              <a:rPr lang="en-US" sz="2600" dirty="0"/>
              <a:t>Information is used to verify another piece of information.</a:t>
            </a:r>
          </a:p>
          <a:p>
            <a:pPr lvl="1" algn="just"/>
            <a:r>
              <a:rPr lang="en-US" sz="2600" b="1" i="1" dirty="0"/>
              <a:t>Projective</a:t>
            </a:r>
            <a:r>
              <a:rPr lang="en-US" sz="2600" i="1" dirty="0"/>
              <a:t>. </a:t>
            </a:r>
            <a:r>
              <a:rPr lang="en-US" sz="2600" dirty="0"/>
              <a:t>Information is used to predict what is likely to happen in the future.</a:t>
            </a:r>
          </a:p>
          <a:p>
            <a:pPr lvl="1" algn="just"/>
            <a:r>
              <a:rPr lang="en-US" sz="2600" b="1" i="1" dirty="0"/>
              <a:t>Motivational</a:t>
            </a:r>
            <a:r>
              <a:rPr lang="en-US" sz="2600" i="1" dirty="0"/>
              <a:t>. </a:t>
            </a:r>
            <a:r>
              <a:rPr lang="en-US" sz="2600" dirty="0"/>
              <a:t>Information is used to initiate or sustain personal involvement, in order to maintain a particular course of action.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9602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B9899"/>
                </a:solidFill>
              </a:rPr>
              <a:t>Information use…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978408"/>
            <a:ext cx="8229600" cy="4901186"/>
          </a:xfrm>
        </p:spPr>
        <p:txBody>
          <a:bodyPr>
            <a:normAutofit/>
          </a:bodyPr>
          <a:lstStyle/>
          <a:p>
            <a:pPr lvl="1" algn="just"/>
            <a:r>
              <a:rPr lang="en-US" sz="2600" b="1" i="1" dirty="0"/>
              <a:t>Personal or political</a:t>
            </a:r>
            <a:r>
              <a:rPr lang="en-US" sz="2600" i="1" dirty="0"/>
              <a:t>. Information is used to develop relationships; enhance status, reputation, </a:t>
            </a:r>
            <a:r>
              <a:rPr lang="en-US" sz="2600" dirty="0"/>
              <a:t>personal fulfillment.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Information use outcome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7048"/>
            <a:ext cx="8686800" cy="502615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en-US" sz="2800" dirty="0"/>
              <a:t>The outcomes of information use can be regrouped into three categories as follows: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Task performance – enlightenment (making sense of a situation); instrumental (knowing what to do).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Self-efficacy – motivational (sustaining personal involvement); personal (enhancing status, reputation, personal fulfillment).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Social maintenance – personal or political (using information to develop relationships, to ‘get connected to others’).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1371600"/>
            <a:ext cx="8420100" cy="5026152"/>
          </a:xfrm>
        </p:spPr>
        <p:txBody>
          <a:bodyPr>
            <a:noAutofit/>
          </a:bodyPr>
          <a:lstStyle/>
          <a:p>
            <a:r>
              <a:rPr lang="en-US" sz="2800" dirty="0"/>
              <a:t>Although </a:t>
            </a:r>
            <a:r>
              <a:rPr lang="en-US" sz="2800" i="1" dirty="0"/>
              <a:t>data and information are sometimes used indiscriminately, </a:t>
            </a:r>
          </a:p>
          <a:p>
            <a:r>
              <a:rPr lang="en-US" sz="2800" dirty="0"/>
              <a:t>they do have different meanings.</a:t>
            </a:r>
          </a:p>
          <a:p>
            <a:r>
              <a:rPr lang="en-US" sz="2800" b="1" dirty="0"/>
              <a:t>Data: </a:t>
            </a:r>
            <a:r>
              <a:rPr lang="en-US" sz="2800" dirty="0"/>
              <a:t>Pure and unprocessed – facts or figures without any added interpretation or analysis.</a:t>
            </a:r>
          </a:p>
          <a:p>
            <a:pPr lvl="1"/>
            <a:r>
              <a:rPr lang="en-US" sz="2600" dirty="0"/>
              <a:t>Data simply exists, there is no significance beyond its existence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/>
              <a:t>OR</a:t>
            </a:r>
          </a:p>
          <a:p>
            <a:r>
              <a:rPr lang="en-US" sz="2800" dirty="0"/>
              <a:t>Non-random symbols that represent the values of attributes or events.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1527048"/>
            <a:ext cx="8420100" cy="502615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can be highly significant depending on the context.</a:t>
            </a:r>
          </a:p>
          <a:p>
            <a:r>
              <a:rPr lang="en-US" sz="2800" dirty="0"/>
              <a:t>It provides the raw material to build information, </a:t>
            </a:r>
          </a:p>
          <a:p>
            <a:r>
              <a:rPr lang="en-US" sz="2800" dirty="0"/>
              <a:t>it also has to be accurate.</a:t>
            </a:r>
          </a:p>
          <a:p>
            <a:r>
              <a:rPr lang="en-US" sz="2800" dirty="0"/>
              <a:t>for example</a:t>
            </a:r>
          </a:p>
          <a:p>
            <a:pPr lvl="1"/>
            <a:r>
              <a:rPr lang="en-US" sz="2400" dirty="0"/>
              <a:t>Handwritten letters, </a:t>
            </a:r>
          </a:p>
          <a:p>
            <a:pPr lvl="1"/>
            <a:r>
              <a:rPr lang="en-US" sz="2400" dirty="0"/>
              <a:t>a printed book, </a:t>
            </a:r>
          </a:p>
          <a:p>
            <a:pPr lvl="1"/>
            <a:r>
              <a:rPr lang="en-US" sz="2400" dirty="0"/>
              <a:t>a family photograph, </a:t>
            </a:r>
          </a:p>
          <a:p>
            <a:pPr lvl="1"/>
            <a:r>
              <a:rPr lang="en-US" sz="2400" dirty="0"/>
              <a:t>a movie on video tape, a bank’s ledgers, and</a:t>
            </a:r>
          </a:p>
          <a:p>
            <a:pPr lvl="1"/>
            <a:r>
              <a:rPr lang="en-US" sz="2400" dirty="0"/>
              <a:t>an account holder’s passbooks are all examples of data.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44663"/>
          </a:xfrm>
        </p:spPr>
        <p:txBody>
          <a:bodyPr>
            <a:no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1527048"/>
            <a:ext cx="84201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Facts obtained through reading, observation, calculation, measurement, etc.</a:t>
            </a:r>
          </a:p>
          <a:p>
            <a:pPr marL="548640" lvl="2">
              <a:buClr>
                <a:schemeClr val="accent1"/>
              </a:buClr>
              <a:buSzPct val="85000"/>
              <a:buFont typeface="Courier New" pitchFamily="49" charset="0"/>
              <a:buChar char="o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 becomes information when it is applied to some purpose and is adding value which has meaning for the recipient.</a:t>
            </a:r>
          </a:p>
          <a:p>
            <a:pPr algn="l"/>
            <a:r>
              <a:rPr lang="en-US" sz="2800" dirty="0"/>
              <a:t>Example </a:t>
            </a:r>
          </a:p>
          <a:p>
            <a:pPr lvl="1"/>
            <a:r>
              <a:rPr lang="en-US" sz="2600" dirty="0"/>
              <a:t>taking sets of sales figures (data) and producing a sales report on them (information).</a:t>
            </a:r>
          </a:p>
          <a:p>
            <a:pPr lvl="1"/>
            <a:r>
              <a:rPr lang="en-US" sz="2600" dirty="0"/>
              <a:t>the same set of data can be used to produce different kinds of information, </a:t>
            </a:r>
          </a:p>
          <a:p>
            <a:pPr lvl="1"/>
            <a:r>
              <a:rPr lang="en-US" sz="2600" dirty="0"/>
              <a:t>depending on how it is applied and who applies it.</a:t>
            </a:r>
          </a:p>
          <a:p>
            <a:pPr lvl="1"/>
            <a:endParaRPr lang="en-US" sz="26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2EEC-613A-68AD-1C50-371D2498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G" sz="32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23553" t="31802" r="4132" b="46997"/>
          <a:stretch/>
        </p:blipFill>
        <p:spPr bwMode="auto">
          <a:xfrm>
            <a:off x="938758" y="3429000"/>
            <a:ext cx="7367042" cy="1554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9F243-B1D0-8EA1-469D-39AFFADB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6F42-9F47-445C-9C75-868CD23F8B6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17793-048E-4566-8023-85EDED62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41615"/>
          </a:xfrm>
        </p:spPr>
        <p:txBody>
          <a:bodyPr>
            <a:noAutofit/>
          </a:bodyPr>
          <a:lstStyle/>
          <a:p>
            <a:r>
              <a:rPr lang="en-US" sz="3200" dirty="0"/>
              <a:t>From Data to Information to Knowledge…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7048"/>
            <a:ext cx="8686800" cy="4797552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7F4-9E79-44B4-AEF5-6BB4093F0D00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2801-2F43-4969-BEB8-6C1CA27E30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" y="1524000"/>
            <a:ext cx="8343900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Data, whether structured or unstructured, does not fulfill any purpose for individuals or businesses; 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Unless it is presented in a meaningful form. 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Businesses need to analyze data for it to be of value.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b="1" dirty="0"/>
              <a:t>Information:</a:t>
            </a:r>
            <a:r>
              <a:rPr lang="en-US" sz="2800" dirty="0"/>
              <a:t> A set of data transformed in a way that it helps to reduce future uncertainty and,</a:t>
            </a:r>
          </a:p>
          <a:p>
            <a:pPr marL="731520" lvl="1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Contributes to the decision-making process.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/>
              <a:t>It is data transformed in a way that makes sense to the person who receives it;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2412</TotalTime>
  <Words>2384</Words>
  <Application>Microsoft Office PowerPoint</Application>
  <PresentationFormat>On-screen Show (4:3)</PresentationFormat>
  <Paragraphs>328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Gill Sans MT</vt:lpstr>
      <vt:lpstr>Impact</vt:lpstr>
      <vt:lpstr>StoneSerif</vt:lpstr>
      <vt:lpstr>StoneSerif-Semibold</vt:lpstr>
      <vt:lpstr>Wingdings 2</vt:lpstr>
      <vt:lpstr>Badge</vt:lpstr>
      <vt:lpstr>Information Management Concepts &amp; Fundamentals </vt:lpstr>
      <vt:lpstr>Introduction </vt:lpstr>
      <vt:lpstr>Introduction </vt:lpstr>
      <vt:lpstr>Introduction …</vt:lpstr>
      <vt:lpstr>From Data to Information to Knowledge</vt:lpstr>
      <vt:lpstr>From Data to Information to Knowledge…</vt:lpstr>
      <vt:lpstr>From Data to Information to Knowledge…</vt:lpstr>
      <vt:lpstr>PowerPoint Presentation</vt:lpstr>
      <vt:lpstr>From Data to Information to Knowledge…</vt:lpstr>
      <vt:lpstr>From Data to Information to Knowledge…</vt:lpstr>
      <vt:lpstr>From Data to Information to Knowledge…</vt:lpstr>
      <vt:lpstr>From Data to Information to Knowledge…</vt:lpstr>
      <vt:lpstr>From Data to Information to Knowledge…</vt:lpstr>
      <vt:lpstr>From Data to Information to Knowledge…</vt:lpstr>
      <vt:lpstr>From Data to Information to Knowledge </vt:lpstr>
      <vt:lpstr>From Data to Information to Knowledge… </vt:lpstr>
      <vt:lpstr>Summary </vt:lpstr>
      <vt:lpstr>Summary </vt:lpstr>
      <vt:lpstr>Wisdom </vt:lpstr>
      <vt:lpstr>Learning Journey</vt:lpstr>
      <vt:lpstr>Data-Information-Knowledge-Wisdom Pyramid</vt:lpstr>
      <vt:lpstr>Data-Information-Knowledge-Wisdom Pyramid…</vt:lpstr>
      <vt:lpstr>Data-Information-Knowledge-Wisdom Pyramid…</vt:lpstr>
      <vt:lpstr>Forms of Information </vt:lpstr>
      <vt:lpstr>Forms of Information… </vt:lpstr>
      <vt:lpstr> Qualities of information   </vt:lpstr>
      <vt:lpstr>Qualities of information </vt:lpstr>
      <vt:lpstr>Qualities of information…    </vt:lpstr>
      <vt:lpstr>Characteristics of information    </vt:lpstr>
      <vt:lpstr>Characteristics of information…   </vt:lpstr>
      <vt:lpstr>Understanding information </vt:lpstr>
      <vt:lpstr>Understanding information …</vt:lpstr>
      <vt:lpstr>Information Management</vt:lpstr>
      <vt:lpstr>Information Management…</vt:lpstr>
      <vt:lpstr>Information Needs</vt:lpstr>
      <vt:lpstr>Information Management Goals   </vt:lpstr>
      <vt:lpstr>Roles &amp; Responsibilities in Information Management</vt:lpstr>
      <vt:lpstr>Roles &amp; Responsibilities in Information Management…</vt:lpstr>
      <vt:lpstr>Information Environment</vt:lpstr>
      <vt:lpstr>Information Environment…</vt:lpstr>
      <vt:lpstr>Information Environment…</vt:lpstr>
      <vt:lpstr>Information use</vt:lpstr>
      <vt:lpstr>Information use…</vt:lpstr>
      <vt:lpstr>Information use…</vt:lpstr>
      <vt:lpstr>Information use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Management Concepts </dc:title>
  <dc:creator>Akello</dc:creator>
  <cp:lastModifiedBy>Akello</cp:lastModifiedBy>
  <cp:revision>191</cp:revision>
  <dcterms:created xsi:type="dcterms:W3CDTF">2018-03-03T10:22:10Z</dcterms:created>
  <dcterms:modified xsi:type="dcterms:W3CDTF">2024-04-05T12:16:39Z</dcterms:modified>
</cp:coreProperties>
</file>