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67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0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5813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6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46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B2523B-2684-49D6-90A5-9BF881E17E6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22CCB2-066A-4A2C-8215-B869BB241E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53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Aggregation and Grouping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Aggregate function, group by and having</a:t>
            </a:r>
          </a:p>
        </p:txBody>
      </p:sp>
    </p:spTree>
    <p:extLst>
      <p:ext uri="{BB962C8B-B14F-4D97-AF65-F5344CB8AC3E}">
        <p14:creationId xmlns:p14="http://schemas.microsoft.com/office/powerpoint/2010/main" val="20155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9942"/>
          </a:xfrm>
        </p:spPr>
        <p:txBody>
          <a:bodyPr>
            <a:normAutofit/>
          </a:bodyPr>
          <a:lstStyle/>
          <a:p>
            <a:r>
              <a:rPr lang="en-US" sz="3200" dirty="0"/>
              <a:t>Use of count(*)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5" y="1169107"/>
            <a:ext cx="10822882" cy="4849556"/>
          </a:xfrm>
        </p:spPr>
        <p:txBody>
          <a:bodyPr>
            <a:noAutofit/>
          </a:bodyPr>
          <a:lstStyle/>
          <a:p>
            <a:r>
              <a:rPr lang="en-US" sz="2800" i="1" dirty="0"/>
              <a:t>How many properties cost more than £350 per month to rent?</a:t>
            </a:r>
          </a:p>
          <a:p>
            <a:pPr marL="324000" lvl="1" indent="0">
              <a:buNone/>
            </a:pPr>
            <a:r>
              <a:rPr lang="en-US" sz="2400" b="1" dirty="0"/>
              <a:t>SELECT COUNT</a:t>
            </a:r>
            <a:r>
              <a:rPr lang="en-US" sz="2400" dirty="0"/>
              <a:t>(*) </a:t>
            </a:r>
            <a:r>
              <a:rPr lang="en-US" sz="2400" b="1" dirty="0"/>
              <a:t>AS </a:t>
            </a:r>
            <a:r>
              <a:rPr lang="en-US" sz="2400" dirty="0" err="1"/>
              <a:t>myCount</a:t>
            </a:r>
            <a:endParaRPr lang="en-US" sz="2400" dirty="0"/>
          </a:p>
          <a:p>
            <a:pPr marL="324000" lvl="1" indent="0">
              <a:buNone/>
            </a:pPr>
            <a:r>
              <a:rPr lang="en-US" sz="2400" b="1" dirty="0"/>
              <a:t>FROM </a:t>
            </a:r>
            <a:r>
              <a:rPr lang="en-US" sz="2400" dirty="0" err="1"/>
              <a:t>PropertyForRent</a:t>
            </a:r>
            <a:endParaRPr lang="en-US" sz="2400" dirty="0"/>
          </a:p>
          <a:p>
            <a:pPr marL="324000" lvl="1" indent="0">
              <a:buNone/>
            </a:pPr>
            <a:r>
              <a:rPr lang="en-US" sz="2400" b="1" dirty="0"/>
              <a:t>WHERE </a:t>
            </a:r>
            <a:r>
              <a:rPr lang="en-US" sz="2400" dirty="0"/>
              <a:t>rent &gt; 350;</a:t>
            </a:r>
          </a:p>
          <a:p>
            <a:pPr marL="594000" lvl="2" indent="0">
              <a:buNone/>
            </a:pPr>
            <a:r>
              <a:rPr lang="en-US" sz="2400" b="1" dirty="0" err="1"/>
              <a:t>myCount</a:t>
            </a:r>
            <a:endParaRPr lang="en-US" sz="2400" b="1" dirty="0"/>
          </a:p>
          <a:p>
            <a:pPr marL="594000" lvl="2" indent="0">
              <a:buNone/>
            </a:pPr>
            <a:r>
              <a:rPr lang="en-US" sz="2400" dirty="0"/>
              <a:t>5</a:t>
            </a:r>
          </a:p>
          <a:p>
            <a:r>
              <a:rPr lang="en-US" sz="2800" dirty="0"/>
              <a:t>Restricting the query to properties that cost more than £350 per month is achieved using the WHERE clause. </a:t>
            </a:r>
          </a:p>
        </p:txBody>
      </p:sp>
    </p:spTree>
    <p:extLst>
      <p:ext uri="{BB962C8B-B14F-4D97-AF65-F5344CB8AC3E}">
        <p14:creationId xmlns:p14="http://schemas.microsoft.com/office/powerpoint/2010/main" val="119251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9942"/>
          </a:xfrm>
        </p:spPr>
        <p:txBody>
          <a:bodyPr>
            <a:normAutofit/>
          </a:bodyPr>
          <a:lstStyle/>
          <a:p>
            <a:r>
              <a:rPr lang="en-US" sz="3200" dirty="0"/>
              <a:t>Use of count(*)…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21" y="1302327"/>
            <a:ext cx="10178322" cy="4577265"/>
          </a:xfrm>
        </p:spPr>
        <p:txBody>
          <a:bodyPr>
            <a:normAutofit/>
          </a:bodyPr>
          <a:lstStyle/>
          <a:p>
            <a:r>
              <a:rPr lang="en-US" sz="2800" dirty="0"/>
              <a:t>The total number of properties satisfying this condition can then be found by applying the aggregate function COUNT.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91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5979"/>
          </a:xfrm>
        </p:spPr>
        <p:txBody>
          <a:bodyPr>
            <a:noAutofit/>
          </a:bodyPr>
          <a:lstStyle/>
          <a:p>
            <a:r>
              <a:rPr lang="en-US" sz="3200" b="1" dirty="0"/>
              <a:t>Use of COUNT(DISTINCT)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62" y="1357745"/>
            <a:ext cx="11029615" cy="5179533"/>
          </a:xfrm>
        </p:spPr>
        <p:txBody>
          <a:bodyPr>
            <a:normAutofit/>
          </a:bodyPr>
          <a:lstStyle/>
          <a:p>
            <a:r>
              <a:rPr lang="en-US" sz="2800" i="1" dirty="0"/>
              <a:t>How many different properties were viewed in May 2013?</a:t>
            </a:r>
          </a:p>
          <a:p>
            <a:pPr marL="324000" lvl="1" indent="0">
              <a:buNone/>
            </a:pPr>
            <a:r>
              <a:rPr lang="en-US" sz="2400" b="1" dirty="0"/>
              <a:t>SELECT COUNT(DISTINCT </a:t>
            </a:r>
            <a:r>
              <a:rPr lang="en-US" sz="2400" dirty="0" err="1"/>
              <a:t>propertyNo</a:t>
            </a:r>
            <a:r>
              <a:rPr lang="en-US" sz="2400" dirty="0"/>
              <a:t>) </a:t>
            </a:r>
            <a:r>
              <a:rPr lang="en-US" sz="2400" b="1" dirty="0"/>
              <a:t>AS </a:t>
            </a:r>
            <a:r>
              <a:rPr lang="en-US" sz="2400" dirty="0" err="1"/>
              <a:t>myCount</a:t>
            </a:r>
            <a:endParaRPr lang="en-US" sz="2400" dirty="0"/>
          </a:p>
          <a:p>
            <a:pPr marL="324000" lvl="1" indent="0">
              <a:buNone/>
            </a:pPr>
            <a:r>
              <a:rPr lang="en-US" sz="2400" b="1" dirty="0"/>
              <a:t>FROM </a:t>
            </a:r>
            <a:r>
              <a:rPr lang="en-US" sz="2400" dirty="0"/>
              <a:t>Viewing</a:t>
            </a:r>
          </a:p>
          <a:p>
            <a:pPr marL="324000" lvl="1" indent="0">
              <a:buNone/>
            </a:pPr>
            <a:r>
              <a:rPr lang="en-US" sz="2400" b="1" dirty="0"/>
              <a:t>WHERE </a:t>
            </a:r>
            <a:r>
              <a:rPr lang="en-US" sz="2400" dirty="0" err="1"/>
              <a:t>viewDate</a:t>
            </a:r>
            <a:r>
              <a:rPr lang="en-US" sz="2400" dirty="0"/>
              <a:t> </a:t>
            </a:r>
            <a:r>
              <a:rPr lang="en-US" sz="2400" b="1" dirty="0"/>
              <a:t>BETWEEN </a:t>
            </a:r>
            <a:r>
              <a:rPr lang="en-US" sz="2400" dirty="0"/>
              <a:t>‘1-May-13’ AND ‘31-May-13’;</a:t>
            </a:r>
          </a:p>
          <a:p>
            <a:pPr marL="630000" lvl="2" indent="0">
              <a:buNone/>
            </a:pPr>
            <a:r>
              <a:rPr lang="en-US" sz="2400" b="1" dirty="0" err="1"/>
              <a:t>myCount</a:t>
            </a:r>
            <a:endParaRPr lang="en-US" sz="2400" b="1" dirty="0"/>
          </a:p>
          <a:p>
            <a:pPr marL="630000" lvl="2" indent="0">
              <a:buNone/>
            </a:pPr>
            <a:r>
              <a:rPr lang="en-US" sz="2400" dirty="0"/>
              <a:t>2</a:t>
            </a:r>
          </a:p>
          <a:p>
            <a:r>
              <a:rPr lang="en-US" sz="2800" dirty="0"/>
              <a:t>Again, restricting the query to viewings that occurred in May 2013 is achieved using the WHERE clause.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56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9833"/>
          </a:xfrm>
        </p:spPr>
        <p:txBody>
          <a:bodyPr>
            <a:normAutofit/>
          </a:bodyPr>
          <a:lstStyle/>
          <a:p>
            <a:r>
              <a:rPr lang="en-US" sz="3200" b="1" dirty="0"/>
              <a:t>Use of COUNT(DISTINCT)</a:t>
            </a:r>
            <a:r>
              <a:rPr lang="en-US" sz="32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20" y="1122219"/>
            <a:ext cx="10954179" cy="4757374"/>
          </a:xfrm>
        </p:spPr>
        <p:txBody>
          <a:bodyPr>
            <a:noAutofit/>
          </a:bodyPr>
          <a:lstStyle/>
          <a:p>
            <a:r>
              <a:rPr lang="en-US" sz="2800" dirty="0"/>
              <a:t>The total number of viewings satisfying this condition can then be found by applying the aggregate function COUNT. </a:t>
            </a:r>
          </a:p>
          <a:p>
            <a:r>
              <a:rPr lang="en-US" sz="2800" dirty="0"/>
              <a:t>As the same property may be viewed many times, </a:t>
            </a:r>
          </a:p>
          <a:p>
            <a:r>
              <a:rPr lang="en-US" sz="2800" dirty="0"/>
              <a:t>Use the DISTINCT keyword to eliminate duplicate properties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505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Use of COUNT and SUM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21" y="1607127"/>
            <a:ext cx="10732506" cy="4272465"/>
          </a:xfrm>
        </p:spPr>
        <p:txBody>
          <a:bodyPr>
            <a:normAutofit/>
          </a:bodyPr>
          <a:lstStyle/>
          <a:p>
            <a:r>
              <a:rPr lang="en-US" sz="2800" i="1" dirty="0"/>
              <a:t>Find the total number of Managers and the sum of their salaries.</a:t>
            </a:r>
          </a:p>
          <a:p>
            <a:pPr marL="324000" lvl="1" indent="0">
              <a:buNone/>
            </a:pPr>
            <a:r>
              <a:rPr lang="en-US" sz="2400" b="1" dirty="0"/>
              <a:t>SELECT COUNT</a:t>
            </a:r>
            <a:r>
              <a:rPr lang="en-US" sz="2400" dirty="0"/>
              <a:t>(</a:t>
            </a:r>
            <a:r>
              <a:rPr lang="en-US" sz="2400" dirty="0" err="1"/>
              <a:t>staffNo</a:t>
            </a:r>
            <a:r>
              <a:rPr lang="en-US" sz="2400" dirty="0"/>
              <a:t>) </a:t>
            </a:r>
            <a:r>
              <a:rPr lang="en-US" sz="2400" b="1" dirty="0"/>
              <a:t>AS </a:t>
            </a:r>
            <a:r>
              <a:rPr lang="en-US" sz="2400" dirty="0" err="1"/>
              <a:t>myCount</a:t>
            </a:r>
            <a:r>
              <a:rPr lang="en-US" sz="2400" dirty="0"/>
              <a:t>, </a:t>
            </a:r>
            <a:r>
              <a:rPr lang="en-US" sz="2400" b="1" dirty="0"/>
              <a:t>SUM</a:t>
            </a:r>
            <a:r>
              <a:rPr lang="en-US" sz="2400" dirty="0"/>
              <a:t>(salary) </a:t>
            </a:r>
            <a:r>
              <a:rPr lang="en-US" sz="2400" b="1" dirty="0"/>
              <a:t>AS </a:t>
            </a:r>
            <a:r>
              <a:rPr lang="en-US" sz="2400" dirty="0" err="1"/>
              <a:t>mySum</a:t>
            </a:r>
            <a:endParaRPr lang="en-US" sz="2400" dirty="0"/>
          </a:p>
          <a:p>
            <a:pPr marL="324000" lvl="1" indent="0">
              <a:buNone/>
            </a:pPr>
            <a:r>
              <a:rPr lang="en-US" sz="2400" b="1" dirty="0"/>
              <a:t>FROM </a:t>
            </a:r>
            <a:r>
              <a:rPr lang="en-US" sz="2400" dirty="0"/>
              <a:t>Staff</a:t>
            </a:r>
          </a:p>
          <a:p>
            <a:pPr marL="324000" lvl="1" indent="0">
              <a:buNone/>
            </a:pPr>
            <a:r>
              <a:rPr lang="en-US" sz="2400" b="1" dirty="0"/>
              <a:t>WHERE </a:t>
            </a:r>
            <a:r>
              <a:rPr lang="en-US" sz="2400" dirty="0"/>
              <a:t>position = ‘Manager’;</a:t>
            </a:r>
          </a:p>
          <a:p>
            <a:pPr marL="594000" lvl="2" indent="0">
              <a:buNone/>
            </a:pPr>
            <a:r>
              <a:rPr lang="en-US" sz="2400" b="1" dirty="0" err="1"/>
              <a:t>myCount</a:t>
            </a:r>
            <a:r>
              <a:rPr lang="en-US" sz="2400" b="1" dirty="0"/>
              <a:t> 	</a:t>
            </a:r>
            <a:r>
              <a:rPr lang="en-US" sz="2400" b="1" dirty="0" err="1"/>
              <a:t>mySum</a:t>
            </a:r>
            <a:endParaRPr lang="en-US" sz="2400" b="1" dirty="0"/>
          </a:p>
          <a:p>
            <a:pPr marL="594000" lvl="2" indent="0">
              <a:buNone/>
            </a:pPr>
            <a:r>
              <a:rPr lang="en-US" sz="2400" dirty="0"/>
              <a:t>2 				54000.00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53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1506"/>
          </a:xfrm>
        </p:spPr>
        <p:txBody>
          <a:bodyPr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Use of COUNT and SUM…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619" y="1454727"/>
            <a:ext cx="10968035" cy="4424865"/>
          </a:xfrm>
        </p:spPr>
        <p:txBody>
          <a:bodyPr>
            <a:normAutofit/>
          </a:bodyPr>
          <a:lstStyle/>
          <a:p>
            <a:r>
              <a:rPr lang="en-US" sz="2800" dirty="0"/>
              <a:t>Restricting the query to Managers is achieved using the WHERE clause. </a:t>
            </a:r>
          </a:p>
          <a:p>
            <a:r>
              <a:rPr lang="en-US" sz="2800" dirty="0"/>
              <a:t>The number of Managers can be found by applying the COUNT and </a:t>
            </a:r>
          </a:p>
          <a:p>
            <a:r>
              <a:rPr lang="en-US" sz="2800" dirty="0"/>
              <a:t>The sum of their salaries can be found by applying the SUM functions respectively to this restricted set.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87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b="1" dirty="0"/>
            </a:br>
            <a:r>
              <a:rPr lang="en-US" sz="3200" b="1" dirty="0"/>
              <a:t>Use of </a:t>
            </a:r>
            <a:r>
              <a:rPr lang="en-US" sz="3200" b="1" dirty="0" err="1"/>
              <a:t>MiN</a:t>
            </a:r>
            <a:r>
              <a:rPr lang="en-US" sz="3200" b="1" dirty="0"/>
              <a:t>, MAX, AVG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964" y="1496291"/>
            <a:ext cx="10889672" cy="4383301"/>
          </a:xfrm>
        </p:spPr>
        <p:txBody>
          <a:bodyPr>
            <a:normAutofit/>
          </a:bodyPr>
          <a:lstStyle/>
          <a:p>
            <a:r>
              <a:rPr lang="en-US" sz="2800" i="1" dirty="0"/>
              <a:t>Find the minimum, maximum, and average staff salary.</a:t>
            </a:r>
          </a:p>
          <a:p>
            <a:pPr marL="324000" lvl="1" indent="0">
              <a:buNone/>
            </a:pPr>
            <a:r>
              <a:rPr lang="en-US" sz="2400" b="1" dirty="0"/>
              <a:t>SELECT MIN</a:t>
            </a:r>
            <a:r>
              <a:rPr lang="en-US" sz="2400" dirty="0"/>
              <a:t>(salary) </a:t>
            </a:r>
            <a:r>
              <a:rPr lang="en-US" sz="2400" b="1" dirty="0"/>
              <a:t>AS </a:t>
            </a:r>
            <a:r>
              <a:rPr lang="en-US" sz="2400" dirty="0" err="1"/>
              <a:t>myMin</a:t>
            </a:r>
            <a:r>
              <a:rPr lang="en-US" sz="2400" dirty="0"/>
              <a:t>, </a:t>
            </a:r>
            <a:r>
              <a:rPr lang="en-US" sz="2400" b="1" dirty="0"/>
              <a:t>MAX</a:t>
            </a:r>
            <a:r>
              <a:rPr lang="en-US" sz="2400" dirty="0"/>
              <a:t>(salary) </a:t>
            </a:r>
            <a:r>
              <a:rPr lang="en-US" sz="2400" b="1" dirty="0"/>
              <a:t>AS </a:t>
            </a:r>
            <a:r>
              <a:rPr lang="en-US" sz="2400" dirty="0" err="1"/>
              <a:t>myMax</a:t>
            </a:r>
            <a:r>
              <a:rPr lang="en-US" sz="2400" dirty="0"/>
              <a:t>, </a:t>
            </a:r>
            <a:r>
              <a:rPr lang="en-US" sz="2400" b="1" dirty="0"/>
              <a:t>AVG</a:t>
            </a:r>
            <a:r>
              <a:rPr lang="en-US" sz="2400" dirty="0"/>
              <a:t>(salary) </a:t>
            </a:r>
            <a:r>
              <a:rPr lang="en-US" sz="2400" b="1" dirty="0"/>
              <a:t>AS </a:t>
            </a:r>
            <a:r>
              <a:rPr lang="en-US" sz="2400" dirty="0" err="1"/>
              <a:t>myAvg</a:t>
            </a:r>
            <a:endParaRPr lang="en-US" sz="2400" dirty="0"/>
          </a:p>
          <a:p>
            <a:pPr marL="324000" lvl="1" indent="0">
              <a:buNone/>
            </a:pPr>
            <a:r>
              <a:rPr lang="en-US" sz="2400" b="1" dirty="0"/>
              <a:t>FROM </a:t>
            </a:r>
            <a:r>
              <a:rPr lang="en-US" sz="2400" dirty="0"/>
              <a:t>Staff;</a:t>
            </a:r>
          </a:p>
          <a:p>
            <a:pPr marL="630000" lvl="2" indent="0">
              <a:buNone/>
            </a:pPr>
            <a:r>
              <a:rPr lang="en-US" sz="2400" b="1" dirty="0" err="1"/>
              <a:t>myMin</a:t>
            </a:r>
            <a:r>
              <a:rPr lang="en-US" sz="2400" b="1" dirty="0"/>
              <a:t> 		</a:t>
            </a:r>
            <a:r>
              <a:rPr lang="en-US" sz="2400" b="1" dirty="0" err="1"/>
              <a:t>myMax</a:t>
            </a:r>
            <a:r>
              <a:rPr lang="en-US" sz="2400" b="1" dirty="0"/>
              <a:t> 		</a:t>
            </a:r>
            <a:r>
              <a:rPr lang="en-US" sz="2400" b="1" dirty="0" err="1"/>
              <a:t>myAvg</a:t>
            </a:r>
            <a:endParaRPr lang="en-US" sz="2400" b="1" dirty="0"/>
          </a:p>
          <a:p>
            <a:pPr marL="630000" lvl="2" indent="0">
              <a:buNone/>
            </a:pPr>
            <a:r>
              <a:rPr lang="en-US" sz="2400" dirty="0"/>
              <a:t>9000.00 		30000.00 		17000.00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867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b="1" dirty="0"/>
            </a:br>
            <a:r>
              <a:rPr lang="en-US" sz="3200" b="1" dirty="0"/>
              <a:t>Use of </a:t>
            </a:r>
            <a:r>
              <a:rPr lang="en-US" sz="3200" b="1" dirty="0" err="1"/>
              <a:t>MiN</a:t>
            </a:r>
            <a:r>
              <a:rPr lang="en-US" sz="3200" b="1" dirty="0"/>
              <a:t>, MAX, AVG</a:t>
            </a:r>
            <a:r>
              <a:rPr lang="en-US" sz="32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this example, all staff are considered, no WHERE clause required. </a:t>
            </a:r>
          </a:p>
          <a:p>
            <a:r>
              <a:rPr lang="en-US" sz="2800" dirty="0"/>
              <a:t>The values can be calculated using the MIN, MAX, and AVG functions based on the salary column.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583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10888"/>
          </a:xfrm>
        </p:spPr>
        <p:txBody>
          <a:bodyPr>
            <a:normAutofit/>
          </a:bodyPr>
          <a:lstStyle/>
          <a:p>
            <a:r>
              <a:rPr lang="en-US" sz="3200" dirty="0"/>
              <a:t>Grouping results (group by)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20" y="1177637"/>
            <a:ext cx="10972800" cy="4701956"/>
          </a:xfrm>
        </p:spPr>
        <p:txBody>
          <a:bodyPr>
            <a:noAutofit/>
          </a:bodyPr>
          <a:lstStyle/>
          <a:p>
            <a:r>
              <a:rPr lang="en-US" sz="2800" dirty="0"/>
              <a:t>These queries are similar to the totals at the bottom of a report.</a:t>
            </a:r>
          </a:p>
          <a:p>
            <a:r>
              <a:rPr lang="en-US" sz="2800" dirty="0"/>
              <a:t>They condense all the detailed data in the report into a single summary row of data.</a:t>
            </a:r>
          </a:p>
          <a:p>
            <a:r>
              <a:rPr lang="en-US" sz="2800" dirty="0"/>
              <a:t>However, it may be useful to have subtotals in reports. </a:t>
            </a:r>
          </a:p>
          <a:p>
            <a:r>
              <a:rPr lang="en-US" sz="2800" dirty="0"/>
              <a:t>Use the GROUP BY clause of the SELECT statement to do this. </a:t>
            </a:r>
          </a:p>
        </p:txBody>
      </p:sp>
    </p:spTree>
    <p:extLst>
      <p:ext uri="{BB962C8B-B14F-4D97-AF65-F5344CB8AC3E}">
        <p14:creationId xmlns:p14="http://schemas.microsoft.com/office/powerpoint/2010/main" val="286951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0670"/>
          </a:xfrm>
        </p:spPr>
        <p:txBody>
          <a:bodyPr>
            <a:normAutofit/>
          </a:bodyPr>
          <a:lstStyle/>
          <a:p>
            <a:r>
              <a:rPr lang="en-US" sz="3200" dirty="0"/>
              <a:t>Grouping results (group by)…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964" y="1122218"/>
            <a:ext cx="10875818" cy="5046570"/>
          </a:xfrm>
        </p:spPr>
        <p:txBody>
          <a:bodyPr>
            <a:normAutofit/>
          </a:bodyPr>
          <a:lstStyle/>
          <a:p>
            <a:r>
              <a:rPr lang="en-US" sz="2800" dirty="0"/>
              <a:t>A query that includes the GROUP BY clause is called a </a:t>
            </a:r>
            <a:r>
              <a:rPr lang="en-US" sz="2800" b="1" dirty="0"/>
              <a:t>grouped query</a:t>
            </a:r>
            <a:r>
              <a:rPr lang="en-US" sz="2800" dirty="0"/>
              <a:t>, </a:t>
            </a:r>
          </a:p>
          <a:p>
            <a:r>
              <a:rPr lang="en-US" sz="2800" dirty="0"/>
              <a:t>It groups the data from the SELECT table(s) and produces a single summary row for each group.</a:t>
            </a:r>
          </a:p>
          <a:p>
            <a:r>
              <a:rPr lang="en-US" sz="2800" dirty="0"/>
              <a:t>The columns named in the GROUP BY clause are called the </a:t>
            </a:r>
            <a:r>
              <a:rPr lang="en-US" sz="2800" b="1" dirty="0"/>
              <a:t>grouping columns</a:t>
            </a:r>
            <a:r>
              <a:rPr lang="en-US" sz="2800" dirty="0"/>
              <a:t>.</a:t>
            </a:r>
          </a:p>
          <a:p>
            <a:r>
              <a:rPr lang="en-US" sz="2800" dirty="0"/>
              <a:t>The ISO standard requires the SELECT clause and the GROUP BY clause to be closely integrated.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180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1506"/>
          </a:xfrm>
        </p:spPr>
        <p:txBody>
          <a:bodyPr>
            <a:normAutofit/>
          </a:bodyPr>
          <a:lstStyle/>
          <a:p>
            <a:r>
              <a:rPr lang="en-US" sz="3200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3891"/>
            <a:ext cx="10515600" cy="4535701"/>
          </a:xfrm>
        </p:spPr>
        <p:txBody>
          <a:bodyPr>
            <a:noAutofit/>
          </a:bodyPr>
          <a:lstStyle/>
          <a:p>
            <a:r>
              <a:rPr lang="en-US" sz="2800" dirty="0"/>
              <a:t>As well as simply retrieving certain tuples and attributes of one or more relations,</a:t>
            </a:r>
          </a:p>
          <a:p>
            <a:r>
              <a:rPr lang="en-US" sz="2800" dirty="0"/>
              <a:t>we often want to perform some form of summation or </a:t>
            </a:r>
            <a:r>
              <a:rPr lang="en-US" sz="2800" b="1" dirty="0"/>
              <a:t>aggregation </a:t>
            </a:r>
            <a:r>
              <a:rPr lang="en-US" sz="2800" dirty="0"/>
              <a:t>of data, </a:t>
            </a:r>
          </a:p>
          <a:p>
            <a:r>
              <a:rPr lang="en-US" sz="2800" dirty="0"/>
              <a:t>Similar to the totals at the bottom of a report, or </a:t>
            </a:r>
          </a:p>
          <a:p>
            <a:r>
              <a:rPr lang="en-US" sz="2800" dirty="0"/>
              <a:t>Some form of </a:t>
            </a:r>
            <a:r>
              <a:rPr lang="en-US" sz="2800" b="1" dirty="0"/>
              <a:t>grouping </a:t>
            </a:r>
            <a:r>
              <a:rPr lang="en-US" sz="2800" dirty="0"/>
              <a:t>of data, similar to subtotals in a report. </a:t>
            </a:r>
          </a:p>
          <a:p>
            <a:r>
              <a:rPr lang="en-US" sz="2800" dirty="0"/>
              <a:t>These operations cannot be performed using the basic relational operations considered earlier. </a:t>
            </a:r>
          </a:p>
          <a:p>
            <a:r>
              <a:rPr lang="en-US" sz="2800" dirty="0"/>
              <a:t>However, additional operations have been proposed.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2528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9942"/>
          </a:xfrm>
        </p:spPr>
        <p:txBody>
          <a:bodyPr>
            <a:normAutofit/>
          </a:bodyPr>
          <a:lstStyle/>
          <a:p>
            <a:r>
              <a:rPr lang="en-US" sz="3200" dirty="0"/>
              <a:t>Grouping results (group by)…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1099839"/>
            <a:ext cx="10613280" cy="4525106"/>
          </a:xfrm>
        </p:spPr>
        <p:txBody>
          <a:bodyPr>
            <a:noAutofit/>
          </a:bodyPr>
          <a:lstStyle/>
          <a:p>
            <a:r>
              <a:rPr lang="en-US" sz="2800" dirty="0"/>
              <a:t>When GROUP BY is used, each item in the SELECT list must be </a:t>
            </a:r>
            <a:r>
              <a:rPr lang="en-US" sz="2800" b="1" dirty="0"/>
              <a:t>single-valued per group</a:t>
            </a:r>
            <a:r>
              <a:rPr lang="en-US" sz="2800" dirty="0"/>
              <a:t>. </a:t>
            </a:r>
          </a:p>
          <a:p>
            <a:r>
              <a:rPr lang="en-US" sz="2800" dirty="0"/>
              <a:t>In addition, the SELECT clause may contain only:</a:t>
            </a:r>
          </a:p>
          <a:p>
            <a:pPr lvl="1"/>
            <a:r>
              <a:rPr lang="en-US" sz="2600" dirty="0"/>
              <a:t>column names;</a:t>
            </a:r>
          </a:p>
          <a:p>
            <a:pPr lvl="1"/>
            <a:r>
              <a:rPr lang="en-US" sz="2600" dirty="0"/>
              <a:t>aggregate functions;</a:t>
            </a:r>
          </a:p>
          <a:p>
            <a:pPr lvl="1"/>
            <a:r>
              <a:rPr lang="en-US" sz="2600" dirty="0"/>
              <a:t>constants;</a:t>
            </a:r>
          </a:p>
          <a:p>
            <a:pPr lvl="1"/>
            <a:r>
              <a:rPr lang="en-US" sz="2600" dirty="0"/>
              <a:t>an expression involving combinations of these elements.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048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1506"/>
          </a:xfrm>
        </p:spPr>
        <p:txBody>
          <a:bodyPr>
            <a:normAutofit/>
          </a:bodyPr>
          <a:lstStyle/>
          <a:p>
            <a:r>
              <a:rPr lang="en-US" sz="3200" dirty="0"/>
              <a:t>Grouping results (group by)…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5" y="1044416"/>
            <a:ext cx="10710262" cy="4552820"/>
          </a:xfrm>
        </p:spPr>
        <p:txBody>
          <a:bodyPr>
            <a:noAutofit/>
          </a:bodyPr>
          <a:lstStyle/>
          <a:p>
            <a:r>
              <a:rPr lang="en-US" sz="2800" dirty="0"/>
              <a:t>All column names in the SELECT list must appear in the GROUP BY unless the name is used only in an aggregate function. </a:t>
            </a:r>
          </a:p>
          <a:p>
            <a:r>
              <a:rPr lang="en-US" sz="2800" dirty="0"/>
              <a:t>The contrary is not true:</a:t>
            </a:r>
          </a:p>
          <a:p>
            <a:pPr lvl="1"/>
            <a:r>
              <a:rPr lang="en-US" sz="2600" dirty="0"/>
              <a:t> there may be column names in the GROUP BY clause that do not appear in the SELECT list.</a:t>
            </a:r>
          </a:p>
          <a:p>
            <a:r>
              <a:rPr lang="en-US" sz="2800" dirty="0"/>
              <a:t>When the WHERE clause is used with GROUP BY;</a:t>
            </a:r>
          </a:p>
          <a:p>
            <a:r>
              <a:rPr lang="en-US" sz="2800" dirty="0"/>
              <a:t>the WHERE clause is applied first, </a:t>
            </a:r>
          </a:p>
        </p:txBody>
      </p:sp>
    </p:spTree>
    <p:extLst>
      <p:ext uri="{BB962C8B-B14F-4D97-AF65-F5344CB8AC3E}">
        <p14:creationId xmlns:p14="http://schemas.microsoft.com/office/powerpoint/2010/main" val="264883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3797"/>
          </a:xfrm>
        </p:spPr>
        <p:txBody>
          <a:bodyPr>
            <a:normAutofit/>
          </a:bodyPr>
          <a:lstStyle/>
          <a:p>
            <a:r>
              <a:rPr lang="en-US" sz="3200" dirty="0"/>
              <a:t>Grouping results (group by)…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18" y="1094509"/>
            <a:ext cx="10875818" cy="4785083"/>
          </a:xfrm>
        </p:spPr>
        <p:txBody>
          <a:bodyPr>
            <a:normAutofit/>
          </a:bodyPr>
          <a:lstStyle/>
          <a:p>
            <a:r>
              <a:rPr lang="en-US" sz="2800" dirty="0"/>
              <a:t>then groups are formed from the remaining rows that satisfy the search condition.</a:t>
            </a:r>
          </a:p>
          <a:p>
            <a:r>
              <a:rPr lang="en-US" sz="2800" dirty="0"/>
              <a:t>The ISO standard considers two nulls to be equal for purposes of the GROUP BY clause. </a:t>
            </a:r>
          </a:p>
          <a:p>
            <a:r>
              <a:rPr lang="en-US" sz="2800" dirty="0"/>
              <a:t>If two rows have nulls in the same grouping columns and identical values in all the non-null grouping columns, they are combined into the same group.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233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>
            <a:normAutofit/>
          </a:bodyPr>
          <a:lstStyle/>
          <a:p>
            <a:r>
              <a:rPr lang="en-US" sz="3200" b="1" dirty="0"/>
              <a:t>Use of GROUP BY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55" y="942110"/>
            <a:ext cx="10682552" cy="4957634"/>
          </a:xfrm>
        </p:spPr>
        <p:txBody>
          <a:bodyPr>
            <a:noAutofit/>
          </a:bodyPr>
          <a:lstStyle/>
          <a:p>
            <a:r>
              <a:rPr lang="en-US" sz="2800" i="1" dirty="0"/>
              <a:t>Find the number of staff working in each branch and the sum of their salaries.</a:t>
            </a:r>
          </a:p>
          <a:p>
            <a:pPr marL="324000" lvl="1" indent="0">
              <a:buNone/>
            </a:pPr>
            <a:r>
              <a:rPr lang="en-US" sz="2400" b="1" dirty="0"/>
              <a:t>SELECT </a:t>
            </a:r>
            <a:r>
              <a:rPr lang="en-US" sz="2400" dirty="0" err="1"/>
              <a:t>branchNo</a:t>
            </a:r>
            <a:r>
              <a:rPr lang="en-US" sz="2400" dirty="0"/>
              <a:t>, </a:t>
            </a:r>
            <a:r>
              <a:rPr lang="en-US" sz="2400" b="1" dirty="0"/>
              <a:t>COUNT</a:t>
            </a:r>
            <a:r>
              <a:rPr lang="en-US" sz="2400" dirty="0"/>
              <a:t>(</a:t>
            </a:r>
            <a:r>
              <a:rPr lang="en-US" sz="2400" dirty="0" err="1"/>
              <a:t>staffNo</a:t>
            </a:r>
            <a:r>
              <a:rPr lang="en-US" sz="2400" dirty="0"/>
              <a:t>) </a:t>
            </a:r>
            <a:r>
              <a:rPr lang="en-US" sz="2400" b="1" dirty="0"/>
              <a:t>AS </a:t>
            </a:r>
            <a:r>
              <a:rPr lang="en-US" sz="2400" dirty="0" err="1"/>
              <a:t>myCount</a:t>
            </a:r>
            <a:r>
              <a:rPr lang="en-US" sz="2400" dirty="0"/>
              <a:t>, </a:t>
            </a:r>
            <a:r>
              <a:rPr lang="en-US" sz="2400" b="1" dirty="0"/>
              <a:t>SUM</a:t>
            </a:r>
            <a:r>
              <a:rPr lang="en-US" sz="2400" dirty="0"/>
              <a:t>(salary) </a:t>
            </a:r>
            <a:r>
              <a:rPr lang="en-US" sz="2400" b="1" dirty="0"/>
              <a:t>AS </a:t>
            </a:r>
            <a:r>
              <a:rPr lang="en-US" sz="2400" dirty="0" err="1"/>
              <a:t>mySum</a:t>
            </a:r>
            <a:endParaRPr lang="en-US" sz="2400" dirty="0"/>
          </a:p>
          <a:p>
            <a:pPr marL="324000" lvl="1" indent="0">
              <a:buNone/>
            </a:pPr>
            <a:r>
              <a:rPr lang="en-US" sz="2400" b="1" dirty="0"/>
              <a:t>FROM </a:t>
            </a:r>
            <a:r>
              <a:rPr lang="en-US" sz="2400" dirty="0"/>
              <a:t>Staff</a:t>
            </a:r>
          </a:p>
          <a:p>
            <a:pPr marL="324000" lvl="1" indent="0">
              <a:buNone/>
            </a:pPr>
            <a:r>
              <a:rPr lang="en-US" sz="2400" b="1" dirty="0"/>
              <a:t>GROUP BY </a:t>
            </a:r>
            <a:r>
              <a:rPr lang="en-US" sz="2400" dirty="0" err="1"/>
              <a:t>branchNo</a:t>
            </a:r>
            <a:endParaRPr lang="en-US" sz="2400" dirty="0"/>
          </a:p>
          <a:p>
            <a:pPr marL="324000" lvl="1" indent="0">
              <a:buNone/>
            </a:pPr>
            <a:r>
              <a:rPr lang="en-US" sz="2400" b="1" dirty="0"/>
              <a:t>ORDER BY </a:t>
            </a:r>
            <a:r>
              <a:rPr lang="en-US" sz="2400" dirty="0" err="1"/>
              <a:t>branchNo</a:t>
            </a:r>
            <a:r>
              <a:rPr lang="en-US" sz="2400" dirty="0"/>
              <a:t>;</a:t>
            </a:r>
          </a:p>
          <a:p>
            <a:r>
              <a:rPr lang="en-US" sz="2800" dirty="0"/>
              <a:t>It is not necessary to include the column names </a:t>
            </a:r>
            <a:r>
              <a:rPr lang="en-US" sz="2800" dirty="0" err="1"/>
              <a:t>staffNo</a:t>
            </a:r>
            <a:r>
              <a:rPr lang="en-US" sz="2800" dirty="0"/>
              <a:t> and salary in the GROUP BY list,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121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7651"/>
          </a:xfrm>
        </p:spPr>
        <p:txBody>
          <a:bodyPr>
            <a:normAutofit/>
          </a:bodyPr>
          <a:lstStyle/>
          <a:p>
            <a:r>
              <a:rPr lang="en-US" sz="3200" b="1" dirty="0"/>
              <a:t>Use of GROUP BY…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9" y="1052945"/>
            <a:ext cx="10820400" cy="4826647"/>
          </a:xfrm>
        </p:spPr>
        <p:txBody>
          <a:bodyPr>
            <a:normAutofit/>
          </a:bodyPr>
          <a:lstStyle/>
          <a:p>
            <a:r>
              <a:rPr lang="en-US" sz="3000" dirty="0"/>
              <a:t>They appear only in the SELECT list within aggregate functions. </a:t>
            </a:r>
          </a:p>
          <a:p>
            <a:r>
              <a:rPr lang="en-US" sz="3000" dirty="0"/>
              <a:t>On the other hand, </a:t>
            </a:r>
            <a:r>
              <a:rPr lang="en-US" sz="3000" dirty="0" err="1"/>
              <a:t>branchNo</a:t>
            </a:r>
            <a:r>
              <a:rPr lang="en-US" sz="3000" dirty="0"/>
              <a:t> is not associated with an aggregate function and so must appear in the GROUP BY list.</a:t>
            </a:r>
          </a:p>
          <a:p>
            <a:pPr lvl="2"/>
            <a:r>
              <a:rPr lang="en-US" sz="2400" b="1" dirty="0" err="1"/>
              <a:t>branchNo</a:t>
            </a:r>
            <a:r>
              <a:rPr lang="en-US" sz="2400" b="1" dirty="0"/>
              <a:t> 	</a:t>
            </a:r>
            <a:r>
              <a:rPr lang="en-US" sz="2400" b="1" dirty="0" err="1"/>
              <a:t>myCount</a:t>
            </a:r>
            <a:r>
              <a:rPr lang="en-US" sz="2400" b="1" dirty="0"/>
              <a:t> 	</a:t>
            </a:r>
            <a:r>
              <a:rPr lang="en-US" sz="2400" b="1" dirty="0" err="1"/>
              <a:t>mySum</a:t>
            </a:r>
            <a:endParaRPr lang="en-US" sz="2400" b="1" dirty="0"/>
          </a:p>
          <a:p>
            <a:pPr lvl="2"/>
            <a:r>
              <a:rPr lang="en-US" sz="2400" dirty="0"/>
              <a:t>B003 			3 			54000.00</a:t>
            </a:r>
          </a:p>
          <a:p>
            <a:pPr lvl="2"/>
            <a:r>
              <a:rPr lang="en-US" sz="2400" dirty="0"/>
              <a:t>B005 			2 			39000.00</a:t>
            </a:r>
          </a:p>
          <a:p>
            <a:pPr lvl="2"/>
            <a:r>
              <a:rPr lang="en-US" sz="2400" dirty="0"/>
              <a:t>B007 			1 			9000.00</a:t>
            </a: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831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78379"/>
          </a:xfrm>
        </p:spPr>
        <p:txBody>
          <a:bodyPr>
            <a:normAutofit/>
          </a:bodyPr>
          <a:lstStyle/>
          <a:p>
            <a:r>
              <a:rPr lang="en-US" sz="3200" b="1" dirty="0"/>
              <a:t>Use of GROUP BY…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9" y="1149927"/>
            <a:ext cx="10917382" cy="4729665"/>
          </a:xfrm>
        </p:spPr>
        <p:txBody>
          <a:bodyPr>
            <a:normAutofit/>
          </a:bodyPr>
          <a:lstStyle/>
          <a:p>
            <a:r>
              <a:rPr lang="en-US" sz="2800" dirty="0"/>
              <a:t>Conceptually, SQL performs the query as follows:</a:t>
            </a:r>
          </a:p>
          <a:p>
            <a:r>
              <a:rPr lang="en-US" sz="2800" dirty="0"/>
              <a:t>SQL divides the staff into groups according to their respective branch numbers.</a:t>
            </a:r>
          </a:p>
          <a:p>
            <a:r>
              <a:rPr lang="en-US" sz="2800" dirty="0"/>
              <a:t>Within each group, all staff have the same branch number. </a:t>
            </a:r>
          </a:p>
          <a:p>
            <a:r>
              <a:rPr lang="en-US" sz="2800" dirty="0"/>
              <a:t>In this example, we get three groups: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3896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5190"/>
          </a:xfrm>
        </p:spPr>
        <p:txBody>
          <a:bodyPr>
            <a:normAutofit/>
          </a:bodyPr>
          <a:lstStyle/>
          <a:p>
            <a:r>
              <a:rPr lang="en-US" sz="3200" b="1" dirty="0"/>
              <a:t>Use of GROUP BY…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52" y="1219192"/>
            <a:ext cx="10487604" cy="41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41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3797"/>
          </a:xfrm>
        </p:spPr>
        <p:txBody>
          <a:bodyPr>
            <a:normAutofit/>
          </a:bodyPr>
          <a:lstStyle/>
          <a:p>
            <a:r>
              <a:rPr lang="en-US" sz="3200" b="1" dirty="0"/>
              <a:t>Use of GROUP BY…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6073"/>
            <a:ext cx="10917382" cy="4743519"/>
          </a:xfrm>
        </p:spPr>
        <p:txBody>
          <a:bodyPr>
            <a:normAutofit/>
          </a:bodyPr>
          <a:lstStyle/>
          <a:p>
            <a:r>
              <a:rPr lang="en-US" sz="2800" dirty="0"/>
              <a:t>For each group, SQL computes the number of staff members, </a:t>
            </a:r>
          </a:p>
          <a:p>
            <a:r>
              <a:rPr lang="en-US" sz="2800" dirty="0"/>
              <a:t>Calculates the sum of the values in the salary column to get the total of their salaries. </a:t>
            </a:r>
          </a:p>
          <a:p>
            <a:r>
              <a:rPr lang="en-US" sz="2800" dirty="0"/>
              <a:t>SQL generates a single summary row in the query result for each group.</a:t>
            </a:r>
          </a:p>
          <a:p>
            <a:r>
              <a:rPr lang="en-US" sz="2800" dirty="0"/>
              <a:t>Finally, the result is sorted in ascending order of branch number, </a:t>
            </a:r>
            <a:r>
              <a:rPr lang="en-US" sz="2800" dirty="0" err="1"/>
              <a:t>branchNo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295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Restricting groupings (HAVING clause)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5" y="1316182"/>
            <a:ext cx="10972800" cy="5070970"/>
          </a:xfrm>
        </p:spPr>
        <p:txBody>
          <a:bodyPr>
            <a:noAutofit/>
          </a:bodyPr>
          <a:lstStyle/>
          <a:p>
            <a:r>
              <a:rPr lang="en-US" sz="2800" dirty="0"/>
              <a:t>The HAVING clause is designed for use with the GROUP BY clause </a:t>
            </a:r>
          </a:p>
          <a:p>
            <a:r>
              <a:rPr lang="en-US" sz="2800" dirty="0"/>
              <a:t>It restricts the </a:t>
            </a:r>
            <a:r>
              <a:rPr lang="en-US" sz="2800" b="1" dirty="0"/>
              <a:t>groups </a:t>
            </a:r>
            <a:r>
              <a:rPr lang="en-US" sz="2800" dirty="0"/>
              <a:t>that appear in the final result table. </a:t>
            </a:r>
          </a:p>
          <a:p>
            <a:r>
              <a:rPr lang="en-US" sz="2800" dirty="0"/>
              <a:t>Like other keywords, it returns the data that meet the condition and filters out the rest. </a:t>
            </a:r>
          </a:p>
          <a:p>
            <a:r>
              <a:rPr lang="en-US" sz="2800"/>
              <a:t>Although </a:t>
            </a:r>
            <a:r>
              <a:rPr lang="en-US" sz="2800" dirty="0"/>
              <a:t>similar in syntax, HAVING and WHERE serve different purposes. </a:t>
            </a:r>
          </a:p>
          <a:p>
            <a:r>
              <a:rPr lang="en-US" sz="2800" dirty="0"/>
              <a:t>The WHERE clause filters individual rows going into the final result table, </a:t>
            </a:r>
          </a:p>
          <a:p>
            <a:r>
              <a:rPr lang="en-US" sz="2800" dirty="0"/>
              <a:t>whereas HAVING filters </a:t>
            </a:r>
            <a:r>
              <a:rPr lang="en-US" sz="2800" b="1" dirty="0"/>
              <a:t>groups </a:t>
            </a:r>
            <a:r>
              <a:rPr lang="en-US" sz="2800" dirty="0"/>
              <a:t>going into the final result table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709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Restricting groupings (HAVING clause)…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18" y="1182966"/>
            <a:ext cx="11014364" cy="4760634"/>
          </a:xfrm>
        </p:spPr>
        <p:txBody>
          <a:bodyPr>
            <a:noAutofit/>
          </a:bodyPr>
          <a:lstStyle/>
          <a:p>
            <a:r>
              <a:rPr lang="en-US" sz="2800" dirty="0"/>
              <a:t>The ISO standard requires that column names used in the HAVING clause must also appear in the GROUP BY list or </a:t>
            </a:r>
          </a:p>
          <a:p>
            <a:r>
              <a:rPr lang="en-US" sz="2800" dirty="0"/>
              <a:t>be contained within an aggregate function. </a:t>
            </a:r>
          </a:p>
          <a:p>
            <a:r>
              <a:rPr lang="en-US" sz="2800" dirty="0"/>
              <a:t>In practice, the search condition in the HAVING clause always includes at least one aggregate function; </a:t>
            </a:r>
          </a:p>
          <a:p>
            <a:r>
              <a:rPr lang="en-US" sz="2800" dirty="0"/>
              <a:t>Otherwise the search condition could be moved to the WHERE clause and applied to individual rows.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895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1397"/>
          </a:xfrm>
        </p:spPr>
        <p:txBody>
          <a:bodyPr>
            <a:normAutofit/>
          </a:bodyPr>
          <a:lstStyle/>
          <a:p>
            <a:r>
              <a:rPr lang="en-US" sz="3200" dirty="0"/>
              <a:t>Aggregate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24000"/>
            <a:ext cx="11029615" cy="4389391"/>
          </a:xfrm>
        </p:spPr>
        <p:txBody>
          <a:bodyPr>
            <a:normAutofit/>
          </a:bodyPr>
          <a:lstStyle/>
          <a:p>
            <a:r>
              <a:rPr lang="en-US" sz="2800" dirty="0"/>
              <a:t>The ISO standard defines five </a:t>
            </a:r>
            <a:r>
              <a:rPr lang="en-US" sz="2800" b="1" dirty="0"/>
              <a:t>aggregate functions</a:t>
            </a:r>
            <a:r>
              <a:rPr lang="en-US" sz="2800" dirty="0"/>
              <a:t>:</a:t>
            </a:r>
          </a:p>
          <a:p>
            <a:pPr marL="838350" lvl="1" indent="-514350">
              <a:buFont typeface="+mj-lt"/>
              <a:buAutoNum type="arabicPeriod"/>
            </a:pPr>
            <a:r>
              <a:rPr lang="en-US" sz="2600" dirty="0"/>
              <a:t>COUNT – returns the number of values in the associated attribute.</a:t>
            </a:r>
          </a:p>
          <a:p>
            <a:pPr marL="838350" lvl="1" indent="-514350">
              <a:buFont typeface="+mj-lt"/>
              <a:buAutoNum type="arabicPeriod"/>
            </a:pPr>
            <a:r>
              <a:rPr lang="en-US" sz="2600" dirty="0"/>
              <a:t>SUM – returns the sum of the values in the associated attribute.</a:t>
            </a:r>
          </a:p>
          <a:p>
            <a:pPr marL="838350" lvl="1" indent="-514350">
              <a:buFont typeface="+mj-lt"/>
              <a:buAutoNum type="arabicPeriod"/>
            </a:pPr>
            <a:r>
              <a:rPr lang="en-US" sz="2600" dirty="0"/>
              <a:t>AVG – returns the average of the values in the associated attribute.</a:t>
            </a:r>
          </a:p>
          <a:p>
            <a:pPr marL="838350" lvl="1" indent="-514350">
              <a:buFont typeface="+mj-lt"/>
              <a:buAutoNum type="arabicPeriod"/>
            </a:pPr>
            <a:r>
              <a:rPr lang="en-US" sz="2600" dirty="0"/>
              <a:t>MIN – returns the smallest value in the associated attribute.</a:t>
            </a:r>
          </a:p>
          <a:p>
            <a:pPr marL="838350" lvl="1" indent="-514350">
              <a:buFont typeface="+mj-lt"/>
              <a:buAutoNum type="arabicPeriod"/>
            </a:pPr>
            <a:r>
              <a:rPr lang="en-US" sz="2600" dirty="0"/>
              <a:t>MAX – returns the largest value in the associated attribute.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565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Restricting groupings (HAVING clause)…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205345"/>
            <a:ext cx="10903526" cy="4674247"/>
          </a:xfrm>
        </p:spPr>
        <p:txBody>
          <a:bodyPr>
            <a:normAutofit/>
          </a:bodyPr>
          <a:lstStyle/>
          <a:p>
            <a:r>
              <a:rPr lang="en-US" sz="2800" dirty="0"/>
              <a:t>Remember that aggregate functions cannot be used in the WHERE clause.</a:t>
            </a:r>
          </a:p>
          <a:p>
            <a:r>
              <a:rPr lang="en-US" sz="2800" dirty="0"/>
              <a:t>The HAVING clause is not a necessary part of SQL</a:t>
            </a:r>
          </a:p>
          <a:p>
            <a:r>
              <a:rPr lang="en-US" sz="2800" dirty="0"/>
              <a:t>Any query expressed using a HAVING clause can always be rewritten without the HAVING clause.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517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0670"/>
          </a:xfrm>
        </p:spPr>
        <p:txBody>
          <a:bodyPr>
            <a:normAutofit/>
          </a:bodyPr>
          <a:lstStyle/>
          <a:p>
            <a:r>
              <a:rPr lang="en-US" sz="3200" b="1" dirty="0"/>
              <a:t>Use of HAVING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672" y="997528"/>
            <a:ext cx="10903528" cy="5116670"/>
          </a:xfrm>
        </p:spPr>
        <p:txBody>
          <a:bodyPr>
            <a:noAutofit/>
          </a:bodyPr>
          <a:lstStyle/>
          <a:p>
            <a:r>
              <a:rPr lang="en-US" sz="2800" i="1" dirty="0"/>
              <a:t>For each branch office with more than one member of staff, find the number of staff working in each branch and the sum of their salaries.</a:t>
            </a:r>
          </a:p>
          <a:p>
            <a:pPr lvl="1"/>
            <a:r>
              <a:rPr lang="en-US" sz="2400" b="1" dirty="0"/>
              <a:t>SELECT </a:t>
            </a:r>
            <a:r>
              <a:rPr lang="en-US" sz="2400" dirty="0" err="1"/>
              <a:t>branchNo</a:t>
            </a:r>
            <a:r>
              <a:rPr lang="en-US" sz="2400" dirty="0"/>
              <a:t>, </a:t>
            </a:r>
            <a:r>
              <a:rPr lang="en-US" sz="2400" b="1" dirty="0"/>
              <a:t>COUNT</a:t>
            </a:r>
            <a:r>
              <a:rPr lang="en-US" sz="2400" dirty="0"/>
              <a:t>(</a:t>
            </a:r>
            <a:r>
              <a:rPr lang="en-US" sz="2400" dirty="0" err="1"/>
              <a:t>staffNo</a:t>
            </a:r>
            <a:r>
              <a:rPr lang="en-US" sz="2400" dirty="0"/>
              <a:t>) </a:t>
            </a:r>
            <a:r>
              <a:rPr lang="en-US" sz="2400" b="1" dirty="0"/>
              <a:t>AS </a:t>
            </a:r>
            <a:r>
              <a:rPr lang="en-US" sz="2400" dirty="0" err="1"/>
              <a:t>myCount</a:t>
            </a:r>
            <a:r>
              <a:rPr lang="en-US" sz="2400" dirty="0"/>
              <a:t>, </a:t>
            </a:r>
            <a:r>
              <a:rPr lang="en-US" sz="2400" b="1" dirty="0"/>
              <a:t>SUM</a:t>
            </a:r>
            <a:r>
              <a:rPr lang="en-US" sz="2400" dirty="0"/>
              <a:t>(salary) </a:t>
            </a:r>
            <a:r>
              <a:rPr lang="en-US" sz="2400" b="1" dirty="0"/>
              <a:t>AS </a:t>
            </a:r>
            <a:r>
              <a:rPr lang="en-US" sz="2400" dirty="0" err="1"/>
              <a:t>mySum</a:t>
            </a:r>
            <a:endParaRPr lang="en-US" sz="2400" dirty="0"/>
          </a:p>
          <a:p>
            <a:pPr lvl="1"/>
            <a:r>
              <a:rPr lang="en-US" sz="2400" b="1" dirty="0"/>
              <a:t>FROM </a:t>
            </a:r>
            <a:r>
              <a:rPr lang="en-US" sz="2400" dirty="0"/>
              <a:t>Staff</a:t>
            </a:r>
          </a:p>
          <a:p>
            <a:pPr lvl="1"/>
            <a:r>
              <a:rPr lang="en-US" sz="2400" b="1" dirty="0"/>
              <a:t>GROUP BY </a:t>
            </a:r>
            <a:r>
              <a:rPr lang="en-US" sz="2400" dirty="0" err="1"/>
              <a:t>branchNo</a:t>
            </a:r>
            <a:endParaRPr lang="en-US" sz="2400" dirty="0"/>
          </a:p>
          <a:p>
            <a:pPr lvl="1"/>
            <a:r>
              <a:rPr lang="en-US" sz="2400" b="1" dirty="0"/>
              <a:t>HAVING COUNT</a:t>
            </a:r>
            <a:r>
              <a:rPr lang="en-US" sz="2400" dirty="0"/>
              <a:t>(</a:t>
            </a:r>
            <a:r>
              <a:rPr lang="en-US" sz="2400" dirty="0" err="1"/>
              <a:t>staffNo</a:t>
            </a:r>
            <a:r>
              <a:rPr lang="en-US" sz="2400" dirty="0"/>
              <a:t>) &gt; 1</a:t>
            </a:r>
          </a:p>
          <a:p>
            <a:pPr lvl="1"/>
            <a:r>
              <a:rPr lang="en-US" sz="2400" b="1" dirty="0"/>
              <a:t>ORDER BY </a:t>
            </a:r>
            <a:r>
              <a:rPr lang="en-US" sz="2400" dirty="0" err="1"/>
              <a:t>branchNo</a:t>
            </a:r>
            <a:r>
              <a:rPr lang="en-US" sz="2400" dirty="0"/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871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3797"/>
          </a:xfrm>
        </p:spPr>
        <p:txBody>
          <a:bodyPr>
            <a:normAutofit/>
          </a:bodyPr>
          <a:lstStyle/>
          <a:p>
            <a:r>
              <a:rPr lang="en-US" sz="3200" b="1" dirty="0"/>
              <a:t>Use of HAVING…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1219201"/>
            <a:ext cx="10432473" cy="4660392"/>
          </a:xfrm>
        </p:spPr>
        <p:txBody>
          <a:bodyPr>
            <a:normAutofit/>
          </a:bodyPr>
          <a:lstStyle/>
          <a:p>
            <a:r>
              <a:rPr lang="en-US" sz="2800" dirty="0"/>
              <a:t>This restriction applies to the groups, so the HAVING clause is used. </a:t>
            </a:r>
          </a:p>
          <a:p>
            <a:pPr lvl="1"/>
            <a:r>
              <a:rPr lang="en-US" sz="2400" b="1" dirty="0" err="1"/>
              <a:t>branchNo</a:t>
            </a:r>
            <a:r>
              <a:rPr lang="en-US" sz="2400" b="1" dirty="0"/>
              <a:t> 	</a:t>
            </a:r>
            <a:r>
              <a:rPr lang="en-US" sz="2400" b="1" dirty="0" err="1"/>
              <a:t>myCount</a:t>
            </a:r>
            <a:r>
              <a:rPr lang="en-US" sz="2400" b="1" dirty="0"/>
              <a:t> 	</a:t>
            </a:r>
            <a:r>
              <a:rPr lang="en-US" sz="2400" b="1" dirty="0" err="1"/>
              <a:t>mySum</a:t>
            </a:r>
            <a:endParaRPr lang="en-US" sz="2400" b="1" dirty="0"/>
          </a:p>
          <a:p>
            <a:pPr lvl="1"/>
            <a:r>
              <a:rPr lang="en-US" sz="2400" dirty="0"/>
              <a:t>B003 		3 		54000.00</a:t>
            </a:r>
          </a:p>
          <a:p>
            <a:pPr lvl="1"/>
            <a:r>
              <a:rPr lang="en-US" sz="2400" dirty="0"/>
              <a:t>B005 		2	</a:t>
            </a:r>
            <a:r>
              <a:rPr lang="en-US" sz="2400"/>
              <a:t>	39000.00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15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2960"/>
          </a:xfrm>
        </p:spPr>
        <p:txBody>
          <a:bodyPr>
            <a:normAutofit/>
          </a:bodyPr>
          <a:lstStyle/>
          <a:p>
            <a:r>
              <a:rPr lang="en-US" sz="3200" dirty="0"/>
              <a:t>Aggregate operation…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45" y="1363075"/>
            <a:ext cx="10710262" cy="3851814"/>
          </a:xfrm>
        </p:spPr>
        <p:txBody>
          <a:bodyPr>
            <a:noAutofit/>
          </a:bodyPr>
          <a:lstStyle/>
          <a:p>
            <a:r>
              <a:rPr lang="en-US" sz="2800" dirty="0"/>
              <a:t>These functions operate on a single column of a table and return a single value.</a:t>
            </a:r>
          </a:p>
          <a:p>
            <a:r>
              <a:rPr lang="en-US" sz="2800" dirty="0"/>
              <a:t>COUNT, MIN, and MAX apply to both numeric and nonnumeric fields, </a:t>
            </a:r>
          </a:p>
          <a:p>
            <a:r>
              <a:rPr lang="en-US" sz="2800" dirty="0"/>
              <a:t>SUM and AVG may be used on numeric fields only. </a:t>
            </a:r>
          </a:p>
          <a:p>
            <a:r>
              <a:rPr lang="en-US" sz="2800" dirty="0"/>
              <a:t>Apart from COUNT(*), each function eliminates nulls first and operates only on the remaining non-null values.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188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4415"/>
          </a:xfrm>
        </p:spPr>
        <p:txBody>
          <a:bodyPr>
            <a:noAutofit/>
          </a:bodyPr>
          <a:lstStyle/>
          <a:p>
            <a:r>
              <a:rPr lang="en-US" sz="3200" dirty="0"/>
              <a:t>Aggregate operation…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945" y="1349220"/>
            <a:ext cx="10557862" cy="4288543"/>
          </a:xfrm>
        </p:spPr>
        <p:txBody>
          <a:bodyPr>
            <a:normAutofit/>
          </a:bodyPr>
          <a:lstStyle/>
          <a:p>
            <a:r>
              <a:rPr lang="en-US" sz="2800" dirty="0"/>
              <a:t>COUNT(*) is a special use of COUNT that counts all the rows of a table, </a:t>
            </a:r>
          </a:p>
          <a:p>
            <a:pPr lvl="1"/>
            <a:r>
              <a:rPr lang="en-US" sz="2600" dirty="0"/>
              <a:t>regardless of whether nulls or duplicate values occur.</a:t>
            </a:r>
          </a:p>
          <a:p>
            <a:r>
              <a:rPr lang="en-US" sz="2800" dirty="0"/>
              <a:t>To eliminate duplicates before the function is applied, </a:t>
            </a:r>
          </a:p>
          <a:p>
            <a:pPr lvl="1"/>
            <a:r>
              <a:rPr lang="en-US" sz="2600" dirty="0"/>
              <a:t>Use the keyword DISTINCT before the column name in the function. </a:t>
            </a:r>
          </a:p>
          <a:p>
            <a:r>
              <a:rPr lang="en-US" sz="2800" dirty="0"/>
              <a:t>The ISO standard allows the keyword ALL to be specified if we do not want to eliminate duplicates, </a:t>
            </a:r>
          </a:p>
          <a:p>
            <a:r>
              <a:rPr lang="en-US" sz="2800" dirty="0"/>
              <a:t>ALL is assumed if nothing is specified.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88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5360"/>
          </a:xfrm>
        </p:spPr>
        <p:txBody>
          <a:bodyPr>
            <a:normAutofit/>
          </a:bodyPr>
          <a:lstStyle/>
          <a:p>
            <a:r>
              <a:rPr lang="en-US" sz="3200" dirty="0"/>
              <a:t>Aggregate operation…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911" y="1191489"/>
            <a:ext cx="11106579" cy="3593591"/>
          </a:xfrm>
        </p:spPr>
        <p:txBody>
          <a:bodyPr>
            <a:normAutofit/>
          </a:bodyPr>
          <a:lstStyle/>
          <a:p>
            <a:r>
              <a:rPr lang="en-US" sz="2800" dirty="0"/>
              <a:t>DISTINCT has no effect with the MIN and MAX functions. </a:t>
            </a:r>
          </a:p>
          <a:p>
            <a:r>
              <a:rPr lang="en-US" sz="2800" dirty="0"/>
              <a:t>It may have an effect on the result of SUM or AVG, </a:t>
            </a:r>
          </a:p>
          <a:p>
            <a:r>
              <a:rPr lang="en-US" sz="2800" dirty="0"/>
              <a:t>Consideration must be given to whether duplicates should be included or excluded in the computation. </a:t>
            </a:r>
          </a:p>
          <a:p>
            <a:r>
              <a:rPr lang="en-US" sz="2800" dirty="0"/>
              <a:t>DISTINCT can be specified only once in a query.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60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4524"/>
          </a:xfrm>
        </p:spPr>
        <p:txBody>
          <a:bodyPr>
            <a:normAutofit/>
          </a:bodyPr>
          <a:lstStyle/>
          <a:p>
            <a:r>
              <a:rPr lang="en-US" sz="3200" dirty="0"/>
              <a:t>Aggregate operation…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1429041"/>
            <a:ext cx="11096457" cy="3678303"/>
          </a:xfrm>
        </p:spPr>
        <p:txBody>
          <a:bodyPr>
            <a:noAutofit/>
          </a:bodyPr>
          <a:lstStyle/>
          <a:p>
            <a:r>
              <a:rPr lang="en-US" sz="2800" dirty="0"/>
              <a:t>An aggregate function can be used only in the SELECT list and in the HAVING clause</a:t>
            </a:r>
          </a:p>
          <a:p>
            <a:r>
              <a:rPr lang="en-US" sz="2800" dirty="0"/>
              <a:t>If the SELECT list includes an aggregate function and no GROUP BY clause to group data together, </a:t>
            </a:r>
          </a:p>
          <a:p>
            <a:r>
              <a:rPr lang="en-US" sz="2800" dirty="0"/>
              <a:t>No item in the SELECT list can include any reference to a column unless that column is the argument to an aggregate function. </a:t>
            </a:r>
          </a:p>
          <a:p>
            <a:r>
              <a:rPr lang="en-US" sz="2800" dirty="0"/>
              <a:t>For example, the following query is illegal: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933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Aggregate operation…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170" y="1302326"/>
            <a:ext cx="4749012" cy="4087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69" y="2202874"/>
            <a:ext cx="5419740" cy="27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8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6088"/>
          </a:xfrm>
        </p:spPr>
        <p:txBody>
          <a:bodyPr>
            <a:normAutofit/>
          </a:bodyPr>
          <a:lstStyle/>
          <a:p>
            <a:r>
              <a:rPr lang="en-US" sz="3200" dirty="0"/>
              <a:t>Aggregate operation…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255" y="1579418"/>
            <a:ext cx="10682552" cy="4279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SELECT </a:t>
            </a:r>
            <a:r>
              <a:rPr lang="en-US" sz="2800" dirty="0" err="1"/>
              <a:t>staffNo</a:t>
            </a:r>
            <a:r>
              <a:rPr lang="en-US" sz="2800" dirty="0"/>
              <a:t>, </a:t>
            </a:r>
            <a:r>
              <a:rPr lang="en-US" sz="2800" b="1" dirty="0"/>
              <a:t>COUNT</a:t>
            </a:r>
            <a:r>
              <a:rPr lang="en-US" sz="2800" dirty="0"/>
              <a:t>(salary)</a:t>
            </a:r>
          </a:p>
          <a:p>
            <a:pPr marL="0" indent="0">
              <a:buNone/>
            </a:pPr>
            <a:r>
              <a:rPr lang="en-US" sz="2800" b="1" dirty="0"/>
              <a:t>FROM </a:t>
            </a:r>
            <a:r>
              <a:rPr lang="en-US" sz="2800" dirty="0"/>
              <a:t>Staff;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600" dirty="0"/>
              <a:t>Illegal because the query does not have a GROUP BY clause and </a:t>
            </a:r>
          </a:p>
          <a:p>
            <a:pPr lvl="1"/>
            <a:r>
              <a:rPr lang="en-US" sz="2600" dirty="0"/>
              <a:t>the column </a:t>
            </a:r>
            <a:r>
              <a:rPr lang="en-US" sz="2600" dirty="0" err="1"/>
              <a:t>staffNo</a:t>
            </a:r>
            <a:r>
              <a:rPr lang="en-US" sz="2600" dirty="0"/>
              <a:t> in the SELECT list is used outside an aggregate function.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016692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3204</TotalTime>
  <Words>1710</Words>
  <Application>Microsoft Office PowerPoint</Application>
  <PresentationFormat>Widescreen</PresentationFormat>
  <Paragraphs>168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Gill Sans MT</vt:lpstr>
      <vt:lpstr>Impact</vt:lpstr>
      <vt:lpstr>Badge</vt:lpstr>
      <vt:lpstr>Aggregation and Grouping operations</vt:lpstr>
      <vt:lpstr>Introduction </vt:lpstr>
      <vt:lpstr>Aggregate operation</vt:lpstr>
      <vt:lpstr>Aggregate operation…</vt:lpstr>
      <vt:lpstr>Aggregate operation…</vt:lpstr>
      <vt:lpstr>Aggregate operation…</vt:lpstr>
      <vt:lpstr>Aggregate operation…</vt:lpstr>
      <vt:lpstr>Aggregate operation…</vt:lpstr>
      <vt:lpstr>Aggregate operation…</vt:lpstr>
      <vt:lpstr>Use of count(*)</vt:lpstr>
      <vt:lpstr>Use of count(*)…</vt:lpstr>
      <vt:lpstr>Use of COUNT(DISTINCT) </vt:lpstr>
      <vt:lpstr>Use of COUNT(DISTINCT)…</vt:lpstr>
      <vt:lpstr> Use of COUNT and SUM </vt:lpstr>
      <vt:lpstr> Use of COUNT and SUM…   </vt:lpstr>
      <vt:lpstr> Use of MiN, MAX, AVG</vt:lpstr>
      <vt:lpstr> Use of MiN, MAX, AVG…</vt:lpstr>
      <vt:lpstr>Grouping results (group by)</vt:lpstr>
      <vt:lpstr>Grouping results (group by)…</vt:lpstr>
      <vt:lpstr>Grouping results (group by)…</vt:lpstr>
      <vt:lpstr>Grouping results (group by)…</vt:lpstr>
      <vt:lpstr>Grouping results (group by)…</vt:lpstr>
      <vt:lpstr>Use of GROUP BY</vt:lpstr>
      <vt:lpstr>Use of GROUP BY…</vt:lpstr>
      <vt:lpstr>Use of GROUP BY…</vt:lpstr>
      <vt:lpstr>Use of GROUP BY…</vt:lpstr>
      <vt:lpstr>Use of GROUP BY…</vt:lpstr>
      <vt:lpstr>Restricting groupings (HAVING clause)</vt:lpstr>
      <vt:lpstr>Restricting groupings (HAVING clause)…</vt:lpstr>
      <vt:lpstr>Restricting groupings (HAVING clause)…</vt:lpstr>
      <vt:lpstr>Use of HAVING</vt:lpstr>
      <vt:lpstr>Use of HAVING…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By</dc:title>
  <dc:creator>Akello</dc:creator>
  <cp:lastModifiedBy>Akello</cp:lastModifiedBy>
  <cp:revision>68</cp:revision>
  <dcterms:created xsi:type="dcterms:W3CDTF">2022-03-04T11:18:26Z</dcterms:created>
  <dcterms:modified xsi:type="dcterms:W3CDTF">2024-03-25T08:49:05Z</dcterms:modified>
</cp:coreProperties>
</file>