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4"/>
  </p:sldMasterIdLst>
  <p:notesMasterIdLst>
    <p:notesMasterId r:id="rId27"/>
  </p:notesMasterIdLst>
  <p:sldIdLst>
    <p:sldId id="325" r:id="rId5"/>
    <p:sldId id="299" r:id="rId6"/>
    <p:sldId id="332" r:id="rId7"/>
    <p:sldId id="333" r:id="rId8"/>
    <p:sldId id="334" r:id="rId9"/>
    <p:sldId id="335" r:id="rId10"/>
    <p:sldId id="312" r:id="rId11"/>
    <p:sldId id="327" r:id="rId12"/>
    <p:sldId id="328" r:id="rId13"/>
    <p:sldId id="258" r:id="rId14"/>
    <p:sldId id="315" r:id="rId15"/>
    <p:sldId id="314" r:id="rId16"/>
    <p:sldId id="313" r:id="rId17"/>
    <p:sldId id="329" r:id="rId18"/>
    <p:sldId id="309" r:id="rId19"/>
    <p:sldId id="320" r:id="rId20"/>
    <p:sldId id="330" r:id="rId21"/>
    <p:sldId id="331" r:id="rId22"/>
    <p:sldId id="322" r:id="rId23"/>
    <p:sldId id="323" r:id="rId24"/>
    <p:sldId id="311" r:id="rId25"/>
    <p:sldId id="306" r:id="rId26"/>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Fira Sans Medium Bold" panose="020B0604020202020204" charset="0"/>
      <p:regular r:id="rId32"/>
    </p:embeddedFont>
    <p:embeddedFont>
      <p:font typeface="Open Sans" panose="020B0606030504020204" pitchFamily="34"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Tw Cen MT" panose="020B0602020104020603" pitchFamily="34" charset="0"/>
      <p:regular r:id="rId41"/>
      <p:bold r:id="rId42"/>
      <p:italic r:id="rId43"/>
      <p:boldItalic r:id="rId44"/>
    </p:embeddedFont>
    <p:embeddedFont>
      <p:font typeface="Tw Cen MT Condensed" panose="020B0606020104020203" pitchFamily="34" charset="0"/>
      <p:regular r:id="rId45"/>
      <p:bold r:id="rId46"/>
    </p:embeddedFont>
    <p:embeddedFont>
      <p:font typeface="Wingdings 3" panose="05040102010807070707" pitchFamily="18" charset="2"/>
      <p:regular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F8B"/>
    <a:srgbClr val="FF6600"/>
    <a:srgbClr val="61D164"/>
    <a:srgbClr val="CCCCFF"/>
    <a:srgbClr val="F2C5A7"/>
    <a:srgbClr val="3494BA"/>
    <a:srgbClr val="008080"/>
    <a:srgbClr val="58B6C0"/>
    <a:srgbClr val="4A7090"/>
    <a:srgbClr val="CDD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74902" autoAdjust="0"/>
  </p:normalViewPr>
  <p:slideViewPr>
    <p:cSldViewPr snapToGrid="0">
      <p:cViewPr>
        <p:scale>
          <a:sx n="27" d="100"/>
          <a:sy n="27" d="100"/>
        </p:scale>
        <p:origin x="1546" y="5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9CF0E-F1AD-47DA-BEFD-6195B7DF94C7}" type="datetimeFigureOut">
              <a:rPr lang="fr-FR" smtClean="0"/>
              <a:t>13/02/2023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9362C-02F4-4566-9656-19C2B4EC79DF}" type="slidenum">
              <a:rPr lang="fr-FR" smtClean="0"/>
              <a:t>‹N°›</a:t>
            </a:fld>
            <a:endParaRPr lang="fr-FR"/>
          </a:p>
        </p:txBody>
      </p:sp>
    </p:spTree>
    <p:extLst>
      <p:ext uri="{BB962C8B-B14F-4D97-AF65-F5344CB8AC3E}">
        <p14:creationId xmlns:p14="http://schemas.microsoft.com/office/powerpoint/2010/main" val="225792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Bonjour à </a:t>
            </a:r>
            <a:r>
              <a:rPr lang="en-GB" sz="1800" dirty="0" err="1">
                <a:effectLst/>
                <a:latin typeface="Calibri" panose="020F0502020204030204" pitchFamily="34" charset="0"/>
              </a:rPr>
              <a:t>tous</a:t>
            </a:r>
            <a:r>
              <a:rPr lang="en-GB" sz="1800" dirty="0">
                <a:effectLst/>
                <a:latin typeface="Calibri" panose="020F0502020204030204" pitchFamily="34" charset="0"/>
              </a:rPr>
              <a:t>  ,</a:t>
            </a:r>
          </a:p>
          <a:p>
            <a:pPr marL="0" marR="0">
              <a:spcBef>
                <a:spcPts val="0"/>
              </a:spcBef>
              <a:spcAft>
                <a:spcPts val="0"/>
              </a:spcAft>
            </a:pPr>
            <a:r>
              <a:rPr lang="en-GB" sz="1800" dirty="0" err="1">
                <a:effectLst/>
                <a:latin typeface="Calibri" panose="020F0502020204030204" pitchFamily="34" charset="0"/>
              </a:rPr>
              <a:t>aujourd'hui</a:t>
            </a:r>
            <a:r>
              <a:rPr lang="en-GB" sz="1800" dirty="0">
                <a:effectLst/>
                <a:latin typeface="Calibri" panose="020F0502020204030204" pitchFamily="34" charset="0"/>
              </a:rPr>
              <a:t> j </a:t>
            </a:r>
            <a:r>
              <a:rPr lang="en-GB" sz="1800" dirty="0" err="1">
                <a:effectLst/>
                <a:latin typeface="Calibri" panose="020F0502020204030204" pitchFamily="34" charset="0"/>
              </a:rPr>
              <a:t>aimerai</a:t>
            </a:r>
            <a:r>
              <a:rPr lang="en-GB" sz="1800" dirty="0">
                <a:effectLst/>
                <a:latin typeface="Calibri" panose="020F0502020204030204" pitchFamily="34" charset="0"/>
              </a:rPr>
              <a:t> </a:t>
            </a:r>
            <a:r>
              <a:rPr lang="en-GB" sz="1800" dirty="0" err="1">
                <a:effectLst/>
                <a:latin typeface="Calibri" panose="020F0502020204030204" pitchFamily="34" charset="0"/>
              </a:rPr>
              <a:t>vous</a:t>
            </a:r>
            <a:r>
              <a:rPr lang="en-GB" sz="1800" dirty="0">
                <a:effectLst/>
                <a:latin typeface="Calibri" panose="020F0502020204030204" pitchFamily="34" charset="0"/>
              </a:rPr>
              <a:t> </a:t>
            </a:r>
            <a:r>
              <a:rPr lang="en-GB" sz="1800" dirty="0" err="1">
                <a:effectLst/>
                <a:latin typeface="Calibri" panose="020F0502020204030204" pitchFamily="34" charset="0"/>
              </a:rPr>
              <a:t>parler</a:t>
            </a:r>
            <a:r>
              <a:rPr lang="en-GB" sz="1800" dirty="0">
                <a:effectLst/>
                <a:latin typeface="Calibri" panose="020F0502020204030204" pitchFamily="34" charset="0"/>
              </a:rPr>
              <a:t> de dernier </a:t>
            </a:r>
            <a:r>
              <a:rPr lang="en-GB" sz="1800" dirty="0" err="1">
                <a:effectLst/>
                <a:latin typeface="Calibri" panose="020F0502020204030204" pitchFamily="34" charset="0"/>
              </a:rPr>
              <a:t>progré</a:t>
            </a:r>
            <a:r>
              <a:rPr lang="en-GB" sz="1800" dirty="0">
                <a:effectLst/>
                <a:latin typeface="Calibri" panose="020F0502020204030204" pitchFamily="34" charset="0"/>
              </a:rPr>
              <a:t> de </a:t>
            </a:r>
            <a:r>
              <a:rPr lang="en-GB" sz="1800" dirty="0" err="1">
                <a:effectLst/>
                <a:latin typeface="Calibri" panose="020F0502020204030204" pitchFamily="34" charset="0"/>
              </a:rPr>
              <a:t>mon</a:t>
            </a:r>
            <a:r>
              <a:rPr lang="en-GB" sz="1800" dirty="0">
                <a:effectLst/>
                <a:latin typeface="Calibri" panose="020F0502020204030204" pitchFamily="34" charset="0"/>
              </a:rPr>
              <a:t> </a:t>
            </a:r>
            <a:r>
              <a:rPr lang="en-GB" sz="1800" dirty="0" err="1">
                <a:effectLst/>
                <a:latin typeface="Calibri" panose="020F0502020204030204" pitchFamily="34" charset="0"/>
              </a:rPr>
              <a:t>projet</a:t>
            </a:r>
            <a:r>
              <a:rPr lang="en-GB" sz="1800" dirty="0">
                <a:effectLst/>
                <a:latin typeface="Calibri" panose="020F0502020204030204" pitchFamily="34" charset="0"/>
              </a:rPr>
              <a:t> </a:t>
            </a:r>
            <a:r>
              <a:rPr lang="en-GB" sz="1800" dirty="0" err="1">
                <a:effectLst/>
                <a:latin typeface="Calibri" panose="020F0502020204030204" pitchFamily="34" charset="0"/>
              </a:rPr>
              <a:t>portant</a:t>
            </a:r>
            <a:r>
              <a:rPr lang="en-GB" sz="1800" dirty="0">
                <a:effectLst/>
                <a:latin typeface="Calibri" panose="020F0502020204030204" pitchFamily="34" charset="0"/>
              </a:rPr>
              <a:t> la </a:t>
            </a:r>
            <a:r>
              <a:rPr lang="en-GB" sz="1800" dirty="0" err="1">
                <a:effectLst/>
                <a:latin typeface="Calibri" panose="020F0502020204030204" pitchFamily="34" charset="0"/>
              </a:rPr>
              <a:t>prédiction</a:t>
            </a:r>
            <a:r>
              <a:rPr lang="en-GB" sz="1800" dirty="0">
                <a:effectLst/>
                <a:latin typeface="Calibri" panose="020F0502020204030204" pitchFamily="34" charset="0"/>
              </a:rPr>
              <a:t> et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de la </a:t>
            </a:r>
            <a:r>
              <a:rPr lang="en-GB" sz="1800" dirty="0" err="1">
                <a:effectLst/>
                <a:latin typeface="Calibri" panose="020F0502020204030204" pitchFamily="34" charset="0"/>
              </a:rPr>
              <a:t>rétinopathie</a:t>
            </a:r>
            <a:r>
              <a:rPr lang="en-GB" sz="1800" dirty="0">
                <a:effectLst/>
                <a:latin typeface="Calibri" panose="020F0502020204030204" pitchFamily="34" charset="0"/>
              </a:rPr>
              <a:t> </a:t>
            </a:r>
            <a:r>
              <a:rPr lang="en-GB" sz="1800" dirty="0" err="1">
                <a:effectLst/>
                <a:latin typeface="Calibri" panose="020F0502020204030204" pitchFamily="34" charset="0"/>
              </a:rPr>
              <a:t>diabétique</a:t>
            </a:r>
            <a:r>
              <a:rPr lang="en-GB" sz="1800" dirty="0">
                <a:effectLst/>
                <a:latin typeface="Calibri" panose="020F0502020204030204" pitchFamily="34" charset="0"/>
              </a:rPr>
              <a:t>. </a:t>
            </a:r>
          </a:p>
          <a:p>
            <a:pPr marL="0" marR="0">
              <a:spcBef>
                <a:spcPts val="0"/>
              </a:spcBef>
              <a:spcAft>
                <a:spcPts val="0"/>
              </a:spcAft>
            </a:pPr>
            <a:endParaRPr lang="en-GB" sz="1800" dirty="0">
              <a:effectLst/>
              <a:latin typeface="Calibri" panose="020F0502020204030204" pitchFamily="34" charset="0"/>
            </a:endParaRPr>
          </a:p>
          <a:p>
            <a:pPr marL="0" marR="0">
              <a:spcBef>
                <a:spcPts val="0"/>
              </a:spcBef>
              <a:spcAft>
                <a:spcPts val="0"/>
              </a:spcAft>
            </a:pPr>
            <a:r>
              <a:rPr lang="en-GB" sz="1800" dirty="0" err="1">
                <a:effectLst/>
                <a:latin typeface="Calibri" panose="020F0502020204030204" pitchFamily="34" charset="0"/>
              </a:rPr>
              <a:t>d'abord</a:t>
            </a:r>
            <a:r>
              <a:rPr lang="en-GB" sz="1800" dirty="0">
                <a:effectLst/>
                <a:latin typeface="Calibri" panose="020F0502020204030204" pitchFamily="34" charset="0"/>
              </a:rPr>
              <a:t> je </a:t>
            </a:r>
            <a:r>
              <a:rPr lang="en-GB" sz="1800" dirty="0" err="1">
                <a:effectLst/>
                <a:latin typeface="Calibri" panose="020F0502020204030204" pitchFamily="34" charset="0"/>
              </a:rPr>
              <a:t>vais</a:t>
            </a:r>
            <a:r>
              <a:rPr lang="en-GB" sz="1800" dirty="0">
                <a:effectLst/>
                <a:latin typeface="Calibri" panose="020F0502020204030204" pitchFamily="34" charset="0"/>
              </a:rPr>
              <a:t> </a:t>
            </a:r>
            <a:r>
              <a:rPr lang="en-GB" sz="1800" dirty="0" err="1">
                <a:effectLst/>
                <a:latin typeface="Calibri" panose="020F0502020204030204" pitchFamily="34" charset="0"/>
              </a:rPr>
              <a:t>introduire</a:t>
            </a:r>
            <a:r>
              <a:rPr lang="en-GB" sz="1800" dirty="0">
                <a:effectLst/>
                <a:latin typeface="Calibri" panose="020F0502020204030204" pitchFamily="34" charset="0"/>
              </a:rPr>
              <a:t> le </a:t>
            </a:r>
            <a:r>
              <a:rPr lang="en-GB" sz="1800" dirty="0" err="1">
                <a:effectLst/>
                <a:latin typeface="Calibri" panose="020F0502020204030204" pitchFamily="34" charset="0"/>
              </a:rPr>
              <a:t>contexte</a:t>
            </a:r>
            <a:r>
              <a:rPr lang="en-GB" sz="1800" dirty="0">
                <a:effectLst/>
                <a:latin typeface="Calibri" panose="020F0502020204030204" pitchFamily="34" charset="0"/>
              </a:rPr>
              <a:t> de </a:t>
            </a:r>
            <a:r>
              <a:rPr lang="en-GB" sz="1800" dirty="0" err="1">
                <a:effectLst/>
                <a:latin typeface="Calibri" panose="020F0502020204030204" pitchFamily="34" charset="0"/>
              </a:rPr>
              <a:t>cette</a:t>
            </a:r>
            <a:r>
              <a:rPr lang="en-GB" sz="1800" dirty="0">
                <a:effectLst/>
                <a:latin typeface="Calibri" panose="020F0502020204030204" pitchFamily="34" charset="0"/>
              </a:rPr>
              <a:t> mission,  ensuite presenter les </a:t>
            </a:r>
            <a:r>
              <a:rPr lang="en-GB" sz="1800" dirty="0" err="1">
                <a:effectLst/>
                <a:latin typeface="Calibri" panose="020F0502020204030204" pitchFamily="34" charset="0"/>
              </a:rPr>
              <a:t>données</a:t>
            </a:r>
            <a:r>
              <a:rPr lang="en-GB" sz="1800" dirty="0">
                <a:effectLst/>
                <a:latin typeface="Calibri" panose="020F0502020204030204" pitchFamily="34" charset="0"/>
              </a:rPr>
              <a:t> , explorer  les </a:t>
            </a:r>
            <a:r>
              <a:rPr lang="en-GB" sz="1800" dirty="0" err="1">
                <a:effectLst/>
                <a:latin typeface="Calibri" panose="020F0502020204030204" pitchFamily="34" charset="0"/>
              </a:rPr>
              <a:t>résultats</a:t>
            </a:r>
            <a:r>
              <a:rPr lang="en-GB" sz="1800" dirty="0">
                <a:effectLst/>
                <a:latin typeface="Calibri" panose="020F0502020204030204" pitchFamily="34" charset="0"/>
              </a:rPr>
              <a:t> de prediction de deux </a:t>
            </a:r>
            <a:r>
              <a:rPr lang="en-GB" sz="1800" dirty="0" err="1">
                <a:effectLst/>
                <a:latin typeface="Calibri" panose="020F0502020204030204" pitchFamily="34" charset="0"/>
              </a:rPr>
              <a:t>modele</a:t>
            </a:r>
            <a:r>
              <a:rPr lang="en-GB" sz="1800" dirty="0">
                <a:effectLst/>
                <a:latin typeface="Calibri" panose="020F0502020204030204" pitchFamily="34" charset="0"/>
              </a:rPr>
              <a:t> </a:t>
            </a:r>
            <a:r>
              <a:rPr lang="en-GB" sz="1800" dirty="0" err="1">
                <a:effectLst/>
                <a:latin typeface="Calibri" panose="020F0502020204030204" pitchFamily="34" charset="0"/>
              </a:rPr>
              <a:t>entrainée</a:t>
            </a:r>
            <a:r>
              <a:rPr lang="en-GB" sz="1800" dirty="0">
                <a:effectLst/>
                <a:latin typeface="Calibri" panose="020F0502020204030204" pitchFamily="34" charset="0"/>
              </a:rPr>
              <a:t> </a:t>
            </a:r>
            <a:r>
              <a:rPr lang="en-GB" sz="1800" dirty="0" err="1">
                <a:effectLst/>
                <a:latin typeface="Calibri" panose="020F0502020204030204" pitchFamily="34" charset="0"/>
              </a:rPr>
              <a:t>differement</a:t>
            </a:r>
            <a:r>
              <a:rPr lang="en-GB" sz="1800" dirty="0">
                <a:effectLst/>
                <a:latin typeface="Calibri" panose="020F0502020204030204" pitchFamily="34" charset="0"/>
              </a:rPr>
              <a:t> , pour </a:t>
            </a:r>
            <a:r>
              <a:rPr lang="en-GB" sz="1800" dirty="0" err="1">
                <a:effectLst/>
                <a:latin typeface="Calibri" panose="020F0502020204030204" pitchFamily="34" charset="0"/>
              </a:rPr>
              <a:t>conclure</a:t>
            </a:r>
            <a:r>
              <a:rPr lang="en-GB" sz="1800" dirty="0">
                <a:effectLst/>
                <a:latin typeface="Calibri" panose="020F0502020204030204" pitchFamily="34" charset="0"/>
              </a:rPr>
              <a:t> sur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et </a:t>
            </a:r>
            <a:r>
              <a:rPr lang="en-GB" sz="1800" dirty="0" err="1">
                <a:effectLst/>
                <a:latin typeface="Calibri" panose="020F0502020204030204" pitchFamily="34" charset="0"/>
              </a:rPr>
              <a:t>finir</a:t>
            </a:r>
            <a:r>
              <a:rPr lang="en-GB" sz="1800" dirty="0">
                <a:effectLst/>
                <a:latin typeface="Calibri" panose="020F0502020204030204" pitchFamily="34" charset="0"/>
              </a:rPr>
              <a:t> par </a:t>
            </a:r>
            <a:r>
              <a:rPr lang="en-GB" sz="1800" dirty="0" err="1">
                <a:effectLst/>
                <a:latin typeface="Calibri" panose="020F0502020204030204" pitchFamily="34" charset="0"/>
              </a:rPr>
              <a:t>une</a:t>
            </a:r>
            <a:r>
              <a:rPr lang="en-GB" sz="1800" dirty="0">
                <a:effectLst/>
                <a:latin typeface="Calibri" panose="020F0502020204030204" pitchFamily="34" charset="0"/>
              </a:rPr>
              <a:t> conclusion . </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2</a:t>
            </a:fld>
            <a:endParaRPr lang="fr-FR"/>
          </a:p>
        </p:txBody>
      </p:sp>
    </p:spTree>
    <p:extLst>
      <p:ext uri="{BB962C8B-B14F-4D97-AF65-F5344CB8AC3E}">
        <p14:creationId xmlns:p14="http://schemas.microsoft.com/office/powerpoint/2010/main" val="103142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pour le premier </a:t>
            </a:r>
            <a:r>
              <a:rPr lang="en-GB" dirty="0" err="1"/>
              <a:t>modele</a:t>
            </a:r>
            <a:r>
              <a:rPr lang="en-GB" dirty="0"/>
              <a:t>, on </a:t>
            </a:r>
            <a:r>
              <a:rPr lang="en-GB" dirty="0" err="1"/>
              <a:t>est</a:t>
            </a:r>
            <a:r>
              <a:rPr lang="en-GB" dirty="0"/>
              <a:t> partis de  </a:t>
            </a:r>
            <a:r>
              <a:rPr lang="en-GB" dirty="0" err="1"/>
              <a:t>notre</a:t>
            </a:r>
            <a:r>
              <a:rPr lang="en-GB" dirty="0"/>
              <a:t> </a:t>
            </a:r>
            <a:r>
              <a:rPr lang="en-GB" dirty="0" err="1"/>
              <a:t>resultat</a:t>
            </a:r>
            <a:r>
              <a:rPr lang="en-GB" dirty="0"/>
              <a:t> de </a:t>
            </a:r>
            <a:r>
              <a:rPr lang="en-GB" dirty="0" err="1"/>
              <a:t>pretraitement</a:t>
            </a:r>
            <a:r>
              <a:rPr lang="en-GB" dirty="0"/>
              <a:t>  </a:t>
            </a:r>
            <a:r>
              <a:rPr lang="en-GB" dirty="0" err="1"/>
              <a:t>visiblement</a:t>
            </a:r>
            <a:r>
              <a:rPr lang="en-GB" dirty="0"/>
              <a:t> </a:t>
            </a:r>
            <a:r>
              <a:rPr lang="en-GB" dirty="0" err="1"/>
              <a:t>déséquilibré</a:t>
            </a:r>
            <a:r>
              <a:rPr lang="en-GB" dirty="0"/>
              <a:t> </a:t>
            </a:r>
            <a:r>
              <a:rPr lang="en-GB" dirty="0" err="1"/>
              <a:t>telque</a:t>
            </a:r>
            <a:r>
              <a:rPr lang="en-GB" dirty="0"/>
              <a:t>  la population  non </a:t>
            </a:r>
            <a:r>
              <a:rPr lang="en-GB" dirty="0" err="1"/>
              <a:t>atteinte</a:t>
            </a:r>
            <a:r>
              <a:rPr lang="en-GB" dirty="0"/>
              <a:t> de </a:t>
            </a:r>
            <a:r>
              <a:rPr lang="en-GB" dirty="0" err="1"/>
              <a:t>retinopathie</a:t>
            </a:r>
            <a:r>
              <a:rPr lang="en-GB" dirty="0"/>
              <a:t> </a:t>
            </a:r>
            <a:r>
              <a:rPr lang="en-GB" dirty="0" err="1"/>
              <a:t>est</a:t>
            </a:r>
            <a:r>
              <a:rPr lang="en-GB" dirty="0"/>
              <a:t> 3 </a:t>
            </a:r>
            <a:r>
              <a:rPr lang="en-GB" dirty="0" err="1"/>
              <a:t>fois</a:t>
            </a:r>
            <a:r>
              <a:rPr lang="en-GB" dirty="0"/>
              <a:t> plus </a:t>
            </a:r>
            <a:r>
              <a:rPr lang="en-GB" dirty="0" err="1"/>
              <a:t>grande</a:t>
            </a:r>
            <a:r>
              <a:rPr lang="en-GB" dirty="0"/>
              <a:t> que </a:t>
            </a:r>
            <a:r>
              <a:rPr lang="en-GB" dirty="0" err="1"/>
              <a:t>celle</a:t>
            </a:r>
            <a:r>
              <a:rPr lang="en-GB" dirty="0"/>
              <a:t> </a:t>
            </a:r>
            <a:r>
              <a:rPr lang="en-GB" dirty="0" err="1"/>
              <a:t>atteinte</a:t>
            </a:r>
            <a:r>
              <a:rPr lang="en-GB" dirty="0"/>
              <a:t>. On </a:t>
            </a:r>
            <a:r>
              <a:rPr lang="en-GB" dirty="0" err="1"/>
              <a:t>en</a:t>
            </a:r>
            <a:r>
              <a:rPr lang="en-GB" dirty="0"/>
              <a:t> a </a:t>
            </a:r>
            <a:r>
              <a:rPr lang="en-GB" dirty="0" err="1"/>
              <a:t>pu</a:t>
            </a:r>
            <a:r>
              <a:rPr lang="en-GB" dirty="0"/>
              <a:t> </a:t>
            </a:r>
            <a:r>
              <a:rPr lang="en-GB" dirty="0" err="1"/>
              <a:t>selectiooné</a:t>
            </a:r>
            <a:r>
              <a:rPr lang="en-GB" dirty="0"/>
              <a:t> 10 variables </a:t>
            </a:r>
            <a:r>
              <a:rPr lang="en-GB" dirty="0" err="1"/>
              <a:t>dont</a:t>
            </a:r>
            <a:r>
              <a:rPr lang="en-GB" dirty="0"/>
              <a:t> </a:t>
            </a:r>
            <a:r>
              <a:rPr lang="en-GB" dirty="0" err="1"/>
              <a:t>une</a:t>
            </a:r>
            <a:r>
              <a:rPr lang="en-GB" dirty="0"/>
              <a:t> </a:t>
            </a:r>
            <a:r>
              <a:rPr lang="en-GB" dirty="0" err="1"/>
              <a:t>refere</a:t>
            </a:r>
            <a:r>
              <a:rPr lang="en-GB" dirty="0"/>
              <a:t> à la </a:t>
            </a:r>
            <a:r>
              <a:rPr lang="en-GB" dirty="0" err="1"/>
              <a:t>survenue</a:t>
            </a:r>
            <a:r>
              <a:rPr lang="en-GB" dirty="0"/>
              <a:t> de la </a:t>
            </a:r>
            <a:r>
              <a:rPr lang="en-GB" dirty="0" err="1"/>
              <a:t>retino</a:t>
            </a:r>
            <a:r>
              <a:rPr lang="en-GB" dirty="0"/>
              <a:t> </a:t>
            </a:r>
            <a:r>
              <a:rPr lang="en-GB" dirty="0" err="1"/>
              <a:t>étant</a:t>
            </a:r>
            <a:r>
              <a:rPr lang="en-GB" dirty="0"/>
              <a:t> </a:t>
            </a:r>
            <a:r>
              <a:rPr lang="en-GB" dirty="0" err="1"/>
              <a:t>notre</a:t>
            </a:r>
            <a:r>
              <a:rPr lang="en-GB" dirty="0"/>
              <a:t> variable à </a:t>
            </a:r>
            <a:r>
              <a:rPr lang="en-GB" dirty="0" err="1"/>
              <a:t>prédire</a:t>
            </a:r>
            <a:r>
              <a:rPr lang="en-GB" dirty="0"/>
              <a:t>. Et 9 </a:t>
            </a:r>
            <a:r>
              <a:rPr lang="en-GB" dirty="0" err="1"/>
              <a:t>facteurs</a:t>
            </a:r>
            <a:r>
              <a:rPr lang="en-GB" dirty="0"/>
              <a:t> </a:t>
            </a:r>
            <a:r>
              <a:rPr lang="en-GB" dirty="0" err="1"/>
              <a:t>predictifs</a:t>
            </a:r>
            <a:r>
              <a:rPr lang="en-GB" dirty="0"/>
              <a:t> </a:t>
            </a:r>
            <a:r>
              <a:rPr lang="en-GB" dirty="0" err="1"/>
              <a:t>reflettant</a:t>
            </a:r>
            <a:r>
              <a:rPr lang="en-GB" dirty="0"/>
              <a:t> </a:t>
            </a:r>
            <a:r>
              <a:rPr lang="en-GB" dirty="0" err="1"/>
              <a:t>une</a:t>
            </a:r>
            <a:r>
              <a:rPr lang="en-GB" dirty="0"/>
              <a:t> </a:t>
            </a:r>
            <a:r>
              <a:rPr lang="en-GB" dirty="0" err="1"/>
              <a:t>connaissance</a:t>
            </a:r>
            <a:r>
              <a:rPr lang="en-GB" dirty="0"/>
              <a:t> exhaustive des patients au travers son </a:t>
            </a:r>
            <a:r>
              <a:rPr lang="en-GB" dirty="0" err="1"/>
              <a:t>sexe</a:t>
            </a:r>
            <a:r>
              <a:rPr lang="en-GB" dirty="0"/>
              <a:t>, …………</a:t>
            </a:r>
          </a:p>
          <a:p>
            <a:r>
              <a:rPr lang="en-GB" dirty="0"/>
              <a:t>On a  </a:t>
            </a:r>
            <a:r>
              <a:rPr lang="en-GB" dirty="0" err="1"/>
              <a:t>partitionné</a:t>
            </a:r>
            <a:r>
              <a:rPr lang="en-GB" dirty="0"/>
              <a:t> les  </a:t>
            </a:r>
            <a:r>
              <a:rPr lang="en-GB" dirty="0" err="1"/>
              <a:t>données</a:t>
            </a:r>
            <a:r>
              <a:rPr lang="en-GB" dirty="0"/>
              <a:t> </a:t>
            </a:r>
            <a:r>
              <a:rPr lang="en-GB" dirty="0" err="1"/>
              <a:t>en</a:t>
            </a:r>
            <a:r>
              <a:rPr lang="en-GB" dirty="0"/>
              <a:t> 80% pour </a:t>
            </a:r>
            <a:r>
              <a:rPr lang="en-GB" dirty="0" err="1"/>
              <a:t>apprendre</a:t>
            </a:r>
            <a:r>
              <a:rPr lang="en-GB" dirty="0"/>
              <a:t> le </a:t>
            </a:r>
            <a:r>
              <a:rPr lang="en-GB" dirty="0" err="1"/>
              <a:t>modele</a:t>
            </a:r>
            <a:r>
              <a:rPr lang="en-GB" dirty="0"/>
              <a:t>  et le </a:t>
            </a:r>
            <a:r>
              <a:rPr lang="en-GB" dirty="0" err="1"/>
              <a:t>reste</a:t>
            </a:r>
            <a:r>
              <a:rPr lang="en-GB" dirty="0"/>
              <a:t> pour </a:t>
            </a:r>
            <a:r>
              <a:rPr lang="en-GB" dirty="0" err="1"/>
              <a:t>lui</a:t>
            </a:r>
            <a:r>
              <a:rPr lang="en-GB" dirty="0"/>
              <a:t> </a:t>
            </a:r>
            <a:r>
              <a:rPr lang="en-GB" dirty="0" err="1"/>
              <a:t>testé</a:t>
            </a:r>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11</a:t>
            </a:fld>
            <a:endParaRPr lang="fr-FR"/>
          </a:p>
        </p:txBody>
      </p:sp>
    </p:spTree>
    <p:extLst>
      <p:ext uri="{BB962C8B-B14F-4D97-AF65-F5344CB8AC3E}">
        <p14:creationId xmlns:p14="http://schemas.microsoft.com/office/powerpoint/2010/main" val="287792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Alors</a:t>
            </a:r>
            <a:r>
              <a:rPr lang="en-GB" dirty="0"/>
              <a:t> , après </a:t>
            </a:r>
            <a:r>
              <a:rPr lang="en-GB" dirty="0" err="1"/>
              <a:t>affinement</a:t>
            </a:r>
            <a:r>
              <a:rPr lang="en-GB" dirty="0"/>
              <a:t> des </a:t>
            </a:r>
            <a:r>
              <a:rPr lang="en-GB" dirty="0" err="1"/>
              <a:t>hyperparametres</a:t>
            </a:r>
            <a:r>
              <a:rPr lang="en-GB" dirty="0"/>
              <a:t> , et </a:t>
            </a:r>
            <a:r>
              <a:rPr lang="en-GB" dirty="0" err="1"/>
              <a:t>entrainement</a:t>
            </a:r>
            <a:r>
              <a:rPr lang="en-GB" dirty="0"/>
              <a:t> sur </a:t>
            </a:r>
            <a:r>
              <a:rPr lang="en-GB" dirty="0" err="1"/>
              <a:t>l’échantillon</a:t>
            </a:r>
            <a:r>
              <a:rPr lang="en-GB" dirty="0"/>
              <a:t> </a:t>
            </a:r>
            <a:r>
              <a:rPr lang="en-GB" dirty="0" err="1"/>
              <a:t>déséquilibré</a:t>
            </a:r>
            <a:r>
              <a:rPr lang="en-GB" dirty="0"/>
              <a:t> . </a:t>
            </a:r>
            <a:r>
              <a:rPr lang="fr-FR" sz="1800" dirty="0">
                <a:effectLst/>
                <a:latin typeface="Calibri" panose="020F0502020204030204" pitchFamily="34" charset="0"/>
                <a:ea typeface="Calibri" panose="020F0502020204030204" pitchFamily="34" charset="0"/>
                <a:cs typeface="Arial" panose="020B0604020202020204" pitchFamily="34" charset="0"/>
              </a:rPr>
              <a:t>notre modèle a montré un score élevé d’</a:t>
            </a:r>
            <a:r>
              <a:rPr lang="fr-FR" sz="1800" dirty="0" err="1">
                <a:effectLst/>
                <a:latin typeface="Calibri" panose="020F0502020204030204" pitchFamily="34" charset="0"/>
                <a:ea typeface="Calibri" panose="020F0502020204030204" pitchFamily="34" charset="0"/>
                <a:cs typeface="Arial" panose="020B0604020202020204" pitchFamily="34" charset="0"/>
              </a:rPr>
              <a:t>accuracy</a:t>
            </a:r>
            <a:r>
              <a:rPr lang="fr-FR" sz="1800" dirty="0">
                <a:effectLst/>
                <a:latin typeface="Calibri" panose="020F0502020204030204" pitchFamily="34" charset="0"/>
                <a:ea typeface="Calibri" panose="020F0502020204030204" pitchFamily="34" charset="0"/>
                <a:cs typeface="Arial" panose="020B0604020202020204" pitchFamily="34" charset="0"/>
              </a:rPr>
              <a:t> égal à 82% sur l’ensemble de validation, donc capable de bien prédire correctement la </a:t>
            </a:r>
            <a:r>
              <a:rPr lang="fr-FR" sz="1800" dirty="0" err="1">
                <a:effectLst/>
                <a:latin typeface="Calibri" panose="020F0502020204030204" pitchFamily="34" charset="0"/>
                <a:ea typeface="Calibri" panose="020F0502020204030204" pitchFamily="34" charset="0"/>
                <a:cs typeface="Arial" panose="020B0604020202020204" pitchFamily="34" charset="0"/>
              </a:rPr>
              <a:t>retino</a:t>
            </a:r>
            <a:r>
              <a:rPr lang="fr-FR" sz="1800" dirty="0">
                <a:effectLst/>
                <a:latin typeface="Calibri" panose="020F0502020204030204" pitchFamily="34" charset="0"/>
                <a:ea typeface="Calibri" panose="020F0502020204030204" pitchFamily="34" charset="0"/>
                <a:cs typeface="Arial" panose="020B0604020202020204" pitchFamily="34" charset="0"/>
              </a:rPr>
              <a:t>. Cependant on se rend compte que cette </a:t>
            </a:r>
            <a:r>
              <a:rPr lang="fr-FR" sz="1800" dirty="0" err="1">
                <a:effectLst/>
                <a:latin typeface="Calibri" panose="020F0502020204030204" pitchFamily="34" charset="0"/>
                <a:ea typeface="Calibri" panose="020F0502020204030204" pitchFamily="34" charset="0"/>
                <a:cs typeface="Arial" panose="020B0604020202020204" pitchFamily="34" charset="0"/>
              </a:rPr>
              <a:t>accuracy</a:t>
            </a:r>
            <a:r>
              <a:rPr lang="fr-FR" sz="1800" dirty="0">
                <a:effectLst/>
                <a:latin typeface="Calibri" panose="020F0502020204030204" pitchFamily="34" charset="0"/>
                <a:ea typeface="Calibri" panose="020F0502020204030204" pitchFamily="34" charset="0"/>
                <a:cs typeface="Arial" panose="020B0604020202020204" pitchFamily="34" charset="0"/>
              </a:rPr>
              <a:t> est trompeuse en regardant les </a:t>
            </a:r>
            <a:r>
              <a:rPr lang="fr-FR" sz="1800" dirty="0" err="1">
                <a:effectLst/>
                <a:latin typeface="Calibri" panose="020F0502020204030204" pitchFamily="34" charset="0"/>
                <a:ea typeface="Calibri" panose="020F0502020204030204" pitchFamily="34" charset="0"/>
                <a:cs typeface="Arial" panose="020B0604020202020204" pitchFamily="34" charset="0"/>
              </a:rPr>
              <a:t>metriques</a:t>
            </a:r>
            <a:r>
              <a:rPr lang="fr-FR" sz="1800" dirty="0">
                <a:effectLst/>
                <a:latin typeface="Calibri" panose="020F0502020204030204" pitchFamily="34" charset="0"/>
                <a:ea typeface="Calibri" panose="020F0502020204030204" pitchFamily="34" charset="0"/>
                <a:cs typeface="Arial" panose="020B0604020202020204" pitchFamily="34" charset="0"/>
              </a:rPr>
              <a:t>  par classe  qui sont </a:t>
            </a:r>
            <a:r>
              <a:rPr lang="fr-FR" sz="1800" dirty="0" err="1">
                <a:effectLst/>
                <a:latin typeface="Calibri" panose="020F0502020204030204" pitchFamily="34" charset="0"/>
                <a:ea typeface="Calibri" panose="020F0502020204030204" pitchFamily="34" charset="0"/>
                <a:cs typeface="Arial" panose="020B0604020202020204" pitchFamily="34" charset="0"/>
              </a:rPr>
              <a:t>nettemebt</a:t>
            </a:r>
            <a:r>
              <a:rPr lang="fr-FR" sz="1800" dirty="0">
                <a:effectLst/>
                <a:latin typeface="Calibri" panose="020F0502020204030204" pitchFamily="34" charset="0"/>
                <a:ea typeface="Calibri" panose="020F0502020204030204" pitchFamily="34" charset="0"/>
                <a:cs typeface="Arial" panose="020B0604020202020204" pitchFamily="34" charset="0"/>
              </a:rPr>
              <a:t> supérieure pour la classe non </a:t>
            </a:r>
            <a:r>
              <a:rPr lang="fr-FR" sz="1800" dirty="0" err="1">
                <a:effectLst/>
                <a:latin typeface="Calibri" panose="020F0502020204030204" pitchFamily="34" charset="0"/>
                <a:ea typeface="Calibri" panose="020F0502020204030204" pitchFamily="34" charset="0"/>
                <a:cs typeface="Arial" panose="020B0604020202020204" pitchFamily="34" charset="0"/>
              </a:rPr>
              <a:t>attenite</a:t>
            </a:r>
            <a:r>
              <a:rPr lang="fr-FR" sz="1800" dirty="0">
                <a:effectLst/>
                <a:latin typeface="Calibri" panose="020F0502020204030204" pitchFamily="34" charset="0"/>
                <a:ea typeface="Calibri" panose="020F0502020204030204" pitchFamily="34" charset="0"/>
                <a:cs typeface="Arial" panose="020B0604020202020204" pitchFamily="34" charset="0"/>
              </a:rPr>
              <a:t>.  Donc il est incapable de prédire correctement les résultats pour la population atteint de manière aussi efficace que l autre classe.</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Cela est dû au biais dans les données d'entraînement où la population non atteinte est 3 fois plus grande que celle atteinte de rétinopathie.</a:t>
            </a:r>
          </a:p>
          <a:p>
            <a:r>
              <a:rPr lang="fr-FR" sz="1800" dirty="0">
                <a:effectLst/>
                <a:latin typeface="Calibri" panose="020F0502020204030204" pitchFamily="34" charset="0"/>
                <a:ea typeface="Calibri" panose="020F0502020204030204" pitchFamily="34" charset="0"/>
                <a:cs typeface="Arial" panose="020B0604020202020204" pitchFamily="34" charset="0"/>
              </a:rPr>
              <a:t>On </a:t>
            </a:r>
            <a:r>
              <a:rPr lang="fr-FR" sz="1800" dirty="0" err="1">
                <a:effectLst/>
                <a:latin typeface="Calibri" panose="020F0502020204030204" pitchFamily="34" charset="0"/>
                <a:ea typeface="Calibri" panose="020F0502020204030204" pitchFamily="34" charset="0"/>
                <a:cs typeface="Arial" panose="020B0604020202020204" pitchFamily="34" charset="0"/>
              </a:rPr>
              <a:t>avit</a:t>
            </a:r>
            <a:r>
              <a:rPr lang="fr-FR" sz="1800" dirty="0">
                <a:effectLst/>
                <a:latin typeface="Calibri" panose="020F0502020204030204" pitchFamily="34" charset="0"/>
                <a:ea typeface="Calibri" panose="020F0502020204030204" pitchFamily="34" charset="0"/>
                <a:cs typeface="Arial" panose="020B0604020202020204" pitchFamily="34" charset="0"/>
              </a:rPr>
              <a:t> donc besoin de traiter ce biais en équilibrant les données d'entraînement  </a:t>
            </a:r>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12</a:t>
            </a:fld>
            <a:endParaRPr lang="fr-FR"/>
          </a:p>
        </p:txBody>
      </p:sp>
    </p:spTree>
    <p:extLst>
      <p:ext uri="{BB962C8B-B14F-4D97-AF65-F5344CB8AC3E}">
        <p14:creationId xmlns:p14="http://schemas.microsoft.com/office/powerpoint/2010/main" val="1682269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Ce qui </a:t>
            </a:r>
            <a:r>
              <a:rPr lang="en-GB" dirty="0" err="1"/>
              <a:t>donne</a:t>
            </a:r>
            <a:r>
              <a:rPr lang="en-GB" dirty="0"/>
              <a:t> </a:t>
            </a:r>
            <a:r>
              <a:rPr lang="en-GB" dirty="0" err="1"/>
              <a:t>notre</a:t>
            </a:r>
            <a:r>
              <a:rPr lang="en-GB" dirty="0"/>
              <a:t> </a:t>
            </a:r>
            <a:r>
              <a:rPr lang="en-GB" dirty="0" err="1"/>
              <a:t>deuxieme</a:t>
            </a:r>
            <a:r>
              <a:rPr lang="en-GB" dirty="0"/>
              <a:t> </a:t>
            </a:r>
            <a:r>
              <a:rPr lang="en-GB" dirty="0" err="1"/>
              <a:t>modele</a:t>
            </a:r>
            <a:r>
              <a:rPr lang="en-GB" dirty="0"/>
              <a:t>. Ce </a:t>
            </a:r>
            <a:r>
              <a:rPr lang="en-GB" dirty="0" err="1"/>
              <a:t>probeleme</a:t>
            </a:r>
            <a:r>
              <a:rPr lang="en-GB" dirty="0"/>
              <a:t> de </a:t>
            </a:r>
            <a:r>
              <a:rPr lang="en-GB" dirty="0" err="1"/>
              <a:t>déséquilibre</a:t>
            </a:r>
            <a:r>
              <a:rPr lang="en-GB" dirty="0"/>
              <a:t> a </a:t>
            </a:r>
            <a:r>
              <a:rPr lang="en-GB" dirty="0" err="1"/>
              <a:t>été</a:t>
            </a:r>
            <a:r>
              <a:rPr lang="en-GB" dirty="0"/>
              <a:t> </a:t>
            </a:r>
            <a:r>
              <a:rPr lang="en-GB" dirty="0" err="1"/>
              <a:t>palié</a:t>
            </a:r>
            <a:r>
              <a:rPr lang="en-GB" dirty="0"/>
              <a:t> par </a:t>
            </a:r>
            <a:r>
              <a:rPr lang="fr-FR" sz="1800" dirty="0">
                <a:effectLst/>
                <a:latin typeface="Calibri" panose="020F0502020204030204" pitchFamily="34" charset="0"/>
                <a:ea typeface="Calibri" panose="020F0502020204030204" pitchFamily="34" charset="0"/>
                <a:cs typeface="Arial" panose="020B0604020202020204" pitchFamily="34" charset="0"/>
              </a:rPr>
              <a:t>sous-échantillonnage aléatoire des données de la classe non atteinte de rétinopathie  et qui a produit un ensemble de 870  patients ayant les mêmes informations que le premier </a:t>
            </a:r>
            <a:r>
              <a:rPr lang="fr-FR" sz="1800" dirty="0" err="1">
                <a:effectLst/>
                <a:latin typeface="Calibri" panose="020F0502020204030204" pitchFamily="34" charset="0"/>
                <a:ea typeface="Calibri" panose="020F0502020204030204" pitchFamily="34" charset="0"/>
                <a:cs typeface="Arial" panose="020B0604020202020204" pitchFamily="34" charset="0"/>
              </a:rPr>
              <a:t>modele</a:t>
            </a:r>
            <a:r>
              <a:rPr lang="fr-FR" sz="1800" dirty="0">
                <a:effectLst/>
                <a:latin typeface="Calibri" panose="020F0502020204030204" pitchFamily="34" charset="0"/>
                <a:ea typeface="Calibri" panose="020F0502020204030204" pitchFamily="34" charset="0"/>
                <a:cs typeface="Arial" panose="020B0604020202020204" pitchFamily="34" charset="0"/>
              </a:rPr>
              <a:t> et  dont 80% est utilisé pour entraîner le modèle.</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13</a:t>
            </a:fld>
            <a:endParaRPr lang="fr-FR"/>
          </a:p>
        </p:txBody>
      </p:sp>
    </p:spTree>
    <p:extLst>
      <p:ext uri="{BB962C8B-B14F-4D97-AF65-F5344CB8AC3E}">
        <p14:creationId xmlns:p14="http://schemas.microsoft.com/office/powerpoint/2010/main" val="399678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En utilisant un échantillon de validation déséquilibré fidèle à la réalité, notre modèle a montré un score de précision élevé (</a:t>
            </a:r>
            <a:r>
              <a:rPr lang="fr-FR" sz="1800" dirty="0" err="1">
                <a:effectLst/>
                <a:latin typeface="Calibri" panose="020F0502020204030204" pitchFamily="34" charset="0"/>
                <a:ea typeface="Calibri" panose="020F0502020204030204" pitchFamily="34" charset="0"/>
                <a:cs typeface="Arial" panose="020B0604020202020204" pitchFamily="34" charset="0"/>
              </a:rPr>
              <a:t>Accuracy</a:t>
            </a:r>
            <a:r>
              <a:rPr lang="fr-FR" sz="1800" dirty="0">
                <a:effectLst/>
                <a:latin typeface="Calibri" panose="020F0502020204030204" pitchFamily="34" charset="0"/>
                <a:ea typeface="Calibri" panose="020F0502020204030204" pitchFamily="34" charset="0"/>
                <a:cs typeface="Arial" panose="020B0604020202020204" pitchFamily="34" charset="0"/>
              </a:rPr>
              <a:t>) de 81% sur l'ensemble de validation.</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De plus, on a constaté que les métriques par classe (</a:t>
            </a:r>
            <a:r>
              <a:rPr lang="fr-FR" sz="1800" dirty="0" err="1">
                <a:effectLst/>
                <a:latin typeface="Calibri" panose="020F0502020204030204" pitchFamily="34" charset="0"/>
                <a:ea typeface="Calibri" panose="020F0502020204030204" pitchFamily="34" charset="0"/>
                <a:cs typeface="Arial" panose="020B0604020202020204" pitchFamily="34" charset="0"/>
              </a:rPr>
              <a:t>Recall</a:t>
            </a:r>
            <a:r>
              <a:rPr lang="fr-FR" sz="1800" dirty="0">
                <a:effectLst/>
                <a:latin typeface="Calibri" panose="020F0502020204030204" pitchFamily="34" charset="0"/>
                <a:ea typeface="Calibri" panose="020F0502020204030204" pitchFamily="34" charset="0"/>
                <a:cs typeface="Arial" panose="020B0604020202020204" pitchFamily="34" charset="0"/>
              </a:rPr>
              <a:t> et F1-score)  sont homogènes et ont augmenté pour dépasser le seuil de 80%.</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Ce </a:t>
            </a:r>
            <a:r>
              <a:rPr lang="fr-FR" sz="1800" dirty="0" err="1">
                <a:effectLst/>
                <a:latin typeface="Calibri" panose="020F0502020204030204" pitchFamily="34" charset="0"/>
                <a:ea typeface="Calibri" panose="020F0502020204030204" pitchFamily="34" charset="0"/>
                <a:cs typeface="Arial" panose="020B0604020202020204" pitchFamily="34" charset="0"/>
              </a:rPr>
              <a:t>modele</a:t>
            </a:r>
            <a:r>
              <a:rPr lang="fr-FR" sz="1800" dirty="0">
                <a:effectLst/>
                <a:latin typeface="Calibri" panose="020F0502020204030204" pitchFamily="34" charset="0"/>
                <a:ea typeface="Calibri" panose="020F0502020204030204" pitchFamily="34" charset="0"/>
                <a:cs typeface="Arial" panose="020B0604020202020204" pitchFamily="34" charset="0"/>
              </a:rPr>
              <a:t> a été également  testé sur des données </a:t>
            </a:r>
            <a:r>
              <a:rPr lang="fr-FR" sz="1800" dirty="0" err="1">
                <a:effectLst/>
                <a:latin typeface="Calibri" panose="020F0502020204030204" pitchFamily="34" charset="0"/>
                <a:ea typeface="Calibri" panose="020F0502020204030204" pitchFamily="34" charset="0"/>
                <a:cs typeface="Arial" panose="020B0604020202020204" pitchFamily="34" charset="0"/>
              </a:rPr>
              <a:t>equilibré</a:t>
            </a:r>
            <a:r>
              <a:rPr lang="fr-FR" sz="1800" dirty="0">
                <a:effectLst/>
                <a:latin typeface="Calibri" panose="020F0502020204030204" pitchFamily="34" charset="0"/>
                <a:ea typeface="Calibri" panose="020F0502020204030204" pitchFamily="34" charset="0"/>
                <a:cs typeface="Arial" panose="020B0604020202020204" pitchFamily="34" charset="0"/>
              </a:rPr>
              <a:t>, et a données de résultats satisfaisantes dont les </a:t>
            </a:r>
            <a:r>
              <a:rPr lang="fr-FR" sz="1800" dirty="0" err="1">
                <a:effectLst/>
                <a:latin typeface="Calibri" panose="020F0502020204030204" pitchFamily="34" charset="0"/>
                <a:ea typeface="Calibri" panose="020F0502020204030204" pitchFamily="34" charset="0"/>
                <a:cs typeface="Arial" panose="020B0604020202020204" pitchFamily="34" charset="0"/>
              </a:rPr>
              <a:t>metriques</a:t>
            </a:r>
            <a:r>
              <a:rPr lang="fr-FR" sz="1800" dirty="0">
                <a:effectLst/>
                <a:latin typeface="Calibri" panose="020F0502020204030204" pitchFamily="34" charset="0"/>
                <a:ea typeface="Calibri" panose="020F0502020204030204" pitchFamily="34" charset="0"/>
                <a:cs typeface="Arial" panose="020B0604020202020204" pitchFamily="34" charset="0"/>
              </a:rPr>
              <a:t> sont entre 70% et 80% et, homogène entre classes.</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Ainsi notre modèle répond effectivement à notre finalité de prédiction fiable et robuste.</a:t>
            </a:r>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14</a:t>
            </a:fld>
            <a:endParaRPr lang="fr-FR"/>
          </a:p>
        </p:txBody>
      </p:sp>
    </p:spTree>
    <p:extLst>
      <p:ext uri="{BB962C8B-B14F-4D97-AF65-F5344CB8AC3E}">
        <p14:creationId xmlns:p14="http://schemas.microsoft.com/office/powerpoint/2010/main" val="374464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Maintenant on explore l’importance des facteurs prédictifs et leurs contribution aux résultats de </a:t>
            </a:r>
            <a:r>
              <a:rPr lang="fr-FR" sz="1800" dirty="0" err="1">
                <a:effectLst/>
                <a:latin typeface="Calibri" panose="020F0502020204030204" pitchFamily="34" charset="0"/>
                <a:ea typeface="Calibri" panose="020F0502020204030204" pitchFamily="34" charset="0"/>
                <a:cs typeface="Arial" panose="020B0604020202020204" pitchFamily="34" charset="0"/>
              </a:rPr>
              <a:t>prediction</a:t>
            </a:r>
            <a:r>
              <a:rPr lang="fr-FR" sz="18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On </a:t>
            </a:r>
            <a:r>
              <a:rPr lang="fr-FR" sz="1800" dirty="0" err="1">
                <a:effectLst/>
                <a:latin typeface="Calibri" panose="020F0502020204030204" pitchFamily="34" charset="0"/>
                <a:ea typeface="Calibri" panose="020F0502020204030204" pitchFamily="34" charset="0"/>
                <a:cs typeface="Arial" panose="020B0604020202020204" pitchFamily="34" charset="0"/>
              </a:rPr>
              <a:t>presentra</a:t>
            </a:r>
            <a:r>
              <a:rPr lang="fr-FR" sz="1800" dirty="0">
                <a:effectLst/>
                <a:latin typeface="Calibri" panose="020F0502020204030204" pitchFamily="34" charset="0"/>
                <a:ea typeface="Calibri" panose="020F0502020204030204" pitchFamily="34" charset="0"/>
                <a:cs typeface="Arial" panose="020B0604020202020204" pitchFamily="34" charset="0"/>
              </a:rPr>
              <a:t> les résultats pour le deuxième </a:t>
            </a:r>
            <a:r>
              <a:rPr lang="fr-FR" sz="1800" dirty="0" err="1">
                <a:effectLst/>
                <a:latin typeface="Calibri" panose="020F0502020204030204" pitchFamily="34" charset="0"/>
                <a:ea typeface="Calibri" panose="020F0502020204030204" pitchFamily="34" charset="0"/>
                <a:cs typeface="Arial" panose="020B0604020202020204" pitchFamily="34" charset="0"/>
              </a:rPr>
              <a:t>modele</a:t>
            </a:r>
            <a:r>
              <a:rPr lang="fr-FR" sz="1800" dirty="0">
                <a:effectLst/>
                <a:latin typeface="Calibri" panose="020F0502020204030204" pitchFamily="34" charset="0"/>
                <a:ea typeface="Calibri" panose="020F0502020204030204" pitchFamily="34" charset="0"/>
                <a:cs typeface="Arial" panose="020B0604020202020204" pitchFamily="34" charset="0"/>
              </a:rPr>
              <a:t> voté le meilleur testé sur un </a:t>
            </a:r>
            <a:r>
              <a:rPr lang="fr-FR" sz="1800" dirty="0" err="1">
                <a:effectLst/>
                <a:latin typeface="Calibri" panose="020F0502020204030204" pitchFamily="34" charset="0"/>
                <a:ea typeface="Calibri" panose="020F0502020204030204" pitchFamily="34" charset="0"/>
                <a:cs typeface="Arial" panose="020B0604020202020204" pitchFamily="34" charset="0"/>
              </a:rPr>
              <a:t>echantillon</a:t>
            </a:r>
            <a:r>
              <a:rPr lang="fr-FR" sz="1800" dirty="0">
                <a:effectLst/>
                <a:latin typeface="Calibri" panose="020F0502020204030204" pitchFamily="34" charset="0"/>
                <a:ea typeface="Calibri" panose="020F0502020204030204" pitchFamily="34" charset="0"/>
                <a:cs typeface="Arial" panose="020B0604020202020204" pitchFamily="34" charset="0"/>
              </a:rPr>
              <a:t> de validation fidèle à la vie </a:t>
            </a:r>
            <a:r>
              <a:rPr lang="fr-FR" sz="1800" dirty="0" err="1">
                <a:effectLst/>
                <a:latin typeface="Calibri" panose="020F0502020204030204" pitchFamily="34" charset="0"/>
                <a:ea typeface="Calibri" panose="020F0502020204030204" pitchFamily="34" charset="0"/>
                <a:cs typeface="Arial" panose="020B0604020202020204" pitchFamily="34" charset="0"/>
              </a:rPr>
              <a:t>rellle</a:t>
            </a: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Dans ce qui suit, la " variabilité de l'HbA1c " fait référence à l'écart type de l'HbA1c.</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15</a:t>
            </a:fld>
            <a:endParaRPr lang="fr-FR"/>
          </a:p>
        </p:txBody>
      </p:sp>
    </p:spTree>
    <p:extLst>
      <p:ext uri="{BB962C8B-B14F-4D97-AF65-F5344CB8AC3E}">
        <p14:creationId xmlns:p14="http://schemas.microsoft.com/office/powerpoint/2010/main" val="59815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err="1"/>
              <a:t>Xgboost</a:t>
            </a:r>
            <a:r>
              <a:rPr lang="en-GB" dirty="0"/>
              <a:t> offer 3 </a:t>
            </a:r>
            <a:r>
              <a:rPr lang="en-GB" dirty="0" err="1"/>
              <a:t>metriques</a:t>
            </a:r>
            <a:r>
              <a:rPr lang="en-GB" dirty="0"/>
              <a:t> </a:t>
            </a:r>
            <a:r>
              <a:rPr lang="en-GB" dirty="0" err="1"/>
              <a:t>differentes</a:t>
            </a:r>
            <a:r>
              <a:rPr lang="en-GB" dirty="0"/>
              <a:t> de l importance des </a:t>
            </a:r>
            <a:r>
              <a:rPr lang="en-GB" dirty="0" err="1"/>
              <a:t>prédicteurs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 </a:t>
            </a:r>
            <a:r>
              <a:rPr lang="en-GB" dirty="0" err="1"/>
              <a:t>metrique</a:t>
            </a:r>
            <a:r>
              <a:rPr lang="en-GB" dirty="0"/>
              <a:t> weight   nous </a:t>
            </a:r>
            <a:r>
              <a:rPr lang="en-GB" dirty="0" err="1"/>
              <a:t>montre</a:t>
            </a:r>
            <a:r>
              <a:rPr lang="en-GB" dirty="0"/>
              <a:t> </a:t>
            </a:r>
            <a:r>
              <a:rPr lang="fr-FR" sz="1800" dirty="0">
                <a:effectLst/>
                <a:latin typeface="Calibri" panose="020F0502020204030204" pitchFamily="34" charset="0"/>
                <a:ea typeface="Calibri" panose="020F0502020204030204" pitchFamily="34" charset="0"/>
                <a:cs typeface="Arial" panose="020B0604020202020204" pitchFamily="34" charset="0"/>
              </a:rPr>
              <a:t>que  la durée du diabète domine les autres caractéristiques, s'imposant clairement comme le prédicteur le plus important de la rétinopathie, la pic le plus important de l’HbA1c viens en deuxième suivi par l’écart-type de ce dernier et sa moyenne.</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Ces variables peuvent être interprétées comme les plus contributifs à la prédiction de la rétinopathie du fait qu’elles sont les plus fréquemment utilisé pour scinder les données à travers tous les arbres de décisions qui construisent notre modèle.</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16</a:t>
            </a:fld>
            <a:endParaRPr lang="fr-FR"/>
          </a:p>
        </p:txBody>
      </p:sp>
    </p:spTree>
    <p:extLst>
      <p:ext uri="{BB962C8B-B14F-4D97-AF65-F5344CB8AC3E}">
        <p14:creationId xmlns:p14="http://schemas.microsoft.com/office/powerpoint/2010/main" val="123570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Pour la </a:t>
            </a:r>
            <a:r>
              <a:rPr lang="en-GB" dirty="0" err="1"/>
              <a:t>metrique</a:t>
            </a:r>
            <a:r>
              <a:rPr lang="en-GB" dirty="0"/>
              <a:t>  Gain </a:t>
            </a:r>
            <a:r>
              <a:rPr lang="fr-FR" sz="1800" dirty="0">
                <a:effectLst/>
                <a:latin typeface="Calibri" panose="020F0502020204030204" pitchFamily="34" charset="0"/>
                <a:ea typeface="Calibri" panose="020F0502020204030204" pitchFamily="34" charset="0"/>
                <a:cs typeface="Arial" panose="020B0604020202020204" pitchFamily="34" charset="0"/>
              </a:rPr>
              <a:t>Nous notons que l'ordre d'importance des caractéristiques est exactement le même. Cependant, les deux premières variables dominent les autres en termes de F score. </a:t>
            </a:r>
          </a:p>
          <a:p>
            <a:endParaRPr lang="fr-FR" sz="1800" dirty="0">
              <a:effectLst/>
              <a:latin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la réduction moyenne de la perte d'entraînement obtenue lors de l'utilisation de ces caractéristiques pour la division est importante par rapport aux autres. Ce qui indique qu'elles ont un impact positif considérable sur la qualité des prévisions du modèle.</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17</a:t>
            </a:fld>
            <a:endParaRPr lang="fr-FR"/>
          </a:p>
        </p:txBody>
      </p:sp>
    </p:spTree>
    <p:extLst>
      <p:ext uri="{BB962C8B-B14F-4D97-AF65-F5344CB8AC3E}">
        <p14:creationId xmlns:p14="http://schemas.microsoft.com/office/powerpoint/2010/main" val="137787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err="1"/>
              <a:t>Egalement</a:t>
            </a:r>
            <a:r>
              <a:rPr lang="en-GB" dirty="0"/>
              <a:t> la </a:t>
            </a:r>
            <a:r>
              <a:rPr lang="en-GB" dirty="0" err="1"/>
              <a:t>metrique</a:t>
            </a:r>
            <a:r>
              <a:rPr lang="en-GB" dirty="0"/>
              <a:t> cover </a:t>
            </a:r>
            <a:r>
              <a:rPr lang="en-GB" dirty="0" err="1"/>
              <a:t>donne</a:t>
            </a:r>
            <a:r>
              <a:rPr lang="en-GB" dirty="0"/>
              <a:t> le meme </a:t>
            </a:r>
            <a:r>
              <a:rPr lang="en-GB" dirty="0" err="1"/>
              <a:t>classement</a:t>
            </a:r>
            <a:r>
              <a:rPr lang="en-GB" dirty="0"/>
              <a:t>.</a:t>
            </a:r>
          </a:p>
          <a:p>
            <a:r>
              <a:rPr lang="fr-FR" sz="1800" dirty="0">
                <a:effectLst/>
                <a:latin typeface="Calibri" panose="020F0502020204030204" pitchFamily="34" charset="0"/>
                <a:ea typeface="Calibri" panose="020F0502020204030204" pitchFamily="34" charset="0"/>
                <a:cs typeface="Arial" panose="020B0604020202020204" pitchFamily="34" charset="0"/>
              </a:rPr>
              <a:t>Avec les trois métriques, on obtient toujours les mêmes classements des variables explicatives. Cet ordre correspond également à celui obtenu avec des données de test équilibrées.</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Cependant dans un travail d’exploration des donnes, on avait montrer une différence non significative pour la variabilité de l’HbA1c entre les deux groupes, cela pose des doutes par rapport à ce classement.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Il existe un certain nombre de limitations aux mesures classiques de l'importance des caractéristiques dans </a:t>
            </a:r>
            <a:r>
              <a:rPr lang="fr-FR" sz="1800" dirty="0" err="1">
                <a:effectLst/>
                <a:latin typeface="Calibri" panose="020F0502020204030204" pitchFamily="34" charset="0"/>
                <a:ea typeface="Calibri" panose="020F0502020204030204" pitchFamily="34" charset="0"/>
                <a:cs typeface="Arial" panose="020B0604020202020204" pitchFamily="34" charset="0"/>
              </a:rPr>
              <a:t>XGBoost</a:t>
            </a:r>
            <a:r>
              <a:rPr lang="fr-FR" sz="1800" dirty="0">
                <a:effectLst/>
                <a:latin typeface="Calibri" panose="020F0502020204030204" pitchFamily="34" charset="0"/>
                <a:ea typeface="Calibri" panose="020F0502020204030204" pitchFamily="34" charset="0"/>
                <a:cs typeface="Arial" panose="020B0604020202020204" pitchFamily="34" charset="0"/>
              </a:rPr>
              <a:t>, telles que la non prise en compte des interactions entre les caractéristiques et aussi l’impossibilité de mesurer la direction de l influence.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 et la non prise en compte complète des contributions des caractéristiques ayant de faibles valeurs mais un fort pouvoir de prédiction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Avec la sortie traditionnelle de </a:t>
            </a:r>
            <a:r>
              <a:rPr lang="fr-FR" sz="1800" dirty="0" err="1">
                <a:effectLst/>
                <a:latin typeface="Calibri" panose="020F0502020204030204" pitchFamily="34" charset="0"/>
                <a:ea typeface="Calibri" panose="020F0502020204030204" pitchFamily="34" charset="0"/>
                <a:cs typeface="Arial" panose="020B0604020202020204" pitchFamily="34" charset="0"/>
              </a:rPr>
              <a:t>XGBoost</a:t>
            </a:r>
            <a:r>
              <a:rPr lang="fr-FR" sz="1800" dirty="0">
                <a:effectLst/>
                <a:latin typeface="Calibri" panose="020F0502020204030204" pitchFamily="34" charset="0"/>
                <a:ea typeface="Calibri" panose="020F0502020204030204" pitchFamily="34" charset="0"/>
                <a:cs typeface="Arial" panose="020B0604020202020204" pitchFamily="34" charset="0"/>
              </a:rPr>
              <a:t>, seule l'importance des variables est triée ; cependant, il est impossible de mesurer la direction et le niveau d'influence des variables sur les résultats.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18</a:t>
            </a:fld>
            <a:endParaRPr lang="fr-FR"/>
          </a:p>
        </p:txBody>
      </p:sp>
    </p:spTree>
    <p:extLst>
      <p:ext uri="{BB962C8B-B14F-4D97-AF65-F5344CB8AC3E}">
        <p14:creationId xmlns:p14="http://schemas.microsoft.com/office/powerpoint/2010/main" val="54210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C </a:t>
            </a:r>
            <a:r>
              <a:rPr lang="en-GB" dirty="0" err="1"/>
              <a:t>est</a:t>
            </a:r>
            <a:r>
              <a:rPr lang="en-GB" dirty="0"/>
              <a:t> </a:t>
            </a:r>
            <a:r>
              <a:rPr lang="en-GB" dirty="0" err="1"/>
              <a:t>pq</a:t>
            </a:r>
            <a:r>
              <a:rPr lang="en-GB" dirty="0"/>
              <a:t> on a envisage d </a:t>
            </a:r>
            <a:r>
              <a:rPr lang="en-GB" dirty="0" err="1"/>
              <a:t>autre</a:t>
            </a:r>
            <a:r>
              <a:rPr lang="en-GB" dirty="0"/>
              <a:t> </a:t>
            </a:r>
            <a:r>
              <a:rPr lang="en-GB" dirty="0" err="1"/>
              <a:t>metrique</a:t>
            </a:r>
            <a:r>
              <a:rPr lang="en-GB" dirty="0"/>
              <a:t> </a:t>
            </a:r>
            <a:r>
              <a:rPr lang="en-GB" dirty="0" err="1"/>
              <a:t>telque</a:t>
            </a:r>
            <a:r>
              <a:rPr lang="en-GB" dirty="0"/>
              <a:t>  la SHAP.</a:t>
            </a:r>
          </a:p>
          <a:p>
            <a:r>
              <a:rPr lang="fr-FR" sz="1800" dirty="0">
                <a:effectLst/>
                <a:latin typeface="Calibri" panose="020F0502020204030204" pitchFamily="34" charset="0"/>
                <a:ea typeface="Calibri" panose="020F0502020204030204" pitchFamily="34" charset="0"/>
                <a:cs typeface="Arial" panose="020B0604020202020204" pitchFamily="34" charset="0"/>
              </a:rPr>
              <a:t>fournit une explication plus détaillée de la contribution de chaque caractéristique en considérant l'interaction des caractéristiques entre elles.</a:t>
            </a:r>
            <a:r>
              <a:rPr lang="en-GB" sz="1800" dirty="0">
                <a:effectLst/>
                <a:latin typeface="Calibri" panose="020F0502020204030204" pitchFamily="34" charset="0"/>
                <a:ea typeface="Calibri" panose="020F0502020204030204" pitchFamily="34" charset="0"/>
                <a:cs typeface="Arial" panose="020B0604020202020204" pitchFamily="34" charset="0"/>
              </a:rPr>
              <a:t> Et </a:t>
            </a:r>
            <a:r>
              <a:rPr lang="en-GB" sz="1800" dirty="0" err="1">
                <a:effectLst/>
                <a:latin typeface="Calibri" panose="020F0502020204030204" pitchFamily="34" charset="0"/>
                <a:ea typeface="Calibri" panose="020F0502020204030204" pitchFamily="34" charset="0"/>
                <a:cs typeface="Arial" panose="020B0604020202020204" pitchFamily="34" charset="0"/>
              </a:rPr>
              <a:t>egalement</a:t>
            </a: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err="1">
                <a:effectLst/>
                <a:latin typeface="Calibri" panose="020F0502020204030204" pitchFamily="34" charset="0"/>
                <a:ea typeface="Calibri" panose="020F0502020204030204" pitchFamily="34" charset="0"/>
                <a:cs typeface="Arial" panose="020B0604020202020204" pitchFamily="34" charset="0"/>
              </a:rPr>
              <a:t>donnes</a:t>
            </a:r>
            <a:r>
              <a:rPr lang="en-GB" sz="1800" dirty="0">
                <a:effectLst/>
                <a:latin typeface="Calibri" panose="020F0502020204030204" pitchFamily="34" charset="0"/>
                <a:ea typeface="Calibri" panose="020F0502020204030204" pitchFamily="34" charset="0"/>
                <a:cs typeface="Arial" panose="020B0604020202020204" pitchFamily="34" charset="0"/>
              </a:rPr>
              <a:t> des explications </a:t>
            </a:r>
            <a:r>
              <a:rPr lang="en-GB" sz="1800" dirty="0" err="1">
                <a:effectLst/>
                <a:latin typeface="Calibri" panose="020F0502020204030204" pitchFamily="34" charset="0"/>
                <a:ea typeface="Calibri" panose="020F0502020204030204" pitchFamily="34" charset="0"/>
                <a:cs typeface="Arial" panose="020B0604020202020204" pitchFamily="34" charset="0"/>
              </a:rPr>
              <a:t>individualisé</a:t>
            </a:r>
            <a:r>
              <a:rPr lang="en-GB" sz="1800" dirty="0">
                <a:effectLst/>
                <a:latin typeface="Calibri" panose="020F0502020204030204" pitchFamily="34" charset="0"/>
                <a:ea typeface="Calibri" panose="020F0502020204030204" pitchFamily="34" charset="0"/>
                <a:cs typeface="Arial" panose="020B0604020202020204" pitchFamily="34" charset="0"/>
              </a:rPr>
              <a:t> par </a:t>
            </a:r>
            <a:r>
              <a:rPr lang="en-GB" sz="1800" dirty="0" err="1">
                <a:effectLst/>
                <a:latin typeface="Calibri" panose="020F0502020204030204" pitchFamily="34" charset="0"/>
                <a:ea typeface="Calibri" panose="020F0502020204030204" pitchFamily="34" charset="0"/>
                <a:cs typeface="Arial" panose="020B0604020202020204" pitchFamily="34" charset="0"/>
              </a:rPr>
              <a:t>chaque</a:t>
            </a:r>
            <a:r>
              <a:rPr lang="en-GB" sz="1800" dirty="0">
                <a:effectLst/>
                <a:latin typeface="Calibri" panose="020F0502020204030204" pitchFamily="34" charset="0"/>
                <a:ea typeface="Calibri" panose="020F0502020204030204" pitchFamily="34" charset="0"/>
                <a:cs typeface="Arial" panose="020B0604020202020204" pitchFamily="34" charset="0"/>
              </a:rPr>
              <a:t> patient.</a:t>
            </a:r>
          </a:p>
          <a:p>
            <a:r>
              <a:rPr lang="en-GB" sz="1800" dirty="0" err="1">
                <a:effectLst/>
                <a:latin typeface="Calibri" panose="020F0502020204030204" pitchFamily="34" charset="0"/>
                <a:cs typeface="Arial" panose="020B0604020202020204" pitchFamily="34" charset="0"/>
              </a:rPr>
              <a:t>Ainsi</a:t>
            </a:r>
            <a:r>
              <a:rPr lang="en-GB" sz="1800" dirty="0">
                <a:effectLst/>
                <a:latin typeface="Calibri" panose="020F0502020204030204" pitchFamily="34" charset="0"/>
                <a:cs typeface="Arial" panose="020B0604020202020204" pitchFamily="34" charset="0"/>
              </a:rPr>
              <a:t> </a:t>
            </a:r>
            <a:r>
              <a:rPr lang="fr-FR" sz="1800" dirty="0">
                <a:effectLst/>
                <a:latin typeface="Calibri" panose="020F0502020204030204" pitchFamily="34" charset="0"/>
                <a:ea typeface="Calibri" panose="020F0502020204030204" pitchFamily="34" charset="0"/>
                <a:cs typeface="Arial" panose="020B0604020202020204" pitchFamily="34" charset="0"/>
              </a:rPr>
              <a:t>on a  </a:t>
            </a:r>
            <a:r>
              <a:rPr lang="fr-FR" sz="1800" dirty="0" err="1">
                <a:effectLst/>
                <a:latin typeface="Calibri" panose="020F0502020204030204" pitchFamily="34" charset="0"/>
                <a:ea typeface="Calibri" panose="020F0502020204030204" pitchFamily="34" charset="0"/>
                <a:cs typeface="Arial" panose="020B0604020202020204" pitchFamily="34" charset="0"/>
              </a:rPr>
              <a:t>representé</a:t>
            </a:r>
            <a:r>
              <a:rPr lang="fr-FR" sz="1800" dirty="0">
                <a:effectLst/>
                <a:latin typeface="Calibri" panose="020F0502020204030204" pitchFamily="34" charset="0"/>
                <a:ea typeface="Calibri" panose="020F0502020204030204" pitchFamily="34" charset="0"/>
                <a:cs typeface="Arial" panose="020B0604020202020204" pitchFamily="34" charset="0"/>
              </a:rPr>
              <a:t> l'importance des facteurs pour chaque individu de notre ensemble de données.</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Chaque patient a un point sur chaque ligne. La position x du point représente l'impact de cette caractéristique sur la prédiction du modèle pour le patient, et la couleur du point représente la valeur de cette caractéristique pour le patient. Le rouge représente une valeur de caractéristique plus élevée, et le bleu une valeur de caractéristique plus faible. Les points qui ne tiennent pas sur la ligne s'empilent pour montrer la densité. Comme le modèle </a:t>
            </a:r>
            <a:r>
              <a:rPr lang="fr-FR" sz="1800" dirty="0" err="1">
                <a:effectLst/>
                <a:latin typeface="Calibri" panose="020F0502020204030204" pitchFamily="34" charset="0"/>
                <a:ea typeface="Calibri" panose="020F0502020204030204" pitchFamily="34" charset="0"/>
                <a:cs typeface="Arial" panose="020B0604020202020204" pitchFamily="34" charset="0"/>
              </a:rPr>
              <a:t>XGBoost</a:t>
            </a:r>
            <a:r>
              <a:rPr lang="fr-FR" sz="1800" dirty="0">
                <a:effectLst/>
                <a:latin typeface="Calibri" panose="020F0502020204030204" pitchFamily="34" charset="0"/>
                <a:ea typeface="Calibri" panose="020F0502020204030204" pitchFamily="34" charset="0"/>
                <a:cs typeface="Arial" panose="020B0604020202020204" pitchFamily="34" charset="0"/>
              </a:rPr>
              <a:t> a une perte logistique, l'axe des x a des unités de log-</a:t>
            </a:r>
            <a:r>
              <a:rPr lang="fr-FR" sz="1800" dirty="0" err="1">
                <a:effectLst/>
                <a:latin typeface="Calibri" panose="020F0502020204030204" pitchFamily="34" charset="0"/>
                <a:ea typeface="Calibri" panose="020F0502020204030204" pitchFamily="34" charset="0"/>
                <a:cs typeface="Arial" panose="020B0604020202020204" pitchFamily="34" charset="0"/>
              </a:rPr>
              <a:t>odds</a:t>
            </a:r>
            <a:r>
              <a:rPr lang="fr-FR" sz="1800" dirty="0">
                <a:effectLst/>
                <a:latin typeface="Calibri" panose="020F0502020204030204" pitchFamily="34" charset="0"/>
                <a:ea typeface="Calibri" panose="020F0502020204030204" pitchFamily="34" charset="0"/>
                <a:cs typeface="Arial" panose="020B0604020202020204" pitchFamily="34" charset="0"/>
              </a:rPr>
              <a:t> (</a:t>
            </a:r>
            <a:r>
              <a:rPr lang="fr-FR" sz="1800" dirty="0" err="1">
                <a:effectLst/>
                <a:latin typeface="Calibri" panose="020F0502020204030204" pitchFamily="34" charset="0"/>
                <a:ea typeface="Calibri" panose="020F0502020204030204" pitchFamily="34" charset="0"/>
                <a:cs typeface="Arial" panose="020B0604020202020204" pitchFamily="34" charset="0"/>
              </a:rPr>
              <a:t>Tree</a:t>
            </a:r>
            <a:r>
              <a:rPr lang="fr-FR" sz="1800" dirty="0">
                <a:effectLst/>
                <a:latin typeface="Calibri" panose="020F0502020204030204" pitchFamily="34" charset="0"/>
                <a:ea typeface="Calibri" panose="020F0502020204030204" pitchFamily="34" charset="0"/>
                <a:cs typeface="Arial" panose="020B0604020202020204" pitchFamily="34" charset="0"/>
              </a:rPr>
              <a:t> SHAP explique le changement de la marge de sortie du modèle).</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La contribution de chaque caractéristique de chaque patient au modèle est présentée par un point. Plus la valeur SHAP d'une caractéristique est élevée, plus le risque de Rétinopathie est important. Les caractéristiques sont triées par moyenne (|</a:t>
            </a:r>
            <a:r>
              <a:rPr lang="fr-FR" sz="1800" dirty="0" err="1">
                <a:effectLst/>
                <a:latin typeface="Calibri" panose="020F0502020204030204" pitchFamily="34" charset="0"/>
                <a:ea typeface="Calibri" panose="020F0502020204030204" pitchFamily="34" charset="0"/>
                <a:cs typeface="Arial" panose="020B0604020202020204" pitchFamily="34" charset="0"/>
              </a:rPr>
              <a:t>Tree</a:t>
            </a:r>
            <a:r>
              <a:rPr lang="fr-FR" sz="1800" dirty="0">
                <a:effectLst/>
                <a:latin typeface="Calibri" panose="020F0502020204030204" pitchFamily="34" charset="0"/>
                <a:ea typeface="Calibri" panose="020F0502020204030204" pitchFamily="34" charset="0"/>
                <a:cs typeface="Arial" panose="020B0604020202020204" pitchFamily="34" charset="0"/>
              </a:rPr>
              <a:t> SHAP|).</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nous voyons la caractéristique « Durée de non suivi »  comme le prédicteur le plus fort </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Bien que la « Durée de diabète » n'est pas la caractéristique la plus importante au niveau de l’échantillon de test, elle est l’un des facteurs de risque majeur de la rétinopathie pour un sous-ensemble de clients du fait qu’elle présente des valeurs SHAP notablement importantes.</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 Aussi, la coloration en fonction de la valeur de la caractéristique nous montre des tendances telles que le fait d’avoir des durées de non suivi- courte réduit les chances de développer la complication.</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19</a:t>
            </a:fld>
            <a:endParaRPr lang="fr-FR"/>
          </a:p>
        </p:txBody>
      </p:sp>
    </p:spTree>
    <p:extLst>
      <p:ext uri="{BB962C8B-B14F-4D97-AF65-F5344CB8AC3E}">
        <p14:creationId xmlns:p14="http://schemas.microsoft.com/office/powerpoint/2010/main" val="395765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Bonjour à </a:t>
            </a:r>
            <a:r>
              <a:rPr lang="en-GB" sz="1800" dirty="0" err="1">
                <a:effectLst/>
                <a:latin typeface="Calibri" panose="020F0502020204030204" pitchFamily="34" charset="0"/>
              </a:rPr>
              <a:t>tous</a:t>
            </a:r>
            <a:r>
              <a:rPr lang="en-GB" sz="1800" dirty="0">
                <a:effectLst/>
                <a:latin typeface="Calibri" panose="020F0502020204030204" pitchFamily="34" charset="0"/>
              </a:rPr>
              <a:t>  ,</a:t>
            </a:r>
          </a:p>
          <a:p>
            <a:pPr marL="0" marR="0">
              <a:spcBef>
                <a:spcPts val="0"/>
              </a:spcBef>
              <a:spcAft>
                <a:spcPts val="0"/>
              </a:spcAft>
            </a:pPr>
            <a:r>
              <a:rPr lang="en-GB" sz="1800" dirty="0" err="1">
                <a:effectLst/>
                <a:latin typeface="Calibri" panose="020F0502020204030204" pitchFamily="34" charset="0"/>
              </a:rPr>
              <a:t>aujourd'hui</a:t>
            </a:r>
            <a:r>
              <a:rPr lang="en-GB" sz="1800" dirty="0">
                <a:effectLst/>
                <a:latin typeface="Calibri" panose="020F0502020204030204" pitchFamily="34" charset="0"/>
              </a:rPr>
              <a:t> j </a:t>
            </a:r>
            <a:r>
              <a:rPr lang="en-GB" sz="1800" dirty="0" err="1">
                <a:effectLst/>
                <a:latin typeface="Calibri" panose="020F0502020204030204" pitchFamily="34" charset="0"/>
              </a:rPr>
              <a:t>aimerai</a:t>
            </a:r>
            <a:r>
              <a:rPr lang="en-GB" sz="1800" dirty="0">
                <a:effectLst/>
                <a:latin typeface="Calibri" panose="020F0502020204030204" pitchFamily="34" charset="0"/>
              </a:rPr>
              <a:t> </a:t>
            </a:r>
            <a:r>
              <a:rPr lang="en-GB" sz="1800" dirty="0" err="1">
                <a:effectLst/>
                <a:latin typeface="Calibri" panose="020F0502020204030204" pitchFamily="34" charset="0"/>
              </a:rPr>
              <a:t>vous</a:t>
            </a:r>
            <a:r>
              <a:rPr lang="en-GB" sz="1800" dirty="0">
                <a:effectLst/>
                <a:latin typeface="Calibri" panose="020F0502020204030204" pitchFamily="34" charset="0"/>
              </a:rPr>
              <a:t> </a:t>
            </a:r>
            <a:r>
              <a:rPr lang="en-GB" sz="1800" dirty="0" err="1">
                <a:effectLst/>
                <a:latin typeface="Calibri" panose="020F0502020204030204" pitchFamily="34" charset="0"/>
              </a:rPr>
              <a:t>parler</a:t>
            </a:r>
            <a:r>
              <a:rPr lang="en-GB" sz="1800" dirty="0">
                <a:effectLst/>
                <a:latin typeface="Calibri" panose="020F0502020204030204" pitchFamily="34" charset="0"/>
              </a:rPr>
              <a:t> de dernier </a:t>
            </a:r>
            <a:r>
              <a:rPr lang="en-GB" sz="1800" dirty="0" err="1">
                <a:effectLst/>
                <a:latin typeface="Calibri" panose="020F0502020204030204" pitchFamily="34" charset="0"/>
              </a:rPr>
              <a:t>progré</a:t>
            </a:r>
            <a:r>
              <a:rPr lang="en-GB" sz="1800" dirty="0">
                <a:effectLst/>
                <a:latin typeface="Calibri" panose="020F0502020204030204" pitchFamily="34" charset="0"/>
              </a:rPr>
              <a:t> de </a:t>
            </a:r>
            <a:r>
              <a:rPr lang="en-GB" sz="1800" dirty="0" err="1">
                <a:effectLst/>
                <a:latin typeface="Calibri" panose="020F0502020204030204" pitchFamily="34" charset="0"/>
              </a:rPr>
              <a:t>mon</a:t>
            </a:r>
            <a:r>
              <a:rPr lang="en-GB" sz="1800" dirty="0">
                <a:effectLst/>
                <a:latin typeface="Calibri" panose="020F0502020204030204" pitchFamily="34" charset="0"/>
              </a:rPr>
              <a:t> </a:t>
            </a:r>
            <a:r>
              <a:rPr lang="en-GB" sz="1800" dirty="0" err="1">
                <a:effectLst/>
                <a:latin typeface="Calibri" panose="020F0502020204030204" pitchFamily="34" charset="0"/>
              </a:rPr>
              <a:t>projet</a:t>
            </a:r>
            <a:r>
              <a:rPr lang="en-GB" sz="1800" dirty="0">
                <a:effectLst/>
                <a:latin typeface="Calibri" panose="020F0502020204030204" pitchFamily="34" charset="0"/>
              </a:rPr>
              <a:t> </a:t>
            </a:r>
            <a:r>
              <a:rPr lang="en-GB" sz="1800" dirty="0" err="1">
                <a:effectLst/>
                <a:latin typeface="Calibri" panose="020F0502020204030204" pitchFamily="34" charset="0"/>
              </a:rPr>
              <a:t>portant</a:t>
            </a:r>
            <a:r>
              <a:rPr lang="en-GB" sz="1800" dirty="0">
                <a:effectLst/>
                <a:latin typeface="Calibri" panose="020F0502020204030204" pitchFamily="34" charset="0"/>
              </a:rPr>
              <a:t> la </a:t>
            </a:r>
            <a:r>
              <a:rPr lang="en-GB" sz="1800" dirty="0" err="1">
                <a:effectLst/>
                <a:latin typeface="Calibri" panose="020F0502020204030204" pitchFamily="34" charset="0"/>
              </a:rPr>
              <a:t>prédiction</a:t>
            </a:r>
            <a:r>
              <a:rPr lang="en-GB" sz="1800" dirty="0">
                <a:effectLst/>
                <a:latin typeface="Calibri" panose="020F0502020204030204" pitchFamily="34" charset="0"/>
              </a:rPr>
              <a:t> et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de la </a:t>
            </a:r>
            <a:r>
              <a:rPr lang="en-GB" sz="1800" dirty="0" err="1">
                <a:effectLst/>
                <a:latin typeface="Calibri" panose="020F0502020204030204" pitchFamily="34" charset="0"/>
              </a:rPr>
              <a:t>rétinopathie</a:t>
            </a:r>
            <a:r>
              <a:rPr lang="en-GB" sz="1800" dirty="0">
                <a:effectLst/>
                <a:latin typeface="Calibri" panose="020F0502020204030204" pitchFamily="34" charset="0"/>
              </a:rPr>
              <a:t> </a:t>
            </a:r>
            <a:r>
              <a:rPr lang="en-GB" sz="1800" dirty="0" err="1">
                <a:effectLst/>
                <a:latin typeface="Calibri" panose="020F0502020204030204" pitchFamily="34" charset="0"/>
              </a:rPr>
              <a:t>diabétique</a:t>
            </a:r>
            <a:r>
              <a:rPr lang="en-GB" sz="1800" dirty="0">
                <a:effectLst/>
                <a:latin typeface="Calibri" panose="020F0502020204030204" pitchFamily="34" charset="0"/>
              </a:rPr>
              <a:t>. </a:t>
            </a:r>
          </a:p>
          <a:p>
            <a:pPr marL="0" marR="0">
              <a:spcBef>
                <a:spcPts val="0"/>
              </a:spcBef>
              <a:spcAft>
                <a:spcPts val="0"/>
              </a:spcAft>
            </a:pPr>
            <a:endParaRPr lang="en-GB" sz="1800" dirty="0">
              <a:effectLst/>
              <a:latin typeface="Calibri" panose="020F0502020204030204" pitchFamily="34" charset="0"/>
            </a:endParaRPr>
          </a:p>
          <a:p>
            <a:pPr marL="0" marR="0">
              <a:spcBef>
                <a:spcPts val="0"/>
              </a:spcBef>
              <a:spcAft>
                <a:spcPts val="0"/>
              </a:spcAft>
            </a:pPr>
            <a:r>
              <a:rPr lang="en-GB" sz="1800" dirty="0" err="1">
                <a:effectLst/>
                <a:latin typeface="Calibri" panose="020F0502020204030204" pitchFamily="34" charset="0"/>
              </a:rPr>
              <a:t>d'abord</a:t>
            </a:r>
            <a:r>
              <a:rPr lang="en-GB" sz="1800" dirty="0">
                <a:effectLst/>
                <a:latin typeface="Calibri" panose="020F0502020204030204" pitchFamily="34" charset="0"/>
              </a:rPr>
              <a:t> je </a:t>
            </a:r>
            <a:r>
              <a:rPr lang="en-GB" sz="1800" dirty="0" err="1">
                <a:effectLst/>
                <a:latin typeface="Calibri" panose="020F0502020204030204" pitchFamily="34" charset="0"/>
              </a:rPr>
              <a:t>vais</a:t>
            </a:r>
            <a:r>
              <a:rPr lang="en-GB" sz="1800" dirty="0">
                <a:effectLst/>
                <a:latin typeface="Calibri" panose="020F0502020204030204" pitchFamily="34" charset="0"/>
              </a:rPr>
              <a:t> </a:t>
            </a:r>
            <a:r>
              <a:rPr lang="en-GB" sz="1800" dirty="0" err="1">
                <a:effectLst/>
                <a:latin typeface="Calibri" panose="020F0502020204030204" pitchFamily="34" charset="0"/>
              </a:rPr>
              <a:t>introduire</a:t>
            </a:r>
            <a:r>
              <a:rPr lang="en-GB" sz="1800" dirty="0">
                <a:effectLst/>
                <a:latin typeface="Calibri" panose="020F0502020204030204" pitchFamily="34" charset="0"/>
              </a:rPr>
              <a:t> le </a:t>
            </a:r>
            <a:r>
              <a:rPr lang="en-GB" sz="1800" dirty="0" err="1">
                <a:effectLst/>
                <a:latin typeface="Calibri" panose="020F0502020204030204" pitchFamily="34" charset="0"/>
              </a:rPr>
              <a:t>contexte</a:t>
            </a:r>
            <a:r>
              <a:rPr lang="en-GB" sz="1800" dirty="0">
                <a:effectLst/>
                <a:latin typeface="Calibri" panose="020F0502020204030204" pitchFamily="34" charset="0"/>
              </a:rPr>
              <a:t> de </a:t>
            </a:r>
            <a:r>
              <a:rPr lang="en-GB" sz="1800" dirty="0" err="1">
                <a:effectLst/>
                <a:latin typeface="Calibri" panose="020F0502020204030204" pitchFamily="34" charset="0"/>
              </a:rPr>
              <a:t>cette</a:t>
            </a:r>
            <a:r>
              <a:rPr lang="en-GB" sz="1800" dirty="0">
                <a:effectLst/>
                <a:latin typeface="Calibri" panose="020F0502020204030204" pitchFamily="34" charset="0"/>
              </a:rPr>
              <a:t> mission,  ensuite presenter les </a:t>
            </a:r>
            <a:r>
              <a:rPr lang="en-GB" sz="1800" dirty="0" err="1">
                <a:effectLst/>
                <a:latin typeface="Calibri" panose="020F0502020204030204" pitchFamily="34" charset="0"/>
              </a:rPr>
              <a:t>données</a:t>
            </a:r>
            <a:r>
              <a:rPr lang="en-GB" sz="1800" dirty="0">
                <a:effectLst/>
                <a:latin typeface="Calibri" panose="020F0502020204030204" pitchFamily="34" charset="0"/>
              </a:rPr>
              <a:t> , explorer  les </a:t>
            </a:r>
            <a:r>
              <a:rPr lang="en-GB" sz="1800" dirty="0" err="1">
                <a:effectLst/>
                <a:latin typeface="Calibri" panose="020F0502020204030204" pitchFamily="34" charset="0"/>
              </a:rPr>
              <a:t>résultats</a:t>
            </a:r>
            <a:r>
              <a:rPr lang="en-GB" sz="1800" dirty="0">
                <a:effectLst/>
                <a:latin typeface="Calibri" panose="020F0502020204030204" pitchFamily="34" charset="0"/>
              </a:rPr>
              <a:t> de prediction de deux </a:t>
            </a:r>
            <a:r>
              <a:rPr lang="en-GB" sz="1800" dirty="0" err="1">
                <a:effectLst/>
                <a:latin typeface="Calibri" panose="020F0502020204030204" pitchFamily="34" charset="0"/>
              </a:rPr>
              <a:t>modele</a:t>
            </a:r>
            <a:r>
              <a:rPr lang="en-GB" sz="1800" dirty="0">
                <a:effectLst/>
                <a:latin typeface="Calibri" panose="020F0502020204030204" pitchFamily="34" charset="0"/>
              </a:rPr>
              <a:t> </a:t>
            </a:r>
            <a:r>
              <a:rPr lang="en-GB" sz="1800" dirty="0" err="1">
                <a:effectLst/>
                <a:latin typeface="Calibri" panose="020F0502020204030204" pitchFamily="34" charset="0"/>
              </a:rPr>
              <a:t>entrainée</a:t>
            </a:r>
            <a:r>
              <a:rPr lang="en-GB" sz="1800" dirty="0">
                <a:effectLst/>
                <a:latin typeface="Calibri" panose="020F0502020204030204" pitchFamily="34" charset="0"/>
              </a:rPr>
              <a:t> </a:t>
            </a:r>
            <a:r>
              <a:rPr lang="en-GB" sz="1800" dirty="0" err="1">
                <a:effectLst/>
                <a:latin typeface="Calibri" panose="020F0502020204030204" pitchFamily="34" charset="0"/>
              </a:rPr>
              <a:t>differement</a:t>
            </a:r>
            <a:r>
              <a:rPr lang="en-GB" sz="1800" dirty="0">
                <a:effectLst/>
                <a:latin typeface="Calibri" panose="020F0502020204030204" pitchFamily="34" charset="0"/>
              </a:rPr>
              <a:t> , pour </a:t>
            </a:r>
            <a:r>
              <a:rPr lang="en-GB" sz="1800" dirty="0" err="1">
                <a:effectLst/>
                <a:latin typeface="Calibri" panose="020F0502020204030204" pitchFamily="34" charset="0"/>
              </a:rPr>
              <a:t>conclure</a:t>
            </a:r>
            <a:r>
              <a:rPr lang="en-GB" sz="1800" dirty="0">
                <a:effectLst/>
                <a:latin typeface="Calibri" panose="020F0502020204030204" pitchFamily="34" charset="0"/>
              </a:rPr>
              <a:t> sur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et </a:t>
            </a:r>
            <a:r>
              <a:rPr lang="en-GB" sz="1800" dirty="0" err="1">
                <a:effectLst/>
                <a:latin typeface="Calibri" panose="020F0502020204030204" pitchFamily="34" charset="0"/>
              </a:rPr>
              <a:t>finir</a:t>
            </a:r>
            <a:r>
              <a:rPr lang="en-GB" sz="1800" dirty="0">
                <a:effectLst/>
                <a:latin typeface="Calibri" panose="020F0502020204030204" pitchFamily="34" charset="0"/>
              </a:rPr>
              <a:t> par </a:t>
            </a:r>
            <a:r>
              <a:rPr lang="en-GB" sz="1800" dirty="0" err="1">
                <a:effectLst/>
                <a:latin typeface="Calibri" panose="020F0502020204030204" pitchFamily="34" charset="0"/>
              </a:rPr>
              <a:t>une</a:t>
            </a:r>
            <a:r>
              <a:rPr lang="en-GB" sz="1800" dirty="0">
                <a:effectLst/>
                <a:latin typeface="Calibri" panose="020F0502020204030204" pitchFamily="34" charset="0"/>
              </a:rPr>
              <a:t> conclusion . </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3</a:t>
            </a:fld>
            <a:endParaRPr lang="fr-FR"/>
          </a:p>
        </p:txBody>
      </p:sp>
    </p:spTree>
    <p:extLst>
      <p:ext uri="{BB962C8B-B14F-4D97-AF65-F5344CB8AC3E}">
        <p14:creationId xmlns:p14="http://schemas.microsoft.com/office/powerpoint/2010/main" val="267319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Bonjour à </a:t>
            </a:r>
            <a:r>
              <a:rPr lang="en-GB" sz="1800" dirty="0" err="1">
                <a:effectLst/>
                <a:latin typeface="Calibri" panose="020F0502020204030204" pitchFamily="34" charset="0"/>
              </a:rPr>
              <a:t>tous</a:t>
            </a:r>
            <a:r>
              <a:rPr lang="en-GB" sz="1800" dirty="0">
                <a:effectLst/>
                <a:latin typeface="Calibri" panose="020F0502020204030204" pitchFamily="34" charset="0"/>
              </a:rPr>
              <a:t>  ,</a:t>
            </a:r>
          </a:p>
          <a:p>
            <a:pPr marL="0" marR="0">
              <a:spcBef>
                <a:spcPts val="0"/>
              </a:spcBef>
              <a:spcAft>
                <a:spcPts val="0"/>
              </a:spcAft>
            </a:pPr>
            <a:r>
              <a:rPr lang="en-GB" sz="1800" dirty="0" err="1">
                <a:effectLst/>
                <a:latin typeface="Calibri" panose="020F0502020204030204" pitchFamily="34" charset="0"/>
              </a:rPr>
              <a:t>aujourd'hui</a:t>
            </a:r>
            <a:r>
              <a:rPr lang="en-GB" sz="1800" dirty="0">
                <a:effectLst/>
                <a:latin typeface="Calibri" panose="020F0502020204030204" pitchFamily="34" charset="0"/>
              </a:rPr>
              <a:t> j </a:t>
            </a:r>
            <a:r>
              <a:rPr lang="en-GB" sz="1800" dirty="0" err="1">
                <a:effectLst/>
                <a:latin typeface="Calibri" panose="020F0502020204030204" pitchFamily="34" charset="0"/>
              </a:rPr>
              <a:t>aimerai</a:t>
            </a:r>
            <a:r>
              <a:rPr lang="en-GB" sz="1800" dirty="0">
                <a:effectLst/>
                <a:latin typeface="Calibri" panose="020F0502020204030204" pitchFamily="34" charset="0"/>
              </a:rPr>
              <a:t> </a:t>
            </a:r>
            <a:r>
              <a:rPr lang="en-GB" sz="1800" dirty="0" err="1">
                <a:effectLst/>
                <a:latin typeface="Calibri" panose="020F0502020204030204" pitchFamily="34" charset="0"/>
              </a:rPr>
              <a:t>vous</a:t>
            </a:r>
            <a:r>
              <a:rPr lang="en-GB" sz="1800" dirty="0">
                <a:effectLst/>
                <a:latin typeface="Calibri" panose="020F0502020204030204" pitchFamily="34" charset="0"/>
              </a:rPr>
              <a:t> </a:t>
            </a:r>
            <a:r>
              <a:rPr lang="en-GB" sz="1800" dirty="0" err="1">
                <a:effectLst/>
                <a:latin typeface="Calibri" panose="020F0502020204030204" pitchFamily="34" charset="0"/>
              </a:rPr>
              <a:t>parler</a:t>
            </a:r>
            <a:r>
              <a:rPr lang="en-GB" sz="1800" dirty="0">
                <a:effectLst/>
                <a:latin typeface="Calibri" panose="020F0502020204030204" pitchFamily="34" charset="0"/>
              </a:rPr>
              <a:t> de dernier </a:t>
            </a:r>
            <a:r>
              <a:rPr lang="en-GB" sz="1800" dirty="0" err="1">
                <a:effectLst/>
                <a:latin typeface="Calibri" panose="020F0502020204030204" pitchFamily="34" charset="0"/>
              </a:rPr>
              <a:t>progré</a:t>
            </a:r>
            <a:r>
              <a:rPr lang="en-GB" sz="1800" dirty="0">
                <a:effectLst/>
                <a:latin typeface="Calibri" panose="020F0502020204030204" pitchFamily="34" charset="0"/>
              </a:rPr>
              <a:t> de </a:t>
            </a:r>
            <a:r>
              <a:rPr lang="en-GB" sz="1800" dirty="0" err="1">
                <a:effectLst/>
                <a:latin typeface="Calibri" panose="020F0502020204030204" pitchFamily="34" charset="0"/>
              </a:rPr>
              <a:t>mon</a:t>
            </a:r>
            <a:r>
              <a:rPr lang="en-GB" sz="1800" dirty="0">
                <a:effectLst/>
                <a:latin typeface="Calibri" panose="020F0502020204030204" pitchFamily="34" charset="0"/>
              </a:rPr>
              <a:t> </a:t>
            </a:r>
            <a:r>
              <a:rPr lang="en-GB" sz="1800" dirty="0" err="1">
                <a:effectLst/>
                <a:latin typeface="Calibri" panose="020F0502020204030204" pitchFamily="34" charset="0"/>
              </a:rPr>
              <a:t>projet</a:t>
            </a:r>
            <a:r>
              <a:rPr lang="en-GB" sz="1800" dirty="0">
                <a:effectLst/>
                <a:latin typeface="Calibri" panose="020F0502020204030204" pitchFamily="34" charset="0"/>
              </a:rPr>
              <a:t> </a:t>
            </a:r>
            <a:r>
              <a:rPr lang="en-GB" sz="1800" dirty="0" err="1">
                <a:effectLst/>
                <a:latin typeface="Calibri" panose="020F0502020204030204" pitchFamily="34" charset="0"/>
              </a:rPr>
              <a:t>portant</a:t>
            </a:r>
            <a:r>
              <a:rPr lang="en-GB" sz="1800" dirty="0">
                <a:effectLst/>
                <a:latin typeface="Calibri" panose="020F0502020204030204" pitchFamily="34" charset="0"/>
              </a:rPr>
              <a:t> la </a:t>
            </a:r>
            <a:r>
              <a:rPr lang="en-GB" sz="1800" dirty="0" err="1">
                <a:effectLst/>
                <a:latin typeface="Calibri" panose="020F0502020204030204" pitchFamily="34" charset="0"/>
              </a:rPr>
              <a:t>prédiction</a:t>
            </a:r>
            <a:r>
              <a:rPr lang="en-GB" sz="1800" dirty="0">
                <a:effectLst/>
                <a:latin typeface="Calibri" panose="020F0502020204030204" pitchFamily="34" charset="0"/>
              </a:rPr>
              <a:t> et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de la </a:t>
            </a:r>
            <a:r>
              <a:rPr lang="en-GB" sz="1800" dirty="0" err="1">
                <a:effectLst/>
                <a:latin typeface="Calibri" panose="020F0502020204030204" pitchFamily="34" charset="0"/>
              </a:rPr>
              <a:t>rétinopathie</a:t>
            </a:r>
            <a:r>
              <a:rPr lang="en-GB" sz="1800" dirty="0">
                <a:effectLst/>
                <a:latin typeface="Calibri" panose="020F0502020204030204" pitchFamily="34" charset="0"/>
              </a:rPr>
              <a:t> </a:t>
            </a:r>
            <a:r>
              <a:rPr lang="en-GB" sz="1800" dirty="0" err="1">
                <a:effectLst/>
                <a:latin typeface="Calibri" panose="020F0502020204030204" pitchFamily="34" charset="0"/>
              </a:rPr>
              <a:t>diabétique</a:t>
            </a:r>
            <a:r>
              <a:rPr lang="en-GB" sz="1800" dirty="0">
                <a:effectLst/>
                <a:latin typeface="Calibri" panose="020F0502020204030204" pitchFamily="34" charset="0"/>
              </a:rPr>
              <a:t>. </a:t>
            </a:r>
          </a:p>
          <a:p>
            <a:pPr marL="0" marR="0">
              <a:spcBef>
                <a:spcPts val="0"/>
              </a:spcBef>
              <a:spcAft>
                <a:spcPts val="0"/>
              </a:spcAft>
            </a:pPr>
            <a:endParaRPr lang="en-GB" sz="1800" dirty="0">
              <a:effectLst/>
              <a:latin typeface="Calibri" panose="020F0502020204030204" pitchFamily="34" charset="0"/>
            </a:endParaRPr>
          </a:p>
          <a:p>
            <a:pPr marL="0" marR="0">
              <a:spcBef>
                <a:spcPts val="0"/>
              </a:spcBef>
              <a:spcAft>
                <a:spcPts val="0"/>
              </a:spcAft>
            </a:pPr>
            <a:r>
              <a:rPr lang="en-GB" sz="1800" dirty="0" err="1">
                <a:effectLst/>
                <a:latin typeface="Calibri" panose="020F0502020204030204" pitchFamily="34" charset="0"/>
              </a:rPr>
              <a:t>d'abord</a:t>
            </a:r>
            <a:r>
              <a:rPr lang="en-GB" sz="1800" dirty="0">
                <a:effectLst/>
                <a:latin typeface="Calibri" panose="020F0502020204030204" pitchFamily="34" charset="0"/>
              </a:rPr>
              <a:t> je </a:t>
            </a:r>
            <a:r>
              <a:rPr lang="en-GB" sz="1800" dirty="0" err="1">
                <a:effectLst/>
                <a:latin typeface="Calibri" panose="020F0502020204030204" pitchFamily="34" charset="0"/>
              </a:rPr>
              <a:t>vais</a:t>
            </a:r>
            <a:r>
              <a:rPr lang="en-GB" sz="1800" dirty="0">
                <a:effectLst/>
                <a:latin typeface="Calibri" panose="020F0502020204030204" pitchFamily="34" charset="0"/>
              </a:rPr>
              <a:t> </a:t>
            </a:r>
            <a:r>
              <a:rPr lang="en-GB" sz="1800" dirty="0" err="1">
                <a:effectLst/>
                <a:latin typeface="Calibri" panose="020F0502020204030204" pitchFamily="34" charset="0"/>
              </a:rPr>
              <a:t>introduire</a:t>
            </a:r>
            <a:r>
              <a:rPr lang="en-GB" sz="1800" dirty="0">
                <a:effectLst/>
                <a:latin typeface="Calibri" panose="020F0502020204030204" pitchFamily="34" charset="0"/>
              </a:rPr>
              <a:t> le </a:t>
            </a:r>
            <a:r>
              <a:rPr lang="en-GB" sz="1800" dirty="0" err="1">
                <a:effectLst/>
                <a:latin typeface="Calibri" panose="020F0502020204030204" pitchFamily="34" charset="0"/>
              </a:rPr>
              <a:t>contexte</a:t>
            </a:r>
            <a:r>
              <a:rPr lang="en-GB" sz="1800" dirty="0">
                <a:effectLst/>
                <a:latin typeface="Calibri" panose="020F0502020204030204" pitchFamily="34" charset="0"/>
              </a:rPr>
              <a:t> de </a:t>
            </a:r>
            <a:r>
              <a:rPr lang="en-GB" sz="1800" dirty="0" err="1">
                <a:effectLst/>
                <a:latin typeface="Calibri" panose="020F0502020204030204" pitchFamily="34" charset="0"/>
              </a:rPr>
              <a:t>cette</a:t>
            </a:r>
            <a:r>
              <a:rPr lang="en-GB" sz="1800" dirty="0">
                <a:effectLst/>
                <a:latin typeface="Calibri" panose="020F0502020204030204" pitchFamily="34" charset="0"/>
              </a:rPr>
              <a:t> mission,  ensuite presenter les </a:t>
            </a:r>
            <a:r>
              <a:rPr lang="en-GB" sz="1800" dirty="0" err="1">
                <a:effectLst/>
                <a:latin typeface="Calibri" panose="020F0502020204030204" pitchFamily="34" charset="0"/>
              </a:rPr>
              <a:t>données</a:t>
            </a:r>
            <a:r>
              <a:rPr lang="en-GB" sz="1800" dirty="0">
                <a:effectLst/>
                <a:latin typeface="Calibri" panose="020F0502020204030204" pitchFamily="34" charset="0"/>
              </a:rPr>
              <a:t> , explorer  les </a:t>
            </a:r>
            <a:r>
              <a:rPr lang="en-GB" sz="1800" dirty="0" err="1">
                <a:effectLst/>
                <a:latin typeface="Calibri" panose="020F0502020204030204" pitchFamily="34" charset="0"/>
              </a:rPr>
              <a:t>résultats</a:t>
            </a:r>
            <a:r>
              <a:rPr lang="en-GB" sz="1800" dirty="0">
                <a:effectLst/>
                <a:latin typeface="Calibri" panose="020F0502020204030204" pitchFamily="34" charset="0"/>
              </a:rPr>
              <a:t> de prediction de deux </a:t>
            </a:r>
            <a:r>
              <a:rPr lang="en-GB" sz="1800" dirty="0" err="1">
                <a:effectLst/>
                <a:latin typeface="Calibri" panose="020F0502020204030204" pitchFamily="34" charset="0"/>
              </a:rPr>
              <a:t>modele</a:t>
            </a:r>
            <a:r>
              <a:rPr lang="en-GB" sz="1800" dirty="0">
                <a:effectLst/>
                <a:latin typeface="Calibri" panose="020F0502020204030204" pitchFamily="34" charset="0"/>
              </a:rPr>
              <a:t> </a:t>
            </a:r>
            <a:r>
              <a:rPr lang="en-GB" sz="1800" dirty="0" err="1">
                <a:effectLst/>
                <a:latin typeface="Calibri" panose="020F0502020204030204" pitchFamily="34" charset="0"/>
              </a:rPr>
              <a:t>entrainée</a:t>
            </a:r>
            <a:r>
              <a:rPr lang="en-GB" sz="1800" dirty="0">
                <a:effectLst/>
                <a:latin typeface="Calibri" panose="020F0502020204030204" pitchFamily="34" charset="0"/>
              </a:rPr>
              <a:t> </a:t>
            </a:r>
            <a:r>
              <a:rPr lang="en-GB" sz="1800" dirty="0" err="1">
                <a:effectLst/>
                <a:latin typeface="Calibri" panose="020F0502020204030204" pitchFamily="34" charset="0"/>
              </a:rPr>
              <a:t>differement</a:t>
            </a:r>
            <a:r>
              <a:rPr lang="en-GB" sz="1800" dirty="0">
                <a:effectLst/>
                <a:latin typeface="Calibri" panose="020F0502020204030204" pitchFamily="34" charset="0"/>
              </a:rPr>
              <a:t> , pour </a:t>
            </a:r>
            <a:r>
              <a:rPr lang="en-GB" sz="1800" dirty="0" err="1">
                <a:effectLst/>
                <a:latin typeface="Calibri" panose="020F0502020204030204" pitchFamily="34" charset="0"/>
              </a:rPr>
              <a:t>conclure</a:t>
            </a:r>
            <a:r>
              <a:rPr lang="en-GB" sz="1800" dirty="0">
                <a:effectLst/>
                <a:latin typeface="Calibri" panose="020F0502020204030204" pitchFamily="34" charset="0"/>
              </a:rPr>
              <a:t> sur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et </a:t>
            </a:r>
            <a:r>
              <a:rPr lang="en-GB" sz="1800" dirty="0" err="1">
                <a:effectLst/>
                <a:latin typeface="Calibri" panose="020F0502020204030204" pitchFamily="34" charset="0"/>
              </a:rPr>
              <a:t>finir</a:t>
            </a:r>
            <a:r>
              <a:rPr lang="en-GB" sz="1800" dirty="0">
                <a:effectLst/>
                <a:latin typeface="Calibri" panose="020F0502020204030204" pitchFamily="34" charset="0"/>
              </a:rPr>
              <a:t> par </a:t>
            </a:r>
            <a:r>
              <a:rPr lang="en-GB" sz="1800" dirty="0" err="1">
                <a:effectLst/>
                <a:latin typeface="Calibri" panose="020F0502020204030204" pitchFamily="34" charset="0"/>
              </a:rPr>
              <a:t>une</a:t>
            </a:r>
            <a:r>
              <a:rPr lang="en-GB" sz="1800" dirty="0">
                <a:effectLst/>
                <a:latin typeface="Calibri" panose="020F0502020204030204" pitchFamily="34" charset="0"/>
              </a:rPr>
              <a:t> conclusion . </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4</a:t>
            </a:fld>
            <a:endParaRPr lang="fr-FR"/>
          </a:p>
        </p:txBody>
      </p:sp>
    </p:spTree>
    <p:extLst>
      <p:ext uri="{BB962C8B-B14F-4D97-AF65-F5344CB8AC3E}">
        <p14:creationId xmlns:p14="http://schemas.microsoft.com/office/powerpoint/2010/main" val="314280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Bonjour à </a:t>
            </a:r>
            <a:r>
              <a:rPr lang="en-GB" sz="1800" dirty="0" err="1">
                <a:effectLst/>
                <a:latin typeface="Calibri" panose="020F0502020204030204" pitchFamily="34" charset="0"/>
              </a:rPr>
              <a:t>tous</a:t>
            </a:r>
            <a:r>
              <a:rPr lang="en-GB" sz="1800" dirty="0">
                <a:effectLst/>
                <a:latin typeface="Calibri" panose="020F0502020204030204" pitchFamily="34" charset="0"/>
              </a:rPr>
              <a:t>  ,</a:t>
            </a:r>
          </a:p>
          <a:p>
            <a:pPr marL="0" marR="0">
              <a:spcBef>
                <a:spcPts val="0"/>
              </a:spcBef>
              <a:spcAft>
                <a:spcPts val="0"/>
              </a:spcAft>
            </a:pPr>
            <a:r>
              <a:rPr lang="en-GB" sz="1800" dirty="0" err="1">
                <a:effectLst/>
                <a:latin typeface="Calibri" panose="020F0502020204030204" pitchFamily="34" charset="0"/>
              </a:rPr>
              <a:t>aujourd'hui</a:t>
            </a:r>
            <a:r>
              <a:rPr lang="en-GB" sz="1800" dirty="0">
                <a:effectLst/>
                <a:latin typeface="Calibri" panose="020F0502020204030204" pitchFamily="34" charset="0"/>
              </a:rPr>
              <a:t> j </a:t>
            </a:r>
            <a:r>
              <a:rPr lang="en-GB" sz="1800" dirty="0" err="1">
                <a:effectLst/>
                <a:latin typeface="Calibri" panose="020F0502020204030204" pitchFamily="34" charset="0"/>
              </a:rPr>
              <a:t>aimerai</a:t>
            </a:r>
            <a:r>
              <a:rPr lang="en-GB" sz="1800" dirty="0">
                <a:effectLst/>
                <a:latin typeface="Calibri" panose="020F0502020204030204" pitchFamily="34" charset="0"/>
              </a:rPr>
              <a:t> </a:t>
            </a:r>
            <a:r>
              <a:rPr lang="en-GB" sz="1800" dirty="0" err="1">
                <a:effectLst/>
                <a:latin typeface="Calibri" panose="020F0502020204030204" pitchFamily="34" charset="0"/>
              </a:rPr>
              <a:t>vous</a:t>
            </a:r>
            <a:r>
              <a:rPr lang="en-GB" sz="1800" dirty="0">
                <a:effectLst/>
                <a:latin typeface="Calibri" panose="020F0502020204030204" pitchFamily="34" charset="0"/>
              </a:rPr>
              <a:t> </a:t>
            </a:r>
            <a:r>
              <a:rPr lang="en-GB" sz="1800" dirty="0" err="1">
                <a:effectLst/>
                <a:latin typeface="Calibri" panose="020F0502020204030204" pitchFamily="34" charset="0"/>
              </a:rPr>
              <a:t>parler</a:t>
            </a:r>
            <a:r>
              <a:rPr lang="en-GB" sz="1800" dirty="0">
                <a:effectLst/>
                <a:latin typeface="Calibri" panose="020F0502020204030204" pitchFamily="34" charset="0"/>
              </a:rPr>
              <a:t> de dernier </a:t>
            </a:r>
            <a:r>
              <a:rPr lang="en-GB" sz="1800" dirty="0" err="1">
                <a:effectLst/>
                <a:latin typeface="Calibri" panose="020F0502020204030204" pitchFamily="34" charset="0"/>
              </a:rPr>
              <a:t>progré</a:t>
            </a:r>
            <a:r>
              <a:rPr lang="en-GB" sz="1800" dirty="0">
                <a:effectLst/>
                <a:latin typeface="Calibri" panose="020F0502020204030204" pitchFamily="34" charset="0"/>
              </a:rPr>
              <a:t> de </a:t>
            </a:r>
            <a:r>
              <a:rPr lang="en-GB" sz="1800" dirty="0" err="1">
                <a:effectLst/>
                <a:latin typeface="Calibri" panose="020F0502020204030204" pitchFamily="34" charset="0"/>
              </a:rPr>
              <a:t>mon</a:t>
            </a:r>
            <a:r>
              <a:rPr lang="en-GB" sz="1800" dirty="0">
                <a:effectLst/>
                <a:latin typeface="Calibri" panose="020F0502020204030204" pitchFamily="34" charset="0"/>
              </a:rPr>
              <a:t> </a:t>
            </a:r>
            <a:r>
              <a:rPr lang="en-GB" sz="1800" dirty="0" err="1">
                <a:effectLst/>
                <a:latin typeface="Calibri" panose="020F0502020204030204" pitchFamily="34" charset="0"/>
              </a:rPr>
              <a:t>projet</a:t>
            </a:r>
            <a:r>
              <a:rPr lang="en-GB" sz="1800" dirty="0">
                <a:effectLst/>
                <a:latin typeface="Calibri" panose="020F0502020204030204" pitchFamily="34" charset="0"/>
              </a:rPr>
              <a:t> </a:t>
            </a:r>
            <a:r>
              <a:rPr lang="en-GB" sz="1800" dirty="0" err="1">
                <a:effectLst/>
                <a:latin typeface="Calibri" panose="020F0502020204030204" pitchFamily="34" charset="0"/>
              </a:rPr>
              <a:t>portant</a:t>
            </a:r>
            <a:r>
              <a:rPr lang="en-GB" sz="1800" dirty="0">
                <a:effectLst/>
                <a:latin typeface="Calibri" panose="020F0502020204030204" pitchFamily="34" charset="0"/>
              </a:rPr>
              <a:t> la </a:t>
            </a:r>
            <a:r>
              <a:rPr lang="en-GB" sz="1800" dirty="0" err="1">
                <a:effectLst/>
                <a:latin typeface="Calibri" panose="020F0502020204030204" pitchFamily="34" charset="0"/>
              </a:rPr>
              <a:t>prédiction</a:t>
            </a:r>
            <a:r>
              <a:rPr lang="en-GB" sz="1800" dirty="0">
                <a:effectLst/>
                <a:latin typeface="Calibri" panose="020F0502020204030204" pitchFamily="34" charset="0"/>
              </a:rPr>
              <a:t> et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de la </a:t>
            </a:r>
            <a:r>
              <a:rPr lang="en-GB" sz="1800" dirty="0" err="1">
                <a:effectLst/>
                <a:latin typeface="Calibri" panose="020F0502020204030204" pitchFamily="34" charset="0"/>
              </a:rPr>
              <a:t>rétinopathie</a:t>
            </a:r>
            <a:r>
              <a:rPr lang="en-GB" sz="1800" dirty="0">
                <a:effectLst/>
                <a:latin typeface="Calibri" panose="020F0502020204030204" pitchFamily="34" charset="0"/>
              </a:rPr>
              <a:t> </a:t>
            </a:r>
            <a:r>
              <a:rPr lang="en-GB" sz="1800" dirty="0" err="1">
                <a:effectLst/>
                <a:latin typeface="Calibri" panose="020F0502020204030204" pitchFamily="34" charset="0"/>
              </a:rPr>
              <a:t>diabétique</a:t>
            </a:r>
            <a:r>
              <a:rPr lang="en-GB" sz="1800" dirty="0">
                <a:effectLst/>
                <a:latin typeface="Calibri" panose="020F0502020204030204" pitchFamily="34" charset="0"/>
              </a:rPr>
              <a:t>. </a:t>
            </a:r>
          </a:p>
          <a:p>
            <a:pPr marL="0" marR="0">
              <a:spcBef>
                <a:spcPts val="0"/>
              </a:spcBef>
              <a:spcAft>
                <a:spcPts val="0"/>
              </a:spcAft>
            </a:pPr>
            <a:endParaRPr lang="en-GB" sz="1800" dirty="0">
              <a:effectLst/>
              <a:latin typeface="Calibri" panose="020F0502020204030204" pitchFamily="34" charset="0"/>
            </a:endParaRPr>
          </a:p>
          <a:p>
            <a:pPr marL="0" marR="0">
              <a:spcBef>
                <a:spcPts val="0"/>
              </a:spcBef>
              <a:spcAft>
                <a:spcPts val="0"/>
              </a:spcAft>
            </a:pPr>
            <a:r>
              <a:rPr lang="en-GB" sz="1800" dirty="0" err="1">
                <a:effectLst/>
                <a:latin typeface="Calibri" panose="020F0502020204030204" pitchFamily="34" charset="0"/>
              </a:rPr>
              <a:t>d'abord</a:t>
            </a:r>
            <a:r>
              <a:rPr lang="en-GB" sz="1800" dirty="0">
                <a:effectLst/>
                <a:latin typeface="Calibri" panose="020F0502020204030204" pitchFamily="34" charset="0"/>
              </a:rPr>
              <a:t> je </a:t>
            </a:r>
            <a:r>
              <a:rPr lang="en-GB" sz="1800" dirty="0" err="1">
                <a:effectLst/>
                <a:latin typeface="Calibri" panose="020F0502020204030204" pitchFamily="34" charset="0"/>
              </a:rPr>
              <a:t>vais</a:t>
            </a:r>
            <a:r>
              <a:rPr lang="en-GB" sz="1800" dirty="0">
                <a:effectLst/>
                <a:latin typeface="Calibri" panose="020F0502020204030204" pitchFamily="34" charset="0"/>
              </a:rPr>
              <a:t> </a:t>
            </a:r>
            <a:r>
              <a:rPr lang="en-GB" sz="1800" dirty="0" err="1">
                <a:effectLst/>
                <a:latin typeface="Calibri" panose="020F0502020204030204" pitchFamily="34" charset="0"/>
              </a:rPr>
              <a:t>introduire</a:t>
            </a:r>
            <a:r>
              <a:rPr lang="en-GB" sz="1800" dirty="0">
                <a:effectLst/>
                <a:latin typeface="Calibri" panose="020F0502020204030204" pitchFamily="34" charset="0"/>
              </a:rPr>
              <a:t> le </a:t>
            </a:r>
            <a:r>
              <a:rPr lang="en-GB" sz="1800" dirty="0" err="1">
                <a:effectLst/>
                <a:latin typeface="Calibri" panose="020F0502020204030204" pitchFamily="34" charset="0"/>
              </a:rPr>
              <a:t>contexte</a:t>
            </a:r>
            <a:r>
              <a:rPr lang="en-GB" sz="1800" dirty="0">
                <a:effectLst/>
                <a:latin typeface="Calibri" panose="020F0502020204030204" pitchFamily="34" charset="0"/>
              </a:rPr>
              <a:t> de </a:t>
            </a:r>
            <a:r>
              <a:rPr lang="en-GB" sz="1800" dirty="0" err="1">
                <a:effectLst/>
                <a:latin typeface="Calibri" panose="020F0502020204030204" pitchFamily="34" charset="0"/>
              </a:rPr>
              <a:t>cette</a:t>
            </a:r>
            <a:r>
              <a:rPr lang="en-GB" sz="1800" dirty="0">
                <a:effectLst/>
                <a:latin typeface="Calibri" panose="020F0502020204030204" pitchFamily="34" charset="0"/>
              </a:rPr>
              <a:t> mission,  ensuite presenter les </a:t>
            </a:r>
            <a:r>
              <a:rPr lang="en-GB" sz="1800" dirty="0" err="1">
                <a:effectLst/>
                <a:latin typeface="Calibri" panose="020F0502020204030204" pitchFamily="34" charset="0"/>
              </a:rPr>
              <a:t>données</a:t>
            </a:r>
            <a:r>
              <a:rPr lang="en-GB" sz="1800" dirty="0">
                <a:effectLst/>
                <a:latin typeface="Calibri" panose="020F0502020204030204" pitchFamily="34" charset="0"/>
              </a:rPr>
              <a:t> , explorer  les </a:t>
            </a:r>
            <a:r>
              <a:rPr lang="en-GB" sz="1800" dirty="0" err="1">
                <a:effectLst/>
                <a:latin typeface="Calibri" panose="020F0502020204030204" pitchFamily="34" charset="0"/>
              </a:rPr>
              <a:t>résultats</a:t>
            </a:r>
            <a:r>
              <a:rPr lang="en-GB" sz="1800" dirty="0">
                <a:effectLst/>
                <a:latin typeface="Calibri" panose="020F0502020204030204" pitchFamily="34" charset="0"/>
              </a:rPr>
              <a:t> de prediction de deux </a:t>
            </a:r>
            <a:r>
              <a:rPr lang="en-GB" sz="1800" dirty="0" err="1">
                <a:effectLst/>
                <a:latin typeface="Calibri" panose="020F0502020204030204" pitchFamily="34" charset="0"/>
              </a:rPr>
              <a:t>modele</a:t>
            </a:r>
            <a:r>
              <a:rPr lang="en-GB" sz="1800" dirty="0">
                <a:effectLst/>
                <a:latin typeface="Calibri" panose="020F0502020204030204" pitchFamily="34" charset="0"/>
              </a:rPr>
              <a:t> </a:t>
            </a:r>
            <a:r>
              <a:rPr lang="en-GB" sz="1800" dirty="0" err="1">
                <a:effectLst/>
                <a:latin typeface="Calibri" panose="020F0502020204030204" pitchFamily="34" charset="0"/>
              </a:rPr>
              <a:t>entrainée</a:t>
            </a:r>
            <a:r>
              <a:rPr lang="en-GB" sz="1800" dirty="0">
                <a:effectLst/>
                <a:latin typeface="Calibri" panose="020F0502020204030204" pitchFamily="34" charset="0"/>
              </a:rPr>
              <a:t> </a:t>
            </a:r>
            <a:r>
              <a:rPr lang="en-GB" sz="1800" dirty="0" err="1">
                <a:effectLst/>
                <a:latin typeface="Calibri" panose="020F0502020204030204" pitchFamily="34" charset="0"/>
              </a:rPr>
              <a:t>differement</a:t>
            </a:r>
            <a:r>
              <a:rPr lang="en-GB" sz="1800" dirty="0">
                <a:effectLst/>
                <a:latin typeface="Calibri" panose="020F0502020204030204" pitchFamily="34" charset="0"/>
              </a:rPr>
              <a:t> , pour </a:t>
            </a:r>
            <a:r>
              <a:rPr lang="en-GB" sz="1800" dirty="0" err="1">
                <a:effectLst/>
                <a:latin typeface="Calibri" panose="020F0502020204030204" pitchFamily="34" charset="0"/>
              </a:rPr>
              <a:t>conclure</a:t>
            </a:r>
            <a:r>
              <a:rPr lang="en-GB" sz="1800" dirty="0">
                <a:effectLst/>
                <a:latin typeface="Calibri" panose="020F0502020204030204" pitchFamily="34" charset="0"/>
              </a:rPr>
              <a:t> sur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et </a:t>
            </a:r>
            <a:r>
              <a:rPr lang="en-GB" sz="1800" dirty="0" err="1">
                <a:effectLst/>
                <a:latin typeface="Calibri" panose="020F0502020204030204" pitchFamily="34" charset="0"/>
              </a:rPr>
              <a:t>finir</a:t>
            </a:r>
            <a:r>
              <a:rPr lang="en-GB" sz="1800" dirty="0">
                <a:effectLst/>
                <a:latin typeface="Calibri" panose="020F0502020204030204" pitchFamily="34" charset="0"/>
              </a:rPr>
              <a:t> par </a:t>
            </a:r>
            <a:r>
              <a:rPr lang="en-GB" sz="1800" dirty="0" err="1">
                <a:effectLst/>
                <a:latin typeface="Calibri" panose="020F0502020204030204" pitchFamily="34" charset="0"/>
              </a:rPr>
              <a:t>une</a:t>
            </a:r>
            <a:r>
              <a:rPr lang="en-GB" sz="1800" dirty="0">
                <a:effectLst/>
                <a:latin typeface="Calibri" panose="020F0502020204030204" pitchFamily="34" charset="0"/>
              </a:rPr>
              <a:t> conclusion . </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5</a:t>
            </a:fld>
            <a:endParaRPr lang="fr-FR"/>
          </a:p>
        </p:txBody>
      </p:sp>
    </p:spTree>
    <p:extLst>
      <p:ext uri="{BB962C8B-B14F-4D97-AF65-F5344CB8AC3E}">
        <p14:creationId xmlns:p14="http://schemas.microsoft.com/office/powerpoint/2010/main" val="341463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Bonjour à </a:t>
            </a:r>
            <a:r>
              <a:rPr lang="en-GB" sz="1800" dirty="0" err="1">
                <a:effectLst/>
                <a:latin typeface="Calibri" panose="020F0502020204030204" pitchFamily="34" charset="0"/>
              </a:rPr>
              <a:t>tous</a:t>
            </a:r>
            <a:r>
              <a:rPr lang="en-GB" sz="1800" dirty="0">
                <a:effectLst/>
                <a:latin typeface="Calibri" panose="020F0502020204030204" pitchFamily="34" charset="0"/>
              </a:rPr>
              <a:t>  ,</a:t>
            </a:r>
          </a:p>
          <a:p>
            <a:pPr marL="0" marR="0">
              <a:spcBef>
                <a:spcPts val="0"/>
              </a:spcBef>
              <a:spcAft>
                <a:spcPts val="0"/>
              </a:spcAft>
            </a:pPr>
            <a:r>
              <a:rPr lang="en-GB" sz="1800" dirty="0" err="1">
                <a:effectLst/>
                <a:latin typeface="Calibri" panose="020F0502020204030204" pitchFamily="34" charset="0"/>
              </a:rPr>
              <a:t>aujourd'hui</a:t>
            </a:r>
            <a:r>
              <a:rPr lang="en-GB" sz="1800" dirty="0">
                <a:effectLst/>
                <a:latin typeface="Calibri" panose="020F0502020204030204" pitchFamily="34" charset="0"/>
              </a:rPr>
              <a:t> j </a:t>
            </a:r>
            <a:r>
              <a:rPr lang="en-GB" sz="1800" dirty="0" err="1">
                <a:effectLst/>
                <a:latin typeface="Calibri" panose="020F0502020204030204" pitchFamily="34" charset="0"/>
              </a:rPr>
              <a:t>aimerai</a:t>
            </a:r>
            <a:r>
              <a:rPr lang="en-GB" sz="1800" dirty="0">
                <a:effectLst/>
                <a:latin typeface="Calibri" panose="020F0502020204030204" pitchFamily="34" charset="0"/>
              </a:rPr>
              <a:t> </a:t>
            </a:r>
            <a:r>
              <a:rPr lang="en-GB" sz="1800" dirty="0" err="1">
                <a:effectLst/>
                <a:latin typeface="Calibri" panose="020F0502020204030204" pitchFamily="34" charset="0"/>
              </a:rPr>
              <a:t>vous</a:t>
            </a:r>
            <a:r>
              <a:rPr lang="en-GB" sz="1800" dirty="0">
                <a:effectLst/>
                <a:latin typeface="Calibri" panose="020F0502020204030204" pitchFamily="34" charset="0"/>
              </a:rPr>
              <a:t> </a:t>
            </a:r>
            <a:r>
              <a:rPr lang="en-GB" sz="1800" dirty="0" err="1">
                <a:effectLst/>
                <a:latin typeface="Calibri" panose="020F0502020204030204" pitchFamily="34" charset="0"/>
              </a:rPr>
              <a:t>parler</a:t>
            </a:r>
            <a:r>
              <a:rPr lang="en-GB" sz="1800" dirty="0">
                <a:effectLst/>
                <a:latin typeface="Calibri" panose="020F0502020204030204" pitchFamily="34" charset="0"/>
              </a:rPr>
              <a:t> de dernier </a:t>
            </a:r>
            <a:r>
              <a:rPr lang="en-GB" sz="1800" dirty="0" err="1">
                <a:effectLst/>
                <a:latin typeface="Calibri" panose="020F0502020204030204" pitchFamily="34" charset="0"/>
              </a:rPr>
              <a:t>progré</a:t>
            </a:r>
            <a:r>
              <a:rPr lang="en-GB" sz="1800" dirty="0">
                <a:effectLst/>
                <a:latin typeface="Calibri" panose="020F0502020204030204" pitchFamily="34" charset="0"/>
              </a:rPr>
              <a:t> de </a:t>
            </a:r>
            <a:r>
              <a:rPr lang="en-GB" sz="1800" dirty="0" err="1">
                <a:effectLst/>
                <a:latin typeface="Calibri" panose="020F0502020204030204" pitchFamily="34" charset="0"/>
              </a:rPr>
              <a:t>mon</a:t>
            </a:r>
            <a:r>
              <a:rPr lang="en-GB" sz="1800" dirty="0">
                <a:effectLst/>
                <a:latin typeface="Calibri" panose="020F0502020204030204" pitchFamily="34" charset="0"/>
              </a:rPr>
              <a:t> </a:t>
            </a:r>
            <a:r>
              <a:rPr lang="en-GB" sz="1800" dirty="0" err="1">
                <a:effectLst/>
                <a:latin typeface="Calibri" panose="020F0502020204030204" pitchFamily="34" charset="0"/>
              </a:rPr>
              <a:t>projet</a:t>
            </a:r>
            <a:r>
              <a:rPr lang="en-GB" sz="1800" dirty="0">
                <a:effectLst/>
                <a:latin typeface="Calibri" panose="020F0502020204030204" pitchFamily="34" charset="0"/>
              </a:rPr>
              <a:t> </a:t>
            </a:r>
            <a:r>
              <a:rPr lang="en-GB" sz="1800" dirty="0" err="1">
                <a:effectLst/>
                <a:latin typeface="Calibri" panose="020F0502020204030204" pitchFamily="34" charset="0"/>
              </a:rPr>
              <a:t>portant</a:t>
            </a:r>
            <a:r>
              <a:rPr lang="en-GB" sz="1800" dirty="0">
                <a:effectLst/>
                <a:latin typeface="Calibri" panose="020F0502020204030204" pitchFamily="34" charset="0"/>
              </a:rPr>
              <a:t> la </a:t>
            </a:r>
            <a:r>
              <a:rPr lang="en-GB" sz="1800" dirty="0" err="1">
                <a:effectLst/>
                <a:latin typeface="Calibri" panose="020F0502020204030204" pitchFamily="34" charset="0"/>
              </a:rPr>
              <a:t>prédiction</a:t>
            </a:r>
            <a:r>
              <a:rPr lang="en-GB" sz="1800" dirty="0">
                <a:effectLst/>
                <a:latin typeface="Calibri" panose="020F0502020204030204" pitchFamily="34" charset="0"/>
              </a:rPr>
              <a:t> et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de la </a:t>
            </a:r>
            <a:r>
              <a:rPr lang="en-GB" sz="1800" dirty="0" err="1">
                <a:effectLst/>
                <a:latin typeface="Calibri" panose="020F0502020204030204" pitchFamily="34" charset="0"/>
              </a:rPr>
              <a:t>rétinopathie</a:t>
            </a:r>
            <a:r>
              <a:rPr lang="en-GB" sz="1800" dirty="0">
                <a:effectLst/>
                <a:latin typeface="Calibri" panose="020F0502020204030204" pitchFamily="34" charset="0"/>
              </a:rPr>
              <a:t> </a:t>
            </a:r>
            <a:r>
              <a:rPr lang="en-GB" sz="1800" dirty="0" err="1">
                <a:effectLst/>
                <a:latin typeface="Calibri" panose="020F0502020204030204" pitchFamily="34" charset="0"/>
              </a:rPr>
              <a:t>diabétique</a:t>
            </a:r>
            <a:r>
              <a:rPr lang="en-GB" sz="1800" dirty="0">
                <a:effectLst/>
                <a:latin typeface="Calibri" panose="020F0502020204030204" pitchFamily="34" charset="0"/>
              </a:rPr>
              <a:t>. </a:t>
            </a:r>
          </a:p>
          <a:p>
            <a:pPr marL="0" marR="0">
              <a:spcBef>
                <a:spcPts val="0"/>
              </a:spcBef>
              <a:spcAft>
                <a:spcPts val="0"/>
              </a:spcAft>
            </a:pPr>
            <a:endParaRPr lang="en-GB" sz="1800" dirty="0">
              <a:effectLst/>
              <a:latin typeface="Calibri" panose="020F0502020204030204" pitchFamily="34" charset="0"/>
            </a:endParaRPr>
          </a:p>
          <a:p>
            <a:pPr marL="0" marR="0">
              <a:spcBef>
                <a:spcPts val="0"/>
              </a:spcBef>
              <a:spcAft>
                <a:spcPts val="0"/>
              </a:spcAft>
            </a:pPr>
            <a:r>
              <a:rPr lang="en-GB" sz="1800" dirty="0" err="1">
                <a:effectLst/>
                <a:latin typeface="Calibri" panose="020F0502020204030204" pitchFamily="34" charset="0"/>
              </a:rPr>
              <a:t>d'abord</a:t>
            </a:r>
            <a:r>
              <a:rPr lang="en-GB" sz="1800" dirty="0">
                <a:effectLst/>
                <a:latin typeface="Calibri" panose="020F0502020204030204" pitchFamily="34" charset="0"/>
              </a:rPr>
              <a:t> je </a:t>
            </a:r>
            <a:r>
              <a:rPr lang="en-GB" sz="1800" dirty="0" err="1">
                <a:effectLst/>
                <a:latin typeface="Calibri" panose="020F0502020204030204" pitchFamily="34" charset="0"/>
              </a:rPr>
              <a:t>vais</a:t>
            </a:r>
            <a:r>
              <a:rPr lang="en-GB" sz="1800" dirty="0">
                <a:effectLst/>
                <a:latin typeface="Calibri" panose="020F0502020204030204" pitchFamily="34" charset="0"/>
              </a:rPr>
              <a:t> </a:t>
            </a:r>
            <a:r>
              <a:rPr lang="en-GB" sz="1800" dirty="0" err="1">
                <a:effectLst/>
                <a:latin typeface="Calibri" panose="020F0502020204030204" pitchFamily="34" charset="0"/>
              </a:rPr>
              <a:t>introduire</a:t>
            </a:r>
            <a:r>
              <a:rPr lang="en-GB" sz="1800" dirty="0">
                <a:effectLst/>
                <a:latin typeface="Calibri" panose="020F0502020204030204" pitchFamily="34" charset="0"/>
              </a:rPr>
              <a:t> le </a:t>
            </a:r>
            <a:r>
              <a:rPr lang="en-GB" sz="1800" dirty="0" err="1">
                <a:effectLst/>
                <a:latin typeface="Calibri" panose="020F0502020204030204" pitchFamily="34" charset="0"/>
              </a:rPr>
              <a:t>contexte</a:t>
            </a:r>
            <a:r>
              <a:rPr lang="en-GB" sz="1800" dirty="0">
                <a:effectLst/>
                <a:latin typeface="Calibri" panose="020F0502020204030204" pitchFamily="34" charset="0"/>
              </a:rPr>
              <a:t> de </a:t>
            </a:r>
            <a:r>
              <a:rPr lang="en-GB" sz="1800" dirty="0" err="1">
                <a:effectLst/>
                <a:latin typeface="Calibri" panose="020F0502020204030204" pitchFamily="34" charset="0"/>
              </a:rPr>
              <a:t>cette</a:t>
            </a:r>
            <a:r>
              <a:rPr lang="en-GB" sz="1800" dirty="0">
                <a:effectLst/>
                <a:latin typeface="Calibri" panose="020F0502020204030204" pitchFamily="34" charset="0"/>
              </a:rPr>
              <a:t> mission,  ensuite presenter les </a:t>
            </a:r>
            <a:r>
              <a:rPr lang="en-GB" sz="1800" dirty="0" err="1">
                <a:effectLst/>
                <a:latin typeface="Calibri" panose="020F0502020204030204" pitchFamily="34" charset="0"/>
              </a:rPr>
              <a:t>données</a:t>
            </a:r>
            <a:r>
              <a:rPr lang="en-GB" sz="1800" dirty="0">
                <a:effectLst/>
                <a:latin typeface="Calibri" panose="020F0502020204030204" pitchFamily="34" charset="0"/>
              </a:rPr>
              <a:t> , explorer  les </a:t>
            </a:r>
            <a:r>
              <a:rPr lang="en-GB" sz="1800" dirty="0" err="1">
                <a:effectLst/>
                <a:latin typeface="Calibri" panose="020F0502020204030204" pitchFamily="34" charset="0"/>
              </a:rPr>
              <a:t>résultats</a:t>
            </a:r>
            <a:r>
              <a:rPr lang="en-GB" sz="1800" dirty="0">
                <a:effectLst/>
                <a:latin typeface="Calibri" panose="020F0502020204030204" pitchFamily="34" charset="0"/>
              </a:rPr>
              <a:t> de prediction de deux </a:t>
            </a:r>
            <a:r>
              <a:rPr lang="en-GB" sz="1800" dirty="0" err="1">
                <a:effectLst/>
                <a:latin typeface="Calibri" panose="020F0502020204030204" pitchFamily="34" charset="0"/>
              </a:rPr>
              <a:t>modele</a:t>
            </a:r>
            <a:r>
              <a:rPr lang="en-GB" sz="1800" dirty="0">
                <a:effectLst/>
                <a:latin typeface="Calibri" panose="020F0502020204030204" pitchFamily="34" charset="0"/>
              </a:rPr>
              <a:t> </a:t>
            </a:r>
            <a:r>
              <a:rPr lang="en-GB" sz="1800" dirty="0" err="1">
                <a:effectLst/>
                <a:latin typeface="Calibri" panose="020F0502020204030204" pitchFamily="34" charset="0"/>
              </a:rPr>
              <a:t>entrainée</a:t>
            </a:r>
            <a:r>
              <a:rPr lang="en-GB" sz="1800" dirty="0">
                <a:effectLst/>
                <a:latin typeface="Calibri" panose="020F0502020204030204" pitchFamily="34" charset="0"/>
              </a:rPr>
              <a:t> </a:t>
            </a:r>
            <a:r>
              <a:rPr lang="en-GB" sz="1800" dirty="0" err="1">
                <a:effectLst/>
                <a:latin typeface="Calibri" panose="020F0502020204030204" pitchFamily="34" charset="0"/>
              </a:rPr>
              <a:t>differement</a:t>
            </a:r>
            <a:r>
              <a:rPr lang="en-GB" sz="1800" dirty="0">
                <a:effectLst/>
                <a:latin typeface="Calibri" panose="020F0502020204030204" pitchFamily="34" charset="0"/>
              </a:rPr>
              <a:t> , pour </a:t>
            </a:r>
            <a:r>
              <a:rPr lang="en-GB" sz="1800" dirty="0" err="1">
                <a:effectLst/>
                <a:latin typeface="Calibri" panose="020F0502020204030204" pitchFamily="34" charset="0"/>
              </a:rPr>
              <a:t>conclure</a:t>
            </a:r>
            <a:r>
              <a:rPr lang="en-GB" sz="1800" dirty="0">
                <a:effectLst/>
                <a:latin typeface="Calibri" panose="020F0502020204030204" pitchFamily="34" charset="0"/>
              </a:rPr>
              <a:t> sur les </a:t>
            </a:r>
            <a:r>
              <a:rPr lang="en-GB" sz="1800" dirty="0" err="1">
                <a:effectLst/>
                <a:latin typeface="Calibri" panose="020F0502020204030204" pitchFamily="34" charset="0"/>
              </a:rPr>
              <a:t>facteurs</a:t>
            </a:r>
            <a:r>
              <a:rPr lang="en-GB" sz="1800" dirty="0">
                <a:effectLst/>
                <a:latin typeface="Calibri" panose="020F0502020204030204" pitchFamily="34" charset="0"/>
              </a:rPr>
              <a:t> de </a:t>
            </a:r>
            <a:r>
              <a:rPr lang="en-GB" sz="1800" dirty="0" err="1">
                <a:effectLst/>
                <a:latin typeface="Calibri" panose="020F0502020204030204" pitchFamily="34" charset="0"/>
              </a:rPr>
              <a:t>risque</a:t>
            </a:r>
            <a:r>
              <a:rPr lang="en-GB" sz="1800" dirty="0">
                <a:effectLst/>
                <a:latin typeface="Calibri" panose="020F0502020204030204" pitchFamily="34" charset="0"/>
              </a:rPr>
              <a:t> et </a:t>
            </a:r>
            <a:r>
              <a:rPr lang="en-GB" sz="1800" dirty="0" err="1">
                <a:effectLst/>
                <a:latin typeface="Calibri" panose="020F0502020204030204" pitchFamily="34" charset="0"/>
              </a:rPr>
              <a:t>finir</a:t>
            </a:r>
            <a:r>
              <a:rPr lang="en-GB" sz="1800" dirty="0">
                <a:effectLst/>
                <a:latin typeface="Calibri" panose="020F0502020204030204" pitchFamily="34" charset="0"/>
              </a:rPr>
              <a:t> par </a:t>
            </a:r>
            <a:r>
              <a:rPr lang="en-GB" sz="1800" dirty="0" err="1">
                <a:effectLst/>
                <a:latin typeface="Calibri" panose="020F0502020204030204" pitchFamily="34" charset="0"/>
              </a:rPr>
              <a:t>une</a:t>
            </a:r>
            <a:r>
              <a:rPr lang="en-GB" sz="1800" dirty="0">
                <a:effectLst/>
                <a:latin typeface="Calibri" panose="020F0502020204030204" pitchFamily="34" charset="0"/>
              </a:rPr>
              <a:t> conclusion . </a:t>
            </a:r>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6</a:t>
            </a:fld>
            <a:endParaRPr lang="fr-FR"/>
          </a:p>
        </p:txBody>
      </p:sp>
    </p:spTree>
    <p:extLst>
      <p:ext uri="{BB962C8B-B14F-4D97-AF65-F5344CB8AC3E}">
        <p14:creationId xmlns:p14="http://schemas.microsoft.com/office/powerpoint/2010/main" val="85555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err="1"/>
              <a:t>Alors</a:t>
            </a:r>
            <a:r>
              <a:rPr lang="en-GB" dirty="0"/>
              <a:t>, </a:t>
            </a:r>
            <a:r>
              <a:rPr lang="en-GB" dirty="0" err="1"/>
              <a:t>rappelons</a:t>
            </a:r>
            <a:r>
              <a:rPr lang="en-GB" dirty="0"/>
              <a:t> que le </a:t>
            </a:r>
            <a:r>
              <a:rPr lang="en-GB" dirty="0" err="1"/>
              <a:t>diabète</a:t>
            </a:r>
            <a:r>
              <a:rPr lang="en-GB" dirty="0"/>
              <a:t> de type 1 </a:t>
            </a:r>
            <a:r>
              <a:rPr lang="en-GB" dirty="0" err="1"/>
              <a:t>est</a:t>
            </a:r>
            <a:r>
              <a:rPr lang="en-GB" dirty="0"/>
              <a:t> </a:t>
            </a:r>
            <a:r>
              <a:rPr lang="en-GB" dirty="0" err="1"/>
              <a:t>une</a:t>
            </a:r>
            <a:r>
              <a:rPr lang="en-GB" dirty="0"/>
              <a:t> </a:t>
            </a:r>
            <a:r>
              <a:rPr lang="en-GB" dirty="0" err="1"/>
              <a:t>maladie</a:t>
            </a:r>
            <a:r>
              <a:rPr lang="en-GB" dirty="0"/>
              <a:t> </a:t>
            </a:r>
            <a:r>
              <a:rPr lang="en-GB" dirty="0" err="1"/>
              <a:t>chronique</a:t>
            </a:r>
            <a:r>
              <a:rPr lang="en-GB" dirty="0"/>
              <a:t> qui se </a:t>
            </a:r>
            <a:r>
              <a:rPr lang="en-GB" dirty="0" err="1"/>
              <a:t>caractérise</a:t>
            </a:r>
            <a:r>
              <a:rPr lang="en-GB" dirty="0"/>
              <a:t> par </a:t>
            </a:r>
            <a:r>
              <a:rPr lang="en-GB" dirty="0" err="1"/>
              <a:t>une</a:t>
            </a:r>
            <a:r>
              <a:rPr lang="en-GB" dirty="0"/>
              <a:t> production </a:t>
            </a:r>
            <a:r>
              <a:rPr lang="en-GB" dirty="0" err="1"/>
              <a:t>insuffisante</a:t>
            </a:r>
            <a:r>
              <a:rPr lang="en-GB" dirty="0"/>
              <a:t> </a:t>
            </a:r>
            <a:r>
              <a:rPr lang="en-GB" dirty="0" err="1"/>
              <a:t>d’insuline</a:t>
            </a:r>
            <a:r>
              <a:rPr lang="en-GB" dirty="0"/>
              <a:t> d </a:t>
            </a:r>
            <a:r>
              <a:rPr lang="en-GB" dirty="0" err="1"/>
              <a:t>ou</a:t>
            </a:r>
            <a:r>
              <a:rPr lang="en-GB" dirty="0"/>
              <a:t> </a:t>
            </a:r>
            <a:r>
              <a:rPr lang="en-GB" dirty="0" err="1"/>
              <a:t>une</a:t>
            </a:r>
            <a:r>
              <a:rPr lang="en-GB" dirty="0"/>
              <a:t> concentration </a:t>
            </a:r>
            <a:r>
              <a:rPr lang="en-GB" dirty="0" err="1"/>
              <a:t>elevée</a:t>
            </a:r>
            <a:r>
              <a:rPr lang="en-GB" dirty="0"/>
              <a:t> de glucose dans le sang.</a:t>
            </a:r>
          </a:p>
          <a:p>
            <a:r>
              <a:rPr lang="en-GB" dirty="0"/>
              <a:t>Si </a:t>
            </a:r>
            <a:r>
              <a:rPr lang="en-GB" dirty="0" err="1"/>
              <a:t>elle</a:t>
            </a:r>
            <a:r>
              <a:rPr lang="en-GB" dirty="0"/>
              <a:t> n </a:t>
            </a:r>
            <a:r>
              <a:rPr lang="en-GB" dirty="0" err="1"/>
              <a:t>est</a:t>
            </a:r>
            <a:r>
              <a:rPr lang="en-GB" dirty="0"/>
              <a:t> pas </a:t>
            </a:r>
            <a:r>
              <a:rPr lang="en-GB" dirty="0" err="1"/>
              <a:t>correctement</a:t>
            </a:r>
            <a:r>
              <a:rPr lang="en-GB" dirty="0"/>
              <a:t> </a:t>
            </a:r>
            <a:r>
              <a:rPr lang="en-GB" dirty="0" err="1"/>
              <a:t>gérée</a:t>
            </a:r>
            <a:r>
              <a:rPr lang="en-GB" dirty="0"/>
              <a:t> </a:t>
            </a:r>
            <a:r>
              <a:rPr lang="en-GB" dirty="0" err="1"/>
              <a:t>elle</a:t>
            </a:r>
            <a:r>
              <a:rPr lang="en-GB" dirty="0"/>
              <a:t> </a:t>
            </a:r>
            <a:r>
              <a:rPr lang="en-GB" dirty="0" err="1"/>
              <a:t>peut</a:t>
            </a:r>
            <a:r>
              <a:rPr lang="en-GB" dirty="0"/>
              <a:t> causer </a:t>
            </a:r>
            <a:r>
              <a:rPr lang="en-GB" dirty="0" err="1"/>
              <a:t>plusieurs</a:t>
            </a:r>
            <a:r>
              <a:rPr lang="en-GB" dirty="0"/>
              <a:t> complications</a:t>
            </a:r>
          </a:p>
          <a:p>
            <a:r>
              <a:rPr lang="en-GB" dirty="0"/>
              <a:t>On s ‘interesse </a:t>
            </a:r>
            <a:r>
              <a:rPr lang="en-GB" dirty="0" err="1"/>
              <a:t>particulièrement</a:t>
            </a:r>
            <a:r>
              <a:rPr lang="en-GB" dirty="0"/>
              <a:t> à la </a:t>
            </a:r>
            <a:r>
              <a:rPr lang="en-GB" dirty="0" err="1"/>
              <a:t>rétinopathie</a:t>
            </a:r>
            <a:r>
              <a:rPr lang="en-GB" dirty="0"/>
              <a:t> </a:t>
            </a:r>
            <a:r>
              <a:rPr lang="en-GB" dirty="0" err="1"/>
              <a:t>diabétique</a:t>
            </a:r>
            <a:r>
              <a:rPr lang="en-GB" dirty="0"/>
              <a:t>, </a:t>
            </a:r>
            <a:r>
              <a:rPr lang="en-GB" dirty="0" err="1"/>
              <a:t>assez</a:t>
            </a:r>
            <a:r>
              <a:rPr lang="en-GB" dirty="0"/>
              <a:t> </a:t>
            </a:r>
            <a:r>
              <a:rPr lang="en-GB" dirty="0" err="1"/>
              <a:t>frèquente</a:t>
            </a:r>
            <a:r>
              <a:rPr lang="en-GB" dirty="0"/>
              <a:t> chez les </a:t>
            </a:r>
            <a:r>
              <a:rPr lang="en-GB" dirty="0" err="1"/>
              <a:t>diabétiques</a:t>
            </a:r>
            <a:r>
              <a:rPr lang="en-GB" dirty="0"/>
              <a:t> type 1,  qui reside </a:t>
            </a:r>
            <a:r>
              <a:rPr lang="en-GB" dirty="0" err="1"/>
              <a:t>en</a:t>
            </a:r>
            <a:r>
              <a:rPr lang="en-GB" dirty="0"/>
              <a:t> </a:t>
            </a:r>
            <a:r>
              <a:rPr lang="en-GB" dirty="0" err="1"/>
              <a:t>l’endommagement</a:t>
            </a:r>
            <a:r>
              <a:rPr lang="en-GB" dirty="0"/>
              <a:t> des </a:t>
            </a:r>
            <a:r>
              <a:rPr lang="en-GB" dirty="0" err="1"/>
              <a:t>vaisseaux</a:t>
            </a:r>
            <a:r>
              <a:rPr lang="en-GB" dirty="0"/>
              <a:t> </a:t>
            </a:r>
            <a:r>
              <a:rPr lang="en-GB" dirty="0" err="1"/>
              <a:t>sangiuins</a:t>
            </a:r>
            <a:r>
              <a:rPr lang="en-GB" dirty="0"/>
              <a:t> de la </a:t>
            </a:r>
            <a:r>
              <a:rPr lang="en-GB" dirty="0" err="1"/>
              <a:t>rétine</a:t>
            </a:r>
            <a:r>
              <a:rPr lang="en-GB" dirty="0"/>
              <a:t> et </a:t>
            </a:r>
            <a:r>
              <a:rPr lang="en-GB" dirty="0" err="1"/>
              <a:t>donc</a:t>
            </a:r>
            <a:r>
              <a:rPr lang="en-GB" dirty="0"/>
              <a:t> </a:t>
            </a:r>
            <a:r>
              <a:rPr lang="en-GB" dirty="0" err="1"/>
              <a:t>entraine</a:t>
            </a:r>
            <a:r>
              <a:rPr lang="en-GB" dirty="0"/>
              <a:t> </a:t>
            </a:r>
            <a:r>
              <a:rPr lang="en-GB" dirty="0" err="1"/>
              <a:t>une</a:t>
            </a:r>
            <a:r>
              <a:rPr lang="en-GB" dirty="0"/>
              <a:t> </a:t>
            </a:r>
            <a:r>
              <a:rPr lang="en-GB" dirty="0" err="1"/>
              <a:t>perte</a:t>
            </a:r>
            <a:r>
              <a:rPr lang="en-GB" dirty="0"/>
              <a:t> progressive de la vision.</a:t>
            </a:r>
          </a:p>
          <a:p>
            <a:r>
              <a:rPr lang="en-GB" dirty="0"/>
              <a:t>Notre étude a pour </a:t>
            </a:r>
            <a:r>
              <a:rPr lang="en-GB" dirty="0" err="1"/>
              <a:t>objectif</a:t>
            </a:r>
            <a:r>
              <a:rPr lang="en-GB" dirty="0"/>
              <a:t> de </a:t>
            </a:r>
            <a:r>
              <a:rPr lang="en-GB" dirty="0" err="1"/>
              <a:t>faciliter</a:t>
            </a:r>
            <a:r>
              <a:rPr lang="en-GB" dirty="0"/>
              <a:t> le diagnostic de </a:t>
            </a:r>
            <a:r>
              <a:rPr lang="en-GB" dirty="0" err="1"/>
              <a:t>cette</a:t>
            </a:r>
            <a:r>
              <a:rPr lang="en-GB" dirty="0"/>
              <a:t> complication. On </a:t>
            </a:r>
            <a:r>
              <a:rPr lang="en-GB" dirty="0" err="1"/>
              <a:t>vise</a:t>
            </a:r>
            <a:r>
              <a:rPr lang="en-GB" dirty="0"/>
              <a:t> </a:t>
            </a:r>
            <a:r>
              <a:rPr lang="en-GB" dirty="0" err="1"/>
              <a:t>alors</a:t>
            </a:r>
            <a:r>
              <a:rPr lang="en-GB" dirty="0"/>
              <a:t> </a:t>
            </a:r>
            <a:r>
              <a:rPr lang="en-GB" dirty="0" err="1"/>
              <a:t>en</a:t>
            </a:r>
            <a:r>
              <a:rPr lang="en-GB" dirty="0"/>
              <a:t> premier lieu à </a:t>
            </a:r>
            <a:r>
              <a:rPr lang="en-GB" dirty="0" err="1"/>
              <a:t>prédir</a:t>
            </a:r>
            <a:r>
              <a:rPr lang="en-GB" dirty="0"/>
              <a:t> </a:t>
            </a:r>
            <a:r>
              <a:rPr lang="en-GB" dirty="0" err="1"/>
              <a:t>sa</a:t>
            </a:r>
            <a:r>
              <a:rPr lang="en-GB" dirty="0"/>
              <a:t> </a:t>
            </a:r>
            <a:r>
              <a:rPr lang="en-GB" dirty="0" err="1"/>
              <a:t>urvenue</a:t>
            </a:r>
            <a:r>
              <a:rPr lang="en-GB" dirty="0"/>
              <a:t> et </a:t>
            </a:r>
            <a:r>
              <a:rPr lang="en-GB" dirty="0" err="1"/>
              <a:t>en</a:t>
            </a:r>
            <a:r>
              <a:rPr lang="en-GB" dirty="0"/>
              <a:t> </a:t>
            </a:r>
            <a:r>
              <a:rPr lang="en-GB" dirty="0" err="1"/>
              <a:t>deuxième</a:t>
            </a:r>
            <a:r>
              <a:rPr lang="en-GB" dirty="0"/>
              <a:t> lieu </a:t>
            </a:r>
            <a:r>
              <a:rPr lang="en-GB" dirty="0" err="1"/>
              <a:t>mettre</a:t>
            </a:r>
            <a:r>
              <a:rPr lang="en-GB" dirty="0"/>
              <a:t> le point sur les </a:t>
            </a:r>
            <a:r>
              <a:rPr lang="en-GB" dirty="0" err="1"/>
              <a:t>facteurs</a:t>
            </a:r>
            <a:r>
              <a:rPr lang="en-GB" dirty="0"/>
              <a:t> que </a:t>
            </a:r>
            <a:r>
              <a:rPr lang="en-GB" dirty="0" err="1"/>
              <a:t>peuvent</a:t>
            </a:r>
            <a:r>
              <a:rPr lang="en-GB" dirty="0"/>
              <a:t> </a:t>
            </a:r>
            <a:r>
              <a:rPr lang="en-GB" dirty="0" err="1"/>
              <a:t>potentiellement</a:t>
            </a:r>
            <a:r>
              <a:rPr lang="en-GB" dirty="0"/>
              <a:t> la determiner.</a:t>
            </a:r>
          </a:p>
          <a:p>
            <a:endParaRPr lang="en-GB" dirty="0"/>
          </a:p>
          <a:p>
            <a:endParaRPr lang="fr-FR"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7</a:t>
            </a:fld>
            <a:endParaRPr lang="fr-FR"/>
          </a:p>
        </p:txBody>
      </p:sp>
    </p:spTree>
    <p:extLst>
      <p:ext uri="{BB962C8B-B14F-4D97-AF65-F5344CB8AC3E}">
        <p14:creationId xmlns:p14="http://schemas.microsoft.com/office/powerpoint/2010/main" val="292049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Rappeleon</a:t>
            </a:r>
            <a:r>
              <a:rPr lang="en-GB" dirty="0"/>
              <a:t> la </a:t>
            </a:r>
            <a:r>
              <a:rPr lang="en-GB" dirty="0" err="1"/>
              <a:t>trajectoire</a:t>
            </a:r>
            <a:r>
              <a:rPr lang="en-GB" dirty="0"/>
              <a:t> des patient </a:t>
            </a:r>
            <a:r>
              <a:rPr lang="en-GB" dirty="0" err="1"/>
              <a:t>inclus</a:t>
            </a:r>
            <a:r>
              <a:rPr lang="en-GB" dirty="0"/>
              <a:t> dans </a:t>
            </a:r>
            <a:r>
              <a:rPr lang="en-GB" dirty="0" err="1"/>
              <a:t>notre</a:t>
            </a:r>
            <a:r>
              <a:rPr lang="en-GB" dirty="0"/>
              <a:t> étude, à titre </a:t>
            </a:r>
            <a:r>
              <a:rPr lang="en-GB" dirty="0" err="1"/>
              <a:t>d’exemple</a:t>
            </a:r>
            <a:r>
              <a:rPr lang="en-GB" dirty="0"/>
              <a:t> on </a:t>
            </a:r>
            <a:r>
              <a:rPr lang="en-GB" dirty="0" err="1"/>
              <a:t>prend</a:t>
            </a:r>
            <a:r>
              <a:rPr lang="en-GB" dirty="0"/>
              <a:t>  </a:t>
            </a:r>
            <a:r>
              <a:rPr lang="en-GB" sz="1800" dirty="0">
                <a:effectLst/>
                <a:latin typeface="Calibri" panose="020F0502020204030204" pitchFamily="34" charset="0"/>
              </a:rPr>
              <a:t>Notre patient A qui a </a:t>
            </a:r>
            <a:r>
              <a:rPr lang="en-GB" sz="1800" dirty="0" err="1">
                <a:effectLst/>
                <a:latin typeface="Calibri" panose="020F0502020204030204" pitchFamily="34" charset="0"/>
              </a:rPr>
              <a:t>découvert</a:t>
            </a:r>
            <a:r>
              <a:rPr lang="en-GB" sz="1800" dirty="0">
                <a:effectLst/>
                <a:latin typeface="Calibri" panose="020F0502020204030204" pitchFamily="34" charset="0"/>
              </a:rPr>
              <a:t> son </a:t>
            </a:r>
            <a:r>
              <a:rPr lang="en-GB" sz="1800" dirty="0" err="1">
                <a:effectLst/>
                <a:latin typeface="Calibri" panose="020F0502020204030204" pitchFamily="34" charset="0"/>
              </a:rPr>
              <a:t>diabète</a:t>
            </a:r>
            <a:r>
              <a:rPr lang="en-GB" sz="1800" dirty="0">
                <a:effectLst/>
                <a:latin typeface="Calibri" panose="020F0502020204030204" pitchFamily="34" charset="0"/>
              </a:rPr>
              <a:t> de type 1 à </a:t>
            </a:r>
            <a:r>
              <a:rPr lang="en-GB" sz="1800" dirty="0" err="1">
                <a:effectLst/>
                <a:latin typeface="Calibri" panose="020F0502020204030204" pitchFamily="34" charset="0"/>
              </a:rPr>
              <a:t>l'âge</a:t>
            </a:r>
            <a:r>
              <a:rPr lang="en-GB" sz="1800" dirty="0">
                <a:effectLst/>
                <a:latin typeface="Calibri" panose="020F0502020204030204" pitchFamily="34" charset="0"/>
              </a:rPr>
              <a:t> de 20 ans.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Il a  passé 5 </a:t>
            </a:r>
            <a:r>
              <a:rPr lang="en-GB" sz="1800" dirty="0" err="1">
                <a:effectLst/>
                <a:latin typeface="Calibri" panose="020F0502020204030204" pitchFamily="34" charset="0"/>
              </a:rPr>
              <a:t>ans</a:t>
            </a:r>
            <a:r>
              <a:rPr lang="en-GB" sz="1800" dirty="0">
                <a:effectLst/>
                <a:latin typeface="Calibri" panose="020F0502020204030204" pitchFamily="34" charset="0"/>
              </a:rPr>
              <a:t> </a:t>
            </a:r>
            <a:r>
              <a:rPr lang="en-GB" sz="1800" dirty="0" err="1">
                <a:effectLst/>
                <a:latin typeface="Calibri" panose="020F0502020204030204" pitchFamily="34" charset="0"/>
              </a:rPr>
              <a:t>avant</a:t>
            </a:r>
            <a:r>
              <a:rPr lang="en-GB" sz="1800" dirty="0">
                <a:effectLst/>
                <a:latin typeface="Calibri" panose="020F0502020204030204" pitchFamily="34" charset="0"/>
              </a:rPr>
              <a:t> de commencer son </a:t>
            </a:r>
            <a:r>
              <a:rPr lang="en-GB" sz="1800" dirty="0" err="1">
                <a:effectLst/>
                <a:latin typeface="Calibri" panose="020F0502020204030204" pitchFamily="34" charset="0"/>
              </a:rPr>
              <a:t>suivi</a:t>
            </a:r>
            <a:r>
              <a:rPr lang="en-GB" sz="1800" dirty="0">
                <a:effectLst/>
                <a:latin typeface="Calibri" panose="020F0502020204030204" pitchFamily="34" charset="0"/>
              </a:rPr>
              <a:t> </a:t>
            </a:r>
            <a:r>
              <a:rPr lang="en-GB" sz="1800" dirty="0" err="1">
                <a:effectLst/>
                <a:latin typeface="Calibri" panose="020F0502020204030204" pitchFamily="34" charset="0"/>
              </a:rPr>
              <a:t>médical</a:t>
            </a:r>
            <a:r>
              <a:rPr lang="en-GB" sz="1800" dirty="0">
                <a:effectLst/>
                <a:latin typeface="Calibri" panose="020F0502020204030204" pitchFamily="34" charset="0"/>
              </a:rPr>
              <a:t> du </a:t>
            </a:r>
            <a:r>
              <a:rPr lang="en-GB" sz="1800" dirty="0" err="1">
                <a:effectLst/>
                <a:latin typeface="Calibri" panose="020F0502020204030204" pitchFamily="34" charset="0"/>
              </a:rPr>
              <a:t>diabète</a:t>
            </a:r>
            <a:r>
              <a:rPr lang="en-GB" sz="1800" dirty="0">
                <a:effectLst/>
                <a:latin typeface="Calibri" panose="020F0502020204030204" pitchFamily="34" charset="0"/>
              </a:rPr>
              <a:t> </a:t>
            </a:r>
            <a:r>
              <a:rPr lang="en-GB" sz="1800" dirty="0" err="1">
                <a:effectLst/>
                <a:latin typeface="Calibri" panose="020F0502020204030204" pitchFamily="34" charset="0"/>
              </a:rPr>
              <a:t>notament</a:t>
            </a:r>
            <a:r>
              <a:rPr lang="en-GB" sz="1800" dirty="0">
                <a:effectLst/>
                <a:latin typeface="Calibri" panose="020F0502020204030204" pitchFamily="34" charset="0"/>
              </a:rPr>
              <a:t> du </a:t>
            </a:r>
            <a:r>
              <a:rPr lang="en-GB" sz="1800" dirty="0" err="1">
                <a:effectLst/>
                <a:latin typeface="Calibri" panose="020F0502020204030204" pitchFamily="34" charset="0"/>
              </a:rPr>
              <a:t>taux</a:t>
            </a:r>
            <a:r>
              <a:rPr lang="en-GB" sz="1800" dirty="0">
                <a:effectLst/>
                <a:latin typeface="Calibri" panose="020F0502020204030204" pitchFamily="34" charset="0"/>
              </a:rPr>
              <a:t> </a:t>
            </a:r>
            <a:r>
              <a:rPr lang="en-GB" sz="1800" dirty="0" err="1">
                <a:effectLst/>
                <a:latin typeface="Calibri" panose="020F0502020204030204" pitchFamily="34" charset="0"/>
              </a:rPr>
              <a:t>d'hymoglobine</a:t>
            </a:r>
            <a:r>
              <a:rPr lang="en-GB" sz="1800" dirty="0">
                <a:effectLst/>
                <a:latin typeface="Calibri" panose="020F0502020204030204" pitchFamily="34" charset="0"/>
              </a:rPr>
              <a:t> </a:t>
            </a:r>
            <a:r>
              <a:rPr lang="en-GB" sz="1800" dirty="0" err="1">
                <a:effectLst/>
                <a:latin typeface="Calibri" panose="020F0502020204030204" pitchFamily="34" charset="0"/>
              </a:rPr>
              <a:t>glyquée</a:t>
            </a:r>
            <a:r>
              <a:rPr lang="en-GB" sz="1800" dirty="0">
                <a:effectLst/>
                <a:latin typeface="Calibri" panose="020F0502020204030204" pitchFamily="34" charset="0"/>
              </a:rPr>
              <a:t>. Avec des  </a:t>
            </a:r>
            <a:r>
              <a:rPr lang="en-GB" sz="1800" dirty="0" err="1">
                <a:effectLst/>
                <a:latin typeface="Calibri" panose="020F0502020204030204" pitchFamily="34" charset="0"/>
              </a:rPr>
              <a:t>visites</a:t>
            </a:r>
            <a:r>
              <a:rPr lang="en-GB" sz="1800" dirty="0">
                <a:effectLst/>
                <a:latin typeface="Calibri" panose="020F0502020204030204" pitchFamily="34" charset="0"/>
              </a:rPr>
              <a:t> </a:t>
            </a:r>
            <a:r>
              <a:rPr lang="en-GB" sz="1800" dirty="0" err="1">
                <a:effectLst/>
                <a:latin typeface="Calibri" panose="020F0502020204030204" pitchFamily="34" charset="0"/>
              </a:rPr>
              <a:t>peuvant</a:t>
            </a:r>
            <a:r>
              <a:rPr lang="en-GB" sz="1800" dirty="0">
                <a:effectLst/>
                <a:latin typeface="Calibri" panose="020F0502020204030204" pitchFamily="34" charset="0"/>
              </a:rPr>
              <a:t> </a:t>
            </a:r>
            <a:r>
              <a:rPr lang="en-GB" sz="1800" dirty="0" err="1">
                <a:effectLst/>
                <a:latin typeface="Calibri" panose="020F0502020204030204" pitchFamily="34" charset="0"/>
              </a:rPr>
              <a:t>être</a:t>
            </a:r>
            <a:r>
              <a:rPr lang="en-GB" sz="1800" dirty="0">
                <a:effectLst/>
                <a:latin typeface="Calibri" panose="020F0502020204030204" pitchFamily="34" charset="0"/>
              </a:rPr>
              <a:t> </a:t>
            </a:r>
            <a:r>
              <a:rPr lang="en-GB" sz="1800" dirty="0" err="1">
                <a:effectLst/>
                <a:latin typeface="Calibri" panose="020F0502020204030204" pitchFamily="34" charset="0"/>
              </a:rPr>
              <a:t>assez</a:t>
            </a:r>
            <a:r>
              <a:rPr lang="en-GB" sz="1800" dirty="0">
                <a:effectLst/>
                <a:latin typeface="Calibri" panose="020F0502020204030204" pitchFamily="34" charset="0"/>
              </a:rPr>
              <a:t> </a:t>
            </a:r>
            <a:r>
              <a:rPr lang="en-GB" sz="1800" dirty="0" err="1">
                <a:effectLst/>
                <a:latin typeface="Calibri" panose="020F0502020204030204" pitchFamily="34" charset="0"/>
              </a:rPr>
              <a:t>irrégulières</a:t>
            </a:r>
            <a:r>
              <a:rPr lang="en-GB" sz="1800" dirty="0">
                <a:effectLst/>
                <a:latin typeface="Calibri" panose="020F0502020204030204" pitchFamily="34" charset="0"/>
              </a:rPr>
              <a:t>, il </a:t>
            </a:r>
            <a:r>
              <a:rPr lang="en-GB" sz="1800" dirty="0" err="1">
                <a:effectLst/>
                <a:latin typeface="Calibri" panose="020F0502020204030204" pitchFamily="34" charset="0"/>
              </a:rPr>
              <a:t>presente</a:t>
            </a:r>
            <a:r>
              <a:rPr lang="en-GB" sz="1800" dirty="0">
                <a:effectLst/>
                <a:latin typeface="Calibri" panose="020F0502020204030204" pitchFamily="34" charset="0"/>
              </a:rPr>
              <a:t> un  </a:t>
            </a:r>
            <a:r>
              <a:rPr lang="en-GB" sz="1800" dirty="0" err="1">
                <a:effectLst/>
                <a:latin typeface="Calibri" panose="020F0502020204030204" pitchFamily="34" charset="0"/>
              </a:rPr>
              <a:t>risque</a:t>
            </a:r>
            <a:r>
              <a:rPr lang="en-GB" sz="1800" dirty="0">
                <a:effectLst/>
                <a:latin typeface="Calibri" panose="020F0502020204030204" pitchFamily="34" charset="0"/>
              </a:rPr>
              <a:t> de </a:t>
            </a:r>
            <a:r>
              <a:rPr lang="en-GB" sz="1800" dirty="0" err="1">
                <a:effectLst/>
                <a:latin typeface="Calibri" panose="020F0502020204030204" pitchFamily="34" charset="0"/>
              </a:rPr>
              <a:t>développer</a:t>
            </a:r>
            <a:r>
              <a:rPr lang="en-GB" sz="1800" dirty="0">
                <a:effectLst/>
                <a:latin typeface="Calibri" panose="020F0502020204030204" pitchFamily="34" charset="0"/>
              </a:rPr>
              <a:t> </a:t>
            </a:r>
            <a:r>
              <a:rPr lang="en-GB" sz="1800" dirty="0" err="1">
                <a:effectLst/>
                <a:latin typeface="Calibri" panose="020F0502020204030204" pitchFamily="34" charset="0"/>
              </a:rPr>
              <a:t>une</a:t>
            </a:r>
            <a:r>
              <a:rPr lang="en-GB" sz="1800" dirty="0">
                <a:effectLst/>
                <a:latin typeface="Calibri" panose="020F0502020204030204" pitchFamily="34" charset="0"/>
              </a:rPr>
              <a:t> </a:t>
            </a:r>
            <a:r>
              <a:rPr lang="en-GB" sz="1800" dirty="0" err="1">
                <a:effectLst/>
                <a:latin typeface="Calibri" panose="020F0502020204030204" pitchFamily="34" charset="0"/>
              </a:rPr>
              <a:t>rétinopathie</a:t>
            </a:r>
            <a:endParaRPr lang="en-GB" dirty="0"/>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8</a:t>
            </a:fld>
            <a:endParaRPr lang="fr-FR"/>
          </a:p>
        </p:txBody>
      </p:sp>
    </p:spTree>
    <p:extLst>
      <p:ext uri="{BB962C8B-B14F-4D97-AF65-F5344CB8AC3E}">
        <p14:creationId xmlns:p14="http://schemas.microsoft.com/office/powerpoint/2010/main" val="177623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Pour </a:t>
            </a:r>
            <a:r>
              <a:rPr lang="en-GB" dirty="0" err="1"/>
              <a:t>mener</a:t>
            </a:r>
            <a:r>
              <a:rPr lang="en-GB" dirty="0"/>
              <a:t> </a:t>
            </a:r>
            <a:r>
              <a:rPr lang="en-GB" dirty="0" err="1"/>
              <a:t>ce</a:t>
            </a:r>
            <a:r>
              <a:rPr lang="en-GB" dirty="0"/>
              <a:t> travail on s ‘</a:t>
            </a:r>
            <a:r>
              <a:rPr lang="en-GB" dirty="0" err="1"/>
              <a:t>est</a:t>
            </a:r>
            <a:r>
              <a:rPr lang="en-GB" dirty="0"/>
              <a:t> </a:t>
            </a:r>
            <a:r>
              <a:rPr lang="en-GB" dirty="0" err="1"/>
              <a:t>servi</a:t>
            </a:r>
            <a:r>
              <a:rPr lang="en-GB" dirty="0"/>
              <a:t> des </a:t>
            </a:r>
            <a:r>
              <a:rPr lang="en-GB" dirty="0" err="1"/>
              <a:t>données</a:t>
            </a:r>
            <a:r>
              <a:rPr lang="en-GB" dirty="0"/>
              <a:t> </a:t>
            </a:r>
            <a:r>
              <a:rPr lang="en-GB" dirty="0" err="1"/>
              <a:t>collectés</a:t>
            </a:r>
            <a:r>
              <a:rPr lang="en-GB" dirty="0"/>
              <a:t> </a:t>
            </a:r>
            <a:r>
              <a:rPr lang="en-GB" dirty="0" err="1"/>
              <a:t>lors</a:t>
            </a:r>
            <a:r>
              <a:rPr lang="en-GB" dirty="0"/>
              <a:t> des consultations </a:t>
            </a:r>
            <a:r>
              <a:rPr lang="en-GB" dirty="0" err="1"/>
              <a:t>medicales</a:t>
            </a:r>
            <a:r>
              <a:rPr lang="en-GB" dirty="0"/>
              <a:t> et </a:t>
            </a:r>
            <a:r>
              <a:rPr lang="en-GB" dirty="0" err="1"/>
              <a:t>sejours</a:t>
            </a:r>
            <a:r>
              <a:rPr lang="en-GB" dirty="0"/>
              <a:t> </a:t>
            </a:r>
            <a:r>
              <a:rPr lang="en-GB" dirty="0" err="1"/>
              <a:t>hospitaliers</a:t>
            </a:r>
            <a:r>
              <a:rPr lang="en-GB" dirty="0"/>
              <a:t> sur la region de champagne </a:t>
            </a:r>
            <a:r>
              <a:rPr lang="en-GB" dirty="0" err="1"/>
              <a:t>Ardenne</a:t>
            </a:r>
            <a:r>
              <a:rPr lang="en-GB" dirty="0"/>
              <a:t>. </a:t>
            </a:r>
          </a:p>
          <a:p>
            <a:r>
              <a:rPr lang="en-GB" dirty="0"/>
              <a:t>Une </a:t>
            </a:r>
            <a:r>
              <a:rPr lang="en-GB" dirty="0" err="1"/>
              <a:t>dernière</a:t>
            </a:r>
            <a:r>
              <a:rPr lang="en-GB" dirty="0"/>
              <a:t> version reçue </a:t>
            </a:r>
            <a:r>
              <a:rPr lang="en-GB" dirty="0" err="1"/>
              <a:t>en</a:t>
            </a:r>
            <a:r>
              <a:rPr lang="en-GB" dirty="0"/>
              <a:t> mi-Janvier </a:t>
            </a:r>
            <a:r>
              <a:rPr lang="en-GB" dirty="0" err="1"/>
              <a:t>renferme</a:t>
            </a:r>
            <a:r>
              <a:rPr lang="en-GB" dirty="0"/>
              <a:t>  les </a:t>
            </a:r>
            <a:r>
              <a:rPr lang="en-GB" dirty="0" err="1"/>
              <a:t>données</a:t>
            </a:r>
            <a:r>
              <a:rPr lang="en-GB" dirty="0"/>
              <a:t> </a:t>
            </a:r>
            <a:r>
              <a:rPr lang="en-GB" dirty="0" err="1"/>
              <a:t>cliniques</a:t>
            </a:r>
            <a:r>
              <a:rPr lang="en-GB" dirty="0"/>
              <a:t> et para-</a:t>
            </a:r>
            <a:r>
              <a:rPr lang="en-GB" dirty="0" err="1"/>
              <a:t>cliniques</a:t>
            </a:r>
            <a:r>
              <a:rPr lang="en-GB" dirty="0"/>
              <a:t> de 2280 patients </a:t>
            </a:r>
            <a:r>
              <a:rPr lang="en-GB" dirty="0" err="1"/>
              <a:t>atteint</a:t>
            </a:r>
            <a:r>
              <a:rPr lang="en-GB" dirty="0"/>
              <a:t> de </a:t>
            </a:r>
            <a:r>
              <a:rPr lang="en-GB" dirty="0" err="1"/>
              <a:t>diabète</a:t>
            </a:r>
            <a:r>
              <a:rPr lang="en-GB" dirty="0"/>
              <a:t> de type 1.</a:t>
            </a:r>
          </a:p>
          <a:p>
            <a:r>
              <a:rPr lang="en-GB" dirty="0"/>
              <a:t>Après </a:t>
            </a:r>
            <a:r>
              <a:rPr lang="en-GB" dirty="0" err="1"/>
              <a:t>une</a:t>
            </a:r>
            <a:r>
              <a:rPr lang="en-GB" dirty="0"/>
              <a:t> phase de </a:t>
            </a:r>
            <a:r>
              <a:rPr lang="en-GB" dirty="0" err="1"/>
              <a:t>prétraitement</a:t>
            </a:r>
            <a:r>
              <a:rPr lang="en-GB" dirty="0"/>
              <a:t> extensive on </a:t>
            </a:r>
            <a:r>
              <a:rPr lang="en-GB" dirty="0" err="1"/>
              <a:t>en</a:t>
            </a:r>
            <a:r>
              <a:rPr lang="en-GB" dirty="0"/>
              <a:t> a </a:t>
            </a:r>
            <a:r>
              <a:rPr lang="en-GB" dirty="0" err="1"/>
              <a:t>pu</a:t>
            </a:r>
            <a:r>
              <a:rPr lang="en-GB" dirty="0"/>
              <a:t> </a:t>
            </a:r>
            <a:r>
              <a:rPr lang="en-GB" dirty="0" err="1"/>
              <a:t>recuperer</a:t>
            </a:r>
            <a:r>
              <a:rPr lang="en-GB" dirty="0"/>
              <a:t> 1853 patients eligible à </a:t>
            </a:r>
            <a:r>
              <a:rPr lang="en-GB" dirty="0" err="1"/>
              <a:t>notre</a:t>
            </a:r>
            <a:r>
              <a:rPr lang="en-GB" dirty="0"/>
              <a:t> analyse . Une </a:t>
            </a:r>
            <a:r>
              <a:rPr lang="en-GB" dirty="0" err="1"/>
              <a:t>derniere</a:t>
            </a:r>
            <a:r>
              <a:rPr lang="en-GB" dirty="0"/>
              <a:t> étape très </a:t>
            </a:r>
            <a:r>
              <a:rPr lang="en-GB" dirty="0" err="1"/>
              <a:t>importante</a:t>
            </a:r>
            <a:r>
              <a:rPr lang="en-GB" dirty="0"/>
              <a:t> de </a:t>
            </a:r>
            <a:r>
              <a:rPr lang="en-GB" dirty="0" err="1"/>
              <a:t>prétraitement</a:t>
            </a:r>
            <a:r>
              <a:rPr lang="en-GB" dirty="0"/>
              <a:t> nous a </a:t>
            </a:r>
            <a:r>
              <a:rPr lang="en-GB" dirty="0" err="1"/>
              <a:t>permis</a:t>
            </a:r>
            <a:r>
              <a:rPr lang="en-GB" dirty="0"/>
              <a:t> </a:t>
            </a:r>
            <a:r>
              <a:rPr lang="en-GB" dirty="0" err="1"/>
              <a:t>d’avoir</a:t>
            </a:r>
            <a:r>
              <a:rPr lang="en-GB" dirty="0"/>
              <a:t> des </a:t>
            </a:r>
            <a:r>
              <a:rPr lang="en-GB" dirty="0" err="1"/>
              <a:t>données</a:t>
            </a:r>
            <a:r>
              <a:rPr lang="en-GB" dirty="0"/>
              <a:t> </a:t>
            </a:r>
            <a:r>
              <a:rPr lang="en-GB" dirty="0" err="1"/>
              <a:t>agrégé</a:t>
            </a:r>
            <a:r>
              <a:rPr lang="en-GB" dirty="0"/>
              <a:t> par patient de 10 variable </a:t>
            </a:r>
            <a:r>
              <a:rPr lang="en-GB" dirty="0" err="1"/>
              <a:t>potentiellement</a:t>
            </a:r>
            <a:r>
              <a:rPr lang="en-GB" dirty="0"/>
              <a:t> </a:t>
            </a:r>
            <a:r>
              <a:rPr lang="en-GB" dirty="0" err="1"/>
              <a:t>determinante</a:t>
            </a:r>
            <a:r>
              <a:rPr lang="en-GB" dirty="0"/>
              <a:t> de la </a:t>
            </a:r>
            <a:r>
              <a:rPr lang="en-GB" dirty="0" err="1"/>
              <a:t>rétinopathie</a:t>
            </a:r>
            <a:r>
              <a:rPr lang="en-GB" dirty="0"/>
              <a:t>.</a:t>
            </a:r>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9</a:t>
            </a:fld>
            <a:endParaRPr lang="fr-FR"/>
          </a:p>
        </p:txBody>
      </p:sp>
    </p:spTree>
    <p:extLst>
      <p:ext uri="{BB962C8B-B14F-4D97-AF65-F5344CB8AC3E}">
        <p14:creationId xmlns:p14="http://schemas.microsoft.com/office/powerpoint/2010/main" val="125405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err="1"/>
              <a:t>Alors</a:t>
            </a:r>
            <a:r>
              <a:rPr lang="en-GB" dirty="0"/>
              <a:t> pour </a:t>
            </a:r>
            <a:r>
              <a:rPr lang="en-GB" dirty="0" err="1"/>
              <a:t>répondre</a:t>
            </a:r>
            <a:r>
              <a:rPr lang="en-GB" dirty="0"/>
              <a:t> à </a:t>
            </a:r>
            <a:r>
              <a:rPr lang="en-GB" dirty="0" err="1"/>
              <a:t>notre</a:t>
            </a:r>
            <a:r>
              <a:rPr lang="en-GB" dirty="0"/>
              <a:t> </a:t>
            </a:r>
            <a:r>
              <a:rPr lang="en-GB" dirty="0" err="1"/>
              <a:t>problématique</a:t>
            </a:r>
            <a:r>
              <a:rPr lang="en-GB" dirty="0"/>
              <a:t> , on a </a:t>
            </a:r>
            <a:r>
              <a:rPr lang="en-GB" dirty="0" err="1"/>
              <a:t>décidé</a:t>
            </a:r>
            <a:r>
              <a:rPr lang="en-GB" dirty="0"/>
              <a:t> de </a:t>
            </a:r>
            <a:r>
              <a:rPr lang="en-GB" dirty="0" err="1"/>
              <a:t>construire</a:t>
            </a:r>
            <a:r>
              <a:rPr lang="en-GB" dirty="0"/>
              <a:t> un </a:t>
            </a:r>
            <a:r>
              <a:rPr lang="en-GB" dirty="0" err="1"/>
              <a:t>modèle</a:t>
            </a:r>
            <a:r>
              <a:rPr lang="en-GB" dirty="0"/>
              <a:t> </a:t>
            </a:r>
            <a:r>
              <a:rPr lang="en-GB" dirty="0" err="1"/>
              <a:t>d’apprentissage</a:t>
            </a:r>
            <a:r>
              <a:rPr lang="en-GB" dirty="0"/>
              <a:t> </a:t>
            </a:r>
            <a:r>
              <a:rPr lang="en-GB" dirty="0" err="1"/>
              <a:t>automatique</a:t>
            </a:r>
            <a:r>
              <a:rPr lang="en-GB" dirty="0"/>
              <a:t> inspire des algorithms de boosting , </a:t>
            </a:r>
            <a:r>
              <a:rPr lang="en-GB" dirty="0" err="1"/>
              <a:t>celui</a:t>
            </a:r>
            <a:r>
              <a:rPr lang="en-GB" dirty="0"/>
              <a:t> de </a:t>
            </a:r>
            <a:r>
              <a:rPr lang="en-GB" dirty="0" err="1"/>
              <a:t>XGBOOST,qui</a:t>
            </a:r>
            <a:r>
              <a:rPr lang="en-GB" dirty="0"/>
              <a:t> </a:t>
            </a:r>
            <a:r>
              <a:rPr lang="en-GB" dirty="0" err="1"/>
              <a:t>est</a:t>
            </a:r>
            <a:r>
              <a:rPr lang="en-GB" dirty="0"/>
              <a:t> </a:t>
            </a:r>
            <a:r>
              <a:rPr lang="en-GB" dirty="0" err="1"/>
              <a:t>particulèrement</a:t>
            </a:r>
            <a:r>
              <a:rPr lang="en-GB" dirty="0"/>
              <a:t> </a:t>
            </a:r>
            <a:r>
              <a:rPr lang="en-GB" dirty="0" err="1"/>
              <a:t>efficace</a:t>
            </a:r>
            <a:r>
              <a:rPr lang="en-GB" dirty="0"/>
              <a:t> pour </a:t>
            </a:r>
            <a:r>
              <a:rPr lang="en-GB" dirty="0" err="1"/>
              <a:t>traiter</a:t>
            </a:r>
            <a:r>
              <a:rPr lang="en-GB" dirty="0"/>
              <a:t> des </a:t>
            </a:r>
            <a:r>
              <a:rPr lang="en-GB" dirty="0" err="1"/>
              <a:t>données</a:t>
            </a:r>
            <a:r>
              <a:rPr lang="en-GB" dirty="0"/>
              <a:t> a </a:t>
            </a:r>
            <a:r>
              <a:rPr lang="en-GB" dirty="0" err="1"/>
              <a:t>caractere</a:t>
            </a:r>
            <a:r>
              <a:rPr lang="en-GB" dirty="0"/>
              <a:t>  </a:t>
            </a:r>
            <a:r>
              <a:rPr lang="en-GB" dirty="0" err="1"/>
              <a:t>temporel</a:t>
            </a:r>
            <a:r>
              <a:rPr lang="en-GB" dirty="0"/>
              <a:t> </a:t>
            </a:r>
            <a:r>
              <a:rPr lang="en-GB" dirty="0" err="1"/>
              <a:t>inrregulier</a:t>
            </a:r>
            <a:r>
              <a:rPr lang="en-GB" dirty="0"/>
              <a:t> et qui offer </a:t>
            </a:r>
            <a:r>
              <a:rPr lang="en-GB" dirty="0" err="1"/>
              <a:t>également</a:t>
            </a:r>
            <a:r>
              <a:rPr lang="en-GB" dirty="0"/>
              <a:t> la </a:t>
            </a:r>
            <a:r>
              <a:rPr lang="en-GB" dirty="0" err="1"/>
              <a:t>possibilité</a:t>
            </a:r>
            <a:r>
              <a:rPr lang="en-GB" dirty="0"/>
              <a:t> </a:t>
            </a:r>
            <a:r>
              <a:rPr lang="en-GB" dirty="0" err="1"/>
              <a:t>d’interpretabilité</a:t>
            </a:r>
            <a:r>
              <a:rPr lang="en-GB" dirty="0"/>
              <a:t>.</a:t>
            </a:r>
          </a:p>
          <a:p>
            <a:r>
              <a:rPr lang="fr-FR" sz="1800" dirty="0">
                <a:effectLst/>
                <a:latin typeface="Calibri" panose="020F0502020204030204" pitchFamily="34" charset="0"/>
                <a:ea typeface="Calibri" panose="020F0502020204030204" pitchFamily="34" charset="0"/>
                <a:cs typeface="Arial" panose="020B0604020202020204" pitchFamily="34" charset="0"/>
              </a:rPr>
              <a:t>On  a </a:t>
            </a:r>
            <a:r>
              <a:rPr lang="fr-FR" sz="1800" dirty="0" err="1">
                <a:effectLst/>
                <a:latin typeface="Calibri" panose="020F0502020204030204" pitchFamily="34" charset="0"/>
                <a:ea typeface="Calibri" panose="020F0502020204030204" pitchFamily="34" charset="0"/>
                <a:cs typeface="Arial" panose="020B0604020202020204" pitchFamily="34" charset="0"/>
              </a:rPr>
              <a:t>developpé</a:t>
            </a:r>
            <a:r>
              <a:rPr lang="fr-FR" sz="1800" dirty="0">
                <a:effectLst/>
                <a:latin typeface="Calibri" panose="020F0502020204030204" pitchFamily="34" charset="0"/>
                <a:ea typeface="Calibri" panose="020F0502020204030204" pitchFamily="34" charset="0"/>
                <a:cs typeface="Arial" panose="020B0604020202020204" pitchFamily="34" charset="0"/>
              </a:rPr>
              <a:t> 2 modèles  un premier entrainé sur des données à classes déséquilibrés et un deuxième entrainé sur des données à classes </a:t>
            </a:r>
            <a:r>
              <a:rPr lang="fr-FR" sz="1800" dirty="0" err="1">
                <a:effectLst/>
                <a:latin typeface="Calibri" panose="020F0502020204030204" pitchFamily="34" charset="0"/>
                <a:ea typeface="Calibri" panose="020F0502020204030204" pitchFamily="34" charset="0"/>
                <a:cs typeface="Arial" panose="020B0604020202020204" pitchFamily="34" charset="0"/>
              </a:rPr>
              <a:t>equilibrées</a:t>
            </a:r>
            <a:r>
              <a:rPr lang="fr-FR" sz="1800" dirty="0">
                <a:effectLst/>
                <a:latin typeface="Calibri" panose="020F0502020204030204" pitchFamily="34" charset="0"/>
                <a:ea typeface="Calibri" panose="020F0502020204030204" pitchFamily="34" charset="0"/>
                <a:cs typeface="Arial" panose="020B0604020202020204" pitchFamily="34" charset="0"/>
              </a:rPr>
              <a:t>.</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7819362C-02F4-4566-9656-19C2B4EC79DF}" type="slidenum">
              <a:rPr lang="fr-FR" smtClean="0"/>
              <a:t>10</a:t>
            </a:fld>
            <a:endParaRPr lang="fr-FR"/>
          </a:p>
        </p:txBody>
      </p:sp>
    </p:spTree>
    <p:extLst>
      <p:ext uri="{BB962C8B-B14F-4D97-AF65-F5344CB8AC3E}">
        <p14:creationId xmlns:p14="http://schemas.microsoft.com/office/powerpoint/2010/main" val="3140972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fr-FR"/>
              <a:t>Modifiez le style du titre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13" name="Rectangle 12"/>
          <p:cNvSpPr/>
          <p:nvPr/>
        </p:nvSpPr>
        <p:spPr>
          <a:xfrm>
            <a:off x="0" y="1"/>
            <a:ext cx="18288000" cy="6858002"/>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12580263" y="7896159"/>
            <a:ext cx="0" cy="13716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08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8984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cxnSp>
        <p:nvCxnSpPr>
          <p:cNvPr id="8" name="Straight Connector 7"/>
          <p:cNvCxnSpPr/>
          <p:nvPr/>
        </p:nvCxnSpPr>
        <p:spPr>
          <a:xfrm rot="5400000" flipV="1">
            <a:off x="15087600" y="88895"/>
            <a:ext cx="0" cy="13716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18214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fr-FR"/>
              <a:t>Modifiez le style du titre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8288000" cy="6858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37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fr-FR"/>
              <a:t>Modifiez le style du titre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883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2"/>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Cliquez pour modifier les styles du texte du masque</a:t>
            </a:r>
          </a:p>
        </p:txBody>
      </p:sp>
      <p:sp>
        <p:nvSpPr>
          <p:cNvPr id="4" name="Content Placeholder 3"/>
          <p:cNvSpPr>
            <a:spLocks noGrp="1"/>
          </p:cNvSpPr>
          <p:nvPr>
            <p:ph sz="half" idx="2"/>
          </p:nvPr>
        </p:nvSpPr>
        <p:spPr>
          <a:xfrm>
            <a:off x="1536192" y="4451682"/>
            <a:ext cx="7132320" cy="501235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2"/>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fr-FR"/>
              <a:t>Cliquez pour modifier les styles du texte du masque</a:t>
            </a:r>
          </a:p>
        </p:txBody>
      </p:sp>
      <p:sp>
        <p:nvSpPr>
          <p:cNvPr id="6" name="Content Placeholder 5"/>
          <p:cNvSpPr>
            <a:spLocks noGrp="1"/>
          </p:cNvSpPr>
          <p:nvPr>
            <p:ph sz="quarter" idx="4"/>
          </p:nvPr>
        </p:nvSpPr>
        <p:spPr>
          <a:xfrm>
            <a:off x="8986332" y="4451682"/>
            <a:ext cx="7132320" cy="501235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1214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73017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2181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fr-FR"/>
              <a:t>Modifiez le style du titre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63478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2"/>
            <a:ext cx="18283428" cy="6858000"/>
          </a:xfrm>
          <a:solidFill>
            <a:schemeClr val="accent2">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7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2/13/2023</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‹N°›</a:t>
            </a:fld>
            <a:endParaRPr lang="en-US"/>
          </a:p>
        </p:txBody>
      </p:sp>
      <p:cxnSp>
        <p:nvCxnSpPr>
          <p:cNvPr id="8" name="Straight Connector 7"/>
          <p:cNvCxnSpPr/>
          <p:nvPr/>
        </p:nvCxnSpPr>
        <p:spPr>
          <a:xfrm flipV="1">
            <a:off x="1143000" y="1239486"/>
            <a:ext cx="0" cy="13716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2592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2"/>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2"/>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Um clínico geral precisa ler 21h por dia para se atualizar?!">
            <a:extLst>
              <a:ext uri="{FF2B5EF4-FFF2-40B4-BE49-F238E27FC236}">
                <a16:creationId xmlns:a16="http://schemas.microsoft.com/office/drawing/2014/main" id="{F8F22265-ECA0-E5FD-3339-41C387FA1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0"/>
            <a:ext cx="20574000" cy="1028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CAD1411-E546-C6E3-562D-43DE08F3DD69}"/>
              </a:ext>
            </a:extLst>
          </p:cNvPr>
          <p:cNvSpPr/>
          <p:nvPr/>
        </p:nvSpPr>
        <p:spPr>
          <a:xfrm>
            <a:off x="10289497" y="3464233"/>
            <a:ext cx="8001000" cy="131112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914400">
              <a:lnSpc>
                <a:spcPct val="90000"/>
              </a:lnSpc>
              <a:spcBef>
                <a:spcPct val="0"/>
              </a:spcBef>
            </a:pPr>
            <a:r>
              <a:rPr lang="fr-FR" sz="4400" b="1" i="1"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Rétinopathie Diabétique : </a:t>
            </a:r>
          </a:p>
          <a:p>
            <a:pPr algn="ctr" defTabSz="914400">
              <a:lnSpc>
                <a:spcPct val="90000"/>
              </a:lnSpc>
              <a:spcBef>
                <a:spcPct val="0"/>
              </a:spcBef>
            </a:pPr>
            <a:r>
              <a:rPr lang="fr-FR" sz="4400" b="1" i="1"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Prédiction et facteurs de risques</a:t>
            </a:r>
            <a:endParaRPr lang="en-US" sz="4400" b="1" i="1"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5CE06A8-F3F2-3ED4-08F8-EB6F6C3CB84C}"/>
              </a:ext>
            </a:extLst>
          </p:cNvPr>
          <p:cNvSpPr/>
          <p:nvPr/>
        </p:nvSpPr>
        <p:spPr>
          <a:xfrm flipV="1">
            <a:off x="10289498" y="3289814"/>
            <a:ext cx="7876582" cy="45719"/>
          </a:xfrm>
          <a:prstGeom prst="rect">
            <a:avLst/>
          </a:prstGeom>
          <a:solidFill>
            <a:schemeClr val="tx2">
              <a:lumMod val="75000"/>
            </a:schemeClr>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ZoneTexte 5">
            <a:extLst>
              <a:ext uri="{FF2B5EF4-FFF2-40B4-BE49-F238E27FC236}">
                <a16:creationId xmlns:a16="http://schemas.microsoft.com/office/drawing/2014/main" id="{FF56007A-0E70-58F3-3C53-32DB108CA98B}"/>
              </a:ext>
            </a:extLst>
          </p:cNvPr>
          <p:cNvSpPr txBox="1"/>
          <p:nvPr/>
        </p:nvSpPr>
        <p:spPr>
          <a:xfrm>
            <a:off x="10283004" y="6013376"/>
            <a:ext cx="6897728" cy="1938992"/>
          </a:xfrm>
          <a:prstGeom prst="rect">
            <a:avLst/>
          </a:prstGeom>
          <a:noFill/>
        </p:spPr>
        <p:txBody>
          <a:bodyPr wrap="square" rtlCol="0">
            <a:spAutoFit/>
          </a:bodyPr>
          <a:lstStyle/>
          <a:p>
            <a:r>
              <a:rPr lang="fr-FR" sz="2400" b="1" dirty="0">
                <a:latin typeface="Calibri" panose="020F0502020204030204" pitchFamily="34" charset="0"/>
                <a:cs typeface="Calibri" panose="020F0502020204030204" pitchFamily="34" charset="0"/>
              </a:rPr>
              <a:t>Supervisé par:      </a:t>
            </a:r>
          </a:p>
          <a:p>
            <a:pPr lvl="4"/>
            <a:r>
              <a:rPr lang="fr-FR" sz="2400" b="1" dirty="0">
                <a:solidFill>
                  <a:schemeClr val="accent6">
                    <a:lumMod val="50000"/>
                  </a:schemeClr>
                </a:solidFill>
                <a:latin typeface="Calibri" panose="020F0502020204030204" pitchFamily="34" charset="0"/>
                <a:cs typeface="Calibri" panose="020F0502020204030204" pitchFamily="34" charset="0"/>
              </a:rPr>
              <a:t>M. Frederic BLANCHARD</a:t>
            </a:r>
          </a:p>
          <a:p>
            <a:pPr lvl="4"/>
            <a:r>
              <a:rPr lang="fr-FR" sz="2400" b="1" dirty="0">
                <a:solidFill>
                  <a:schemeClr val="accent6">
                    <a:lumMod val="50000"/>
                  </a:schemeClr>
                </a:solidFill>
                <a:latin typeface="Calibri" panose="020F0502020204030204" pitchFamily="34" charset="0"/>
                <a:cs typeface="Calibri" panose="020F0502020204030204" pitchFamily="34" charset="0"/>
              </a:rPr>
              <a:t>Mme. Sara BARRAUD</a:t>
            </a:r>
          </a:p>
          <a:p>
            <a:pPr lvl="4"/>
            <a:r>
              <a:rPr lang="fr-FR" sz="2400" b="1" dirty="0">
                <a:solidFill>
                  <a:schemeClr val="accent6">
                    <a:lumMod val="50000"/>
                  </a:schemeClr>
                </a:solidFill>
                <a:latin typeface="Calibri" panose="020F0502020204030204" pitchFamily="34" charset="0"/>
                <a:cs typeface="Calibri" panose="020F0502020204030204" pitchFamily="34" charset="0"/>
              </a:rPr>
              <a:t>Mme. Emmanuelle GAUTHERAT</a:t>
            </a:r>
          </a:p>
          <a:p>
            <a:pPr lvl="4"/>
            <a:endParaRPr lang="fr-FR" sz="2400" b="1" dirty="0">
              <a:solidFill>
                <a:schemeClr val="accent6">
                  <a:lumMod val="50000"/>
                </a:schemeClr>
              </a:solidFill>
              <a:latin typeface="Calibri" panose="020F0502020204030204" pitchFamily="34" charset="0"/>
              <a:cs typeface="Calibri" panose="020F0502020204030204" pitchFamily="34" charset="0"/>
            </a:endParaRPr>
          </a:p>
        </p:txBody>
      </p:sp>
      <p:sp>
        <p:nvSpPr>
          <p:cNvPr id="5" name="ZoneTexte 4">
            <a:extLst>
              <a:ext uri="{FF2B5EF4-FFF2-40B4-BE49-F238E27FC236}">
                <a16:creationId xmlns:a16="http://schemas.microsoft.com/office/drawing/2014/main" id="{4DA7421E-FB50-5F18-E319-7EDDC113AAB0}"/>
              </a:ext>
            </a:extLst>
          </p:cNvPr>
          <p:cNvSpPr txBox="1"/>
          <p:nvPr/>
        </p:nvSpPr>
        <p:spPr>
          <a:xfrm>
            <a:off x="10314898" y="5235514"/>
            <a:ext cx="4198418" cy="1261884"/>
          </a:xfrm>
          <a:prstGeom prst="rect">
            <a:avLst/>
          </a:prstGeom>
          <a:noFill/>
          <a:effectLst>
            <a:glow rad="127000">
              <a:schemeClr val="accent1">
                <a:alpha val="46000"/>
              </a:schemeClr>
            </a:glow>
          </a:effectLst>
        </p:spPr>
        <p:txBody>
          <a:bodyPr wrap="square" rtlCol="0">
            <a:spAutoFit/>
          </a:bodyPr>
          <a:lstStyle/>
          <a:p>
            <a:r>
              <a:rPr lang="fr-FR" sz="2400" b="1" dirty="0">
                <a:latin typeface="Calibri" panose="020F0502020204030204" pitchFamily="34" charset="0"/>
                <a:cs typeface="Calibri" panose="020F0502020204030204" pitchFamily="34" charset="0"/>
              </a:rPr>
              <a:t>Elaboré par:   </a:t>
            </a:r>
          </a:p>
          <a:p>
            <a:pPr lvl="4"/>
            <a:r>
              <a:rPr lang="fr-FR" sz="2400" b="1" dirty="0">
                <a:solidFill>
                  <a:schemeClr val="accent6">
                    <a:lumMod val="50000"/>
                  </a:schemeClr>
                </a:solidFill>
                <a:latin typeface="Calibri" panose="020F0502020204030204" pitchFamily="34" charset="0"/>
                <a:cs typeface="Calibri" panose="020F0502020204030204" pitchFamily="34" charset="0"/>
              </a:rPr>
              <a:t>Khaoula AROUI</a:t>
            </a:r>
          </a:p>
          <a:p>
            <a:endParaRPr lang="fr-FR" sz="2800" dirty="0">
              <a:solidFill>
                <a:schemeClr val="bg2">
                  <a:lumMod val="2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9000B11F-5BDE-4E12-15EB-31CF59319081}"/>
              </a:ext>
            </a:extLst>
          </p:cNvPr>
          <p:cNvSpPr/>
          <p:nvPr/>
        </p:nvSpPr>
        <p:spPr>
          <a:xfrm flipV="1">
            <a:off x="10314898" y="4890014"/>
            <a:ext cx="7876582" cy="45719"/>
          </a:xfrm>
          <a:prstGeom prst="rect">
            <a:avLst/>
          </a:prstGeom>
          <a:solidFill>
            <a:schemeClr val="tx2">
              <a:lumMod val="75000"/>
            </a:schemeClr>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Tree>
    <p:extLst>
      <p:ext uri="{BB962C8B-B14F-4D97-AF65-F5344CB8AC3E}">
        <p14:creationId xmlns:p14="http://schemas.microsoft.com/office/powerpoint/2010/main" val="115490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2629342" y="-259279"/>
            <a:ext cx="7945947" cy="3511798"/>
            <a:chOff x="0" y="0"/>
            <a:chExt cx="12155147" cy="5372100"/>
          </a:xfrm>
          <a:solidFill>
            <a:schemeClr val="accent1">
              <a:lumMod val="60000"/>
              <a:lumOff val="40000"/>
            </a:schemeClr>
          </a:solidFill>
        </p:grpSpPr>
        <p:sp>
          <p:nvSpPr>
            <p:cNvPr id="4" name="Freeform 4"/>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grpFill/>
          </p:spPr>
        </p:sp>
      </p:grpSp>
      <p:sp>
        <p:nvSpPr>
          <p:cNvPr id="6" name="TextBox 6"/>
          <p:cNvSpPr txBox="1"/>
          <p:nvPr/>
        </p:nvSpPr>
        <p:spPr>
          <a:xfrm>
            <a:off x="6778213" y="1807210"/>
            <a:ext cx="10221239" cy="1148397"/>
          </a:xfrm>
          <a:prstGeom prst="rect">
            <a:avLst/>
          </a:prstGeom>
        </p:spPr>
        <p:txBody>
          <a:bodyPr lIns="0" tIns="0" rIns="0" bIns="0" rtlCol="0" anchor="t">
            <a:spAutoFit/>
          </a:bodyPr>
          <a:lstStyle/>
          <a:p>
            <a:pPr marL="0" lvl="0" indent="0">
              <a:lnSpc>
                <a:spcPts val="8717"/>
              </a:lnSpc>
              <a:spcBef>
                <a:spcPct val="0"/>
              </a:spcBef>
            </a:pPr>
            <a:endParaRPr lang="en-US" sz="7900" u="none">
              <a:solidFill>
                <a:srgbClr val="1836B2"/>
              </a:solidFill>
              <a:latin typeface="Fira Sans Medium Bold"/>
            </a:endParaRPr>
          </a:p>
        </p:txBody>
      </p:sp>
      <p:sp>
        <p:nvSpPr>
          <p:cNvPr id="18" name="TextBox 8">
            <a:extLst>
              <a:ext uri="{FF2B5EF4-FFF2-40B4-BE49-F238E27FC236}">
                <a16:creationId xmlns:a16="http://schemas.microsoft.com/office/drawing/2014/main" id="{1DB98DB4-3C53-6FA8-81B2-B70B956D7C91}"/>
              </a:ext>
            </a:extLst>
          </p:cNvPr>
          <p:cNvSpPr txBox="1"/>
          <p:nvPr/>
        </p:nvSpPr>
        <p:spPr>
          <a:xfrm>
            <a:off x="1794515" y="4582783"/>
            <a:ext cx="14471692" cy="2231380"/>
          </a:xfrm>
          <a:prstGeom prst="rect">
            <a:avLst/>
          </a:prstGeom>
        </p:spPr>
        <p:txBody>
          <a:bodyPr wrap="square" lIns="0" tIns="0" rIns="0" bIns="0" rtlCol="0" anchor="t">
            <a:spAutoFit/>
          </a:bodyPr>
          <a:lstStyle/>
          <a:p>
            <a:pPr algn="ctr">
              <a:lnSpc>
                <a:spcPts val="8717"/>
              </a:lnSpc>
              <a:spcBef>
                <a:spcPct val="0"/>
              </a:spcBef>
            </a:pPr>
            <a:r>
              <a:rPr lang="fr-FR" sz="7900" dirty="0">
                <a:solidFill>
                  <a:schemeClr val="accent3">
                    <a:lumMod val="50000"/>
                  </a:schemeClr>
                </a:solidFill>
                <a:latin typeface="Fira Sans Medium Bold"/>
              </a:rPr>
              <a:t>Prédiction de la rétinopathie diabétique</a:t>
            </a:r>
          </a:p>
        </p:txBody>
      </p:sp>
      <p:sp>
        <p:nvSpPr>
          <p:cNvPr id="2" name="TextBox 8">
            <a:extLst>
              <a:ext uri="{FF2B5EF4-FFF2-40B4-BE49-F238E27FC236}">
                <a16:creationId xmlns:a16="http://schemas.microsoft.com/office/drawing/2014/main" id="{399DAEFE-E117-F3B7-5733-3D9E8E49067D}"/>
              </a:ext>
            </a:extLst>
          </p:cNvPr>
          <p:cNvSpPr txBox="1"/>
          <p:nvPr/>
        </p:nvSpPr>
        <p:spPr>
          <a:xfrm>
            <a:off x="1908154" y="6816046"/>
            <a:ext cx="14471692" cy="959109"/>
          </a:xfrm>
          <a:prstGeom prst="rect">
            <a:avLst/>
          </a:prstGeom>
        </p:spPr>
        <p:txBody>
          <a:bodyPr wrap="square" lIns="0" tIns="0" rIns="0" bIns="0" rtlCol="0" anchor="t">
            <a:spAutoFit/>
          </a:bodyPr>
          <a:lstStyle/>
          <a:p>
            <a:pPr algn="ctr">
              <a:lnSpc>
                <a:spcPts val="8717"/>
              </a:lnSpc>
              <a:spcBef>
                <a:spcPct val="0"/>
              </a:spcBef>
            </a:pPr>
            <a:r>
              <a:rPr lang="fr-FR" sz="3200" dirty="0" err="1">
                <a:solidFill>
                  <a:schemeClr val="accent3">
                    <a:lumMod val="50000"/>
                  </a:schemeClr>
                </a:solidFill>
                <a:latin typeface="Fira Sans Medium Bold"/>
              </a:rPr>
              <a:t>Extreme</a:t>
            </a:r>
            <a:r>
              <a:rPr lang="fr-FR" sz="3200" dirty="0">
                <a:solidFill>
                  <a:schemeClr val="accent3">
                    <a:lumMod val="50000"/>
                  </a:schemeClr>
                </a:solidFill>
                <a:latin typeface="Fira Sans Medium Bold"/>
              </a:rPr>
              <a:t> Gradient </a:t>
            </a:r>
            <a:r>
              <a:rPr lang="fr-FR" sz="3200" dirty="0" err="1">
                <a:solidFill>
                  <a:schemeClr val="accent3">
                    <a:lumMod val="50000"/>
                  </a:schemeClr>
                </a:solidFill>
                <a:latin typeface="Fira Sans Medium Bold"/>
              </a:rPr>
              <a:t>Boosting</a:t>
            </a:r>
            <a:endParaRPr lang="fr-FR" sz="3200" dirty="0">
              <a:solidFill>
                <a:schemeClr val="accent3">
                  <a:lumMod val="50000"/>
                </a:schemeClr>
              </a:solidFill>
              <a:latin typeface="Fira Sans Medium Bold"/>
            </a:endParaRPr>
          </a:p>
        </p:txBody>
      </p:sp>
      <p:sp>
        <p:nvSpPr>
          <p:cNvPr id="8" name="Rectangle 7">
            <a:extLst>
              <a:ext uri="{FF2B5EF4-FFF2-40B4-BE49-F238E27FC236}">
                <a16:creationId xmlns:a16="http://schemas.microsoft.com/office/drawing/2014/main" id="{440262AC-227F-B135-D830-47323FCF66A0}"/>
              </a:ext>
            </a:extLst>
          </p:cNvPr>
          <p:cNvSpPr/>
          <p:nvPr/>
        </p:nvSpPr>
        <p:spPr>
          <a:xfrm>
            <a:off x="6116705" y="8227235"/>
            <a:ext cx="310349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1</a:t>
            </a:r>
            <a:endParaRPr lang="fr-FR" sz="4000" b="1"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095F5719-C467-0872-138B-764C03AE1813}"/>
              </a:ext>
            </a:extLst>
          </p:cNvPr>
          <p:cNvSpPr/>
          <p:nvPr/>
        </p:nvSpPr>
        <p:spPr>
          <a:xfrm>
            <a:off x="9296400" y="8210725"/>
            <a:ext cx="3103495" cy="11811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2</a:t>
            </a:r>
            <a:endParaRPr lang="fr-FR" sz="4000" b="1"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ZoneTexte 44">
            <a:extLst>
              <a:ext uri="{FF2B5EF4-FFF2-40B4-BE49-F238E27FC236}">
                <a16:creationId xmlns:a16="http://schemas.microsoft.com/office/drawing/2014/main" id="{9334E91C-678B-59AE-AA8B-AC254A058F27}"/>
              </a:ext>
            </a:extLst>
          </p:cNvPr>
          <p:cNvSpPr txBox="1"/>
          <p:nvPr/>
        </p:nvSpPr>
        <p:spPr>
          <a:xfrm>
            <a:off x="6571622" y="3052734"/>
            <a:ext cx="3875891" cy="523220"/>
          </a:xfrm>
          <a:prstGeom prst="rect">
            <a:avLst/>
          </a:prstGeom>
          <a:noFill/>
        </p:spPr>
        <p:txBody>
          <a:bodyPr wrap="square" rtlCol="0">
            <a:spAutoFit/>
          </a:bodyPr>
          <a:lstStyle/>
          <a:p>
            <a:r>
              <a:rPr lang="en-GB" sz="2800" dirty="0" err="1">
                <a:latin typeface="Calibri" panose="020F0502020204030204" pitchFamily="34" charset="0"/>
                <a:cs typeface="Calibri" panose="020F0502020204030204" pitchFamily="34" charset="0"/>
              </a:rPr>
              <a:t>Sélection</a:t>
            </a:r>
            <a:r>
              <a:rPr lang="en-GB" sz="2800" dirty="0">
                <a:latin typeface="Calibri" panose="020F0502020204030204" pitchFamily="34" charset="0"/>
                <a:cs typeface="Calibri" panose="020F0502020204030204" pitchFamily="34" charset="0"/>
              </a:rPr>
              <a:t> des variables</a:t>
            </a:r>
            <a:endParaRPr lang="fr-FR" sz="2800" dirty="0">
              <a:latin typeface="Calibri" panose="020F0502020204030204" pitchFamily="34" charset="0"/>
              <a:cs typeface="Calibri" panose="020F0502020204030204" pitchFamily="34" charset="0"/>
            </a:endParaRPr>
          </a:p>
        </p:txBody>
      </p:sp>
      <p:sp>
        <p:nvSpPr>
          <p:cNvPr id="46" name="Flèche : droite 45">
            <a:extLst>
              <a:ext uri="{FF2B5EF4-FFF2-40B4-BE49-F238E27FC236}">
                <a16:creationId xmlns:a16="http://schemas.microsoft.com/office/drawing/2014/main" id="{2BAC4426-2BD8-3930-F8A8-1856CB6FC888}"/>
              </a:ext>
            </a:extLst>
          </p:cNvPr>
          <p:cNvSpPr/>
          <p:nvPr/>
        </p:nvSpPr>
        <p:spPr>
          <a:xfrm rot="10800000">
            <a:off x="5270117" y="6436887"/>
            <a:ext cx="6795277" cy="3323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latin typeface="Calibri" panose="020F0502020204030204" pitchFamily="34" charset="0"/>
              <a:cs typeface="Calibri" panose="020F0502020204030204" pitchFamily="34" charset="0"/>
            </a:endParaRPr>
          </a:p>
        </p:txBody>
      </p:sp>
      <p:sp>
        <p:nvSpPr>
          <p:cNvPr id="16" name="Flèche : droite 45">
            <a:extLst>
              <a:ext uri="{FF2B5EF4-FFF2-40B4-BE49-F238E27FC236}">
                <a16:creationId xmlns:a16="http://schemas.microsoft.com/office/drawing/2014/main" id="{305BB2EA-39F5-BD4B-5FE9-A82AF4A24FA8}"/>
              </a:ext>
            </a:extLst>
          </p:cNvPr>
          <p:cNvSpPr/>
          <p:nvPr/>
        </p:nvSpPr>
        <p:spPr>
          <a:xfrm>
            <a:off x="4886717" y="3585479"/>
            <a:ext cx="7251051" cy="326899"/>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Calibri" panose="020F0502020204030204" pitchFamily="34" charset="0"/>
              <a:cs typeface="Calibri" panose="020F0502020204030204" pitchFamily="34" charset="0"/>
            </a:endParaRPr>
          </a:p>
        </p:txBody>
      </p:sp>
      <p:sp>
        <p:nvSpPr>
          <p:cNvPr id="21" name="ZoneTexte 44">
            <a:extLst>
              <a:ext uri="{FF2B5EF4-FFF2-40B4-BE49-F238E27FC236}">
                <a16:creationId xmlns:a16="http://schemas.microsoft.com/office/drawing/2014/main" id="{EA9ED952-2CFD-79BA-E1AD-E6257AA3DFE6}"/>
              </a:ext>
            </a:extLst>
          </p:cNvPr>
          <p:cNvSpPr txBox="1"/>
          <p:nvPr/>
        </p:nvSpPr>
        <p:spPr>
          <a:xfrm>
            <a:off x="5948818" y="5482780"/>
            <a:ext cx="5437873" cy="954107"/>
          </a:xfrm>
          <a:prstGeom prst="rect">
            <a:avLst/>
          </a:prstGeom>
          <a:noFill/>
        </p:spPr>
        <p:txBody>
          <a:bodyPr wrap="square" rtlCol="0">
            <a:spAutoFit/>
          </a:bodyPr>
          <a:lstStyle/>
          <a:p>
            <a:pPr algn="ctr"/>
            <a:r>
              <a:rPr lang="en-GB" sz="2800" dirty="0">
                <a:latin typeface="Calibri" panose="020F0502020204030204" pitchFamily="34" charset="0"/>
                <a:cs typeface="Calibri" panose="020F0502020204030204" pitchFamily="34" charset="0"/>
              </a:rPr>
              <a:t>Partition </a:t>
            </a:r>
          </a:p>
          <a:p>
            <a:pPr algn="ctr"/>
            <a:r>
              <a:rPr lang="en-GB" sz="2800" dirty="0">
                <a:latin typeface="Calibri" panose="020F0502020204030204" pitchFamily="34" charset="0"/>
                <a:cs typeface="Calibri" panose="020F0502020204030204" pitchFamily="34" charset="0"/>
              </a:rPr>
              <a:t>(80% </a:t>
            </a:r>
            <a:r>
              <a:rPr lang="en-GB" sz="2800" dirty="0" err="1">
                <a:latin typeface="Calibri" panose="020F0502020204030204" pitchFamily="34" charset="0"/>
                <a:cs typeface="Calibri" panose="020F0502020204030204" pitchFamily="34" charset="0"/>
              </a:rPr>
              <a:t>apprentissage</a:t>
            </a:r>
            <a:r>
              <a:rPr lang="en-GB" sz="2800" dirty="0">
                <a:latin typeface="Calibri" panose="020F0502020204030204" pitchFamily="34" charset="0"/>
                <a:cs typeface="Calibri" panose="020F0502020204030204" pitchFamily="34" charset="0"/>
              </a:rPr>
              <a:t>; 20% validation) </a:t>
            </a:r>
            <a:endParaRPr lang="fr-FR" sz="2800" dirty="0">
              <a:latin typeface="Calibri" panose="020F0502020204030204" pitchFamily="34" charset="0"/>
              <a:cs typeface="Calibri" panose="020F0502020204030204" pitchFamily="34" charset="0"/>
            </a:endParaRPr>
          </a:p>
        </p:txBody>
      </p:sp>
      <p:sp>
        <p:nvSpPr>
          <p:cNvPr id="24" name="ZoneTexte 23">
            <a:extLst>
              <a:ext uri="{FF2B5EF4-FFF2-40B4-BE49-F238E27FC236}">
                <a16:creationId xmlns:a16="http://schemas.microsoft.com/office/drawing/2014/main" id="{E5F3878A-E323-D549-F517-CAF77F623C30}"/>
              </a:ext>
            </a:extLst>
          </p:cNvPr>
          <p:cNvSpPr txBox="1"/>
          <p:nvPr/>
        </p:nvSpPr>
        <p:spPr>
          <a:xfrm>
            <a:off x="2231244" y="6332674"/>
            <a:ext cx="3039072" cy="584775"/>
          </a:xfrm>
          <a:prstGeom prst="rect">
            <a:avLst/>
          </a:prstGeom>
          <a:solidFill>
            <a:schemeClr val="accent2">
              <a:lumMod val="60000"/>
              <a:lumOff val="40000"/>
            </a:schemeClr>
          </a:solidFill>
        </p:spPr>
        <p:txBody>
          <a:bodyPr wrap="square" rtlCol="0">
            <a:spAutoFit/>
          </a:bodyPr>
          <a:lstStyle/>
          <a:p>
            <a:pPr algn="ctr"/>
            <a:r>
              <a:rPr lang="en-GB" sz="3200" b="1" dirty="0" err="1">
                <a:latin typeface="Calibri" panose="020F0502020204030204" pitchFamily="34" charset="0"/>
                <a:cs typeface="Calibri" panose="020F0502020204030204" pitchFamily="34" charset="0"/>
              </a:rPr>
              <a:t>Modèlisation</a:t>
            </a:r>
            <a:endParaRPr lang="fr-FR" sz="3200" b="1" dirty="0">
              <a:latin typeface="Calibri" panose="020F0502020204030204" pitchFamily="34" charset="0"/>
              <a:cs typeface="Calibri" panose="020F0502020204030204" pitchFamily="34" charset="0"/>
            </a:endParaRPr>
          </a:p>
        </p:txBody>
      </p:sp>
      <p:graphicFrame>
        <p:nvGraphicFramePr>
          <p:cNvPr id="27" name="Table 18">
            <a:extLst>
              <a:ext uri="{FF2B5EF4-FFF2-40B4-BE49-F238E27FC236}">
                <a16:creationId xmlns:a16="http://schemas.microsoft.com/office/drawing/2014/main" id="{25977079-6BB8-742B-7872-49E7AD959783}"/>
              </a:ext>
            </a:extLst>
          </p:cNvPr>
          <p:cNvGraphicFramePr>
            <a:graphicFrameLocks noGrp="1"/>
          </p:cNvGraphicFramePr>
          <p:nvPr>
            <p:extLst>
              <p:ext uri="{D42A27DB-BD31-4B8C-83A1-F6EECF244321}">
                <p14:modId xmlns:p14="http://schemas.microsoft.com/office/powerpoint/2010/main" val="3113373668"/>
              </p:ext>
            </p:extLst>
          </p:nvPr>
        </p:nvGraphicFramePr>
        <p:xfrm>
          <a:off x="571501" y="2688953"/>
          <a:ext cx="4527036" cy="2213727"/>
        </p:xfrm>
        <a:graphic>
          <a:graphicData uri="http://schemas.openxmlformats.org/drawingml/2006/table">
            <a:tbl>
              <a:tblPr firstRow="1">
                <a:tableStyleId>{5C22544A-7EE6-4342-B048-85BDC9FD1C3A}</a:tableStyleId>
              </a:tblPr>
              <a:tblGrid>
                <a:gridCol w="2202765">
                  <a:extLst>
                    <a:ext uri="{9D8B030D-6E8A-4147-A177-3AD203B41FA5}">
                      <a16:colId xmlns:a16="http://schemas.microsoft.com/office/drawing/2014/main" val="676532978"/>
                    </a:ext>
                  </a:extLst>
                </a:gridCol>
                <a:gridCol w="2324271">
                  <a:extLst>
                    <a:ext uri="{9D8B030D-6E8A-4147-A177-3AD203B41FA5}">
                      <a16:colId xmlns:a16="http://schemas.microsoft.com/office/drawing/2014/main" val="265935062"/>
                    </a:ext>
                  </a:extLst>
                </a:gridCol>
              </a:tblGrid>
              <a:tr h="688575">
                <a:tc gridSpan="2">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Calibri" panose="020F0502020204030204" pitchFamily="34" charset="0"/>
                          <a:cs typeface="Calibri" panose="020F0502020204030204" pitchFamily="34" charset="0"/>
                        </a:rPr>
                        <a:t>1853 patients </a:t>
                      </a:r>
                      <a:r>
                        <a:rPr lang="en-US" sz="2800" b="1" u="sng" dirty="0">
                          <a:solidFill>
                            <a:schemeClr val="tx1"/>
                          </a:solidFill>
                          <a:latin typeface="Calibri" panose="020F0502020204030204" pitchFamily="34" charset="0"/>
                          <a:cs typeface="Calibri" panose="020F0502020204030204" pitchFamily="34" charset="0"/>
                        </a:rPr>
                        <a:t>eligible</a:t>
                      </a:r>
                      <a:r>
                        <a:rPr lang="en-US" sz="2800" b="1" dirty="0">
                          <a:solidFill>
                            <a:schemeClr val="tx1"/>
                          </a:solidFill>
                          <a:latin typeface="Calibri" panose="020F0502020204030204" pitchFamily="34" charset="0"/>
                          <a:cs typeface="Calibri" panose="020F0502020204030204" pitchFamily="34" charset="0"/>
                        </a:rPr>
                        <a:t> à </a:t>
                      </a:r>
                      <a:r>
                        <a:rPr lang="en-US" sz="2800" b="1" dirty="0" err="1">
                          <a:solidFill>
                            <a:schemeClr val="tx1"/>
                          </a:solidFill>
                          <a:latin typeface="Calibri" panose="020F0502020204030204" pitchFamily="34" charset="0"/>
                          <a:cs typeface="Calibri" panose="020F0502020204030204" pitchFamily="34" charset="0"/>
                        </a:rPr>
                        <a:t>l’analyse</a:t>
                      </a:r>
                      <a:endParaRPr lang="en-US" sz="2800" b="1" dirty="0">
                        <a:solidFill>
                          <a:schemeClr val="tx1"/>
                        </a:solidFill>
                        <a:latin typeface="Calibri" panose="020F0502020204030204" pitchFamily="34" charset="0"/>
                        <a:cs typeface="Calibri" panose="020F0502020204030204" pitchFamily="34" charset="0"/>
                      </a:endParaRPr>
                    </a:p>
                  </a:txBody>
                  <a:tcPr>
                    <a:lnB w="12700" cap="flat" cmpd="sng" algn="ctr">
                      <a:solidFill>
                        <a:schemeClr val="accent4"/>
                      </a:solidFill>
                      <a:prstDash val="solid"/>
                      <a:round/>
                      <a:headEnd type="none" w="med" len="med"/>
                      <a:tailEnd type="none" w="med" len="med"/>
                    </a:lnB>
                    <a:solidFill>
                      <a:srgbClr val="58B6C0"/>
                    </a:solidFill>
                  </a:tcPr>
                </a:tc>
                <a:tc hMerge="1">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lang="en-US" sz="2000" b="0" dirty="0">
                        <a:solidFill>
                          <a:srgbClr val="00B050"/>
                        </a:solidFill>
                      </a:endParaRPr>
                    </a:p>
                  </a:txBody>
                  <a:tcPr>
                    <a:solidFill>
                      <a:schemeClr val="accent3">
                        <a:lumMod val="20000"/>
                        <a:lumOff val="80000"/>
                      </a:schemeClr>
                    </a:solidFill>
                  </a:tcPr>
                </a:tc>
                <a:extLst>
                  <a:ext uri="{0D108BD9-81ED-4DB2-BD59-A6C34878D82A}">
                    <a16:rowId xmlns:a16="http://schemas.microsoft.com/office/drawing/2014/main" val="1589428461"/>
                  </a:ext>
                </a:extLst>
              </a:tr>
              <a:tr h="652417">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GB" sz="2800" b="1" dirty="0" err="1">
                          <a:solidFill>
                            <a:schemeClr val="tx1"/>
                          </a:solidFill>
                          <a:latin typeface="Calibri" panose="020F0502020204030204" pitchFamily="34" charset="0"/>
                          <a:cs typeface="Calibri" panose="020F0502020204030204" pitchFamily="34" charset="0"/>
                        </a:rPr>
                        <a:t>Atteint</a:t>
                      </a:r>
                      <a:endParaRPr lang="en-US" sz="2800" b="1" dirty="0">
                        <a:solidFill>
                          <a:schemeClr val="tx1"/>
                        </a:solidFill>
                        <a:latin typeface="Calibri" panose="020F0502020204030204" pitchFamily="34" charset="0"/>
                        <a:cs typeface="Calibri" panose="020F0502020204030204" pitchFamily="34" charset="0"/>
                      </a:endParaRPr>
                    </a:p>
                  </a:txBody>
                  <a:tcP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GB" sz="2800" b="1" dirty="0">
                          <a:solidFill>
                            <a:schemeClr val="tx1"/>
                          </a:solidFill>
                          <a:latin typeface="Calibri" panose="020F0502020204030204" pitchFamily="34" charset="0"/>
                          <a:cs typeface="Calibri" panose="020F0502020204030204" pitchFamily="34" charset="0"/>
                        </a:rPr>
                        <a:t>Non </a:t>
                      </a:r>
                      <a:r>
                        <a:rPr lang="en-GB" sz="2800" b="1" dirty="0" err="1">
                          <a:solidFill>
                            <a:schemeClr val="tx1"/>
                          </a:solidFill>
                          <a:latin typeface="Calibri" panose="020F0502020204030204" pitchFamily="34" charset="0"/>
                          <a:cs typeface="Calibri" panose="020F0502020204030204" pitchFamily="34" charset="0"/>
                        </a:rPr>
                        <a:t>atteint</a:t>
                      </a:r>
                      <a:endParaRPr lang="en-US" sz="2800" b="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166668950"/>
                  </a:ext>
                </a:extLst>
              </a:tr>
              <a:tr h="616430">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dirty="0">
                          <a:latin typeface="Calibri" panose="020F0502020204030204" pitchFamily="34" charset="0"/>
                          <a:cs typeface="Calibri" panose="020F0502020204030204" pitchFamily="34" charset="0"/>
                        </a:rPr>
                        <a:t>435</a:t>
                      </a:r>
                      <a:endParaRPr lang="en-US" sz="2800" b="1"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3">
                        <a:lumMod val="20000"/>
                        <a:lumOff val="80000"/>
                      </a:schemeClr>
                    </a:solidFill>
                  </a:tcPr>
                </a:tc>
                <a:tc>
                  <a:txBody>
                    <a:bodyPr/>
                    <a:lstStyle/>
                    <a:p>
                      <a:pPr algn="ctr"/>
                      <a:r>
                        <a:rPr lang="en-US" sz="2800" dirty="0">
                          <a:latin typeface="Calibri" panose="020F0502020204030204" pitchFamily="34" charset="0"/>
                          <a:cs typeface="Calibri" panose="020F0502020204030204" pitchFamily="34" charset="0"/>
                        </a:rPr>
                        <a:t>1418</a:t>
                      </a:r>
                      <a:endParaRPr lang="en-US" sz="2800" b="0" dirty="0">
                        <a:solidFill>
                          <a:srgbClr val="00B050"/>
                        </a:solidFill>
                        <a:latin typeface="Calibri" panose="020F0502020204030204" pitchFamily="34" charset="0"/>
                        <a:cs typeface="Calibri" panose="020F0502020204030204" pitchFamily="34" charset="0"/>
                      </a:endParaRPr>
                    </a:p>
                  </a:txBody>
                  <a:tcPr anchor="ct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958370887"/>
                  </a:ext>
                </a:extLst>
              </a:tr>
            </a:tbl>
          </a:graphicData>
        </a:graphic>
      </p:graphicFrame>
      <p:sp>
        <p:nvSpPr>
          <p:cNvPr id="31" name="ZoneTexte 30">
            <a:extLst>
              <a:ext uri="{FF2B5EF4-FFF2-40B4-BE49-F238E27FC236}">
                <a16:creationId xmlns:a16="http://schemas.microsoft.com/office/drawing/2014/main" id="{041829C0-DDE9-9394-EF28-D966EDE92AC3}"/>
              </a:ext>
            </a:extLst>
          </p:cNvPr>
          <p:cNvSpPr txBox="1"/>
          <p:nvPr/>
        </p:nvSpPr>
        <p:spPr>
          <a:xfrm>
            <a:off x="114298" y="9832004"/>
            <a:ext cx="12796175"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HbA1c: </a:t>
            </a:r>
            <a:r>
              <a:rPr lang="en-GB" sz="2000" dirty="0" err="1">
                <a:latin typeface="Calibri" panose="020F0502020204030204" pitchFamily="34" charset="0"/>
                <a:cs typeface="Calibri" panose="020F0502020204030204" pitchFamily="34" charset="0"/>
              </a:rPr>
              <a:t>Taux</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d’Hémoglobine</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glyquée</a:t>
            </a:r>
            <a:endParaRPr lang="fr-FR" sz="2000" dirty="0">
              <a:latin typeface="Calibri" panose="020F0502020204030204" pitchFamily="34" charset="0"/>
              <a:cs typeface="Calibri" panose="020F0502020204030204" pitchFamily="34" charset="0"/>
            </a:endParaRPr>
          </a:p>
        </p:txBody>
      </p:sp>
      <p:cxnSp>
        <p:nvCxnSpPr>
          <p:cNvPr id="33" name="Connecteur droit 32">
            <a:extLst>
              <a:ext uri="{FF2B5EF4-FFF2-40B4-BE49-F238E27FC236}">
                <a16:creationId xmlns:a16="http://schemas.microsoft.com/office/drawing/2014/main" id="{F725177D-AD3D-B0C1-79F5-2F8C3DEDA12A}"/>
              </a:ext>
            </a:extLst>
          </p:cNvPr>
          <p:cNvCxnSpPr>
            <a:cxnSpLocks/>
          </p:cNvCxnSpPr>
          <p:nvPr/>
        </p:nvCxnSpPr>
        <p:spPr>
          <a:xfrm>
            <a:off x="95250" y="9904394"/>
            <a:ext cx="12358196" cy="3742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7AF76F0E-B7F0-2BDC-8A73-BC9F9A5CCE5D}"/>
              </a:ext>
            </a:extLst>
          </p:cNvPr>
          <p:cNvSpPr txBox="1"/>
          <p:nvPr/>
        </p:nvSpPr>
        <p:spPr>
          <a:xfrm>
            <a:off x="173843" y="251499"/>
            <a:ext cx="10704691" cy="923330"/>
          </a:xfrm>
          <a:prstGeom prst="rect">
            <a:avLst/>
          </a:prstGeom>
          <a:noFill/>
        </p:spPr>
        <p:txBody>
          <a:bodyPr wrap="square">
            <a:spAutoFit/>
          </a:bodyPr>
          <a:lstStyle/>
          <a:p>
            <a:r>
              <a:rPr lang="en-GB" sz="5400" b="1" dirty="0" err="1">
                <a:solidFill>
                  <a:schemeClr val="accent3">
                    <a:lumMod val="50000"/>
                  </a:schemeClr>
                </a:solidFill>
                <a:latin typeface="Fira Sans Medium Bold"/>
              </a:rPr>
              <a:t>Données</a:t>
            </a:r>
            <a:r>
              <a:rPr lang="en-GB" sz="5400" b="1" dirty="0">
                <a:solidFill>
                  <a:schemeClr val="accent3">
                    <a:lumMod val="50000"/>
                  </a:schemeClr>
                </a:solidFill>
                <a:latin typeface="Fira Sans Medium Bold"/>
              </a:rPr>
              <a:t> pour le </a:t>
            </a:r>
            <a:r>
              <a:rPr lang="en-GB" sz="5400" b="1" dirty="0" err="1">
                <a:solidFill>
                  <a:schemeClr val="accent3">
                    <a:lumMod val="50000"/>
                  </a:schemeClr>
                </a:solidFill>
                <a:latin typeface="Fira Sans Medium Bold"/>
              </a:rPr>
              <a:t>modèle</a:t>
            </a:r>
            <a:endParaRPr lang="fr-FR" sz="5400" dirty="0"/>
          </a:p>
        </p:txBody>
      </p:sp>
      <p:sp>
        <p:nvSpPr>
          <p:cNvPr id="2" name="Rectangle 1">
            <a:extLst>
              <a:ext uri="{FF2B5EF4-FFF2-40B4-BE49-F238E27FC236}">
                <a16:creationId xmlns:a16="http://schemas.microsoft.com/office/drawing/2014/main" id="{FFB26C4B-6876-2ED1-2062-FC9A66A82CE5}"/>
              </a:ext>
            </a:extLst>
          </p:cNvPr>
          <p:cNvSpPr/>
          <p:nvPr/>
        </p:nvSpPr>
        <p:spPr>
          <a:xfrm>
            <a:off x="1000027" y="9248555"/>
            <a:ext cx="575475" cy="124131"/>
          </a:xfrm>
          <a:prstGeom prst="rect">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latin typeface="Calibri" panose="020F0502020204030204" pitchFamily="34" charset="0"/>
              <a:cs typeface="Calibri" panose="020F0502020204030204" pitchFamily="34" charset="0"/>
            </a:endParaRPr>
          </a:p>
        </p:txBody>
      </p:sp>
      <p:sp>
        <p:nvSpPr>
          <p:cNvPr id="3" name="ZoneTexte 2">
            <a:extLst>
              <a:ext uri="{FF2B5EF4-FFF2-40B4-BE49-F238E27FC236}">
                <a16:creationId xmlns:a16="http://schemas.microsoft.com/office/drawing/2014/main" id="{678389C4-DE97-A1B9-EEB2-39DD763DABA5}"/>
              </a:ext>
            </a:extLst>
          </p:cNvPr>
          <p:cNvSpPr txBox="1"/>
          <p:nvPr/>
        </p:nvSpPr>
        <p:spPr>
          <a:xfrm>
            <a:off x="1713036" y="9014662"/>
            <a:ext cx="3385501" cy="46166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Variable explicative</a:t>
            </a:r>
            <a:endParaRPr lang="fr-FR" sz="24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8BB844F7-92C9-5344-9FA7-31FC948E6153}"/>
              </a:ext>
            </a:extLst>
          </p:cNvPr>
          <p:cNvSpPr/>
          <p:nvPr/>
        </p:nvSpPr>
        <p:spPr>
          <a:xfrm>
            <a:off x="1000027" y="9617887"/>
            <a:ext cx="575475" cy="1927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0C67C651-66D7-B6BF-8543-4806AE6FD629}"/>
              </a:ext>
            </a:extLst>
          </p:cNvPr>
          <p:cNvSpPr txBox="1"/>
          <p:nvPr/>
        </p:nvSpPr>
        <p:spPr>
          <a:xfrm>
            <a:off x="1772578" y="9386443"/>
            <a:ext cx="3385501" cy="46166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Variable </a:t>
            </a:r>
            <a:r>
              <a:rPr lang="en-GB" sz="2400" dirty="0" err="1">
                <a:latin typeface="Calibri" panose="020F0502020204030204" pitchFamily="34" charset="0"/>
                <a:cs typeface="Calibri" panose="020F0502020204030204" pitchFamily="34" charset="0"/>
              </a:rPr>
              <a:t>cible</a:t>
            </a:r>
            <a:endParaRPr lang="fr-FR" sz="2400" dirty="0">
              <a:latin typeface="Calibri" panose="020F0502020204030204" pitchFamily="34" charset="0"/>
              <a:cs typeface="Calibri" panose="020F0502020204030204" pitchFamily="34" charset="0"/>
            </a:endParaRPr>
          </a:p>
        </p:txBody>
      </p:sp>
      <p:sp>
        <p:nvSpPr>
          <p:cNvPr id="5" name="ZoneTexte 4">
            <a:extLst>
              <a:ext uri="{FF2B5EF4-FFF2-40B4-BE49-F238E27FC236}">
                <a16:creationId xmlns:a16="http://schemas.microsoft.com/office/drawing/2014/main" id="{16400C9E-FA03-9944-FBA8-A809BCA6E3BA}"/>
              </a:ext>
            </a:extLst>
          </p:cNvPr>
          <p:cNvSpPr txBox="1"/>
          <p:nvPr/>
        </p:nvSpPr>
        <p:spPr>
          <a:xfrm>
            <a:off x="4238745" y="1623280"/>
            <a:ext cx="427082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400" dirty="0">
                <a:latin typeface="Calibri" panose="020F0502020204030204" pitchFamily="34" charset="0"/>
                <a:cs typeface="Calibri" panose="020F0502020204030204" pitchFamily="34" charset="0"/>
              </a:rPr>
              <a:t>Information sur la </a:t>
            </a:r>
            <a:r>
              <a:rPr lang="en-GB" sz="2400" dirty="0" err="1">
                <a:latin typeface="Calibri" panose="020F0502020204030204" pitchFamily="34" charset="0"/>
                <a:cs typeface="Calibri" panose="020F0502020204030204" pitchFamily="34" charset="0"/>
              </a:rPr>
              <a:t>rétinopathie</a:t>
            </a: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completée</a:t>
            </a:r>
            <a:endParaRPr lang="fr-FR" sz="2400" dirty="0">
              <a:latin typeface="Calibri" panose="020F0502020204030204" pitchFamily="34" charset="0"/>
              <a:cs typeface="Calibri" panose="020F0502020204030204" pitchFamily="34" charset="0"/>
            </a:endParaRPr>
          </a:p>
        </p:txBody>
      </p:sp>
      <p:cxnSp>
        <p:nvCxnSpPr>
          <p:cNvPr id="10" name="Connecteur droit avec flèche 9">
            <a:extLst>
              <a:ext uri="{FF2B5EF4-FFF2-40B4-BE49-F238E27FC236}">
                <a16:creationId xmlns:a16="http://schemas.microsoft.com/office/drawing/2014/main" id="{D5A1C13A-D409-ED4F-05C3-01E840C4E71A}"/>
              </a:ext>
            </a:extLst>
          </p:cNvPr>
          <p:cNvCxnSpPr>
            <a:cxnSpLocks/>
          </p:cNvCxnSpPr>
          <p:nvPr/>
        </p:nvCxnSpPr>
        <p:spPr>
          <a:xfrm flipV="1">
            <a:off x="3687097" y="2347847"/>
            <a:ext cx="551648" cy="34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10F98604-987A-45D2-F2A9-A8A918F2691B}"/>
              </a:ext>
            </a:extLst>
          </p:cNvPr>
          <p:cNvSpPr txBox="1"/>
          <p:nvPr/>
        </p:nvSpPr>
        <p:spPr>
          <a:xfrm>
            <a:off x="15146521" y="1274556"/>
            <a:ext cx="3689334" cy="461665"/>
          </a:xfrm>
          <a:prstGeom prst="rect">
            <a:avLst/>
          </a:prstGeom>
          <a:noFill/>
        </p:spPr>
        <p:txBody>
          <a:bodyPr wrap="square">
            <a:spAutoFit/>
          </a:bodyPr>
          <a:lstStyle/>
          <a:p>
            <a:r>
              <a:rPr lang="en-GB" sz="2400" b="1" dirty="0">
                <a:solidFill>
                  <a:schemeClr val="accent6">
                    <a:lumMod val="50000"/>
                  </a:schemeClr>
                </a:solidFill>
                <a:latin typeface="Calibri" panose="020F0502020204030204" pitchFamily="34" charset="0"/>
                <a:cs typeface="Calibri" panose="020F0502020204030204" pitchFamily="34" charset="0"/>
              </a:rPr>
              <a:t>Classes </a:t>
            </a:r>
            <a:r>
              <a:rPr lang="en-GB" sz="2400" b="1" dirty="0" err="1">
                <a:solidFill>
                  <a:schemeClr val="accent6">
                    <a:lumMod val="50000"/>
                  </a:schemeClr>
                </a:solidFill>
                <a:latin typeface="Calibri" panose="020F0502020204030204" pitchFamily="34" charset="0"/>
                <a:cs typeface="Calibri" panose="020F0502020204030204" pitchFamily="34" charset="0"/>
              </a:rPr>
              <a:t>déséquilibrées</a:t>
            </a:r>
            <a:r>
              <a:rPr lang="en-GB" sz="2400" b="1" dirty="0">
                <a:solidFill>
                  <a:schemeClr val="accent6">
                    <a:lumMod val="50000"/>
                  </a:schemeClr>
                </a:solidFill>
                <a:latin typeface="Calibri" panose="020F0502020204030204" pitchFamily="34" charset="0"/>
                <a:cs typeface="Calibri" panose="020F0502020204030204" pitchFamily="34" charset="0"/>
              </a:rPr>
              <a:t>  </a:t>
            </a:r>
            <a:endParaRPr lang="fr-FR" sz="2400" dirty="0">
              <a:solidFill>
                <a:schemeClr val="accent6">
                  <a:lumMod val="50000"/>
                </a:schemeClr>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B632C0A3-828C-FCEA-2853-33F8C4B66924}"/>
              </a:ext>
            </a:extLst>
          </p:cNvPr>
          <p:cNvSpPr/>
          <p:nvPr/>
        </p:nvSpPr>
        <p:spPr>
          <a:xfrm>
            <a:off x="15146521" y="19050"/>
            <a:ext cx="310349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1</a:t>
            </a:r>
            <a:endParaRPr lang="fr-FR" sz="4000" b="1" dirty="0">
              <a:latin typeface="Calibri" panose="020F0502020204030204" pitchFamily="34" charset="0"/>
              <a:cs typeface="Calibri" panose="020F0502020204030204" pitchFamily="34" charset="0"/>
            </a:endParaRPr>
          </a:p>
        </p:txBody>
      </p:sp>
      <p:sp>
        <p:nvSpPr>
          <p:cNvPr id="17" name="ZoneTexte 16">
            <a:extLst>
              <a:ext uri="{FF2B5EF4-FFF2-40B4-BE49-F238E27FC236}">
                <a16:creationId xmlns:a16="http://schemas.microsoft.com/office/drawing/2014/main" id="{E269117C-AABC-7491-C205-C5F26C3B427D}"/>
              </a:ext>
            </a:extLst>
          </p:cNvPr>
          <p:cNvSpPr txBox="1"/>
          <p:nvPr/>
        </p:nvSpPr>
        <p:spPr>
          <a:xfrm>
            <a:off x="12331195" y="3406341"/>
            <a:ext cx="5747255" cy="6494085"/>
          </a:xfrm>
          <a:prstGeom prst="rect">
            <a:avLst/>
          </a:prstGeom>
          <a:noFill/>
        </p:spPr>
        <p:txBody>
          <a:bodyPr wrap="square" rtlCol="0">
            <a:spAutoFit/>
          </a:bodyPr>
          <a:lstStyle/>
          <a:p>
            <a:pPr marL="342900" indent="-342900">
              <a:buFont typeface="Wingdings" panose="05000000000000000000" pitchFamily="2" charset="2"/>
              <a:buChar char="§"/>
            </a:pPr>
            <a:r>
              <a:rPr lang="en-GB" sz="3200" dirty="0" err="1">
                <a:solidFill>
                  <a:srgbClr val="FF0000"/>
                </a:solidFill>
                <a:latin typeface="Calibri" panose="020F0502020204030204" pitchFamily="34" charset="0"/>
                <a:cs typeface="Calibri" panose="020F0502020204030204" pitchFamily="34" charset="0"/>
              </a:rPr>
              <a:t>Survenue</a:t>
            </a:r>
            <a:r>
              <a:rPr lang="en-GB" sz="3200" dirty="0">
                <a:solidFill>
                  <a:srgbClr val="FF0000"/>
                </a:solidFill>
                <a:latin typeface="Calibri" panose="020F0502020204030204" pitchFamily="34" charset="0"/>
                <a:cs typeface="Calibri" panose="020F0502020204030204" pitchFamily="34" charset="0"/>
              </a:rPr>
              <a:t> du </a:t>
            </a:r>
            <a:r>
              <a:rPr lang="en-GB" sz="3200" dirty="0" err="1">
                <a:solidFill>
                  <a:srgbClr val="FF0000"/>
                </a:solidFill>
                <a:latin typeface="Calibri" panose="020F0502020204030204" pitchFamily="34" charset="0"/>
                <a:cs typeface="Calibri" panose="020F0502020204030204" pitchFamily="34" charset="0"/>
              </a:rPr>
              <a:t>rétinopathie</a:t>
            </a:r>
            <a:endParaRPr lang="en-GB" sz="3200"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3200" dirty="0" err="1">
                <a:solidFill>
                  <a:srgbClr val="008080"/>
                </a:solidFill>
                <a:latin typeface="Calibri" panose="020F0502020204030204" pitchFamily="34" charset="0"/>
                <a:cs typeface="Calibri" panose="020F0502020204030204" pitchFamily="34" charset="0"/>
              </a:rPr>
              <a:t>Sexe</a:t>
            </a:r>
            <a:endParaRPr lang="en-GB" sz="32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3200" dirty="0">
                <a:solidFill>
                  <a:srgbClr val="008080"/>
                </a:solidFill>
                <a:latin typeface="Calibri" panose="020F0502020204030204" pitchFamily="34" charset="0"/>
                <a:cs typeface="Calibri" panose="020F0502020204030204" pitchFamily="34" charset="0"/>
              </a:rPr>
              <a:t>Age de </a:t>
            </a:r>
            <a:r>
              <a:rPr lang="en-GB" sz="3200" dirty="0" err="1">
                <a:solidFill>
                  <a:srgbClr val="008080"/>
                </a:solidFill>
                <a:latin typeface="Calibri" panose="020F0502020204030204" pitchFamily="34" charset="0"/>
                <a:cs typeface="Calibri" panose="020F0502020204030204" pitchFamily="34" charset="0"/>
              </a:rPr>
              <a:t>découverte</a:t>
            </a:r>
            <a:r>
              <a:rPr lang="en-GB" sz="3200" dirty="0">
                <a:solidFill>
                  <a:srgbClr val="008080"/>
                </a:solidFill>
                <a:latin typeface="Calibri" panose="020F0502020204030204" pitchFamily="34" charset="0"/>
                <a:cs typeface="Calibri" panose="020F0502020204030204" pitchFamily="34" charset="0"/>
              </a:rPr>
              <a:t> </a:t>
            </a:r>
            <a:r>
              <a:rPr lang="en-GB" sz="3200" dirty="0" err="1">
                <a:solidFill>
                  <a:srgbClr val="008080"/>
                </a:solidFill>
                <a:latin typeface="Calibri" panose="020F0502020204030204" pitchFamily="34" charset="0"/>
                <a:cs typeface="Calibri" panose="020F0502020204030204" pitchFamily="34" charset="0"/>
              </a:rPr>
              <a:t>diabète</a:t>
            </a:r>
            <a:endParaRPr lang="en-GB" sz="32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3200" dirty="0">
                <a:solidFill>
                  <a:srgbClr val="008080"/>
                </a:solidFill>
                <a:latin typeface="Calibri" panose="020F0502020204030204" pitchFamily="34" charset="0"/>
                <a:cs typeface="Calibri" panose="020F0502020204030204" pitchFamily="34" charset="0"/>
              </a:rPr>
              <a:t>Durée du non-</a:t>
            </a:r>
            <a:r>
              <a:rPr lang="en-GB" sz="3200" dirty="0" err="1">
                <a:solidFill>
                  <a:srgbClr val="008080"/>
                </a:solidFill>
                <a:latin typeface="Calibri" panose="020F0502020204030204" pitchFamily="34" charset="0"/>
                <a:cs typeface="Calibri" panose="020F0502020204030204" pitchFamily="34" charset="0"/>
              </a:rPr>
              <a:t>suivi</a:t>
            </a:r>
            <a:endParaRPr lang="en-GB" sz="32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3200" dirty="0">
                <a:solidFill>
                  <a:srgbClr val="008080"/>
                </a:solidFill>
                <a:latin typeface="Calibri" panose="020F0502020204030204" pitchFamily="34" charset="0"/>
                <a:cs typeface="Calibri" panose="020F0502020204030204" pitchFamily="34" charset="0"/>
              </a:rPr>
              <a:t>Moyenne des </a:t>
            </a:r>
            <a:r>
              <a:rPr lang="en-GB" sz="3200" dirty="0" err="1">
                <a:solidFill>
                  <a:srgbClr val="008080"/>
                </a:solidFill>
                <a:latin typeface="Calibri" panose="020F0502020204030204" pitchFamily="34" charset="0"/>
                <a:cs typeface="Calibri" panose="020F0502020204030204" pitchFamily="34" charset="0"/>
              </a:rPr>
              <a:t>mesures</a:t>
            </a:r>
            <a:r>
              <a:rPr lang="en-GB" sz="3200" dirty="0">
                <a:solidFill>
                  <a:srgbClr val="008080"/>
                </a:solidFill>
                <a:latin typeface="Calibri" panose="020F0502020204030204" pitchFamily="34" charset="0"/>
                <a:cs typeface="Calibri" panose="020F0502020204030204" pitchFamily="34" charset="0"/>
              </a:rPr>
              <a:t> HbA1c</a:t>
            </a:r>
          </a:p>
          <a:p>
            <a:pPr marL="342900" indent="-342900">
              <a:buFont typeface="Wingdings" panose="05000000000000000000" pitchFamily="2" charset="2"/>
              <a:buChar char="§"/>
            </a:pPr>
            <a:r>
              <a:rPr lang="en-GB" sz="3200" dirty="0" err="1">
                <a:solidFill>
                  <a:srgbClr val="008080"/>
                </a:solidFill>
                <a:latin typeface="Calibri" panose="020F0502020204030204" pitchFamily="34" charset="0"/>
                <a:cs typeface="Calibri" panose="020F0502020204030204" pitchFamily="34" charset="0"/>
              </a:rPr>
              <a:t>Ecart</a:t>
            </a:r>
            <a:r>
              <a:rPr lang="en-GB" sz="3200" dirty="0">
                <a:solidFill>
                  <a:srgbClr val="008080"/>
                </a:solidFill>
                <a:latin typeface="Calibri" panose="020F0502020204030204" pitchFamily="34" charset="0"/>
                <a:cs typeface="Calibri" panose="020F0502020204030204" pitchFamily="34" charset="0"/>
              </a:rPr>
              <a:t>-type de HbA1c </a:t>
            </a:r>
          </a:p>
          <a:p>
            <a:pPr marL="342900" indent="-342900">
              <a:buFont typeface="Wingdings" panose="05000000000000000000" pitchFamily="2" charset="2"/>
              <a:buChar char="§"/>
            </a:pPr>
            <a:r>
              <a:rPr lang="en-GB" sz="3200" dirty="0" err="1">
                <a:solidFill>
                  <a:srgbClr val="008080"/>
                </a:solidFill>
                <a:latin typeface="Calibri" panose="020F0502020204030204" pitchFamily="34" charset="0"/>
                <a:cs typeface="Calibri" panose="020F0502020204030204" pitchFamily="34" charset="0"/>
              </a:rPr>
              <a:t>Mesure</a:t>
            </a:r>
            <a:r>
              <a:rPr lang="en-GB" sz="3200" dirty="0">
                <a:solidFill>
                  <a:srgbClr val="008080"/>
                </a:solidFill>
                <a:latin typeface="Calibri" panose="020F0502020204030204" pitchFamily="34" charset="0"/>
                <a:cs typeface="Calibri" panose="020F0502020204030204" pitchFamily="34" charset="0"/>
              </a:rPr>
              <a:t> </a:t>
            </a:r>
            <a:r>
              <a:rPr lang="en-GB" sz="3200" dirty="0" err="1">
                <a:solidFill>
                  <a:srgbClr val="008080"/>
                </a:solidFill>
                <a:latin typeface="Calibri" panose="020F0502020204030204" pitchFamily="34" charset="0"/>
                <a:cs typeface="Calibri" panose="020F0502020204030204" pitchFamily="34" charset="0"/>
              </a:rPr>
              <a:t>maximale</a:t>
            </a:r>
            <a:r>
              <a:rPr lang="en-GB" sz="3200" dirty="0">
                <a:solidFill>
                  <a:srgbClr val="008080"/>
                </a:solidFill>
                <a:latin typeface="Calibri" panose="020F0502020204030204" pitchFamily="34" charset="0"/>
                <a:cs typeface="Calibri" panose="020F0502020204030204" pitchFamily="34" charset="0"/>
              </a:rPr>
              <a:t> HbA1c</a:t>
            </a:r>
          </a:p>
          <a:p>
            <a:pPr marL="342900" indent="-342900">
              <a:buFont typeface="Wingdings" panose="05000000000000000000" pitchFamily="2" charset="2"/>
              <a:buChar char="§"/>
            </a:pPr>
            <a:r>
              <a:rPr lang="en-GB" sz="3200" dirty="0">
                <a:solidFill>
                  <a:srgbClr val="008080"/>
                </a:solidFill>
                <a:latin typeface="Calibri" panose="020F0502020204030204" pitchFamily="34" charset="0"/>
                <a:cs typeface="Calibri" panose="020F0502020204030204" pitchFamily="34" charset="0"/>
              </a:rPr>
              <a:t>Durée du </a:t>
            </a:r>
            <a:r>
              <a:rPr lang="en-GB" sz="3200" dirty="0" err="1">
                <a:solidFill>
                  <a:srgbClr val="008080"/>
                </a:solidFill>
                <a:latin typeface="Calibri" panose="020F0502020204030204" pitchFamily="34" charset="0"/>
                <a:cs typeface="Calibri" panose="020F0502020204030204" pitchFamily="34" charset="0"/>
              </a:rPr>
              <a:t>diabète</a:t>
            </a:r>
            <a:endParaRPr lang="en-GB" sz="32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3200" dirty="0" err="1">
                <a:solidFill>
                  <a:srgbClr val="008080"/>
                </a:solidFill>
                <a:latin typeface="Calibri" panose="020F0502020204030204" pitchFamily="34" charset="0"/>
                <a:cs typeface="Calibri" panose="020F0502020204030204" pitchFamily="34" charset="0"/>
              </a:rPr>
              <a:t>Ecart</a:t>
            </a:r>
            <a:r>
              <a:rPr lang="en-GB" sz="3200" dirty="0">
                <a:solidFill>
                  <a:srgbClr val="008080"/>
                </a:solidFill>
                <a:latin typeface="Calibri" panose="020F0502020204030204" pitchFamily="34" charset="0"/>
                <a:cs typeface="Calibri" panose="020F0502020204030204" pitchFamily="34" charset="0"/>
              </a:rPr>
              <a:t> </a:t>
            </a:r>
            <a:r>
              <a:rPr lang="en-GB" sz="3200" dirty="0" err="1">
                <a:solidFill>
                  <a:srgbClr val="008080"/>
                </a:solidFill>
                <a:latin typeface="Calibri" panose="020F0502020204030204" pitchFamily="34" charset="0"/>
                <a:cs typeface="Calibri" panose="020F0502020204030204" pitchFamily="34" charset="0"/>
              </a:rPr>
              <a:t>médian</a:t>
            </a:r>
            <a:r>
              <a:rPr lang="en-GB" sz="3200" dirty="0">
                <a:solidFill>
                  <a:srgbClr val="008080"/>
                </a:solidFill>
                <a:latin typeface="Calibri" panose="020F0502020204030204" pitchFamily="34" charset="0"/>
                <a:cs typeface="Calibri" panose="020F0502020204030204" pitchFamily="34" charset="0"/>
              </a:rPr>
              <a:t> de temps entre 2 questionnaires </a:t>
            </a:r>
            <a:r>
              <a:rPr lang="en-GB" sz="3200" dirty="0" err="1">
                <a:solidFill>
                  <a:srgbClr val="008080"/>
                </a:solidFill>
                <a:latin typeface="Calibri" panose="020F0502020204030204" pitchFamily="34" charset="0"/>
                <a:cs typeface="Calibri" panose="020F0502020204030204" pitchFamily="34" charset="0"/>
              </a:rPr>
              <a:t>successifs</a:t>
            </a:r>
            <a:endParaRPr lang="en-GB" sz="32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3200" dirty="0" err="1">
                <a:solidFill>
                  <a:srgbClr val="008080"/>
                </a:solidFill>
                <a:latin typeface="Calibri" panose="020F0502020204030204" pitchFamily="34" charset="0"/>
                <a:cs typeface="Calibri" panose="020F0502020204030204" pitchFamily="34" charset="0"/>
              </a:rPr>
              <a:t>Ecart</a:t>
            </a:r>
            <a:r>
              <a:rPr lang="en-GB" sz="3200" dirty="0">
                <a:solidFill>
                  <a:srgbClr val="008080"/>
                </a:solidFill>
                <a:latin typeface="Calibri" panose="020F0502020204030204" pitchFamily="34" charset="0"/>
                <a:cs typeface="Calibri" panose="020F0502020204030204" pitchFamily="34" charset="0"/>
              </a:rPr>
              <a:t> </a:t>
            </a:r>
            <a:r>
              <a:rPr lang="en-GB" sz="3200" dirty="0" err="1">
                <a:solidFill>
                  <a:srgbClr val="008080"/>
                </a:solidFill>
                <a:latin typeface="Calibri" panose="020F0502020204030204" pitchFamily="34" charset="0"/>
                <a:cs typeface="Calibri" panose="020F0502020204030204" pitchFamily="34" charset="0"/>
              </a:rPr>
              <a:t>médian</a:t>
            </a:r>
            <a:r>
              <a:rPr lang="en-GB" sz="3200" dirty="0">
                <a:solidFill>
                  <a:srgbClr val="008080"/>
                </a:solidFill>
                <a:latin typeface="Calibri" panose="020F0502020204030204" pitchFamily="34" charset="0"/>
                <a:cs typeface="Calibri" panose="020F0502020204030204" pitchFamily="34" charset="0"/>
              </a:rPr>
              <a:t> de temps entre 2 </a:t>
            </a:r>
            <a:r>
              <a:rPr lang="en-GB" sz="3200" dirty="0" err="1">
                <a:solidFill>
                  <a:srgbClr val="008080"/>
                </a:solidFill>
                <a:latin typeface="Calibri" panose="020F0502020204030204" pitchFamily="34" charset="0"/>
                <a:cs typeface="Calibri" panose="020F0502020204030204" pitchFamily="34" charset="0"/>
              </a:rPr>
              <a:t>mesures</a:t>
            </a:r>
            <a:r>
              <a:rPr lang="en-GB" sz="3200" dirty="0">
                <a:solidFill>
                  <a:srgbClr val="008080"/>
                </a:solidFill>
                <a:latin typeface="Calibri" panose="020F0502020204030204" pitchFamily="34" charset="0"/>
                <a:cs typeface="Calibri" panose="020F0502020204030204" pitchFamily="34" charset="0"/>
              </a:rPr>
              <a:t> de HbA1c </a:t>
            </a:r>
            <a:r>
              <a:rPr lang="en-GB" sz="3200" dirty="0" err="1">
                <a:solidFill>
                  <a:srgbClr val="008080"/>
                </a:solidFill>
                <a:latin typeface="Calibri" panose="020F0502020204030204" pitchFamily="34" charset="0"/>
                <a:cs typeface="Calibri" panose="020F0502020204030204" pitchFamily="34" charset="0"/>
              </a:rPr>
              <a:t>successifs</a:t>
            </a:r>
            <a:endParaRPr lang="fr-FR" sz="32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fr-FR" sz="3200" dirty="0">
              <a:solidFill>
                <a:srgbClr val="00808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602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87417F07-765F-9E0A-45BC-1BB9D0D80C2A}"/>
              </a:ext>
            </a:extLst>
          </p:cNvPr>
          <p:cNvSpPr txBox="1"/>
          <p:nvPr/>
        </p:nvSpPr>
        <p:spPr>
          <a:xfrm>
            <a:off x="284178" y="223465"/>
            <a:ext cx="12963900" cy="584775"/>
          </a:xfrm>
          <a:prstGeom prst="rect">
            <a:avLst/>
          </a:prstGeom>
          <a:noFill/>
        </p:spPr>
        <p:txBody>
          <a:bodyPr wrap="square">
            <a:spAutoFit/>
          </a:bodyPr>
          <a:lstStyle>
            <a:defPPr>
              <a:defRPr lang="en-US"/>
            </a:defPPr>
            <a:lvl1pPr>
              <a:defRPr sz="5400" b="1">
                <a:solidFill>
                  <a:schemeClr val="accent3">
                    <a:lumMod val="50000"/>
                  </a:schemeClr>
                </a:solidFill>
                <a:latin typeface="Fira Sans Medium Bold"/>
              </a:defRPr>
            </a:lvl1pPr>
          </a:lstStyle>
          <a:p>
            <a:r>
              <a:rPr lang="en-GB" dirty="0" err="1"/>
              <a:t>Modèle</a:t>
            </a:r>
            <a:r>
              <a:rPr lang="en-GB" dirty="0"/>
              <a:t> </a:t>
            </a:r>
            <a:r>
              <a:rPr lang="en-GB" dirty="0" err="1"/>
              <a:t>XGBoost</a:t>
            </a:r>
            <a:r>
              <a:rPr lang="en-GB" dirty="0"/>
              <a:t> et </a:t>
            </a:r>
            <a:r>
              <a:rPr lang="en-GB" dirty="0" err="1"/>
              <a:t>évaluation</a:t>
            </a:r>
            <a:endParaRPr lang="fr-FR" dirty="0"/>
          </a:p>
        </p:txBody>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FADE34B9-5458-7CDF-39DE-66EFE32CF93F}"/>
              </a:ext>
            </a:extLst>
          </p:cNvPr>
          <p:cNvSpPr txBox="1"/>
          <p:nvPr/>
        </p:nvSpPr>
        <p:spPr>
          <a:xfrm>
            <a:off x="2118629" y="3062718"/>
            <a:ext cx="4280436" cy="461665"/>
          </a:xfrm>
          <a:prstGeom prst="rect">
            <a:avLst/>
          </a:prstGeom>
          <a:noFill/>
        </p:spPr>
        <p:txBody>
          <a:bodyPr wrap="square" rtlCol="0">
            <a:spAutoFit/>
          </a:bodyPr>
          <a:lstStyle/>
          <a:p>
            <a:r>
              <a:rPr lang="en-GB" sz="2400" b="1" dirty="0" err="1">
                <a:latin typeface="Calibri" panose="020F0502020204030204" pitchFamily="34" charset="0"/>
                <a:cs typeface="Calibri" panose="020F0502020204030204" pitchFamily="34" charset="0"/>
              </a:rPr>
              <a:t>Matrice</a:t>
            </a:r>
            <a:r>
              <a:rPr lang="en-GB" sz="2400" b="1" dirty="0">
                <a:latin typeface="Calibri" panose="020F0502020204030204" pitchFamily="34" charset="0"/>
                <a:cs typeface="Calibri" panose="020F0502020204030204" pitchFamily="34" charset="0"/>
              </a:rPr>
              <a:t> de confusion</a:t>
            </a:r>
            <a:endParaRPr lang="fr-FR" sz="2400" b="1" dirty="0">
              <a:latin typeface="Calibri" panose="020F0502020204030204" pitchFamily="34" charset="0"/>
              <a:cs typeface="Calibri" panose="020F0502020204030204" pitchFamily="34" charset="0"/>
            </a:endParaRPr>
          </a:p>
        </p:txBody>
      </p:sp>
      <p:graphicFrame>
        <p:nvGraphicFramePr>
          <p:cNvPr id="9" name="Tableau 21">
            <a:extLst>
              <a:ext uri="{FF2B5EF4-FFF2-40B4-BE49-F238E27FC236}">
                <a16:creationId xmlns:a16="http://schemas.microsoft.com/office/drawing/2014/main" id="{77C08B25-5F92-EF6F-BC68-8733131227D2}"/>
              </a:ext>
            </a:extLst>
          </p:cNvPr>
          <p:cNvGraphicFramePr>
            <a:graphicFrameLocks noGrp="1"/>
          </p:cNvGraphicFramePr>
          <p:nvPr>
            <p:extLst>
              <p:ext uri="{D42A27DB-BD31-4B8C-83A1-F6EECF244321}">
                <p14:modId xmlns:p14="http://schemas.microsoft.com/office/powerpoint/2010/main" val="34859143"/>
              </p:ext>
            </p:extLst>
          </p:nvPr>
        </p:nvGraphicFramePr>
        <p:xfrm>
          <a:off x="2026618" y="4431577"/>
          <a:ext cx="3572885" cy="3804216"/>
        </p:xfrm>
        <a:graphic>
          <a:graphicData uri="http://schemas.openxmlformats.org/drawingml/2006/table">
            <a:tbl>
              <a:tblPr firstRow="1" bandRow="1">
                <a:tableStyleId>{5C22544A-7EE6-4342-B048-85BDC9FD1C3A}</a:tableStyleId>
              </a:tblPr>
              <a:tblGrid>
                <a:gridCol w="1796087">
                  <a:extLst>
                    <a:ext uri="{9D8B030D-6E8A-4147-A177-3AD203B41FA5}">
                      <a16:colId xmlns:a16="http://schemas.microsoft.com/office/drawing/2014/main" val="1945700450"/>
                    </a:ext>
                  </a:extLst>
                </a:gridCol>
                <a:gridCol w="1776798">
                  <a:extLst>
                    <a:ext uri="{9D8B030D-6E8A-4147-A177-3AD203B41FA5}">
                      <a16:colId xmlns:a16="http://schemas.microsoft.com/office/drawing/2014/main" val="1010969315"/>
                    </a:ext>
                  </a:extLst>
                </a:gridCol>
              </a:tblGrid>
              <a:tr h="1902108">
                <a:tc>
                  <a:txBody>
                    <a:bodyPr/>
                    <a:lstStyle/>
                    <a:p>
                      <a:endParaRPr lang="fr-FR" sz="27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fr-FR" dirty="0"/>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615537573"/>
                  </a:ext>
                </a:extLst>
              </a:tr>
              <a:tr h="1902108">
                <a:tc>
                  <a:txBody>
                    <a:bodyPr/>
                    <a:lstStyle/>
                    <a:p>
                      <a:endParaRPr lang="fr-FR"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75000"/>
                      </a:schemeClr>
                    </a:solidFill>
                  </a:tcPr>
                </a:tc>
                <a:tc>
                  <a:txBody>
                    <a:bodyPr/>
                    <a:lstStyle/>
                    <a:p>
                      <a:endParaRPr lang="fr-FR" dirty="0"/>
                    </a:p>
                  </a:txBody>
                  <a:tcP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90328320"/>
                  </a:ext>
                </a:extLst>
              </a:tr>
            </a:tbl>
          </a:graphicData>
        </a:graphic>
      </p:graphicFrame>
      <p:sp>
        <p:nvSpPr>
          <p:cNvPr id="16" name="ZoneTexte 15">
            <a:extLst>
              <a:ext uri="{FF2B5EF4-FFF2-40B4-BE49-F238E27FC236}">
                <a16:creationId xmlns:a16="http://schemas.microsoft.com/office/drawing/2014/main" id="{C5D122B5-AF19-731A-7667-C0BF323D63AF}"/>
              </a:ext>
            </a:extLst>
          </p:cNvPr>
          <p:cNvSpPr txBox="1"/>
          <p:nvPr/>
        </p:nvSpPr>
        <p:spPr>
          <a:xfrm>
            <a:off x="2740923" y="3586808"/>
            <a:ext cx="2094233" cy="369332"/>
          </a:xfrm>
          <a:prstGeom prst="rect">
            <a:avLst/>
          </a:prstGeom>
          <a:noFill/>
        </p:spPr>
        <p:txBody>
          <a:bodyPr wrap="square" rtlCol="0">
            <a:spAutoFit/>
          </a:bodyPr>
          <a:lstStyle/>
          <a:p>
            <a:pPr algn="ctr"/>
            <a:r>
              <a:rPr lang="en-GB" dirty="0">
                <a:latin typeface="Calibri" panose="020F0502020204030204" pitchFamily="34" charset="0"/>
                <a:cs typeface="Calibri" panose="020F0502020204030204" pitchFamily="34" charset="0"/>
              </a:rPr>
              <a:t>PREDICTION</a:t>
            </a:r>
            <a:endParaRPr lang="fr-FR" dirty="0">
              <a:latin typeface="Calibri" panose="020F0502020204030204" pitchFamily="34" charset="0"/>
              <a:cs typeface="Calibri" panose="020F0502020204030204" pitchFamily="34" charset="0"/>
            </a:endParaRPr>
          </a:p>
        </p:txBody>
      </p:sp>
      <p:sp>
        <p:nvSpPr>
          <p:cNvPr id="19" name="ZoneTexte 18">
            <a:extLst>
              <a:ext uri="{FF2B5EF4-FFF2-40B4-BE49-F238E27FC236}">
                <a16:creationId xmlns:a16="http://schemas.microsoft.com/office/drawing/2014/main" id="{E123F66F-DE4D-E962-55BB-BC488C6E7CE9}"/>
              </a:ext>
            </a:extLst>
          </p:cNvPr>
          <p:cNvSpPr txBox="1"/>
          <p:nvPr/>
        </p:nvSpPr>
        <p:spPr>
          <a:xfrm rot="16200000">
            <a:off x="565569" y="6042238"/>
            <a:ext cx="1696845" cy="369332"/>
          </a:xfrm>
          <a:prstGeom prst="rect">
            <a:avLst/>
          </a:prstGeom>
          <a:noFill/>
        </p:spPr>
        <p:txBody>
          <a:bodyPr wrap="square" rtlCol="0">
            <a:spAutoFit/>
          </a:bodyPr>
          <a:lstStyle/>
          <a:p>
            <a:pPr algn="ctr"/>
            <a:r>
              <a:rPr lang="en-GB" dirty="0">
                <a:latin typeface="Calibri" panose="020F0502020204030204" pitchFamily="34" charset="0"/>
                <a:cs typeface="Calibri" panose="020F0502020204030204" pitchFamily="34" charset="0"/>
              </a:rPr>
              <a:t>REEL</a:t>
            </a:r>
            <a:endParaRPr lang="fr-FR" dirty="0">
              <a:latin typeface="Calibri" panose="020F0502020204030204" pitchFamily="34" charset="0"/>
              <a:cs typeface="Calibri" panose="020F0502020204030204" pitchFamily="34" charset="0"/>
            </a:endParaRPr>
          </a:p>
        </p:txBody>
      </p:sp>
      <p:sp>
        <p:nvSpPr>
          <p:cNvPr id="41" name="ZoneTexte 40">
            <a:extLst>
              <a:ext uri="{FF2B5EF4-FFF2-40B4-BE49-F238E27FC236}">
                <a16:creationId xmlns:a16="http://schemas.microsoft.com/office/drawing/2014/main" id="{C1112A61-5F55-EC87-E188-D59476C37AC1}"/>
              </a:ext>
            </a:extLst>
          </p:cNvPr>
          <p:cNvSpPr txBox="1"/>
          <p:nvPr/>
        </p:nvSpPr>
        <p:spPr>
          <a:xfrm>
            <a:off x="2598369" y="5194791"/>
            <a:ext cx="682856"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54</a:t>
            </a:r>
            <a:endParaRPr lang="fr-FR" sz="2000" b="1" dirty="0">
              <a:solidFill>
                <a:schemeClr val="bg1"/>
              </a:solidFill>
              <a:latin typeface="Calibri" panose="020F0502020204030204" pitchFamily="34" charset="0"/>
              <a:cs typeface="Calibri" panose="020F0502020204030204" pitchFamily="34" charset="0"/>
            </a:endParaRPr>
          </a:p>
        </p:txBody>
      </p:sp>
      <p:sp>
        <p:nvSpPr>
          <p:cNvPr id="42" name="ZoneTexte 41">
            <a:extLst>
              <a:ext uri="{FF2B5EF4-FFF2-40B4-BE49-F238E27FC236}">
                <a16:creationId xmlns:a16="http://schemas.microsoft.com/office/drawing/2014/main" id="{697EE1D1-01F1-5770-56E3-BDB61C67AFBD}"/>
              </a:ext>
            </a:extLst>
          </p:cNvPr>
          <p:cNvSpPr txBox="1"/>
          <p:nvPr/>
        </p:nvSpPr>
        <p:spPr>
          <a:xfrm>
            <a:off x="4335829" y="5254328"/>
            <a:ext cx="602723"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44</a:t>
            </a:r>
            <a:endParaRPr lang="fr-FR" sz="2000" b="1" dirty="0">
              <a:solidFill>
                <a:schemeClr val="bg1"/>
              </a:solidFill>
              <a:latin typeface="Calibri" panose="020F0502020204030204" pitchFamily="34" charset="0"/>
              <a:cs typeface="Calibri" panose="020F0502020204030204" pitchFamily="34" charset="0"/>
            </a:endParaRPr>
          </a:p>
        </p:txBody>
      </p:sp>
      <p:sp>
        <p:nvSpPr>
          <p:cNvPr id="48" name="ZoneTexte 47">
            <a:extLst>
              <a:ext uri="{FF2B5EF4-FFF2-40B4-BE49-F238E27FC236}">
                <a16:creationId xmlns:a16="http://schemas.microsoft.com/office/drawing/2014/main" id="{C9C92536-0A31-DD87-1372-AA277082A125}"/>
              </a:ext>
            </a:extLst>
          </p:cNvPr>
          <p:cNvSpPr txBox="1"/>
          <p:nvPr/>
        </p:nvSpPr>
        <p:spPr>
          <a:xfrm>
            <a:off x="2598369" y="7052643"/>
            <a:ext cx="682856"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22</a:t>
            </a:r>
          </a:p>
        </p:txBody>
      </p:sp>
      <p:sp>
        <p:nvSpPr>
          <p:cNvPr id="49" name="ZoneTexte 48">
            <a:extLst>
              <a:ext uri="{FF2B5EF4-FFF2-40B4-BE49-F238E27FC236}">
                <a16:creationId xmlns:a16="http://schemas.microsoft.com/office/drawing/2014/main" id="{0125A5D9-5C10-F0AC-8E82-5B3282E476B4}"/>
              </a:ext>
            </a:extLst>
          </p:cNvPr>
          <p:cNvSpPr txBox="1"/>
          <p:nvPr/>
        </p:nvSpPr>
        <p:spPr>
          <a:xfrm>
            <a:off x="4258847" y="7052643"/>
            <a:ext cx="682856"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251</a:t>
            </a:r>
            <a:endParaRPr lang="fr-FR" sz="2000" b="1" dirty="0">
              <a:solidFill>
                <a:schemeClr val="bg1"/>
              </a:solidFill>
              <a:latin typeface="Calibri" panose="020F0502020204030204" pitchFamily="34" charset="0"/>
              <a:cs typeface="Calibri" panose="020F0502020204030204" pitchFamily="34" charset="0"/>
            </a:endParaRPr>
          </a:p>
        </p:txBody>
      </p:sp>
      <p:sp>
        <p:nvSpPr>
          <p:cNvPr id="50" name="ZoneTexte 49">
            <a:extLst>
              <a:ext uri="{FF2B5EF4-FFF2-40B4-BE49-F238E27FC236}">
                <a16:creationId xmlns:a16="http://schemas.microsoft.com/office/drawing/2014/main" id="{3DDC320A-C063-D12E-83B0-8720F8B5F51D}"/>
              </a:ext>
            </a:extLst>
          </p:cNvPr>
          <p:cNvSpPr txBox="1"/>
          <p:nvPr/>
        </p:nvSpPr>
        <p:spPr>
          <a:xfrm>
            <a:off x="2045668" y="4054372"/>
            <a:ext cx="1714984" cy="338554"/>
          </a:xfrm>
          <a:prstGeom prst="rect">
            <a:avLst/>
          </a:prstGeom>
          <a:noFill/>
          <a:ln>
            <a:solidFill>
              <a:schemeClr val="tx1">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Est </a:t>
            </a:r>
            <a:r>
              <a:rPr lang="en-GB" sz="1600" dirty="0" err="1">
                <a:latin typeface="Calibri" panose="020F0502020204030204" pitchFamily="34" charset="0"/>
                <a:cs typeface="Calibri" panose="020F0502020204030204" pitchFamily="34" charset="0"/>
              </a:rPr>
              <a:t>atteint</a:t>
            </a:r>
            <a:endParaRPr lang="fr-FR" sz="1600" dirty="0">
              <a:latin typeface="Calibri" panose="020F0502020204030204" pitchFamily="34" charset="0"/>
              <a:cs typeface="Calibri" panose="020F0502020204030204" pitchFamily="34" charset="0"/>
            </a:endParaRPr>
          </a:p>
        </p:txBody>
      </p:sp>
      <p:sp>
        <p:nvSpPr>
          <p:cNvPr id="51" name="ZoneTexte 50">
            <a:extLst>
              <a:ext uri="{FF2B5EF4-FFF2-40B4-BE49-F238E27FC236}">
                <a16:creationId xmlns:a16="http://schemas.microsoft.com/office/drawing/2014/main" id="{8BE2DAEC-3C45-B9DE-0EEA-019018DE8808}"/>
              </a:ext>
            </a:extLst>
          </p:cNvPr>
          <p:cNvSpPr txBox="1"/>
          <p:nvPr/>
        </p:nvSpPr>
        <p:spPr>
          <a:xfrm>
            <a:off x="3884519" y="4058789"/>
            <a:ext cx="1714984" cy="338554"/>
          </a:xfrm>
          <a:prstGeom prst="rect">
            <a:avLst/>
          </a:prstGeom>
          <a:noFill/>
          <a:ln>
            <a:solidFill>
              <a:schemeClr val="tx1">
                <a:lumMod val="50000"/>
                <a:lumOff val="50000"/>
              </a:schemeClr>
            </a:solidFill>
          </a:ln>
        </p:spPr>
        <p:txBody>
          <a:bodyPr wrap="square" rtlCol="0">
            <a:spAutoFit/>
          </a:bodyPr>
          <a:lstStyle/>
          <a:p>
            <a:pPr algn="ctr"/>
            <a:r>
              <a:rPr lang="en-GB" sz="1600">
                <a:latin typeface="Calibri" panose="020F0502020204030204" pitchFamily="34" charset="0"/>
                <a:cs typeface="Calibri" panose="020F0502020204030204" pitchFamily="34" charset="0"/>
              </a:rPr>
              <a:t>N’est pas atteint</a:t>
            </a:r>
            <a:endParaRPr lang="fr-FR" sz="1600" dirty="0">
              <a:latin typeface="Calibri" panose="020F0502020204030204" pitchFamily="34" charset="0"/>
              <a:cs typeface="Calibri" panose="020F0502020204030204" pitchFamily="34" charset="0"/>
            </a:endParaRPr>
          </a:p>
        </p:txBody>
      </p:sp>
      <p:sp>
        <p:nvSpPr>
          <p:cNvPr id="52" name="ZoneTexte 51">
            <a:extLst>
              <a:ext uri="{FF2B5EF4-FFF2-40B4-BE49-F238E27FC236}">
                <a16:creationId xmlns:a16="http://schemas.microsoft.com/office/drawing/2014/main" id="{A610E0C4-76AE-5FAD-04C4-F5FEF26FB1E1}"/>
              </a:ext>
            </a:extLst>
          </p:cNvPr>
          <p:cNvSpPr txBox="1"/>
          <p:nvPr/>
        </p:nvSpPr>
        <p:spPr>
          <a:xfrm rot="16200000">
            <a:off x="917923" y="5195946"/>
            <a:ext cx="1728000" cy="338556"/>
          </a:xfrm>
          <a:prstGeom prst="rect">
            <a:avLst/>
          </a:prstGeom>
          <a:noFill/>
          <a:ln>
            <a:solidFill>
              <a:schemeClr val="tx1">
                <a:lumMod val="65000"/>
                <a:lumOff val="35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Est </a:t>
            </a:r>
            <a:r>
              <a:rPr lang="en-GB" sz="1600" dirty="0" err="1">
                <a:latin typeface="Calibri" panose="020F0502020204030204" pitchFamily="34" charset="0"/>
                <a:cs typeface="Calibri" panose="020F0502020204030204" pitchFamily="34" charset="0"/>
              </a:rPr>
              <a:t>atteint</a:t>
            </a:r>
            <a:endParaRPr lang="fr-FR" sz="1600" dirty="0">
              <a:latin typeface="Calibri" panose="020F0502020204030204" pitchFamily="34" charset="0"/>
              <a:cs typeface="Calibri" panose="020F0502020204030204" pitchFamily="34" charset="0"/>
            </a:endParaRPr>
          </a:p>
        </p:txBody>
      </p:sp>
      <p:sp>
        <p:nvSpPr>
          <p:cNvPr id="53" name="ZoneTexte 52">
            <a:extLst>
              <a:ext uri="{FF2B5EF4-FFF2-40B4-BE49-F238E27FC236}">
                <a16:creationId xmlns:a16="http://schemas.microsoft.com/office/drawing/2014/main" id="{ABCFEDC4-0E10-4D15-D7A4-1DDF60249DB5}"/>
              </a:ext>
            </a:extLst>
          </p:cNvPr>
          <p:cNvSpPr txBox="1"/>
          <p:nvPr/>
        </p:nvSpPr>
        <p:spPr>
          <a:xfrm rot="16200000">
            <a:off x="860783" y="7107015"/>
            <a:ext cx="1872318" cy="338554"/>
          </a:xfrm>
          <a:prstGeom prst="rect">
            <a:avLst/>
          </a:prstGeom>
          <a:noFill/>
          <a:ln>
            <a:solidFill>
              <a:schemeClr val="tx1">
                <a:lumMod val="65000"/>
                <a:lumOff val="35000"/>
              </a:schemeClr>
            </a:solidFill>
          </a:ln>
        </p:spPr>
        <p:txBody>
          <a:bodyPr wrap="square" rtlCol="0">
            <a:spAutoFit/>
          </a:bodyPr>
          <a:lstStyle/>
          <a:p>
            <a:pPr algn="ctr"/>
            <a:r>
              <a:rPr lang="en-GB" sz="1600" dirty="0" err="1">
                <a:latin typeface="Calibri" panose="020F0502020204030204" pitchFamily="34" charset="0"/>
                <a:cs typeface="Calibri" panose="020F0502020204030204" pitchFamily="34" charset="0"/>
              </a:rPr>
              <a:t>N’est</a:t>
            </a:r>
            <a:r>
              <a:rPr lang="en-GB" sz="1600" dirty="0">
                <a:latin typeface="Calibri" panose="020F0502020204030204" pitchFamily="34" charset="0"/>
                <a:cs typeface="Calibri" panose="020F0502020204030204" pitchFamily="34" charset="0"/>
              </a:rPr>
              <a:t> pas </a:t>
            </a:r>
            <a:r>
              <a:rPr lang="en-GB" sz="1600" dirty="0" err="1">
                <a:latin typeface="Calibri" panose="020F0502020204030204" pitchFamily="34" charset="0"/>
                <a:cs typeface="Calibri" panose="020F0502020204030204" pitchFamily="34" charset="0"/>
              </a:rPr>
              <a:t>atteint</a:t>
            </a:r>
            <a:endParaRPr lang="fr-FR" sz="1600" dirty="0">
              <a:latin typeface="Calibri" panose="020F0502020204030204" pitchFamily="34" charset="0"/>
              <a:cs typeface="Calibri" panose="020F0502020204030204" pitchFamily="34" charset="0"/>
            </a:endParaRPr>
          </a:p>
        </p:txBody>
      </p:sp>
      <p:sp>
        <p:nvSpPr>
          <p:cNvPr id="57" name="ZoneTexte 56">
            <a:extLst>
              <a:ext uri="{FF2B5EF4-FFF2-40B4-BE49-F238E27FC236}">
                <a16:creationId xmlns:a16="http://schemas.microsoft.com/office/drawing/2014/main" id="{51728641-C2CE-5A3F-0DE8-98C4242D7FBB}"/>
              </a:ext>
            </a:extLst>
          </p:cNvPr>
          <p:cNvSpPr txBox="1"/>
          <p:nvPr/>
        </p:nvSpPr>
        <p:spPr>
          <a:xfrm>
            <a:off x="555230" y="1664513"/>
            <a:ext cx="17313670" cy="954107"/>
          </a:xfrm>
          <a:prstGeom prst="rect">
            <a:avLst/>
          </a:prstGeom>
          <a:noFill/>
        </p:spPr>
        <p:txBody>
          <a:bodyPr wrap="square" rtlCol="0">
            <a:spAutoFit/>
          </a:bodyPr>
          <a:lstStyle/>
          <a:p>
            <a:r>
              <a:rPr lang="en-GB" sz="2800" b="1" dirty="0" err="1">
                <a:solidFill>
                  <a:schemeClr val="bg2">
                    <a:lumMod val="50000"/>
                  </a:schemeClr>
                </a:solidFill>
                <a:latin typeface="Calibri" panose="020F0502020204030204" pitchFamily="34" charset="0"/>
                <a:cs typeface="Calibri" panose="020F0502020204030204" pitchFamily="34" charset="0"/>
              </a:rPr>
              <a:t>Résultats</a:t>
            </a:r>
            <a:r>
              <a:rPr lang="en-GB" sz="2800" b="1" dirty="0">
                <a:solidFill>
                  <a:schemeClr val="bg2">
                    <a:lumMod val="50000"/>
                  </a:schemeClr>
                </a:solidFill>
                <a:latin typeface="Calibri" panose="020F0502020204030204" pitchFamily="34" charset="0"/>
                <a:cs typeface="Calibri" panose="020F0502020204030204" pitchFamily="34" charset="0"/>
              </a:rPr>
              <a:t> du test du </a:t>
            </a:r>
            <a:r>
              <a:rPr lang="en-GB" sz="2800" b="1" dirty="0" err="1">
                <a:solidFill>
                  <a:schemeClr val="bg2">
                    <a:lumMod val="50000"/>
                  </a:schemeClr>
                </a:solidFill>
                <a:latin typeface="Calibri" panose="020F0502020204030204" pitchFamily="34" charset="0"/>
                <a:cs typeface="Calibri" panose="020F0502020204030204" pitchFamily="34" charset="0"/>
              </a:rPr>
              <a:t>Modèle</a:t>
            </a:r>
            <a:r>
              <a:rPr lang="en-GB" sz="2800" b="1" dirty="0">
                <a:solidFill>
                  <a:schemeClr val="bg2">
                    <a:lumMod val="50000"/>
                  </a:schemeClr>
                </a:solidFill>
                <a:latin typeface="Calibri" panose="020F0502020204030204" pitchFamily="34" charset="0"/>
                <a:cs typeface="Calibri" panose="020F0502020204030204" pitchFamily="34" charset="0"/>
              </a:rPr>
              <a:t> </a:t>
            </a:r>
            <a:r>
              <a:rPr lang="en-GB" sz="2800" b="1" dirty="0" err="1">
                <a:solidFill>
                  <a:schemeClr val="bg2">
                    <a:lumMod val="50000"/>
                  </a:schemeClr>
                </a:solidFill>
                <a:latin typeface="Calibri" panose="020F0502020204030204" pitchFamily="34" charset="0"/>
                <a:cs typeface="Calibri" panose="020F0502020204030204" pitchFamily="34" charset="0"/>
              </a:rPr>
              <a:t>XGBoost</a:t>
            </a:r>
            <a:r>
              <a:rPr lang="en-GB" sz="2800" b="1" dirty="0">
                <a:solidFill>
                  <a:schemeClr val="bg2">
                    <a:lumMod val="50000"/>
                  </a:schemeClr>
                </a:solidFill>
                <a:latin typeface="Calibri" panose="020F0502020204030204" pitchFamily="34" charset="0"/>
                <a:cs typeface="Calibri" panose="020F0502020204030204" pitchFamily="34" charset="0"/>
              </a:rPr>
              <a:t> après </a:t>
            </a:r>
            <a:r>
              <a:rPr lang="en-GB" sz="2800" b="1" dirty="0" err="1">
                <a:solidFill>
                  <a:schemeClr val="bg2">
                    <a:lumMod val="50000"/>
                  </a:schemeClr>
                </a:solidFill>
                <a:latin typeface="Calibri" panose="020F0502020204030204" pitchFamily="34" charset="0"/>
                <a:cs typeface="Calibri" panose="020F0502020204030204" pitchFamily="34" charset="0"/>
              </a:rPr>
              <a:t>affinement</a:t>
            </a:r>
            <a:r>
              <a:rPr lang="en-GB" sz="2800" b="1" dirty="0">
                <a:solidFill>
                  <a:schemeClr val="bg2">
                    <a:lumMod val="50000"/>
                  </a:schemeClr>
                </a:solidFill>
                <a:latin typeface="Calibri" panose="020F0502020204030204" pitchFamily="34" charset="0"/>
                <a:cs typeface="Calibri" panose="020F0502020204030204" pitchFamily="34" charset="0"/>
              </a:rPr>
              <a:t> des </a:t>
            </a:r>
            <a:r>
              <a:rPr lang="en-GB" sz="2800" b="1" dirty="0" err="1">
                <a:solidFill>
                  <a:schemeClr val="bg2">
                    <a:lumMod val="50000"/>
                  </a:schemeClr>
                </a:solidFill>
                <a:latin typeface="Calibri" panose="020F0502020204030204" pitchFamily="34" charset="0"/>
                <a:cs typeface="Calibri" panose="020F0502020204030204" pitchFamily="34" charset="0"/>
              </a:rPr>
              <a:t>hyperparamètres</a:t>
            </a:r>
            <a:r>
              <a:rPr lang="en-GB" sz="2800" b="1" dirty="0">
                <a:solidFill>
                  <a:schemeClr val="bg2">
                    <a:lumMod val="50000"/>
                  </a:schemeClr>
                </a:solidFill>
                <a:latin typeface="Calibri" panose="020F0502020204030204" pitchFamily="34" charset="0"/>
                <a:cs typeface="Calibri" panose="020F0502020204030204" pitchFamily="34" charset="0"/>
              </a:rPr>
              <a:t> et </a:t>
            </a:r>
          </a:p>
          <a:p>
            <a:r>
              <a:rPr lang="en-GB" sz="2800" b="1" dirty="0" err="1">
                <a:solidFill>
                  <a:schemeClr val="bg2">
                    <a:lumMod val="50000"/>
                  </a:schemeClr>
                </a:solidFill>
                <a:latin typeface="Calibri" panose="020F0502020204030204" pitchFamily="34" charset="0"/>
                <a:cs typeface="Calibri" panose="020F0502020204030204" pitchFamily="34" charset="0"/>
              </a:rPr>
              <a:t>entrainement</a:t>
            </a:r>
            <a:r>
              <a:rPr lang="en-GB" sz="2800" b="1" dirty="0">
                <a:solidFill>
                  <a:schemeClr val="bg2">
                    <a:lumMod val="50000"/>
                  </a:schemeClr>
                </a:solidFill>
                <a:latin typeface="Calibri" panose="020F0502020204030204" pitchFamily="34" charset="0"/>
                <a:cs typeface="Calibri" panose="020F0502020204030204" pitchFamily="34" charset="0"/>
              </a:rPr>
              <a:t> sur un </a:t>
            </a:r>
            <a:r>
              <a:rPr lang="en-GB" sz="2800" b="1" dirty="0" err="1">
                <a:solidFill>
                  <a:schemeClr val="bg2">
                    <a:lumMod val="50000"/>
                  </a:schemeClr>
                </a:solidFill>
                <a:latin typeface="Calibri" panose="020F0502020204030204" pitchFamily="34" charset="0"/>
                <a:cs typeface="Calibri" panose="020F0502020204030204" pitchFamily="34" charset="0"/>
              </a:rPr>
              <a:t>échantillon</a:t>
            </a:r>
            <a:r>
              <a:rPr lang="en-GB" sz="2800" b="1" dirty="0">
                <a:solidFill>
                  <a:schemeClr val="bg2">
                    <a:lumMod val="50000"/>
                  </a:schemeClr>
                </a:solidFill>
                <a:latin typeface="Calibri" panose="020F0502020204030204" pitchFamily="34" charset="0"/>
                <a:cs typeface="Calibri" panose="020F0502020204030204" pitchFamily="34" charset="0"/>
              </a:rPr>
              <a:t> à classes </a:t>
            </a:r>
            <a:r>
              <a:rPr lang="en-GB" sz="2800" b="1" dirty="0" err="1">
                <a:solidFill>
                  <a:schemeClr val="bg2">
                    <a:lumMod val="50000"/>
                  </a:schemeClr>
                </a:solidFill>
                <a:latin typeface="Calibri" panose="020F0502020204030204" pitchFamily="34" charset="0"/>
                <a:cs typeface="Calibri" panose="020F0502020204030204" pitchFamily="34" charset="0"/>
              </a:rPr>
              <a:t>déséquilibrées</a:t>
            </a:r>
            <a:endParaRPr lang="fr-FR" sz="2800" b="1" dirty="0">
              <a:solidFill>
                <a:schemeClr val="bg2">
                  <a:lumMod val="50000"/>
                </a:schemeClr>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65DC059A-F718-FBA3-596A-84CDB0BF8168}"/>
              </a:ext>
            </a:extLst>
          </p:cNvPr>
          <p:cNvSpPr txBox="1"/>
          <p:nvPr/>
        </p:nvSpPr>
        <p:spPr>
          <a:xfrm>
            <a:off x="1877672" y="8250141"/>
            <a:ext cx="7497268" cy="1347805"/>
          </a:xfrm>
          <a:prstGeom prst="rect">
            <a:avLst/>
          </a:prstGeom>
          <a:noFill/>
        </p:spPr>
        <p:txBody>
          <a:bodyPr wrap="square" rtlCol="0">
            <a:spAutoFit/>
          </a:bodyPr>
          <a:lstStyle/>
          <a:p>
            <a:pPr>
              <a:lnSpc>
                <a:spcPct val="115000"/>
              </a:lnSpc>
            </a:pPr>
            <a:r>
              <a:rPr lang="fr-FR" sz="1800" b="1" dirty="0">
                <a:effectLst/>
                <a:latin typeface="Calibri" panose="020F0502020204030204" pitchFamily="34" charset="0"/>
                <a:ea typeface="Calibri" panose="020F0502020204030204" pitchFamily="34" charset="0"/>
                <a:cs typeface="Calibri" panose="020F0502020204030204" pitchFamily="34" charset="0"/>
              </a:rPr>
              <a:t>Source :</a:t>
            </a:r>
            <a:r>
              <a:rPr lang="fr-FR" sz="1800" dirty="0">
                <a:effectLst/>
                <a:latin typeface="Calibri" panose="020F0502020204030204" pitchFamily="34" charset="0"/>
                <a:ea typeface="Calibri" panose="020F0502020204030204" pitchFamily="34" charset="0"/>
                <a:cs typeface="Calibri" panose="020F0502020204030204" pitchFamily="34" charset="0"/>
              </a:rPr>
              <a:t> Les auteurs, selon les données </a:t>
            </a:r>
            <a:r>
              <a:rPr lang="fr-FR" sz="1800" dirty="0" err="1">
                <a:effectLst/>
                <a:latin typeface="Calibri" panose="020F0502020204030204" pitchFamily="34" charset="0"/>
                <a:ea typeface="Calibri" panose="020F0502020204030204" pitchFamily="34" charset="0"/>
                <a:cs typeface="Calibri" panose="020F0502020204030204" pitchFamily="34" charset="0"/>
              </a:rPr>
              <a:t>CARéDIAB</a:t>
            </a:r>
            <a:r>
              <a:rPr lang="fr-FR" sz="1800" dirty="0">
                <a:effectLst/>
                <a:latin typeface="Calibri" panose="020F0502020204030204" pitchFamily="34" charset="0"/>
                <a:ea typeface="Calibri" panose="020F0502020204030204" pitchFamily="34" charset="0"/>
                <a:cs typeface="Calibri" panose="020F0502020204030204" pitchFamily="34" charset="0"/>
              </a:rPr>
              <a:t>. </a:t>
            </a:r>
            <a:r>
              <a:rPr lang="fr-FR" sz="1800" b="1" dirty="0">
                <a:effectLst/>
                <a:latin typeface="Calibri" panose="020F0502020204030204" pitchFamily="34" charset="0"/>
                <a:ea typeface="Calibri" panose="020F0502020204030204" pitchFamily="34" charset="0"/>
                <a:cs typeface="Calibri" panose="020F0502020204030204" pitchFamily="34" charset="0"/>
              </a:rPr>
              <a:t>Cohorte : </a:t>
            </a:r>
            <a:r>
              <a:rPr lang="fr-FR" sz="1800" dirty="0">
                <a:effectLst/>
                <a:latin typeface="Calibri" panose="020F0502020204030204" pitchFamily="34" charset="0"/>
                <a:ea typeface="Calibri" panose="020F0502020204030204" pitchFamily="34" charset="0"/>
                <a:cs typeface="Calibri" panose="020F0502020204030204" pitchFamily="34" charset="0"/>
              </a:rPr>
              <a:t>371 patients atteints de diabète de type 1 constituant l’ensemble de validation.</a:t>
            </a:r>
          </a:p>
          <a:p>
            <a:pPr>
              <a:lnSpc>
                <a:spcPct val="115000"/>
              </a:lnSpc>
            </a:pPr>
            <a:r>
              <a:rPr lang="fr-FR" sz="1800" b="1" dirty="0">
                <a:effectLst/>
                <a:latin typeface="Calibri" panose="020F0502020204030204" pitchFamily="34" charset="0"/>
                <a:ea typeface="Calibri" panose="020F0502020204030204" pitchFamily="34" charset="0"/>
                <a:cs typeface="Calibri" panose="020F0502020204030204" pitchFamily="34" charset="0"/>
              </a:rPr>
              <a:t>Lecture : </a:t>
            </a:r>
            <a:r>
              <a:rPr lang="fr-FR" sz="1800" dirty="0">
                <a:effectLst/>
                <a:latin typeface="Calibri" panose="020F0502020204030204" pitchFamily="34" charset="0"/>
                <a:ea typeface="Calibri" panose="020F0502020204030204" pitchFamily="34" charset="0"/>
                <a:cs typeface="Calibri" panose="020F0502020204030204" pitchFamily="34" charset="0"/>
              </a:rPr>
              <a:t>54 individus parmi les 98 patients atteints de rétinopathie ont été prédits correctement.</a:t>
            </a:r>
          </a:p>
        </p:txBody>
      </p:sp>
      <p:sp>
        <p:nvSpPr>
          <p:cNvPr id="10" name="ZoneTexte 9">
            <a:extLst>
              <a:ext uri="{FF2B5EF4-FFF2-40B4-BE49-F238E27FC236}">
                <a16:creationId xmlns:a16="http://schemas.microsoft.com/office/drawing/2014/main" id="{0352F1A6-A977-93E3-57E6-13B0307570D4}"/>
              </a:ext>
            </a:extLst>
          </p:cNvPr>
          <p:cNvSpPr txBox="1"/>
          <p:nvPr/>
        </p:nvSpPr>
        <p:spPr>
          <a:xfrm>
            <a:off x="9450746" y="3168548"/>
            <a:ext cx="7351354" cy="461665"/>
          </a:xfrm>
          <a:prstGeom prst="rect">
            <a:avLst/>
          </a:prstGeom>
          <a:noFill/>
        </p:spPr>
        <p:txBody>
          <a:bodyPr wrap="square" rtlCol="0">
            <a:spAutoFit/>
          </a:bodyPr>
          <a:lstStyle/>
          <a:p>
            <a:r>
              <a:rPr lang="en-GB" sz="2400" b="1" dirty="0" err="1">
                <a:latin typeface="Calibri" panose="020F0502020204030204" pitchFamily="34" charset="0"/>
                <a:cs typeface="Calibri" panose="020F0502020204030204" pitchFamily="34" charset="0"/>
              </a:rPr>
              <a:t>Mesures</a:t>
            </a:r>
            <a:r>
              <a:rPr lang="en-GB" sz="2400" b="1" dirty="0">
                <a:latin typeface="Calibri" panose="020F0502020204030204" pitchFamily="34" charset="0"/>
                <a:cs typeface="Calibri" panose="020F0502020204030204" pitchFamily="34" charset="0"/>
              </a:rPr>
              <a:t> de performance sur les </a:t>
            </a:r>
            <a:r>
              <a:rPr lang="en-GB" sz="2400" b="1" dirty="0" err="1">
                <a:latin typeface="Calibri" panose="020F0502020204030204" pitchFamily="34" charset="0"/>
                <a:cs typeface="Calibri" panose="020F0502020204030204" pitchFamily="34" charset="0"/>
              </a:rPr>
              <a:t>données</a:t>
            </a:r>
            <a:r>
              <a:rPr lang="en-GB" sz="2400" b="1" dirty="0">
                <a:latin typeface="Calibri" panose="020F0502020204030204" pitchFamily="34" charset="0"/>
                <a:cs typeface="Calibri" panose="020F0502020204030204" pitchFamily="34" charset="0"/>
              </a:rPr>
              <a:t> de validation</a:t>
            </a:r>
            <a:endParaRPr lang="fr-FR" sz="2400" b="1" dirty="0">
              <a:latin typeface="Calibri" panose="020F0502020204030204" pitchFamily="34" charset="0"/>
              <a:cs typeface="Calibri" panose="020F0502020204030204" pitchFamily="34" charset="0"/>
            </a:endParaRPr>
          </a:p>
        </p:txBody>
      </p:sp>
      <p:graphicFrame>
        <p:nvGraphicFramePr>
          <p:cNvPr id="2" name="Tableau 2">
            <a:extLst>
              <a:ext uri="{FF2B5EF4-FFF2-40B4-BE49-F238E27FC236}">
                <a16:creationId xmlns:a16="http://schemas.microsoft.com/office/drawing/2014/main" id="{1BF92173-DA3A-25BB-1D92-53A42B1FCA8F}"/>
              </a:ext>
            </a:extLst>
          </p:cNvPr>
          <p:cNvGraphicFramePr>
            <a:graphicFrameLocks noGrp="1"/>
          </p:cNvGraphicFramePr>
          <p:nvPr>
            <p:extLst>
              <p:ext uri="{D42A27DB-BD31-4B8C-83A1-F6EECF244321}">
                <p14:modId xmlns:p14="http://schemas.microsoft.com/office/powerpoint/2010/main" val="4020103068"/>
              </p:ext>
            </p:extLst>
          </p:nvPr>
        </p:nvGraphicFramePr>
        <p:xfrm>
          <a:off x="8661971" y="4364116"/>
          <a:ext cx="6735647" cy="1460286"/>
        </p:xfrm>
        <a:graphic>
          <a:graphicData uri="http://schemas.openxmlformats.org/drawingml/2006/table">
            <a:tbl>
              <a:tblPr firstRow="1" bandRow="1">
                <a:tableStyleId>{5C22544A-7EE6-4342-B048-85BDC9FD1C3A}</a:tableStyleId>
              </a:tblPr>
              <a:tblGrid>
                <a:gridCol w="2357234">
                  <a:extLst>
                    <a:ext uri="{9D8B030D-6E8A-4147-A177-3AD203B41FA5}">
                      <a16:colId xmlns:a16="http://schemas.microsoft.com/office/drawing/2014/main" val="1737459323"/>
                    </a:ext>
                  </a:extLst>
                </a:gridCol>
                <a:gridCol w="1365727">
                  <a:extLst>
                    <a:ext uri="{9D8B030D-6E8A-4147-A177-3AD203B41FA5}">
                      <a16:colId xmlns:a16="http://schemas.microsoft.com/office/drawing/2014/main" val="3043899089"/>
                    </a:ext>
                  </a:extLst>
                </a:gridCol>
                <a:gridCol w="1328774">
                  <a:extLst>
                    <a:ext uri="{9D8B030D-6E8A-4147-A177-3AD203B41FA5}">
                      <a16:colId xmlns:a16="http://schemas.microsoft.com/office/drawing/2014/main" val="3643483947"/>
                    </a:ext>
                  </a:extLst>
                </a:gridCol>
                <a:gridCol w="1683912">
                  <a:extLst>
                    <a:ext uri="{9D8B030D-6E8A-4147-A177-3AD203B41FA5}">
                      <a16:colId xmlns:a16="http://schemas.microsoft.com/office/drawing/2014/main" val="2282086966"/>
                    </a:ext>
                  </a:extLst>
                </a:gridCol>
              </a:tblGrid>
              <a:tr h="380167">
                <a:tc>
                  <a:txBody>
                    <a:bodyPr/>
                    <a:lstStyle/>
                    <a:p>
                      <a:endParaRPr lang="fr-FR" sz="2400" dirty="0">
                        <a:latin typeface="Calibri" panose="020F0502020204030204" pitchFamily="34" charset="0"/>
                        <a:cs typeface="Calibri" panose="020F0502020204030204" pitchFamily="34" charset="0"/>
                      </a:endParaRPr>
                    </a:p>
                  </a:txBody>
                  <a:tcPr>
                    <a:noFill/>
                  </a:tcPr>
                </a:tc>
                <a:tc>
                  <a:txBody>
                    <a:bodyPr/>
                    <a:lstStyle/>
                    <a:p>
                      <a:r>
                        <a:rPr lang="fr-FR" sz="2400" dirty="0" err="1">
                          <a:latin typeface="Calibri" panose="020F0502020204030204" pitchFamily="34" charset="0"/>
                          <a:cs typeface="Calibri" panose="020F0502020204030204" pitchFamily="34" charset="0"/>
                        </a:rPr>
                        <a:t>precision</a:t>
                      </a:r>
                      <a:r>
                        <a:rPr lang="fr-FR" sz="2400" dirty="0">
                          <a:latin typeface="Calibri" panose="020F0502020204030204" pitchFamily="34" charset="0"/>
                          <a:cs typeface="Calibri" panose="020F0502020204030204" pitchFamily="34" charset="0"/>
                        </a:rPr>
                        <a:t> </a:t>
                      </a:r>
                    </a:p>
                  </a:txBody>
                  <a:tcPr/>
                </a:tc>
                <a:tc>
                  <a:txBody>
                    <a:bodyPr/>
                    <a:lstStyle/>
                    <a:p>
                      <a:r>
                        <a:rPr lang="fr-FR" sz="2400" dirty="0" err="1">
                          <a:latin typeface="Calibri" panose="020F0502020204030204" pitchFamily="34" charset="0"/>
                          <a:cs typeface="Calibri" panose="020F0502020204030204" pitchFamily="34" charset="0"/>
                        </a:rPr>
                        <a:t>recall</a:t>
                      </a:r>
                      <a:r>
                        <a:rPr lang="fr-FR" sz="2400" dirty="0">
                          <a:latin typeface="Calibri" panose="020F0502020204030204" pitchFamily="34" charset="0"/>
                          <a:cs typeface="Calibri" panose="020F0502020204030204" pitchFamily="34" charset="0"/>
                        </a:rPr>
                        <a:t> </a:t>
                      </a:r>
                    </a:p>
                  </a:txBody>
                  <a:tcPr/>
                </a:tc>
                <a:tc>
                  <a:txBody>
                    <a:bodyPr/>
                    <a:lstStyle/>
                    <a:p>
                      <a:r>
                        <a:rPr lang="fr-FR" sz="2400" dirty="0">
                          <a:latin typeface="Calibri" panose="020F0502020204030204" pitchFamily="34" charset="0"/>
                          <a:cs typeface="Calibri" panose="020F0502020204030204" pitchFamily="34" charset="0"/>
                        </a:rPr>
                        <a:t>F1-score  </a:t>
                      </a:r>
                    </a:p>
                  </a:txBody>
                  <a:tcPr/>
                </a:tc>
                <a:extLst>
                  <a:ext uri="{0D108BD9-81ED-4DB2-BD59-A6C34878D82A}">
                    <a16:rowId xmlns:a16="http://schemas.microsoft.com/office/drawing/2014/main" val="2539989011"/>
                  </a:ext>
                </a:extLst>
              </a:tr>
              <a:tr h="501543">
                <a:tc>
                  <a:txBody>
                    <a:bodyPr/>
                    <a:lstStyle/>
                    <a:p>
                      <a:r>
                        <a:rPr lang="en-GB" sz="2400" dirty="0" err="1">
                          <a:latin typeface="Calibri" panose="020F0502020204030204" pitchFamily="34" charset="0"/>
                          <a:cs typeface="Calibri" panose="020F0502020204030204" pitchFamily="34" charset="0"/>
                        </a:rPr>
                        <a:t>Atteint</a:t>
                      </a:r>
                      <a:endParaRPr lang="fr-FR" sz="2400" dirty="0">
                        <a:latin typeface="Calibri" panose="020F0502020204030204" pitchFamily="34" charset="0"/>
                        <a:cs typeface="Calibri" panose="020F0502020204030204" pitchFamily="34" charset="0"/>
                      </a:endParaRPr>
                    </a:p>
                  </a:txBody>
                  <a:tcPr>
                    <a:solidFill>
                      <a:srgbClr val="3494BA"/>
                    </a:solidFill>
                  </a:tcPr>
                </a:tc>
                <a:tc>
                  <a:txBody>
                    <a:bodyPr/>
                    <a:lstStyle/>
                    <a:p>
                      <a:r>
                        <a:rPr lang="fr-FR" sz="2400" dirty="0">
                          <a:latin typeface="Calibri" panose="020F0502020204030204" pitchFamily="34" charset="0"/>
                          <a:cs typeface="Calibri" panose="020F0502020204030204" pitchFamily="34" charset="0"/>
                        </a:rPr>
                        <a:t>0.71</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fr-FR" sz="2400" dirty="0">
                          <a:latin typeface="Calibri" panose="020F0502020204030204" pitchFamily="34" charset="0"/>
                          <a:cs typeface="Calibri" panose="020F0502020204030204" pitchFamily="34" charset="0"/>
                        </a:rPr>
                        <a:t>0.55 </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GB" sz="2400" dirty="0">
                          <a:latin typeface="Calibri" panose="020F0502020204030204" pitchFamily="34" charset="0"/>
                          <a:cs typeface="Calibri" panose="020F0502020204030204" pitchFamily="34" charset="0"/>
                        </a:rPr>
                        <a:t>0.62</a:t>
                      </a:r>
                      <a:endParaRPr lang="fr-FR"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0396099"/>
                  </a:ext>
                </a:extLst>
              </a:tr>
              <a:tr h="501543">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GB" sz="2400" dirty="0" err="1">
                          <a:latin typeface="Calibri" panose="020F0502020204030204" pitchFamily="34" charset="0"/>
                          <a:cs typeface="Calibri" panose="020F0502020204030204" pitchFamily="34" charset="0"/>
                        </a:rPr>
                        <a:t>N’est</a:t>
                      </a:r>
                      <a:r>
                        <a:rPr lang="en-GB" sz="2400" dirty="0">
                          <a:latin typeface="Calibri" panose="020F0502020204030204" pitchFamily="34" charset="0"/>
                          <a:cs typeface="Calibri" panose="020F0502020204030204" pitchFamily="34" charset="0"/>
                        </a:rPr>
                        <a:t> pas </a:t>
                      </a:r>
                      <a:r>
                        <a:rPr lang="en-GB" sz="2400" dirty="0" err="1">
                          <a:latin typeface="Calibri" panose="020F0502020204030204" pitchFamily="34" charset="0"/>
                          <a:cs typeface="Calibri" panose="020F0502020204030204" pitchFamily="34" charset="0"/>
                        </a:rPr>
                        <a:t>atteint</a:t>
                      </a:r>
                      <a:endParaRPr lang="fr-FR" sz="2400" dirty="0">
                        <a:latin typeface="Calibri" panose="020F0502020204030204" pitchFamily="34" charset="0"/>
                        <a:cs typeface="Calibri" panose="020F0502020204030204" pitchFamily="34" charset="0"/>
                      </a:endParaRPr>
                    </a:p>
                  </a:txBody>
                  <a:tcPr>
                    <a:solidFill>
                      <a:srgbClr val="3494BA"/>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GB" sz="2400" dirty="0">
                          <a:latin typeface="Calibri" panose="020F0502020204030204" pitchFamily="34" charset="0"/>
                          <a:cs typeface="Calibri" panose="020F0502020204030204" pitchFamily="34" charset="0"/>
                        </a:rPr>
                        <a:t>0.85</a:t>
                      </a:r>
                      <a:r>
                        <a:rPr lang="fr-FR" sz="2400" dirty="0">
                          <a:latin typeface="Calibri" panose="020F0502020204030204" pitchFamily="34" charset="0"/>
                          <a:cs typeface="Calibri" panose="020F0502020204030204" pitchFamily="34" charset="0"/>
                        </a:rPr>
                        <a:t> </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GB" sz="2400" dirty="0">
                          <a:latin typeface="Calibri" panose="020F0502020204030204" pitchFamily="34" charset="0"/>
                          <a:cs typeface="Calibri" panose="020F0502020204030204" pitchFamily="34" charset="0"/>
                        </a:rPr>
                        <a:t>0.92</a:t>
                      </a:r>
                      <a:endParaRPr lang="fr-FR" sz="2400" dirty="0">
                        <a:latin typeface="Calibri" panose="020F0502020204030204" pitchFamily="34" charset="0"/>
                        <a:cs typeface="Calibri" panose="020F0502020204030204" pitchFamily="34"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GB" sz="2400" dirty="0">
                          <a:latin typeface="Calibri" panose="020F0502020204030204" pitchFamily="34" charset="0"/>
                          <a:cs typeface="Calibri" panose="020F0502020204030204" pitchFamily="34" charset="0"/>
                        </a:rPr>
                        <a:t>0.88</a:t>
                      </a:r>
                      <a:endParaRPr lang="fr-FR"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33883306"/>
                  </a:ext>
                </a:extLst>
              </a:tr>
            </a:tbl>
          </a:graphicData>
        </a:graphic>
      </p:graphicFrame>
      <p:sp>
        <p:nvSpPr>
          <p:cNvPr id="26" name="ZoneTexte 25">
            <a:extLst>
              <a:ext uri="{FF2B5EF4-FFF2-40B4-BE49-F238E27FC236}">
                <a16:creationId xmlns:a16="http://schemas.microsoft.com/office/drawing/2014/main" id="{8320239A-BD49-BDBA-54E2-738CC5890645}"/>
              </a:ext>
            </a:extLst>
          </p:cNvPr>
          <p:cNvSpPr txBox="1"/>
          <p:nvPr/>
        </p:nvSpPr>
        <p:spPr>
          <a:xfrm>
            <a:off x="8562093" y="5797683"/>
            <a:ext cx="2947090" cy="461665"/>
          </a:xfrm>
          <a:prstGeom prst="rect">
            <a:avLst/>
          </a:prstGeom>
          <a:noFill/>
        </p:spPr>
        <p:txBody>
          <a:bodyPr wrap="square" rtlCol="0">
            <a:spAutoFit/>
          </a:bodyPr>
          <a:lstStyle/>
          <a:p>
            <a:r>
              <a:rPr lang="en-GB" sz="2400" b="1" dirty="0">
                <a:solidFill>
                  <a:schemeClr val="accent2">
                    <a:lumMod val="75000"/>
                  </a:schemeClr>
                </a:solidFill>
                <a:latin typeface="Calibri" panose="020F0502020204030204" pitchFamily="34" charset="0"/>
                <a:cs typeface="Calibri" panose="020F0502020204030204" pitchFamily="34" charset="0"/>
              </a:rPr>
              <a:t>Accuracy</a:t>
            </a:r>
            <a:r>
              <a:rPr lang="en-GB" sz="2400" b="1" dirty="0">
                <a:latin typeface="Calibri" panose="020F0502020204030204" pitchFamily="34" charset="0"/>
                <a:cs typeface="Calibri" panose="020F0502020204030204" pitchFamily="34" charset="0"/>
              </a:rPr>
              <a:t> = 0.82</a:t>
            </a:r>
            <a:endParaRPr lang="fr-FR" sz="1600" dirty="0">
              <a:latin typeface="Calibri" panose="020F0502020204030204" pitchFamily="34" charset="0"/>
              <a:cs typeface="Calibri" panose="020F0502020204030204" pitchFamily="34" charset="0"/>
            </a:endParaRPr>
          </a:p>
        </p:txBody>
      </p:sp>
      <p:sp>
        <p:nvSpPr>
          <p:cNvPr id="29" name="ZoneTexte 28">
            <a:extLst>
              <a:ext uri="{FF2B5EF4-FFF2-40B4-BE49-F238E27FC236}">
                <a16:creationId xmlns:a16="http://schemas.microsoft.com/office/drawing/2014/main" id="{B5C70BD8-B813-5731-3192-5DE07D62C86A}"/>
              </a:ext>
            </a:extLst>
          </p:cNvPr>
          <p:cNvSpPr txBox="1"/>
          <p:nvPr/>
        </p:nvSpPr>
        <p:spPr>
          <a:xfrm>
            <a:off x="12067894" y="8235793"/>
            <a:ext cx="2417011" cy="523220"/>
          </a:xfrm>
          <a:prstGeom prst="rect">
            <a:avLst/>
          </a:prstGeom>
          <a:solidFill>
            <a:srgbClr val="F2C5A7"/>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800" dirty="0" err="1">
                <a:latin typeface="Calibri" panose="020F0502020204030204" pitchFamily="34" charset="0"/>
                <a:cs typeface="Calibri" panose="020F0502020204030204" pitchFamily="34" charset="0"/>
              </a:rPr>
              <a:t>Modèle</a:t>
            </a:r>
            <a:r>
              <a:rPr lang="en-GB" sz="2800" dirty="0">
                <a:latin typeface="Calibri" panose="020F0502020204030204" pitchFamily="34" charset="0"/>
                <a:cs typeface="Calibri" panose="020F0502020204030204" pitchFamily="34" charset="0"/>
              </a:rPr>
              <a:t> </a:t>
            </a:r>
            <a:r>
              <a:rPr lang="en-GB" sz="2800" dirty="0" err="1">
                <a:latin typeface="Calibri" panose="020F0502020204030204" pitchFamily="34" charset="0"/>
                <a:cs typeface="Calibri" panose="020F0502020204030204" pitchFamily="34" charset="0"/>
              </a:rPr>
              <a:t>biaisé</a:t>
            </a:r>
            <a:endParaRPr lang="en-GB" sz="2800" dirty="0">
              <a:latin typeface="Calibri" panose="020F0502020204030204" pitchFamily="34" charset="0"/>
              <a:cs typeface="Calibri" panose="020F0502020204030204" pitchFamily="34" charset="0"/>
            </a:endParaRPr>
          </a:p>
        </p:txBody>
      </p:sp>
      <p:sp>
        <p:nvSpPr>
          <p:cNvPr id="30" name="Flèche : bas 29">
            <a:extLst>
              <a:ext uri="{FF2B5EF4-FFF2-40B4-BE49-F238E27FC236}">
                <a16:creationId xmlns:a16="http://schemas.microsoft.com/office/drawing/2014/main" id="{9D8AB6A9-6958-5C03-1C14-3C1471B839DA}"/>
              </a:ext>
            </a:extLst>
          </p:cNvPr>
          <p:cNvSpPr/>
          <p:nvPr/>
        </p:nvSpPr>
        <p:spPr>
          <a:xfrm>
            <a:off x="12500843" y="6522555"/>
            <a:ext cx="1312607" cy="1460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7FAFF0A5-0857-77DF-8C65-73DA03DF3DC4}"/>
              </a:ext>
            </a:extLst>
          </p:cNvPr>
          <p:cNvSpPr/>
          <p:nvPr/>
        </p:nvSpPr>
        <p:spPr>
          <a:xfrm>
            <a:off x="15146521" y="19050"/>
            <a:ext cx="310349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1</a:t>
            </a:r>
            <a:endParaRPr lang="fr-FR" sz="4000" b="1" dirty="0">
              <a:latin typeface="Calibri" panose="020F0502020204030204" pitchFamily="34" charset="0"/>
              <a:cs typeface="Calibri" panose="020F0502020204030204" pitchFamily="34" charset="0"/>
            </a:endParaRPr>
          </a:p>
        </p:txBody>
      </p:sp>
      <p:sp>
        <p:nvSpPr>
          <p:cNvPr id="17" name="ZoneTexte 16">
            <a:extLst>
              <a:ext uri="{FF2B5EF4-FFF2-40B4-BE49-F238E27FC236}">
                <a16:creationId xmlns:a16="http://schemas.microsoft.com/office/drawing/2014/main" id="{E98C73CB-35DE-BFDE-F782-C2646CE1BC3C}"/>
              </a:ext>
            </a:extLst>
          </p:cNvPr>
          <p:cNvSpPr txBox="1"/>
          <p:nvPr/>
        </p:nvSpPr>
        <p:spPr>
          <a:xfrm>
            <a:off x="15146521" y="1274556"/>
            <a:ext cx="3689334" cy="461665"/>
          </a:xfrm>
          <a:prstGeom prst="rect">
            <a:avLst/>
          </a:prstGeom>
          <a:noFill/>
        </p:spPr>
        <p:txBody>
          <a:bodyPr wrap="square">
            <a:spAutoFit/>
          </a:bodyPr>
          <a:lstStyle/>
          <a:p>
            <a:r>
              <a:rPr lang="en-GB" sz="2400" b="1" dirty="0">
                <a:solidFill>
                  <a:schemeClr val="accent6">
                    <a:lumMod val="50000"/>
                  </a:schemeClr>
                </a:solidFill>
                <a:latin typeface="Calibri" panose="020F0502020204030204" pitchFamily="34" charset="0"/>
                <a:cs typeface="Calibri" panose="020F0502020204030204" pitchFamily="34" charset="0"/>
              </a:rPr>
              <a:t>Classes </a:t>
            </a:r>
            <a:r>
              <a:rPr lang="en-GB" sz="2400" b="1" dirty="0" err="1">
                <a:solidFill>
                  <a:schemeClr val="accent6">
                    <a:lumMod val="50000"/>
                  </a:schemeClr>
                </a:solidFill>
                <a:latin typeface="Calibri" panose="020F0502020204030204" pitchFamily="34" charset="0"/>
                <a:cs typeface="Calibri" panose="020F0502020204030204" pitchFamily="34" charset="0"/>
              </a:rPr>
              <a:t>déséquilibrées</a:t>
            </a:r>
            <a:r>
              <a:rPr lang="en-GB" sz="2400" b="1" dirty="0">
                <a:solidFill>
                  <a:schemeClr val="accent6">
                    <a:lumMod val="50000"/>
                  </a:schemeClr>
                </a:solidFill>
                <a:latin typeface="Calibri" panose="020F0502020204030204" pitchFamily="34" charset="0"/>
                <a:cs typeface="Calibri" panose="020F0502020204030204" pitchFamily="34" charset="0"/>
              </a:rPr>
              <a:t>  </a:t>
            </a:r>
            <a:endParaRPr lang="fr-FR" sz="2400" dirty="0">
              <a:solidFill>
                <a:schemeClr val="accent6">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893898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ZoneTexte 44">
            <a:extLst>
              <a:ext uri="{FF2B5EF4-FFF2-40B4-BE49-F238E27FC236}">
                <a16:creationId xmlns:a16="http://schemas.microsoft.com/office/drawing/2014/main" id="{9334E91C-678B-59AE-AA8B-AC254A058F27}"/>
              </a:ext>
            </a:extLst>
          </p:cNvPr>
          <p:cNvSpPr txBox="1"/>
          <p:nvPr/>
        </p:nvSpPr>
        <p:spPr>
          <a:xfrm>
            <a:off x="14193235" y="3208349"/>
            <a:ext cx="3689334" cy="523220"/>
          </a:xfrm>
          <a:prstGeom prst="rect">
            <a:avLst/>
          </a:prstGeom>
          <a:noFill/>
        </p:spPr>
        <p:txBody>
          <a:bodyPr wrap="square" rtlCol="0">
            <a:spAutoFit/>
          </a:bodyPr>
          <a:lstStyle>
            <a:defPPr>
              <a:defRPr lang="en-US"/>
            </a:defPPr>
            <a:lvl1pPr>
              <a:defRPr sz="2800">
                <a:latin typeface="Calibri" panose="020F0502020204030204" pitchFamily="34" charset="0"/>
                <a:cs typeface="Calibri" panose="020F0502020204030204" pitchFamily="34" charset="0"/>
              </a:defRPr>
            </a:lvl1pPr>
          </a:lstStyle>
          <a:p>
            <a:r>
              <a:rPr lang="en-GB" dirty="0" err="1"/>
              <a:t>Sélection</a:t>
            </a:r>
            <a:r>
              <a:rPr lang="en-GB" dirty="0"/>
              <a:t> des variables</a:t>
            </a:r>
            <a:endParaRPr lang="fr-FR" dirty="0"/>
          </a:p>
        </p:txBody>
      </p:sp>
      <p:sp>
        <p:nvSpPr>
          <p:cNvPr id="16" name="Flèche : droite 45">
            <a:extLst>
              <a:ext uri="{FF2B5EF4-FFF2-40B4-BE49-F238E27FC236}">
                <a16:creationId xmlns:a16="http://schemas.microsoft.com/office/drawing/2014/main" id="{305BB2EA-39F5-BD4B-5FE9-A82AF4A24FA8}"/>
              </a:ext>
            </a:extLst>
          </p:cNvPr>
          <p:cNvSpPr/>
          <p:nvPr/>
        </p:nvSpPr>
        <p:spPr>
          <a:xfrm>
            <a:off x="5210568" y="3585479"/>
            <a:ext cx="4257282" cy="382922"/>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20" name="Flèche : virage 19">
            <a:extLst>
              <a:ext uri="{FF2B5EF4-FFF2-40B4-BE49-F238E27FC236}">
                <a16:creationId xmlns:a16="http://schemas.microsoft.com/office/drawing/2014/main" id="{FB6DB0E9-B790-5DED-F66F-94004AECBBE1}"/>
              </a:ext>
            </a:extLst>
          </p:cNvPr>
          <p:cNvSpPr/>
          <p:nvPr/>
        </p:nvSpPr>
        <p:spPr>
          <a:xfrm rot="5400000">
            <a:off x="14626362" y="2745420"/>
            <a:ext cx="1153076" cy="3040473"/>
          </a:xfrm>
          <a:prstGeom prst="bentArrow">
            <a:avLst>
              <a:gd name="adj1" fmla="val 12309"/>
              <a:gd name="adj2" fmla="val 10180"/>
              <a:gd name="adj3" fmla="val 25611"/>
              <a:gd name="adj4" fmla="val 43173"/>
            </a:avLst>
          </a:prstGeom>
          <a:solidFill>
            <a:srgbClr val="4A70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28" name="Table 18">
            <a:extLst>
              <a:ext uri="{FF2B5EF4-FFF2-40B4-BE49-F238E27FC236}">
                <a16:creationId xmlns:a16="http://schemas.microsoft.com/office/drawing/2014/main" id="{C7B4881E-3F4A-8029-8A09-502C298859A1}"/>
              </a:ext>
            </a:extLst>
          </p:cNvPr>
          <p:cNvGraphicFramePr>
            <a:graphicFrameLocks noGrp="1"/>
          </p:cNvGraphicFramePr>
          <p:nvPr>
            <p:extLst>
              <p:ext uri="{D42A27DB-BD31-4B8C-83A1-F6EECF244321}">
                <p14:modId xmlns:p14="http://schemas.microsoft.com/office/powerpoint/2010/main" val="3219107818"/>
              </p:ext>
            </p:extLst>
          </p:nvPr>
        </p:nvGraphicFramePr>
        <p:xfrm>
          <a:off x="9502994" y="2823002"/>
          <a:ext cx="4257282" cy="1807041"/>
        </p:xfrm>
        <a:graphic>
          <a:graphicData uri="http://schemas.openxmlformats.org/drawingml/2006/table">
            <a:tbl>
              <a:tblPr firstRow="1">
                <a:tableStyleId>{F5AB1C69-6EDB-4FF4-983F-18BD219EF322}</a:tableStyleId>
              </a:tblPr>
              <a:tblGrid>
                <a:gridCol w="2071510">
                  <a:extLst>
                    <a:ext uri="{9D8B030D-6E8A-4147-A177-3AD203B41FA5}">
                      <a16:colId xmlns:a16="http://schemas.microsoft.com/office/drawing/2014/main" val="676532978"/>
                    </a:ext>
                  </a:extLst>
                </a:gridCol>
                <a:gridCol w="2185772">
                  <a:extLst>
                    <a:ext uri="{9D8B030D-6E8A-4147-A177-3AD203B41FA5}">
                      <a16:colId xmlns:a16="http://schemas.microsoft.com/office/drawing/2014/main" val="265935062"/>
                    </a:ext>
                  </a:extLst>
                </a:gridCol>
              </a:tblGrid>
              <a:tr h="558751">
                <a:tc gridSpan="2">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Calibri" panose="020F0502020204030204" pitchFamily="34" charset="0"/>
                          <a:ea typeface="+mn-ea"/>
                          <a:cs typeface="Calibri" panose="020F0502020204030204" pitchFamily="34" charset="0"/>
                        </a:rPr>
                        <a:t>870</a:t>
                      </a:r>
                      <a:r>
                        <a:rPr lang="en-US" sz="2800" b="1" dirty="0">
                          <a:solidFill>
                            <a:schemeClr val="tx1"/>
                          </a:solidFill>
                          <a:latin typeface="Calibri" panose="020F0502020204030204" pitchFamily="34" charset="0"/>
                          <a:cs typeface="Calibri" panose="020F0502020204030204" pitchFamily="34" charset="0"/>
                        </a:rPr>
                        <a:t> patients </a:t>
                      </a:r>
                    </a:p>
                  </a:txBody>
                  <a:tcPr>
                    <a:solidFill>
                      <a:srgbClr val="FF6600"/>
                    </a:solidFill>
                  </a:tcPr>
                </a:tc>
                <a:tc hMerge="1">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lang="en-US" sz="2000" b="0" dirty="0">
                        <a:solidFill>
                          <a:srgbClr val="00B050"/>
                        </a:solidFill>
                      </a:endParaRPr>
                    </a:p>
                  </a:txBody>
                  <a:tcPr>
                    <a:solidFill>
                      <a:schemeClr val="accent3">
                        <a:lumMod val="20000"/>
                        <a:lumOff val="80000"/>
                      </a:schemeClr>
                    </a:solidFill>
                  </a:tcPr>
                </a:tc>
                <a:extLst>
                  <a:ext uri="{0D108BD9-81ED-4DB2-BD59-A6C34878D82A}">
                    <a16:rowId xmlns:a16="http://schemas.microsoft.com/office/drawing/2014/main" val="1589428461"/>
                  </a:ext>
                </a:extLst>
              </a:tr>
              <a:tr h="624145">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GB" sz="2800" b="1" dirty="0" err="1">
                          <a:solidFill>
                            <a:schemeClr val="tx1"/>
                          </a:solidFill>
                          <a:latin typeface="Calibri" panose="020F0502020204030204" pitchFamily="34" charset="0"/>
                          <a:cs typeface="Calibri" panose="020F0502020204030204" pitchFamily="34" charset="0"/>
                        </a:rPr>
                        <a:t>Atteint</a:t>
                      </a:r>
                      <a:endParaRPr lang="en-US" sz="2800" b="1"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GB" sz="2800" b="1" dirty="0">
                          <a:solidFill>
                            <a:schemeClr val="tx1"/>
                          </a:solidFill>
                          <a:latin typeface="Calibri" panose="020F0502020204030204" pitchFamily="34" charset="0"/>
                          <a:cs typeface="Calibri" panose="020F0502020204030204" pitchFamily="34" charset="0"/>
                        </a:rPr>
                        <a:t>Non </a:t>
                      </a:r>
                      <a:r>
                        <a:rPr lang="en-GB" sz="2800" b="1" dirty="0" err="1">
                          <a:solidFill>
                            <a:schemeClr val="tx1"/>
                          </a:solidFill>
                          <a:latin typeface="Calibri" panose="020F0502020204030204" pitchFamily="34" charset="0"/>
                          <a:cs typeface="Calibri" panose="020F0502020204030204" pitchFamily="34" charset="0"/>
                        </a:rPr>
                        <a:t>atteint</a:t>
                      </a:r>
                      <a:endParaRPr lang="en-US" sz="2800"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66668950"/>
                  </a:ext>
                </a:extLst>
              </a:tr>
              <a:tr h="624145">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b="0" dirty="0">
                          <a:solidFill>
                            <a:srgbClr val="FF6600"/>
                          </a:solidFill>
                          <a:latin typeface="Calibri" panose="020F0502020204030204" pitchFamily="34" charset="0"/>
                          <a:cs typeface="Calibri" panose="020F0502020204030204" pitchFamily="34" charset="0"/>
                        </a:rPr>
                        <a:t>435</a:t>
                      </a:r>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b="0" dirty="0">
                          <a:solidFill>
                            <a:srgbClr val="FF6600"/>
                          </a:solidFill>
                          <a:latin typeface="Calibri" panose="020F0502020204030204" pitchFamily="34" charset="0"/>
                          <a:cs typeface="Calibri" panose="020F0502020204030204" pitchFamily="34" charset="0"/>
                        </a:rPr>
                        <a:t>435</a:t>
                      </a:r>
                    </a:p>
                  </a:txBody>
                  <a:tcPr anchor="ctr"/>
                </a:tc>
                <a:extLst>
                  <a:ext uri="{0D108BD9-81ED-4DB2-BD59-A6C34878D82A}">
                    <a16:rowId xmlns:a16="http://schemas.microsoft.com/office/drawing/2014/main" val="2958370887"/>
                  </a:ext>
                </a:extLst>
              </a:tr>
            </a:tbl>
          </a:graphicData>
        </a:graphic>
      </p:graphicFrame>
      <p:cxnSp>
        <p:nvCxnSpPr>
          <p:cNvPr id="33" name="Connecteur droit 32">
            <a:extLst>
              <a:ext uri="{FF2B5EF4-FFF2-40B4-BE49-F238E27FC236}">
                <a16:creationId xmlns:a16="http://schemas.microsoft.com/office/drawing/2014/main" id="{F725177D-AD3D-B0C1-79F5-2F8C3DEDA12A}"/>
              </a:ext>
            </a:extLst>
          </p:cNvPr>
          <p:cNvCxnSpPr>
            <a:cxnSpLocks/>
          </p:cNvCxnSpPr>
          <p:nvPr/>
        </p:nvCxnSpPr>
        <p:spPr>
          <a:xfrm>
            <a:off x="95250" y="9904394"/>
            <a:ext cx="10395805" cy="38100"/>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39BA30-8C7F-8E7D-36D5-87CCB5D2D80F}"/>
              </a:ext>
            </a:extLst>
          </p:cNvPr>
          <p:cNvSpPr txBox="1"/>
          <p:nvPr/>
        </p:nvSpPr>
        <p:spPr>
          <a:xfrm>
            <a:off x="5392994" y="3147551"/>
            <a:ext cx="4270823" cy="523220"/>
          </a:xfrm>
          <a:prstGeom prst="rect">
            <a:avLst/>
          </a:prstGeom>
          <a:noFill/>
        </p:spPr>
        <p:txBody>
          <a:bodyPr wrap="square" rtlCol="0">
            <a:spAutoFit/>
          </a:bodyPr>
          <a:lstStyle>
            <a:defPPr>
              <a:defRPr lang="en-US"/>
            </a:defPPr>
            <a:lvl1pPr>
              <a:defRPr sz="2800">
                <a:latin typeface="Calibri" panose="020F0502020204030204" pitchFamily="34" charset="0"/>
                <a:cs typeface="Calibri" panose="020F0502020204030204" pitchFamily="34" charset="0"/>
              </a:defRPr>
            </a:lvl1pPr>
          </a:lstStyle>
          <a:p>
            <a:r>
              <a:rPr lang="en-GB" dirty="0" err="1"/>
              <a:t>Equilibrage</a:t>
            </a:r>
            <a:r>
              <a:rPr lang="en-GB" dirty="0"/>
              <a:t> des classes</a:t>
            </a:r>
            <a:endParaRPr lang="fr-FR" dirty="0"/>
          </a:p>
        </p:txBody>
      </p:sp>
      <p:sp>
        <p:nvSpPr>
          <p:cNvPr id="11" name="ZoneTexte 10">
            <a:extLst>
              <a:ext uri="{FF2B5EF4-FFF2-40B4-BE49-F238E27FC236}">
                <a16:creationId xmlns:a16="http://schemas.microsoft.com/office/drawing/2014/main" id="{457D021E-680A-58A6-1017-121FC092C09B}"/>
              </a:ext>
            </a:extLst>
          </p:cNvPr>
          <p:cNvSpPr txBox="1"/>
          <p:nvPr/>
        </p:nvSpPr>
        <p:spPr>
          <a:xfrm>
            <a:off x="173843" y="251499"/>
            <a:ext cx="10704691" cy="923330"/>
          </a:xfrm>
          <a:prstGeom prst="rect">
            <a:avLst/>
          </a:prstGeom>
          <a:noFill/>
        </p:spPr>
        <p:txBody>
          <a:bodyPr wrap="square">
            <a:spAutoFit/>
          </a:bodyPr>
          <a:lstStyle/>
          <a:p>
            <a:r>
              <a:rPr lang="en-GB" sz="5400" b="1" dirty="0" err="1">
                <a:solidFill>
                  <a:schemeClr val="accent3">
                    <a:lumMod val="50000"/>
                  </a:schemeClr>
                </a:solidFill>
                <a:latin typeface="Fira Sans Medium Bold"/>
              </a:rPr>
              <a:t>Données</a:t>
            </a:r>
            <a:r>
              <a:rPr lang="en-GB" sz="5400" b="1" dirty="0">
                <a:solidFill>
                  <a:schemeClr val="accent3">
                    <a:lumMod val="50000"/>
                  </a:schemeClr>
                </a:solidFill>
                <a:latin typeface="Fira Sans Medium Bold"/>
              </a:rPr>
              <a:t> pour le </a:t>
            </a:r>
            <a:r>
              <a:rPr lang="en-GB" sz="5400" b="1" dirty="0" err="1">
                <a:solidFill>
                  <a:schemeClr val="accent3">
                    <a:lumMod val="50000"/>
                  </a:schemeClr>
                </a:solidFill>
                <a:latin typeface="Fira Sans Medium Bold"/>
              </a:rPr>
              <a:t>modèle</a:t>
            </a:r>
            <a:endParaRPr lang="fr-FR" sz="5400" dirty="0"/>
          </a:p>
        </p:txBody>
      </p:sp>
      <p:graphicFrame>
        <p:nvGraphicFramePr>
          <p:cNvPr id="15" name="Table 18">
            <a:extLst>
              <a:ext uri="{FF2B5EF4-FFF2-40B4-BE49-F238E27FC236}">
                <a16:creationId xmlns:a16="http://schemas.microsoft.com/office/drawing/2014/main" id="{4A34F78B-9B6F-300F-DAB5-43CCAA4F9122}"/>
              </a:ext>
            </a:extLst>
          </p:cNvPr>
          <p:cNvGraphicFramePr>
            <a:graphicFrameLocks noGrp="1"/>
          </p:cNvGraphicFramePr>
          <p:nvPr>
            <p:extLst>
              <p:ext uri="{D42A27DB-BD31-4B8C-83A1-F6EECF244321}">
                <p14:modId xmlns:p14="http://schemas.microsoft.com/office/powerpoint/2010/main" val="2192709875"/>
              </p:ext>
            </p:extLst>
          </p:nvPr>
        </p:nvGraphicFramePr>
        <p:xfrm>
          <a:off x="571501" y="2688953"/>
          <a:ext cx="4527036" cy="2232777"/>
        </p:xfrm>
        <a:graphic>
          <a:graphicData uri="http://schemas.openxmlformats.org/drawingml/2006/table">
            <a:tbl>
              <a:tblPr firstRow="1">
                <a:tableStyleId>{5C22544A-7EE6-4342-B048-85BDC9FD1C3A}</a:tableStyleId>
              </a:tblPr>
              <a:tblGrid>
                <a:gridCol w="2202765">
                  <a:extLst>
                    <a:ext uri="{9D8B030D-6E8A-4147-A177-3AD203B41FA5}">
                      <a16:colId xmlns:a16="http://schemas.microsoft.com/office/drawing/2014/main" val="676532978"/>
                    </a:ext>
                  </a:extLst>
                </a:gridCol>
                <a:gridCol w="2324271">
                  <a:extLst>
                    <a:ext uri="{9D8B030D-6E8A-4147-A177-3AD203B41FA5}">
                      <a16:colId xmlns:a16="http://schemas.microsoft.com/office/drawing/2014/main" val="265935062"/>
                    </a:ext>
                  </a:extLst>
                </a:gridCol>
              </a:tblGrid>
              <a:tr h="688575">
                <a:tc gridSpan="2">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Calibri" panose="020F0502020204030204" pitchFamily="34" charset="0"/>
                          <a:cs typeface="Calibri" panose="020F0502020204030204" pitchFamily="34" charset="0"/>
                        </a:rPr>
                        <a:t>1853 patients </a:t>
                      </a:r>
                      <a:r>
                        <a:rPr lang="en-US" sz="2800" b="1" u="sng" dirty="0">
                          <a:solidFill>
                            <a:schemeClr val="tx1"/>
                          </a:solidFill>
                          <a:latin typeface="Calibri" panose="020F0502020204030204" pitchFamily="34" charset="0"/>
                          <a:cs typeface="Calibri" panose="020F0502020204030204" pitchFamily="34" charset="0"/>
                        </a:rPr>
                        <a:t>eligible</a:t>
                      </a:r>
                      <a:r>
                        <a:rPr lang="en-US" sz="2800" b="1" dirty="0">
                          <a:solidFill>
                            <a:schemeClr val="tx1"/>
                          </a:solidFill>
                          <a:latin typeface="Calibri" panose="020F0502020204030204" pitchFamily="34" charset="0"/>
                          <a:cs typeface="Calibri" panose="020F0502020204030204" pitchFamily="34" charset="0"/>
                        </a:rPr>
                        <a:t> à </a:t>
                      </a:r>
                      <a:r>
                        <a:rPr lang="en-US" sz="2800" b="1" dirty="0" err="1">
                          <a:solidFill>
                            <a:schemeClr val="tx1"/>
                          </a:solidFill>
                          <a:latin typeface="Calibri" panose="020F0502020204030204" pitchFamily="34" charset="0"/>
                          <a:cs typeface="Calibri" panose="020F0502020204030204" pitchFamily="34" charset="0"/>
                        </a:rPr>
                        <a:t>l’analyse</a:t>
                      </a:r>
                      <a:endParaRPr lang="en-US" sz="2800" b="1" dirty="0">
                        <a:solidFill>
                          <a:schemeClr val="tx1"/>
                        </a:solidFill>
                        <a:latin typeface="Calibri" panose="020F0502020204030204" pitchFamily="34" charset="0"/>
                        <a:cs typeface="Calibri" panose="020F0502020204030204" pitchFamily="34" charset="0"/>
                      </a:endParaRPr>
                    </a:p>
                  </a:txBody>
                  <a:tcPr>
                    <a:lnB w="12700" cap="flat" cmpd="sng" algn="ctr">
                      <a:solidFill>
                        <a:schemeClr val="accent4"/>
                      </a:solidFill>
                      <a:prstDash val="solid"/>
                      <a:round/>
                      <a:headEnd type="none" w="med" len="med"/>
                      <a:tailEnd type="none" w="med" len="med"/>
                    </a:lnB>
                    <a:solidFill>
                      <a:srgbClr val="58B6C0"/>
                    </a:solidFill>
                  </a:tcPr>
                </a:tc>
                <a:tc hMerge="1">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lang="en-US" sz="2000" b="0" dirty="0">
                        <a:solidFill>
                          <a:srgbClr val="00B050"/>
                        </a:solidFill>
                      </a:endParaRPr>
                    </a:p>
                  </a:txBody>
                  <a:tcPr>
                    <a:solidFill>
                      <a:schemeClr val="accent3">
                        <a:lumMod val="20000"/>
                        <a:lumOff val="80000"/>
                      </a:schemeClr>
                    </a:solidFill>
                  </a:tcPr>
                </a:tc>
                <a:extLst>
                  <a:ext uri="{0D108BD9-81ED-4DB2-BD59-A6C34878D82A}">
                    <a16:rowId xmlns:a16="http://schemas.microsoft.com/office/drawing/2014/main" val="1589428461"/>
                  </a:ext>
                </a:extLst>
              </a:tr>
              <a:tr h="671467">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GB" sz="2800" b="1" dirty="0" err="1">
                          <a:solidFill>
                            <a:schemeClr val="tx1"/>
                          </a:solidFill>
                          <a:latin typeface="Calibri" panose="020F0502020204030204" pitchFamily="34" charset="0"/>
                          <a:cs typeface="Calibri" panose="020F0502020204030204" pitchFamily="34" charset="0"/>
                        </a:rPr>
                        <a:t>Atteint</a:t>
                      </a:r>
                      <a:endParaRPr lang="en-US" sz="2800" b="1" dirty="0">
                        <a:solidFill>
                          <a:schemeClr val="tx1"/>
                        </a:solidFill>
                        <a:latin typeface="Calibri" panose="020F0502020204030204" pitchFamily="34" charset="0"/>
                        <a:cs typeface="Calibri" panose="020F0502020204030204" pitchFamily="34" charset="0"/>
                      </a:endParaRPr>
                    </a:p>
                  </a:txBody>
                  <a:tcP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GB" sz="2800" b="1" dirty="0">
                          <a:solidFill>
                            <a:schemeClr val="tx1"/>
                          </a:solidFill>
                          <a:latin typeface="Calibri" panose="020F0502020204030204" pitchFamily="34" charset="0"/>
                          <a:cs typeface="Calibri" panose="020F0502020204030204" pitchFamily="34" charset="0"/>
                        </a:rPr>
                        <a:t>Non </a:t>
                      </a:r>
                      <a:r>
                        <a:rPr lang="en-GB" sz="2800" b="1" dirty="0" err="1">
                          <a:solidFill>
                            <a:schemeClr val="tx1"/>
                          </a:solidFill>
                          <a:latin typeface="Calibri" panose="020F0502020204030204" pitchFamily="34" charset="0"/>
                          <a:cs typeface="Calibri" panose="020F0502020204030204" pitchFamily="34" charset="0"/>
                        </a:rPr>
                        <a:t>atteint</a:t>
                      </a:r>
                      <a:endParaRPr lang="en-US" sz="2800" b="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166668950"/>
                  </a:ext>
                </a:extLst>
              </a:tr>
              <a:tr h="616430">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800" dirty="0">
                          <a:latin typeface="Calibri" panose="020F0502020204030204" pitchFamily="34" charset="0"/>
                          <a:cs typeface="Calibri" panose="020F0502020204030204" pitchFamily="34" charset="0"/>
                        </a:rPr>
                        <a:t>435</a:t>
                      </a:r>
                      <a:endParaRPr lang="en-US" sz="2800" b="1"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3">
                        <a:lumMod val="20000"/>
                        <a:lumOff val="80000"/>
                      </a:schemeClr>
                    </a:solidFill>
                  </a:tcPr>
                </a:tc>
                <a:tc>
                  <a:txBody>
                    <a:bodyPr/>
                    <a:lstStyle/>
                    <a:p>
                      <a:pPr algn="ctr"/>
                      <a:r>
                        <a:rPr lang="en-US" sz="2800" dirty="0">
                          <a:latin typeface="Calibri" panose="020F0502020204030204" pitchFamily="34" charset="0"/>
                          <a:cs typeface="Calibri" panose="020F0502020204030204" pitchFamily="34" charset="0"/>
                        </a:rPr>
                        <a:t>1418</a:t>
                      </a:r>
                      <a:endParaRPr lang="en-US" sz="2800" b="0" dirty="0">
                        <a:solidFill>
                          <a:srgbClr val="00B050"/>
                        </a:solidFill>
                        <a:latin typeface="Calibri" panose="020F0502020204030204" pitchFamily="34" charset="0"/>
                        <a:cs typeface="Calibri" panose="020F0502020204030204" pitchFamily="34" charset="0"/>
                      </a:endParaRPr>
                    </a:p>
                  </a:txBody>
                  <a:tcPr anchor="ctr">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958370887"/>
                  </a:ext>
                </a:extLst>
              </a:tr>
            </a:tbl>
          </a:graphicData>
        </a:graphic>
      </p:graphicFrame>
      <p:sp>
        <p:nvSpPr>
          <p:cNvPr id="17" name="ZoneTexte 16">
            <a:extLst>
              <a:ext uri="{FF2B5EF4-FFF2-40B4-BE49-F238E27FC236}">
                <a16:creationId xmlns:a16="http://schemas.microsoft.com/office/drawing/2014/main" id="{39FBF05F-4B48-9559-0DBC-DD0D97509D38}"/>
              </a:ext>
            </a:extLst>
          </p:cNvPr>
          <p:cNvSpPr txBox="1"/>
          <p:nvPr/>
        </p:nvSpPr>
        <p:spPr>
          <a:xfrm>
            <a:off x="4238745" y="1623280"/>
            <a:ext cx="427082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400" dirty="0">
                <a:latin typeface="Calibri" panose="020F0502020204030204" pitchFamily="34" charset="0"/>
                <a:cs typeface="Calibri" panose="020F0502020204030204" pitchFamily="34" charset="0"/>
              </a:rPr>
              <a:t>Information sur la </a:t>
            </a:r>
            <a:r>
              <a:rPr lang="en-GB" sz="2400" dirty="0" err="1">
                <a:latin typeface="Calibri" panose="020F0502020204030204" pitchFamily="34" charset="0"/>
                <a:cs typeface="Calibri" panose="020F0502020204030204" pitchFamily="34" charset="0"/>
              </a:rPr>
              <a:t>rétinopathie</a:t>
            </a: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completée</a:t>
            </a:r>
            <a:endParaRPr lang="fr-FR" sz="2400" dirty="0">
              <a:latin typeface="Calibri" panose="020F0502020204030204" pitchFamily="34" charset="0"/>
              <a:cs typeface="Calibri" panose="020F0502020204030204" pitchFamily="34" charset="0"/>
            </a:endParaRPr>
          </a:p>
        </p:txBody>
      </p:sp>
      <p:cxnSp>
        <p:nvCxnSpPr>
          <p:cNvPr id="19" name="Connecteur droit avec flèche 18">
            <a:extLst>
              <a:ext uri="{FF2B5EF4-FFF2-40B4-BE49-F238E27FC236}">
                <a16:creationId xmlns:a16="http://schemas.microsoft.com/office/drawing/2014/main" id="{AB3F719A-C378-80A8-E409-0AD1E4BC5F19}"/>
              </a:ext>
            </a:extLst>
          </p:cNvPr>
          <p:cNvCxnSpPr>
            <a:cxnSpLocks/>
          </p:cNvCxnSpPr>
          <p:nvPr/>
        </p:nvCxnSpPr>
        <p:spPr>
          <a:xfrm flipV="1">
            <a:off x="3687097" y="2347847"/>
            <a:ext cx="551648" cy="34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DF930429-6B21-E1AE-2F95-6B5C9756C5D5}"/>
              </a:ext>
            </a:extLst>
          </p:cNvPr>
          <p:cNvSpPr txBox="1"/>
          <p:nvPr/>
        </p:nvSpPr>
        <p:spPr>
          <a:xfrm>
            <a:off x="15413221" y="1274556"/>
            <a:ext cx="3689334" cy="461665"/>
          </a:xfrm>
          <a:prstGeom prst="rect">
            <a:avLst/>
          </a:prstGeom>
          <a:noFill/>
        </p:spPr>
        <p:txBody>
          <a:bodyPr wrap="square">
            <a:spAutoFit/>
          </a:bodyPr>
          <a:lstStyle/>
          <a:p>
            <a:r>
              <a:rPr lang="en-GB" sz="2400" b="1" dirty="0">
                <a:solidFill>
                  <a:srgbClr val="FF6600"/>
                </a:solidFill>
                <a:latin typeface="Calibri" panose="020F0502020204030204" pitchFamily="34" charset="0"/>
                <a:cs typeface="Calibri" panose="020F0502020204030204" pitchFamily="34" charset="0"/>
              </a:rPr>
              <a:t>Classes </a:t>
            </a:r>
            <a:r>
              <a:rPr lang="en-GB" sz="2400" b="1" dirty="0" err="1">
                <a:solidFill>
                  <a:srgbClr val="FF6600"/>
                </a:solidFill>
                <a:latin typeface="Calibri" panose="020F0502020204030204" pitchFamily="34" charset="0"/>
                <a:cs typeface="Calibri" panose="020F0502020204030204" pitchFamily="34" charset="0"/>
              </a:rPr>
              <a:t>équilibrées</a:t>
            </a:r>
            <a:r>
              <a:rPr lang="en-GB" sz="2400" b="1" dirty="0">
                <a:solidFill>
                  <a:srgbClr val="FF6600"/>
                </a:solidFill>
                <a:latin typeface="Calibri" panose="020F0502020204030204" pitchFamily="34" charset="0"/>
                <a:cs typeface="Calibri" panose="020F0502020204030204" pitchFamily="34" charset="0"/>
              </a:rPr>
              <a:t>  </a:t>
            </a:r>
            <a:endParaRPr lang="fr-FR" sz="2400" dirty="0">
              <a:solidFill>
                <a:srgbClr val="FF6600"/>
              </a:solidFill>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1EA05B90-6899-6A6B-DF1A-DD721C2454BC}"/>
              </a:ext>
            </a:extLst>
          </p:cNvPr>
          <p:cNvSpPr/>
          <p:nvPr/>
        </p:nvSpPr>
        <p:spPr>
          <a:xfrm>
            <a:off x="15146521" y="19050"/>
            <a:ext cx="3103495" cy="11811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2</a:t>
            </a:r>
            <a:endParaRPr lang="fr-FR" sz="4000" b="1" dirty="0">
              <a:latin typeface="Calibri" panose="020F0502020204030204" pitchFamily="34" charset="0"/>
              <a:cs typeface="Calibri" panose="020F0502020204030204" pitchFamily="34" charset="0"/>
            </a:endParaRPr>
          </a:p>
        </p:txBody>
      </p:sp>
      <p:sp>
        <p:nvSpPr>
          <p:cNvPr id="26" name="ZoneTexte 25">
            <a:extLst>
              <a:ext uri="{FF2B5EF4-FFF2-40B4-BE49-F238E27FC236}">
                <a16:creationId xmlns:a16="http://schemas.microsoft.com/office/drawing/2014/main" id="{F408060B-60D1-295D-6B37-F9718638E4A6}"/>
              </a:ext>
            </a:extLst>
          </p:cNvPr>
          <p:cNvSpPr txBox="1"/>
          <p:nvPr/>
        </p:nvSpPr>
        <p:spPr>
          <a:xfrm>
            <a:off x="12360290" y="4973722"/>
            <a:ext cx="5716237" cy="5693866"/>
          </a:xfrm>
          <a:prstGeom prst="rect">
            <a:avLst/>
          </a:prstGeom>
          <a:noFill/>
        </p:spPr>
        <p:txBody>
          <a:bodyPr wrap="square" rtlCol="0">
            <a:spAutoFit/>
          </a:bodyPr>
          <a:lstStyle/>
          <a:p>
            <a:pPr marL="342900" indent="-342900">
              <a:buFont typeface="Wingdings" panose="05000000000000000000" pitchFamily="2" charset="2"/>
              <a:buChar char="§"/>
            </a:pPr>
            <a:r>
              <a:rPr lang="en-GB" sz="2800" dirty="0" err="1">
                <a:solidFill>
                  <a:srgbClr val="FF0000"/>
                </a:solidFill>
                <a:latin typeface="Calibri" panose="020F0502020204030204" pitchFamily="34" charset="0"/>
                <a:cs typeface="Calibri" panose="020F0502020204030204" pitchFamily="34" charset="0"/>
              </a:rPr>
              <a:t>Survenue</a:t>
            </a:r>
            <a:r>
              <a:rPr lang="en-GB" sz="2800" dirty="0">
                <a:solidFill>
                  <a:srgbClr val="FF0000"/>
                </a:solidFill>
                <a:latin typeface="Calibri" panose="020F0502020204030204" pitchFamily="34" charset="0"/>
                <a:cs typeface="Calibri" panose="020F0502020204030204" pitchFamily="34" charset="0"/>
              </a:rPr>
              <a:t> du </a:t>
            </a:r>
            <a:r>
              <a:rPr lang="en-GB" sz="2800" dirty="0" err="1">
                <a:solidFill>
                  <a:srgbClr val="FF0000"/>
                </a:solidFill>
                <a:latin typeface="Calibri" panose="020F0502020204030204" pitchFamily="34" charset="0"/>
                <a:cs typeface="Calibri" panose="020F0502020204030204" pitchFamily="34" charset="0"/>
              </a:rPr>
              <a:t>rétinopathie</a:t>
            </a:r>
            <a:endParaRPr lang="en-GB" sz="2800"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2800" dirty="0" err="1">
                <a:solidFill>
                  <a:srgbClr val="008080"/>
                </a:solidFill>
                <a:latin typeface="Calibri" panose="020F0502020204030204" pitchFamily="34" charset="0"/>
                <a:cs typeface="Calibri" panose="020F0502020204030204" pitchFamily="34" charset="0"/>
              </a:rPr>
              <a:t>Sexe</a:t>
            </a:r>
            <a:endParaRPr lang="en-GB" sz="28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2800" dirty="0">
                <a:solidFill>
                  <a:srgbClr val="008080"/>
                </a:solidFill>
                <a:latin typeface="Calibri" panose="020F0502020204030204" pitchFamily="34" charset="0"/>
                <a:cs typeface="Calibri" panose="020F0502020204030204" pitchFamily="34" charset="0"/>
              </a:rPr>
              <a:t>Age de </a:t>
            </a:r>
            <a:r>
              <a:rPr lang="en-GB" sz="2800" dirty="0" err="1">
                <a:solidFill>
                  <a:srgbClr val="008080"/>
                </a:solidFill>
                <a:latin typeface="Calibri" panose="020F0502020204030204" pitchFamily="34" charset="0"/>
                <a:cs typeface="Calibri" panose="020F0502020204030204" pitchFamily="34" charset="0"/>
              </a:rPr>
              <a:t>découverte</a:t>
            </a:r>
            <a:r>
              <a:rPr lang="en-GB" sz="2800" dirty="0">
                <a:solidFill>
                  <a:srgbClr val="008080"/>
                </a:solidFill>
                <a:latin typeface="Calibri" panose="020F0502020204030204" pitchFamily="34" charset="0"/>
                <a:cs typeface="Calibri" panose="020F0502020204030204" pitchFamily="34" charset="0"/>
              </a:rPr>
              <a:t> </a:t>
            </a:r>
            <a:r>
              <a:rPr lang="en-GB" sz="2800" dirty="0" err="1">
                <a:solidFill>
                  <a:srgbClr val="008080"/>
                </a:solidFill>
                <a:latin typeface="Calibri" panose="020F0502020204030204" pitchFamily="34" charset="0"/>
                <a:cs typeface="Calibri" panose="020F0502020204030204" pitchFamily="34" charset="0"/>
              </a:rPr>
              <a:t>diabète</a:t>
            </a:r>
            <a:endParaRPr lang="en-GB" sz="28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2800" dirty="0">
                <a:solidFill>
                  <a:srgbClr val="008080"/>
                </a:solidFill>
                <a:latin typeface="Calibri" panose="020F0502020204030204" pitchFamily="34" charset="0"/>
                <a:cs typeface="Calibri" panose="020F0502020204030204" pitchFamily="34" charset="0"/>
              </a:rPr>
              <a:t>Durée du non-</a:t>
            </a:r>
            <a:r>
              <a:rPr lang="en-GB" sz="2800" dirty="0" err="1">
                <a:solidFill>
                  <a:srgbClr val="008080"/>
                </a:solidFill>
                <a:latin typeface="Calibri" panose="020F0502020204030204" pitchFamily="34" charset="0"/>
                <a:cs typeface="Calibri" panose="020F0502020204030204" pitchFamily="34" charset="0"/>
              </a:rPr>
              <a:t>suivi</a:t>
            </a:r>
            <a:endParaRPr lang="en-GB" sz="28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2800" dirty="0">
                <a:solidFill>
                  <a:srgbClr val="008080"/>
                </a:solidFill>
                <a:latin typeface="Calibri" panose="020F0502020204030204" pitchFamily="34" charset="0"/>
                <a:cs typeface="Calibri" panose="020F0502020204030204" pitchFamily="34" charset="0"/>
              </a:rPr>
              <a:t>Moyenne des </a:t>
            </a:r>
            <a:r>
              <a:rPr lang="en-GB" sz="2800" dirty="0" err="1">
                <a:solidFill>
                  <a:srgbClr val="008080"/>
                </a:solidFill>
                <a:latin typeface="Calibri" panose="020F0502020204030204" pitchFamily="34" charset="0"/>
                <a:cs typeface="Calibri" panose="020F0502020204030204" pitchFamily="34" charset="0"/>
              </a:rPr>
              <a:t>mesures</a:t>
            </a:r>
            <a:r>
              <a:rPr lang="en-GB" sz="2800" dirty="0">
                <a:solidFill>
                  <a:srgbClr val="008080"/>
                </a:solidFill>
                <a:latin typeface="Calibri" panose="020F0502020204030204" pitchFamily="34" charset="0"/>
                <a:cs typeface="Calibri" panose="020F0502020204030204" pitchFamily="34" charset="0"/>
              </a:rPr>
              <a:t> HbA1c</a:t>
            </a:r>
          </a:p>
          <a:p>
            <a:pPr marL="342900" indent="-342900">
              <a:buFont typeface="Wingdings" panose="05000000000000000000" pitchFamily="2" charset="2"/>
              <a:buChar char="§"/>
            </a:pPr>
            <a:r>
              <a:rPr lang="en-GB" sz="2800" dirty="0" err="1">
                <a:solidFill>
                  <a:srgbClr val="008080"/>
                </a:solidFill>
                <a:latin typeface="Calibri" panose="020F0502020204030204" pitchFamily="34" charset="0"/>
                <a:cs typeface="Calibri" panose="020F0502020204030204" pitchFamily="34" charset="0"/>
              </a:rPr>
              <a:t>Ecart</a:t>
            </a:r>
            <a:r>
              <a:rPr lang="en-GB" sz="2800" dirty="0">
                <a:solidFill>
                  <a:srgbClr val="008080"/>
                </a:solidFill>
                <a:latin typeface="Calibri" panose="020F0502020204030204" pitchFamily="34" charset="0"/>
                <a:cs typeface="Calibri" panose="020F0502020204030204" pitchFamily="34" charset="0"/>
              </a:rPr>
              <a:t>-type de HbA1c </a:t>
            </a:r>
          </a:p>
          <a:p>
            <a:pPr marL="342900" indent="-342900">
              <a:buFont typeface="Wingdings" panose="05000000000000000000" pitchFamily="2" charset="2"/>
              <a:buChar char="§"/>
            </a:pPr>
            <a:r>
              <a:rPr lang="en-GB" sz="2800" dirty="0" err="1">
                <a:solidFill>
                  <a:srgbClr val="008080"/>
                </a:solidFill>
                <a:latin typeface="Calibri" panose="020F0502020204030204" pitchFamily="34" charset="0"/>
                <a:cs typeface="Calibri" panose="020F0502020204030204" pitchFamily="34" charset="0"/>
              </a:rPr>
              <a:t>Mesure</a:t>
            </a:r>
            <a:r>
              <a:rPr lang="en-GB" sz="2800" dirty="0">
                <a:solidFill>
                  <a:srgbClr val="008080"/>
                </a:solidFill>
                <a:latin typeface="Calibri" panose="020F0502020204030204" pitchFamily="34" charset="0"/>
                <a:cs typeface="Calibri" panose="020F0502020204030204" pitchFamily="34" charset="0"/>
              </a:rPr>
              <a:t> </a:t>
            </a:r>
            <a:r>
              <a:rPr lang="en-GB" sz="2800" dirty="0" err="1">
                <a:solidFill>
                  <a:srgbClr val="008080"/>
                </a:solidFill>
                <a:latin typeface="Calibri" panose="020F0502020204030204" pitchFamily="34" charset="0"/>
                <a:cs typeface="Calibri" panose="020F0502020204030204" pitchFamily="34" charset="0"/>
              </a:rPr>
              <a:t>maximale</a:t>
            </a:r>
            <a:r>
              <a:rPr lang="en-GB" sz="2800" dirty="0">
                <a:solidFill>
                  <a:srgbClr val="008080"/>
                </a:solidFill>
                <a:latin typeface="Calibri" panose="020F0502020204030204" pitchFamily="34" charset="0"/>
                <a:cs typeface="Calibri" panose="020F0502020204030204" pitchFamily="34" charset="0"/>
              </a:rPr>
              <a:t> HbA1c</a:t>
            </a:r>
          </a:p>
          <a:p>
            <a:pPr marL="342900" indent="-342900">
              <a:buFont typeface="Wingdings" panose="05000000000000000000" pitchFamily="2" charset="2"/>
              <a:buChar char="§"/>
            </a:pPr>
            <a:r>
              <a:rPr lang="en-GB" sz="2800" dirty="0">
                <a:solidFill>
                  <a:srgbClr val="008080"/>
                </a:solidFill>
                <a:latin typeface="Calibri" panose="020F0502020204030204" pitchFamily="34" charset="0"/>
                <a:cs typeface="Calibri" panose="020F0502020204030204" pitchFamily="34" charset="0"/>
              </a:rPr>
              <a:t>Durée du </a:t>
            </a:r>
            <a:r>
              <a:rPr lang="en-GB" sz="2800" dirty="0" err="1">
                <a:solidFill>
                  <a:srgbClr val="008080"/>
                </a:solidFill>
                <a:latin typeface="Calibri" panose="020F0502020204030204" pitchFamily="34" charset="0"/>
                <a:cs typeface="Calibri" panose="020F0502020204030204" pitchFamily="34" charset="0"/>
              </a:rPr>
              <a:t>diabète</a:t>
            </a:r>
            <a:endParaRPr lang="en-GB" sz="28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2800" dirty="0" err="1">
                <a:solidFill>
                  <a:srgbClr val="008080"/>
                </a:solidFill>
                <a:latin typeface="Calibri" panose="020F0502020204030204" pitchFamily="34" charset="0"/>
                <a:cs typeface="Calibri" panose="020F0502020204030204" pitchFamily="34" charset="0"/>
              </a:rPr>
              <a:t>Ecart</a:t>
            </a:r>
            <a:r>
              <a:rPr lang="en-GB" sz="2800" dirty="0">
                <a:solidFill>
                  <a:srgbClr val="008080"/>
                </a:solidFill>
                <a:latin typeface="Calibri" panose="020F0502020204030204" pitchFamily="34" charset="0"/>
                <a:cs typeface="Calibri" panose="020F0502020204030204" pitchFamily="34" charset="0"/>
              </a:rPr>
              <a:t> </a:t>
            </a:r>
            <a:r>
              <a:rPr lang="en-GB" sz="2800" dirty="0" err="1">
                <a:solidFill>
                  <a:srgbClr val="008080"/>
                </a:solidFill>
                <a:latin typeface="Calibri" panose="020F0502020204030204" pitchFamily="34" charset="0"/>
                <a:cs typeface="Calibri" panose="020F0502020204030204" pitchFamily="34" charset="0"/>
              </a:rPr>
              <a:t>médian</a:t>
            </a:r>
            <a:r>
              <a:rPr lang="en-GB" sz="2800" dirty="0">
                <a:solidFill>
                  <a:srgbClr val="008080"/>
                </a:solidFill>
                <a:latin typeface="Calibri" panose="020F0502020204030204" pitchFamily="34" charset="0"/>
                <a:cs typeface="Calibri" panose="020F0502020204030204" pitchFamily="34" charset="0"/>
              </a:rPr>
              <a:t> de temps entre 2 questionnaires </a:t>
            </a:r>
            <a:r>
              <a:rPr lang="en-GB" sz="2800" dirty="0" err="1">
                <a:solidFill>
                  <a:srgbClr val="008080"/>
                </a:solidFill>
                <a:latin typeface="Calibri" panose="020F0502020204030204" pitchFamily="34" charset="0"/>
                <a:cs typeface="Calibri" panose="020F0502020204030204" pitchFamily="34" charset="0"/>
              </a:rPr>
              <a:t>successifs</a:t>
            </a:r>
            <a:endParaRPr lang="en-GB" sz="28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GB" sz="2800" dirty="0" err="1">
                <a:solidFill>
                  <a:srgbClr val="008080"/>
                </a:solidFill>
                <a:latin typeface="Calibri" panose="020F0502020204030204" pitchFamily="34" charset="0"/>
                <a:cs typeface="Calibri" panose="020F0502020204030204" pitchFamily="34" charset="0"/>
              </a:rPr>
              <a:t>Ecart</a:t>
            </a:r>
            <a:r>
              <a:rPr lang="en-GB" sz="2800" dirty="0">
                <a:solidFill>
                  <a:srgbClr val="008080"/>
                </a:solidFill>
                <a:latin typeface="Calibri" panose="020F0502020204030204" pitchFamily="34" charset="0"/>
                <a:cs typeface="Calibri" panose="020F0502020204030204" pitchFamily="34" charset="0"/>
              </a:rPr>
              <a:t> </a:t>
            </a:r>
            <a:r>
              <a:rPr lang="en-GB" sz="2800" dirty="0" err="1">
                <a:solidFill>
                  <a:srgbClr val="008080"/>
                </a:solidFill>
                <a:latin typeface="Calibri" panose="020F0502020204030204" pitchFamily="34" charset="0"/>
                <a:cs typeface="Calibri" panose="020F0502020204030204" pitchFamily="34" charset="0"/>
              </a:rPr>
              <a:t>médian</a:t>
            </a:r>
            <a:r>
              <a:rPr lang="en-GB" sz="2800" dirty="0">
                <a:solidFill>
                  <a:srgbClr val="008080"/>
                </a:solidFill>
                <a:latin typeface="Calibri" panose="020F0502020204030204" pitchFamily="34" charset="0"/>
                <a:cs typeface="Calibri" panose="020F0502020204030204" pitchFamily="34" charset="0"/>
              </a:rPr>
              <a:t> de temps entre 2 </a:t>
            </a:r>
            <a:r>
              <a:rPr lang="en-GB" sz="2800" dirty="0" err="1">
                <a:solidFill>
                  <a:srgbClr val="008080"/>
                </a:solidFill>
                <a:latin typeface="Calibri" panose="020F0502020204030204" pitchFamily="34" charset="0"/>
                <a:cs typeface="Calibri" panose="020F0502020204030204" pitchFamily="34" charset="0"/>
              </a:rPr>
              <a:t>mesures</a:t>
            </a:r>
            <a:r>
              <a:rPr lang="en-GB" sz="2800" dirty="0">
                <a:solidFill>
                  <a:srgbClr val="008080"/>
                </a:solidFill>
                <a:latin typeface="Calibri" panose="020F0502020204030204" pitchFamily="34" charset="0"/>
                <a:cs typeface="Calibri" panose="020F0502020204030204" pitchFamily="34" charset="0"/>
              </a:rPr>
              <a:t> de HbA1c </a:t>
            </a:r>
            <a:r>
              <a:rPr lang="en-GB" sz="2800" dirty="0" err="1">
                <a:solidFill>
                  <a:srgbClr val="008080"/>
                </a:solidFill>
                <a:latin typeface="Calibri" panose="020F0502020204030204" pitchFamily="34" charset="0"/>
                <a:cs typeface="Calibri" panose="020F0502020204030204" pitchFamily="34" charset="0"/>
              </a:rPr>
              <a:t>successifs</a:t>
            </a:r>
            <a:endParaRPr lang="fr-FR" sz="2800" dirty="0">
              <a:solidFill>
                <a:srgbClr val="00808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fr-FR" sz="2800" dirty="0">
              <a:solidFill>
                <a:srgbClr val="008080"/>
              </a:solidFill>
              <a:latin typeface="Calibri" panose="020F0502020204030204" pitchFamily="34" charset="0"/>
              <a:cs typeface="Calibri" panose="020F0502020204030204" pitchFamily="34" charset="0"/>
            </a:endParaRPr>
          </a:p>
        </p:txBody>
      </p:sp>
      <p:sp>
        <p:nvSpPr>
          <p:cNvPr id="29" name="Flèche : droite 28">
            <a:extLst>
              <a:ext uri="{FF2B5EF4-FFF2-40B4-BE49-F238E27FC236}">
                <a16:creationId xmlns:a16="http://schemas.microsoft.com/office/drawing/2014/main" id="{8871B7D0-92BD-3FC9-CCB2-BBCA4091746D}"/>
              </a:ext>
            </a:extLst>
          </p:cNvPr>
          <p:cNvSpPr/>
          <p:nvPr/>
        </p:nvSpPr>
        <p:spPr>
          <a:xfrm rot="10800000">
            <a:off x="5270117" y="6436887"/>
            <a:ext cx="6795277" cy="3323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latin typeface="Calibri" panose="020F0502020204030204" pitchFamily="34" charset="0"/>
              <a:cs typeface="Calibri" panose="020F0502020204030204" pitchFamily="34" charset="0"/>
            </a:endParaRPr>
          </a:p>
        </p:txBody>
      </p:sp>
      <p:sp>
        <p:nvSpPr>
          <p:cNvPr id="30" name="ZoneTexte 44">
            <a:extLst>
              <a:ext uri="{FF2B5EF4-FFF2-40B4-BE49-F238E27FC236}">
                <a16:creationId xmlns:a16="http://schemas.microsoft.com/office/drawing/2014/main" id="{E28C69B8-071C-05C6-A127-8E7636A1A183}"/>
              </a:ext>
            </a:extLst>
          </p:cNvPr>
          <p:cNvSpPr txBox="1"/>
          <p:nvPr/>
        </p:nvSpPr>
        <p:spPr>
          <a:xfrm>
            <a:off x="5948818" y="5482780"/>
            <a:ext cx="5437873" cy="954107"/>
          </a:xfrm>
          <a:prstGeom prst="rect">
            <a:avLst/>
          </a:prstGeom>
          <a:noFill/>
        </p:spPr>
        <p:txBody>
          <a:bodyPr wrap="square" rtlCol="0">
            <a:spAutoFit/>
          </a:bodyPr>
          <a:lstStyle/>
          <a:p>
            <a:pPr algn="ctr"/>
            <a:r>
              <a:rPr lang="en-GB" sz="2800" dirty="0">
                <a:latin typeface="Calibri" panose="020F0502020204030204" pitchFamily="34" charset="0"/>
                <a:cs typeface="Calibri" panose="020F0502020204030204" pitchFamily="34" charset="0"/>
              </a:rPr>
              <a:t>Partition </a:t>
            </a:r>
          </a:p>
          <a:p>
            <a:pPr algn="ctr"/>
            <a:r>
              <a:rPr lang="en-GB" sz="2800" dirty="0">
                <a:latin typeface="Calibri" panose="020F0502020204030204" pitchFamily="34" charset="0"/>
                <a:cs typeface="Calibri" panose="020F0502020204030204" pitchFamily="34" charset="0"/>
              </a:rPr>
              <a:t>(80% </a:t>
            </a:r>
            <a:r>
              <a:rPr lang="en-GB" sz="2800" dirty="0" err="1">
                <a:latin typeface="Calibri" panose="020F0502020204030204" pitchFamily="34" charset="0"/>
                <a:cs typeface="Calibri" panose="020F0502020204030204" pitchFamily="34" charset="0"/>
              </a:rPr>
              <a:t>apprentissage</a:t>
            </a:r>
            <a:r>
              <a:rPr lang="en-GB" sz="2800" dirty="0">
                <a:latin typeface="Calibri" panose="020F0502020204030204" pitchFamily="34" charset="0"/>
                <a:cs typeface="Calibri" panose="020F0502020204030204" pitchFamily="34" charset="0"/>
              </a:rPr>
              <a:t>; 20% validation) </a:t>
            </a:r>
            <a:endParaRPr lang="fr-FR" sz="2800" dirty="0">
              <a:latin typeface="Calibri" panose="020F0502020204030204" pitchFamily="34" charset="0"/>
              <a:cs typeface="Calibri" panose="020F0502020204030204" pitchFamily="34" charset="0"/>
            </a:endParaRPr>
          </a:p>
        </p:txBody>
      </p:sp>
      <p:sp>
        <p:nvSpPr>
          <p:cNvPr id="32" name="ZoneTexte 31">
            <a:extLst>
              <a:ext uri="{FF2B5EF4-FFF2-40B4-BE49-F238E27FC236}">
                <a16:creationId xmlns:a16="http://schemas.microsoft.com/office/drawing/2014/main" id="{B132CE80-C77A-2937-1059-E18D22E4B1F6}"/>
              </a:ext>
            </a:extLst>
          </p:cNvPr>
          <p:cNvSpPr txBox="1"/>
          <p:nvPr/>
        </p:nvSpPr>
        <p:spPr>
          <a:xfrm>
            <a:off x="2231244" y="6332674"/>
            <a:ext cx="3039072" cy="584775"/>
          </a:xfrm>
          <a:prstGeom prst="rect">
            <a:avLst/>
          </a:prstGeom>
          <a:solidFill>
            <a:schemeClr val="accent2">
              <a:lumMod val="60000"/>
              <a:lumOff val="40000"/>
            </a:schemeClr>
          </a:solidFill>
        </p:spPr>
        <p:txBody>
          <a:bodyPr wrap="square" rtlCol="0">
            <a:spAutoFit/>
          </a:bodyPr>
          <a:lstStyle/>
          <a:p>
            <a:pPr algn="ctr"/>
            <a:r>
              <a:rPr lang="en-GB" sz="3200" b="1" dirty="0" err="1">
                <a:latin typeface="Calibri" panose="020F0502020204030204" pitchFamily="34" charset="0"/>
                <a:cs typeface="Calibri" panose="020F0502020204030204" pitchFamily="34" charset="0"/>
              </a:rPr>
              <a:t>Modèlisation</a:t>
            </a:r>
            <a:endParaRPr lang="fr-FR" sz="3200" b="1" dirty="0">
              <a:latin typeface="Calibri" panose="020F0502020204030204" pitchFamily="34" charset="0"/>
              <a:cs typeface="Calibri" panose="020F0502020204030204" pitchFamily="34" charset="0"/>
            </a:endParaRPr>
          </a:p>
        </p:txBody>
      </p:sp>
      <p:sp>
        <p:nvSpPr>
          <p:cNvPr id="34" name="ZoneTexte 33">
            <a:extLst>
              <a:ext uri="{FF2B5EF4-FFF2-40B4-BE49-F238E27FC236}">
                <a16:creationId xmlns:a16="http://schemas.microsoft.com/office/drawing/2014/main" id="{86FB1C08-FBB0-2F58-C572-07091E0367C9}"/>
              </a:ext>
            </a:extLst>
          </p:cNvPr>
          <p:cNvSpPr txBox="1"/>
          <p:nvPr/>
        </p:nvSpPr>
        <p:spPr>
          <a:xfrm>
            <a:off x="5324967" y="4033093"/>
            <a:ext cx="3971433" cy="461665"/>
          </a:xfrm>
          <a:prstGeom prst="rect">
            <a:avLst/>
          </a:prstGeom>
          <a:noFill/>
        </p:spPr>
        <p:txBody>
          <a:bodyPr wrap="square" rtlCol="0">
            <a:spAutoFit/>
          </a:bodyPr>
          <a:lstStyle/>
          <a:p>
            <a:r>
              <a:rPr lang="en-GB" sz="2400" b="1" dirty="0">
                <a:solidFill>
                  <a:srgbClr val="00B050"/>
                </a:solidFill>
                <a:latin typeface="Calibri" panose="020F0502020204030204" pitchFamily="34" charset="0"/>
                <a:cs typeface="Calibri" panose="020F0502020204030204" pitchFamily="34" charset="0"/>
              </a:rPr>
              <a:t>Sous </a:t>
            </a:r>
            <a:r>
              <a:rPr lang="en-GB" sz="2400" b="1" dirty="0" err="1">
                <a:solidFill>
                  <a:srgbClr val="00B050"/>
                </a:solidFill>
                <a:latin typeface="Calibri" panose="020F0502020204030204" pitchFamily="34" charset="0"/>
                <a:cs typeface="Calibri" panose="020F0502020204030204" pitchFamily="34" charset="0"/>
              </a:rPr>
              <a:t>échantillonage</a:t>
            </a:r>
            <a:r>
              <a:rPr lang="en-GB" sz="2400" b="1" dirty="0">
                <a:solidFill>
                  <a:srgbClr val="00B050"/>
                </a:solidFill>
                <a:latin typeface="Calibri" panose="020F0502020204030204" pitchFamily="34" charset="0"/>
                <a:cs typeface="Calibri" panose="020F0502020204030204" pitchFamily="34" charset="0"/>
              </a:rPr>
              <a:t> </a:t>
            </a:r>
            <a:r>
              <a:rPr lang="en-GB" sz="2400" b="1" dirty="0" err="1">
                <a:solidFill>
                  <a:srgbClr val="00B050"/>
                </a:solidFill>
                <a:latin typeface="Calibri" panose="020F0502020204030204" pitchFamily="34" charset="0"/>
                <a:cs typeface="Calibri" panose="020F0502020204030204" pitchFamily="34" charset="0"/>
              </a:rPr>
              <a:t>aléatoire</a:t>
            </a:r>
            <a:endParaRPr lang="fr-FR" sz="2400" b="1" dirty="0">
              <a:solidFill>
                <a:srgbClr val="00B050"/>
              </a:solidFill>
              <a:latin typeface="Calibri" panose="020F0502020204030204" pitchFamily="34" charset="0"/>
              <a:cs typeface="Calibri" panose="020F0502020204030204" pitchFamily="34" charset="0"/>
            </a:endParaRPr>
          </a:p>
        </p:txBody>
      </p:sp>
      <p:sp>
        <p:nvSpPr>
          <p:cNvPr id="35" name="ZoneTexte 34">
            <a:extLst>
              <a:ext uri="{FF2B5EF4-FFF2-40B4-BE49-F238E27FC236}">
                <a16:creationId xmlns:a16="http://schemas.microsoft.com/office/drawing/2014/main" id="{EF32BA89-BBBB-0E14-BE44-9886453BFC34}"/>
              </a:ext>
            </a:extLst>
          </p:cNvPr>
          <p:cNvSpPr txBox="1"/>
          <p:nvPr/>
        </p:nvSpPr>
        <p:spPr>
          <a:xfrm>
            <a:off x="114298" y="9847244"/>
            <a:ext cx="12796175"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HbA1c: </a:t>
            </a:r>
            <a:r>
              <a:rPr lang="en-GB" sz="2000" dirty="0" err="1">
                <a:latin typeface="Calibri" panose="020F0502020204030204" pitchFamily="34" charset="0"/>
                <a:cs typeface="Calibri" panose="020F0502020204030204" pitchFamily="34" charset="0"/>
              </a:rPr>
              <a:t>Taux</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d’Hémoglobine</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glyquée</a:t>
            </a:r>
            <a:endParaRPr lang="fr-FR" sz="2000" dirty="0">
              <a:latin typeface="Calibri" panose="020F0502020204030204" pitchFamily="34" charset="0"/>
              <a:cs typeface="Calibri" panose="020F0502020204030204" pitchFamily="34" charset="0"/>
            </a:endParaRPr>
          </a:p>
        </p:txBody>
      </p:sp>
      <p:cxnSp>
        <p:nvCxnSpPr>
          <p:cNvPr id="36" name="Connecteur droit 35">
            <a:extLst>
              <a:ext uri="{FF2B5EF4-FFF2-40B4-BE49-F238E27FC236}">
                <a16:creationId xmlns:a16="http://schemas.microsoft.com/office/drawing/2014/main" id="{9BD0E067-0B65-70C6-C02F-3FC1715E125E}"/>
              </a:ext>
            </a:extLst>
          </p:cNvPr>
          <p:cNvCxnSpPr>
            <a:cxnSpLocks/>
          </p:cNvCxnSpPr>
          <p:nvPr/>
        </p:nvCxnSpPr>
        <p:spPr>
          <a:xfrm>
            <a:off x="152400" y="9873914"/>
            <a:ext cx="12358196" cy="3742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A3583C2-F425-8156-E160-F2D647FCB689}"/>
              </a:ext>
            </a:extLst>
          </p:cNvPr>
          <p:cNvSpPr/>
          <p:nvPr/>
        </p:nvSpPr>
        <p:spPr>
          <a:xfrm>
            <a:off x="1000027" y="9248555"/>
            <a:ext cx="575475" cy="124131"/>
          </a:xfrm>
          <a:prstGeom prst="rect">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latin typeface="Calibri" panose="020F0502020204030204" pitchFamily="34" charset="0"/>
              <a:cs typeface="Calibri" panose="020F0502020204030204" pitchFamily="34" charset="0"/>
            </a:endParaRPr>
          </a:p>
        </p:txBody>
      </p:sp>
      <p:sp>
        <p:nvSpPr>
          <p:cNvPr id="39" name="ZoneTexte 38">
            <a:extLst>
              <a:ext uri="{FF2B5EF4-FFF2-40B4-BE49-F238E27FC236}">
                <a16:creationId xmlns:a16="http://schemas.microsoft.com/office/drawing/2014/main" id="{D162ECAC-6FA0-EB60-D742-338AE5896785}"/>
              </a:ext>
            </a:extLst>
          </p:cNvPr>
          <p:cNvSpPr txBox="1"/>
          <p:nvPr/>
        </p:nvSpPr>
        <p:spPr>
          <a:xfrm>
            <a:off x="1713036" y="9014662"/>
            <a:ext cx="3385501" cy="46166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Variable explicative</a:t>
            </a:r>
            <a:endParaRPr lang="fr-FR" sz="2400" dirty="0">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646442D4-3382-F1D1-7094-97F8AD681464}"/>
              </a:ext>
            </a:extLst>
          </p:cNvPr>
          <p:cNvSpPr/>
          <p:nvPr/>
        </p:nvSpPr>
        <p:spPr>
          <a:xfrm>
            <a:off x="1000027" y="9617887"/>
            <a:ext cx="575475" cy="1927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latin typeface="Calibri" panose="020F0502020204030204" pitchFamily="34" charset="0"/>
              <a:cs typeface="Calibri" panose="020F0502020204030204" pitchFamily="34" charset="0"/>
            </a:endParaRPr>
          </a:p>
        </p:txBody>
      </p:sp>
      <p:sp>
        <p:nvSpPr>
          <p:cNvPr id="41" name="ZoneTexte 40">
            <a:extLst>
              <a:ext uri="{FF2B5EF4-FFF2-40B4-BE49-F238E27FC236}">
                <a16:creationId xmlns:a16="http://schemas.microsoft.com/office/drawing/2014/main" id="{D6FA8FE1-44F9-35D9-B763-81AA3CCE6810}"/>
              </a:ext>
            </a:extLst>
          </p:cNvPr>
          <p:cNvSpPr txBox="1"/>
          <p:nvPr/>
        </p:nvSpPr>
        <p:spPr>
          <a:xfrm>
            <a:off x="1772578" y="9386443"/>
            <a:ext cx="3385501" cy="461665"/>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Variable </a:t>
            </a:r>
            <a:r>
              <a:rPr lang="en-GB" sz="2400" dirty="0" err="1">
                <a:latin typeface="Calibri" panose="020F0502020204030204" pitchFamily="34" charset="0"/>
                <a:cs typeface="Calibri" panose="020F0502020204030204" pitchFamily="34" charset="0"/>
              </a:rPr>
              <a:t>cible</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83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87417F07-765F-9E0A-45BC-1BB9D0D80C2A}"/>
              </a:ext>
            </a:extLst>
          </p:cNvPr>
          <p:cNvSpPr txBox="1"/>
          <p:nvPr/>
        </p:nvSpPr>
        <p:spPr>
          <a:xfrm>
            <a:off x="284178" y="223465"/>
            <a:ext cx="12963900" cy="584775"/>
          </a:xfrm>
          <a:prstGeom prst="rect">
            <a:avLst/>
          </a:prstGeom>
          <a:noFill/>
        </p:spPr>
        <p:txBody>
          <a:bodyPr wrap="square">
            <a:spAutoFit/>
          </a:bodyPr>
          <a:lstStyle>
            <a:defPPr>
              <a:defRPr lang="en-US"/>
            </a:defPPr>
            <a:lvl1pPr>
              <a:defRPr sz="5400" b="1">
                <a:solidFill>
                  <a:schemeClr val="accent3">
                    <a:lumMod val="50000"/>
                  </a:schemeClr>
                </a:solidFill>
                <a:latin typeface="Fira Sans Medium Bold"/>
              </a:defRPr>
            </a:lvl1pPr>
          </a:lstStyle>
          <a:p>
            <a:r>
              <a:rPr lang="en-GB" dirty="0" err="1"/>
              <a:t>Modèle</a:t>
            </a:r>
            <a:r>
              <a:rPr lang="en-GB" dirty="0"/>
              <a:t> </a:t>
            </a:r>
            <a:r>
              <a:rPr lang="en-GB" dirty="0" err="1"/>
              <a:t>XGBoost</a:t>
            </a:r>
            <a:r>
              <a:rPr lang="en-GB" dirty="0"/>
              <a:t> et </a:t>
            </a:r>
            <a:r>
              <a:rPr lang="en-GB" dirty="0" err="1"/>
              <a:t>évaluation</a:t>
            </a:r>
            <a:endParaRPr lang="fr-FR" dirty="0"/>
          </a:p>
        </p:txBody>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FADE34B9-5458-7CDF-39DE-66EFE32CF93F}"/>
              </a:ext>
            </a:extLst>
          </p:cNvPr>
          <p:cNvSpPr txBox="1"/>
          <p:nvPr/>
        </p:nvSpPr>
        <p:spPr>
          <a:xfrm>
            <a:off x="2118629" y="3062718"/>
            <a:ext cx="4280436" cy="461665"/>
          </a:xfrm>
          <a:prstGeom prst="rect">
            <a:avLst/>
          </a:prstGeom>
          <a:noFill/>
        </p:spPr>
        <p:txBody>
          <a:bodyPr wrap="square" rtlCol="0">
            <a:spAutoFit/>
          </a:bodyPr>
          <a:lstStyle/>
          <a:p>
            <a:r>
              <a:rPr lang="en-GB" sz="2400" b="1" dirty="0" err="1">
                <a:latin typeface="Calibri" panose="020F0502020204030204" pitchFamily="34" charset="0"/>
                <a:cs typeface="Calibri" panose="020F0502020204030204" pitchFamily="34" charset="0"/>
              </a:rPr>
              <a:t>Matrice</a:t>
            </a:r>
            <a:r>
              <a:rPr lang="en-GB" sz="2400" b="1" dirty="0">
                <a:latin typeface="Calibri" panose="020F0502020204030204" pitchFamily="34" charset="0"/>
                <a:cs typeface="Calibri" panose="020F0502020204030204" pitchFamily="34" charset="0"/>
              </a:rPr>
              <a:t> de confusion</a:t>
            </a:r>
            <a:endParaRPr lang="fr-FR" sz="2400" b="1" dirty="0">
              <a:latin typeface="Calibri" panose="020F0502020204030204" pitchFamily="34" charset="0"/>
              <a:cs typeface="Calibri" panose="020F0502020204030204" pitchFamily="34" charset="0"/>
            </a:endParaRPr>
          </a:p>
        </p:txBody>
      </p:sp>
      <p:graphicFrame>
        <p:nvGraphicFramePr>
          <p:cNvPr id="9" name="Tableau 21">
            <a:extLst>
              <a:ext uri="{FF2B5EF4-FFF2-40B4-BE49-F238E27FC236}">
                <a16:creationId xmlns:a16="http://schemas.microsoft.com/office/drawing/2014/main" id="{77C08B25-5F92-EF6F-BC68-8733131227D2}"/>
              </a:ext>
            </a:extLst>
          </p:cNvPr>
          <p:cNvGraphicFramePr>
            <a:graphicFrameLocks noGrp="1"/>
          </p:cNvGraphicFramePr>
          <p:nvPr>
            <p:extLst>
              <p:ext uri="{D42A27DB-BD31-4B8C-83A1-F6EECF244321}">
                <p14:modId xmlns:p14="http://schemas.microsoft.com/office/powerpoint/2010/main" val="285193694"/>
              </p:ext>
            </p:extLst>
          </p:nvPr>
        </p:nvGraphicFramePr>
        <p:xfrm>
          <a:off x="2026618" y="4431577"/>
          <a:ext cx="3572885" cy="3804216"/>
        </p:xfrm>
        <a:graphic>
          <a:graphicData uri="http://schemas.openxmlformats.org/drawingml/2006/table">
            <a:tbl>
              <a:tblPr firstRow="1" bandRow="1">
                <a:tableStyleId>{5C22544A-7EE6-4342-B048-85BDC9FD1C3A}</a:tableStyleId>
              </a:tblPr>
              <a:tblGrid>
                <a:gridCol w="1796087">
                  <a:extLst>
                    <a:ext uri="{9D8B030D-6E8A-4147-A177-3AD203B41FA5}">
                      <a16:colId xmlns:a16="http://schemas.microsoft.com/office/drawing/2014/main" val="1945700450"/>
                    </a:ext>
                  </a:extLst>
                </a:gridCol>
                <a:gridCol w="1776798">
                  <a:extLst>
                    <a:ext uri="{9D8B030D-6E8A-4147-A177-3AD203B41FA5}">
                      <a16:colId xmlns:a16="http://schemas.microsoft.com/office/drawing/2014/main" val="1010969315"/>
                    </a:ext>
                  </a:extLst>
                </a:gridCol>
              </a:tblGrid>
              <a:tr h="1902108">
                <a:tc>
                  <a:txBody>
                    <a:bodyPr/>
                    <a:lstStyle/>
                    <a:p>
                      <a:endParaRPr lang="fr-FR" sz="27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fr-FR" dirty="0"/>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615537573"/>
                  </a:ext>
                </a:extLst>
              </a:tr>
              <a:tr h="1902108">
                <a:tc>
                  <a:txBody>
                    <a:bodyPr/>
                    <a:lstStyle/>
                    <a:p>
                      <a:endParaRPr lang="fr-FR" dirty="0"/>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75000"/>
                      </a:schemeClr>
                    </a:solidFill>
                  </a:tcPr>
                </a:tc>
                <a:tc>
                  <a:txBody>
                    <a:bodyPr/>
                    <a:lstStyle/>
                    <a:p>
                      <a:endParaRPr lang="fr-FR" dirty="0"/>
                    </a:p>
                  </a:txBody>
                  <a:tcP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90328320"/>
                  </a:ext>
                </a:extLst>
              </a:tr>
            </a:tbl>
          </a:graphicData>
        </a:graphic>
      </p:graphicFrame>
      <p:sp>
        <p:nvSpPr>
          <p:cNvPr id="16" name="ZoneTexte 15">
            <a:extLst>
              <a:ext uri="{FF2B5EF4-FFF2-40B4-BE49-F238E27FC236}">
                <a16:creationId xmlns:a16="http://schemas.microsoft.com/office/drawing/2014/main" id="{C5D122B5-AF19-731A-7667-C0BF323D63AF}"/>
              </a:ext>
            </a:extLst>
          </p:cNvPr>
          <p:cNvSpPr txBox="1"/>
          <p:nvPr/>
        </p:nvSpPr>
        <p:spPr>
          <a:xfrm>
            <a:off x="2740923" y="3586808"/>
            <a:ext cx="2094233" cy="369332"/>
          </a:xfrm>
          <a:prstGeom prst="rect">
            <a:avLst/>
          </a:prstGeom>
          <a:noFill/>
        </p:spPr>
        <p:txBody>
          <a:bodyPr wrap="square" rtlCol="0">
            <a:spAutoFit/>
          </a:bodyPr>
          <a:lstStyle/>
          <a:p>
            <a:pPr algn="ctr"/>
            <a:r>
              <a:rPr lang="en-GB" dirty="0">
                <a:latin typeface="Calibri" panose="020F0502020204030204" pitchFamily="34" charset="0"/>
                <a:cs typeface="Calibri" panose="020F0502020204030204" pitchFamily="34" charset="0"/>
              </a:rPr>
              <a:t>PREDICTION</a:t>
            </a:r>
            <a:endParaRPr lang="fr-FR" dirty="0">
              <a:latin typeface="Calibri" panose="020F0502020204030204" pitchFamily="34" charset="0"/>
              <a:cs typeface="Calibri" panose="020F0502020204030204" pitchFamily="34" charset="0"/>
            </a:endParaRPr>
          </a:p>
        </p:txBody>
      </p:sp>
      <p:sp>
        <p:nvSpPr>
          <p:cNvPr id="19" name="ZoneTexte 18">
            <a:extLst>
              <a:ext uri="{FF2B5EF4-FFF2-40B4-BE49-F238E27FC236}">
                <a16:creationId xmlns:a16="http://schemas.microsoft.com/office/drawing/2014/main" id="{E123F66F-DE4D-E962-55BB-BC488C6E7CE9}"/>
              </a:ext>
            </a:extLst>
          </p:cNvPr>
          <p:cNvSpPr txBox="1"/>
          <p:nvPr/>
        </p:nvSpPr>
        <p:spPr>
          <a:xfrm rot="16200000">
            <a:off x="565569" y="6042238"/>
            <a:ext cx="1696845" cy="369332"/>
          </a:xfrm>
          <a:prstGeom prst="rect">
            <a:avLst/>
          </a:prstGeom>
          <a:noFill/>
        </p:spPr>
        <p:txBody>
          <a:bodyPr wrap="square" rtlCol="0">
            <a:spAutoFit/>
          </a:bodyPr>
          <a:lstStyle/>
          <a:p>
            <a:pPr algn="ctr"/>
            <a:r>
              <a:rPr lang="en-GB" dirty="0">
                <a:latin typeface="Calibri" panose="020F0502020204030204" pitchFamily="34" charset="0"/>
                <a:cs typeface="Calibri" panose="020F0502020204030204" pitchFamily="34" charset="0"/>
              </a:rPr>
              <a:t>REEL</a:t>
            </a:r>
            <a:endParaRPr lang="fr-FR" dirty="0">
              <a:latin typeface="Calibri" panose="020F0502020204030204" pitchFamily="34" charset="0"/>
              <a:cs typeface="Calibri" panose="020F0502020204030204" pitchFamily="34" charset="0"/>
            </a:endParaRPr>
          </a:p>
        </p:txBody>
      </p:sp>
      <p:sp>
        <p:nvSpPr>
          <p:cNvPr id="41" name="ZoneTexte 40">
            <a:extLst>
              <a:ext uri="{FF2B5EF4-FFF2-40B4-BE49-F238E27FC236}">
                <a16:creationId xmlns:a16="http://schemas.microsoft.com/office/drawing/2014/main" id="{C1112A61-5F55-EC87-E188-D59476C37AC1}"/>
              </a:ext>
            </a:extLst>
          </p:cNvPr>
          <p:cNvSpPr txBox="1"/>
          <p:nvPr/>
        </p:nvSpPr>
        <p:spPr>
          <a:xfrm>
            <a:off x="2598369" y="5194791"/>
            <a:ext cx="682856"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73</a:t>
            </a:r>
            <a:endParaRPr lang="fr-FR" sz="2000" b="1" dirty="0">
              <a:solidFill>
                <a:schemeClr val="bg1"/>
              </a:solidFill>
              <a:latin typeface="Calibri" panose="020F0502020204030204" pitchFamily="34" charset="0"/>
              <a:cs typeface="Calibri" panose="020F0502020204030204" pitchFamily="34" charset="0"/>
            </a:endParaRPr>
          </a:p>
        </p:txBody>
      </p:sp>
      <p:sp>
        <p:nvSpPr>
          <p:cNvPr id="42" name="ZoneTexte 41">
            <a:extLst>
              <a:ext uri="{FF2B5EF4-FFF2-40B4-BE49-F238E27FC236}">
                <a16:creationId xmlns:a16="http://schemas.microsoft.com/office/drawing/2014/main" id="{697EE1D1-01F1-5770-56E3-BDB61C67AFBD}"/>
              </a:ext>
            </a:extLst>
          </p:cNvPr>
          <p:cNvSpPr txBox="1"/>
          <p:nvPr/>
        </p:nvSpPr>
        <p:spPr>
          <a:xfrm>
            <a:off x="4335829" y="5254328"/>
            <a:ext cx="602723"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18</a:t>
            </a:r>
            <a:endParaRPr lang="fr-FR" sz="2000" b="1" dirty="0">
              <a:solidFill>
                <a:schemeClr val="bg1"/>
              </a:solidFill>
              <a:latin typeface="Calibri" panose="020F0502020204030204" pitchFamily="34" charset="0"/>
              <a:cs typeface="Calibri" panose="020F0502020204030204" pitchFamily="34" charset="0"/>
            </a:endParaRPr>
          </a:p>
        </p:txBody>
      </p:sp>
      <p:sp>
        <p:nvSpPr>
          <p:cNvPr id="48" name="ZoneTexte 47">
            <a:extLst>
              <a:ext uri="{FF2B5EF4-FFF2-40B4-BE49-F238E27FC236}">
                <a16:creationId xmlns:a16="http://schemas.microsoft.com/office/drawing/2014/main" id="{C9C92536-0A31-DD87-1372-AA277082A125}"/>
              </a:ext>
            </a:extLst>
          </p:cNvPr>
          <p:cNvSpPr txBox="1"/>
          <p:nvPr/>
        </p:nvSpPr>
        <p:spPr>
          <a:xfrm>
            <a:off x="2598369" y="7052643"/>
            <a:ext cx="682856"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15</a:t>
            </a:r>
          </a:p>
        </p:txBody>
      </p:sp>
      <p:sp>
        <p:nvSpPr>
          <p:cNvPr id="49" name="ZoneTexte 48">
            <a:extLst>
              <a:ext uri="{FF2B5EF4-FFF2-40B4-BE49-F238E27FC236}">
                <a16:creationId xmlns:a16="http://schemas.microsoft.com/office/drawing/2014/main" id="{0125A5D9-5C10-F0AC-8E82-5B3282E476B4}"/>
              </a:ext>
            </a:extLst>
          </p:cNvPr>
          <p:cNvSpPr txBox="1"/>
          <p:nvPr/>
        </p:nvSpPr>
        <p:spPr>
          <a:xfrm>
            <a:off x="4258847" y="7052643"/>
            <a:ext cx="682856" cy="400110"/>
          </a:xfrm>
          <a:prstGeom prst="rect">
            <a:avLst/>
          </a:prstGeom>
          <a:noFill/>
        </p:spPr>
        <p:txBody>
          <a:bodyPr wrap="square" rtlCol="0">
            <a:spAutoFit/>
          </a:bodyPr>
          <a:lstStyle/>
          <a:p>
            <a:pPr algn="ctr"/>
            <a:r>
              <a:rPr lang="en-GB" sz="2000" b="1" dirty="0">
                <a:solidFill>
                  <a:schemeClr val="bg1"/>
                </a:solidFill>
                <a:latin typeface="Calibri" panose="020F0502020204030204" pitchFamily="34" charset="0"/>
                <a:cs typeface="Calibri" panose="020F0502020204030204" pitchFamily="34" charset="0"/>
              </a:rPr>
              <a:t>68</a:t>
            </a:r>
            <a:endParaRPr lang="fr-FR" sz="2000" b="1" dirty="0">
              <a:solidFill>
                <a:schemeClr val="bg1"/>
              </a:solidFill>
              <a:latin typeface="Calibri" panose="020F0502020204030204" pitchFamily="34" charset="0"/>
              <a:cs typeface="Calibri" panose="020F0502020204030204" pitchFamily="34" charset="0"/>
            </a:endParaRPr>
          </a:p>
        </p:txBody>
      </p:sp>
      <p:sp>
        <p:nvSpPr>
          <p:cNvPr id="50" name="ZoneTexte 49">
            <a:extLst>
              <a:ext uri="{FF2B5EF4-FFF2-40B4-BE49-F238E27FC236}">
                <a16:creationId xmlns:a16="http://schemas.microsoft.com/office/drawing/2014/main" id="{3DDC320A-C063-D12E-83B0-8720F8B5F51D}"/>
              </a:ext>
            </a:extLst>
          </p:cNvPr>
          <p:cNvSpPr txBox="1"/>
          <p:nvPr/>
        </p:nvSpPr>
        <p:spPr>
          <a:xfrm>
            <a:off x="2045668" y="4054372"/>
            <a:ext cx="1714984" cy="338554"/>
          </a:xfrm>
          <a:prstGeom prst="rect">
            <a:avLst/>
          </a:prstGeom>
          <a:noFill/>
          <a:ln>
            <a:solidFill>
              <a:schemeClr val="tx1">
                <a:lumMod val="50000"/>
                <a:lumOff val="50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Est </a:t>
            </a:r>
            <a:r>
              <a:rPr lang="en-GB" sz="1600" dirty="0" err="1">
                <a:latin typeface="Calibri" panose="020F0502020204030204" pitchFamily="34" charset="0"/>
                <a:cs typeface="Calibri" panose="020F0502020204030204" pitchFamily="34" charset="0"/>
              </a:rPr>
              <a:t>atteint</a:t>
            </a:r>
            <a:endParaRPr lang="fr-FR" sz="1600" dirty="0">
              <a:latin typeface="Calibri" panose="020F0502020204030204" pitchFamily="34" charset="0"/>
              <a:cs typeface="Calibri" panose="020F0502020204030204" pitchFamily="34" charset="0"/>
            </a:endParaRPr>
          </a:p>
        </p:txBody>
      </p:sp>
      <p:sp>
        <p:nvSpPr>
          <p:cNvPr id="51" name="ZoneTexte 50">
            <a:extLst>
              <a:ext uri="{FF2B5EF4-FFF2-40B4-BE49-F238E27FC236}">
                <a16:creationId xmlns:a16="http://schemas.microsoft.com/office/drawing/2014/main" id="{8BE2DAEC-3C45-B9DE-0EEA-019018DE8808}"/>
              </a:ext>
            </a:extLst>
          </p:cNvPr>
          <p:cNvSpPr txBox="1"/>
          <p:nvPr/>
        </p:nvSpPr>
        <p:spPr>
          <a:xfrm>
            <a:off x="3884519" y="4058789"/>
            <a:ext cx="1714984" cy="338554"/>
          </a:xfrm>
          <a:prstGeom prst="rect">
            <a:avLst/>
          </a:prstGeom>
          <a:noFill/>
          <a:ln>
            <a:solidFill>
              <a:schemeClr val="tx1">
                <a:lumMod val="50000"/>
                <a:lumOff val="50000"/>
              </a:schemeClr>
            </a:solidFill>
          </a:ln>
        </p:spPr>
        <p:txBody>
          <a:bodyPr wrap="square" rtlCol="0">
            <a:spAutoFit/>
          </a:bodyPr>
          <a:lstStyle/>
          <a:p>
            <a:pPr algn="ctr"/>
            <a:r>
              <a:rPr lang="en-GB" sz="1600">
                <a:latin typeface="Calibri" panose="020F0502020204030204" pitchFamily="34" charset="0"/>
                <a:cs typeface="Calibri" panose="020F0502020204030204" pitchFamily="34" charset="0"/>
              </a:rPr>
              <a:t>N’est pas atteint</a:t>
            </a:r>
            <a:endParaRPr lang="fr-FR" sz="1600" dirty="0">
              <a:latin typeface="Calibri" panose="020F0502020204030204" pitchFamily="34" charset="0"/>
              <a:cs typeface="Calibri" panose="020F0502020204030204" pitchFamily="34" charset="0"/>
            </a:endParaRPr>
          </a:p>
        </p:txBody>
      </p:sp>
      <p:sp>
        <p:nvSpPr>
          <p:cNvPr id="52" name="ZoneTexte 51">
            <a:extLst>
              <a:ext uri="{FF2B5EF4-FFF2-40B4-BE49-F238E27FC236}">
                <a16:creationId xmlns:a16="http://schemas.microsoft.com/office/drawing/2014/main" id="{A610E0C4-76AE-5FAD-04C4-F5FEF26FB1E1}"/>
              </a:ext>
            </a:extLst>
          </p:cNvPr>
          <p:cNvSpPr txBox="1"/>
          <p:nvPr/>
        </p:nvSpPr>
        <p:spPr>
          <a:xfrm rot="16200000">
            <a:off x="917923" y="5195946"/>
            <a:ext cx="1728000" cy="338556"/>
          </a:xfrm>
          <a:prstGeom prst="rect">
            <a:avLst/>
          </a:prstGeom>
          <a:noFill/>
          <a:ln>
            <a:solidFill>
              <a:schemeClr val="tx1">
                <a:lumMod val="65000"/>
                <a:lumOff val="35000"/>
              </a:schemeClr>
            </a:solidFill>
          </a:ln>
        </p:spPr>
        <p:txBody>
          <a:bodyPr wrap="square" rtlCol="0">
            <a:spAutoFit/>
          </a:bodyPr>
          <a:lstStyle/>
          <a:p>
            <a:pPr algn="ctr"/>
            <a:r>
              <a:rPr lang="en-GB" sz="1600" dirty="0">
                <a:latin typeface="Calibri" panose="020F0502020204030204" pitchFamily="34" charset="0"/>
                <a:cs typeface="Calibri" panose="020F0502020204030204" pitchFamily="34" charset="0"/>
              </a:rPr>
              <a:t>Est </a:t>
            </a:r>
            <a:r>
              <a:rPr lang="en-GB" sz="1600" dirty="0" err="1">
                <a:latin typeface="Calibri" panose="020F0502020204030204" pitchFamily="34" charset="0"/>
                <a:cs typeface="Calibri" panose="020F0502020204030204" pitchFamily="34" charset="0"/>
              </a:rPr>
              <a:t>atteint</a:t>
            </a:r>
            <a:endParaRPr lang="fr-FR" sz="1600" dirty="0">
              <a:latin typeface="Calibri" panose="020F0502020204030204" pitchFamily="34" charset="0"/>
              <a:cs typeface="Calibri" panose="020F0502020204030204" pitchFamily="34" charset="0"/>
            </a:endParaRPr>
          </a:p>
        </p:txBody>
      </p:sp>
      <p:sp>
        <p:nvSpPr>
          <p:cNvPr id="53" name="ZoneTexte 52">
            <a:extLst>
              <a:ext uri="{FF2B5EF4-FFF2-40B4-BE49-F238E27FC236}">
                <a16:creationId xmlns:a16="http://schemas.microsoft.com/office/drawing/2014/main" id="{ABCFEDC4-0E10-4D15-D7A4-1DDF60249DB5}"/>
              </a:ext>
            </a:extLst>
          </p:cNvPr>
          <p:cNvSpPr txBox="1"/>
          <p:nvPr/>
        </p:nvSpPr>
        <p:spPr>
          <a:xfrm rot="16200000">
            <a:off x="860783" y="7107015"/>
            <a:ext cx="1872318" cy="338554"/>
          </a:xfrm>
          <a:prstGeom prst="rect">
            <a:avLst/>
          </a:prstGeom>
          <a:noFill/>
          <a:ln>
            <a:solidFill>
              <a:schemeClr val="tx1">
                <a:lumMod val="65000"/>
                <a:lumOff val="35000"/>
              </a:schemeClr>
            </a:solidFill>
          </a:ln>
        </p:spPr>
        <p:txBody>
          <a:bodyPr wrap="square" rtlCol="0">
            <a:spAutoFit/>
          </a:bodyPr>
          <a:lstStyle/>
          <a:p>
            <a:pPr algn="ctr"/>
            <a:r>
              <a:rPr lang="en-GB" sz="1600" dirty="0" err="1">
                <a:latin typeface="Calibri" panose="020F0502020204030204" pitchFamily="34" charset="0"/>
                <a:cs typeface="Calibri" panose="020F0502020204030204" pitchFamily="34" charset="0"/>
              </a:rPr>
              <a:t>N’est</a:t>
            </a:r>
            <a:r>
              <a:rPr lang="en-GB" sz="1600" dirty="0">
                <a:latin typeface="Calibri" panose="020F0502020204030204" pitchFamily="34" charset="0"/>
                <a:cs typeface="Calibri" panose="020F0502020204030204" pitchFamily="34" charset="0"/>
              </a:rPr>
              <a:t> pas </a:t>
            </a:r>
            <a:r>
              <a:rPr lang="en-GB" sz="1600" dirty="0" err="1">
                <a:latin typeface="Calibri" panose="020F0502020204030204" pitchFamily="34" charset="0"/>
                <a:cs typeface="Calibri" panose="020F0502020204030204" pitchFamily="34" charset="0"/>
              </a:rPr>
              <a:t>atteint</a:t>
            </a:r>
            <a:endParaRPr lang="fr-FR" sz="1600" dirty="0">
              <a:latin typeface="Calibri" panose="020F0502020204030204" pitchFamily="34" charset="0"/>
              <a:cs typeface="Calibri" panose="020F0502020204030204" pitchFamily="34" charset="0"/>
            </a:endParaRPr>
          </a:p>
        </p:txBody>
      </p:sp>
      <p:sp>
        <p:nvSpPr>
          <p:cNvPr id="57" name="ZoneTexte 56">
            <a:extLst>
              <a:ext uri="{FF2B5EF4-FFF2-40B4-BE49-F238E27FC236}">
                <a16:creationId xmlns:a16="http://schemas.microsoft.com/office/drawing/2014/main" id="{51728641-C2CE-5A3F-0DE8-98C4242D7FBB}"/>
              </a:ext>
            </a:extLst>
          </p:cNvPr>
          <p:cNvSpPr txBox="1"/>
          <p:nvPr/>
        </p:nvSpPr>
        <p:spPr>
          <a:xfrm>
            <a:off x="555230" y="1664513"/>
            <a:ext cx="17313670" cy="954107"/>
          </a:xfrm>
          <a:prstGeom prst="rect">
            <a:avLst/>
          </a:prstGeom>
          <a:noFill/>
        </p:spPr>
        <p:txBody>
          <a:bodyPr wrap="square" rtlCol="0">
            <a:spAutoFit/>
          </a:bodyPr>
          <a:lstStyle/>
          <a:p>
            <a:r>
              <a:rPr lang="en-GB" sz="2800" b="1" dirty="0" err="1">
                <a:solidFill>
                  <a:schemeClr val="bg2">
                    <a:lumMod val="50000"/>
                  </a:schemeClr>
                </a:solidFill>
                <a:latin typeface="Calibri" panose="020F0502020204030204" pitchFamily="34" charset="0"/>
                <a:cs typeface="Calibri" panose="020F0502020204030204" pitchFamily="34" charset="0"/>
              </a:rPr>
              <a:t>Résultats</a:t>
            </a:r>
            <a:r>
              <a:rPr lang="en-GB" sz="2800" b="1" dirty="0">
                <a:solidFill>
                  <a:schemeClr val="bg2">
                    <a:lumMod val="50000"/>
                  </a:schemeClr>
                </a:solidFill>
                <a:latin typeface="Calibri" panose="020F0502020204030204" pitchFamily="34" charset="0"/>
                <a:cs typeface="Calibri" panose="020F0502020204030204" pitchFamily="34" charset="0"/>
              </a:rPr>
              <a:t> du </a:t>
            </a:r>
            <a:r>
              <a:rPr lang="en-GB" sz="2800" b="1" dirty="0" err="1">
                <a:solidFill>
                  <a:schemeClr val="bg2">
                    <a:lumMod val="50000"/>
                  </a:schemeClr>
                </a:solidFill>
                <a:latin typeface="Calibri" panose="020F0502020204030204" pitchFamily="34" charset="0"/>
                <a:cs typeface="Calibri" panose="020F0502020204030204" pitchFamily="34" charset="0"/>
              </a:rPr>
              <a:t>Modèle</a:t>
            </a:r>
            <a:r>
              <a:rPr lang="en-GB" sz="2800" b="1" dirty="0">
                <a:solidFill>
                  <a:schemeClr val="bg2">
                    <a:lumMod val="50000"/>
                  </a:schemeClr>
                </a:solidFill>
                <a:latin typeface="Calibri" panose="020F0502020204030204" pitchFamily="34" charset="0"/>
                <a:cs typeface="Calibri" panose="020F0502020204030204" pitchFamily="34" charset="0"/>
              </a:rPr>
              <a:t> </a:t>
            </a:r>
            <a:r>
              <a:rPr lang="en-GB" sz="2800" b="1" dirty="0" err="1">
                <a:solidFill>
                  <a:schemeClr val="bg2">
                    <a:lumMod val="50000"/>
                  </a:schemeClr>
                </a:solidFill>
                <a:latin typeface="Calibri" panose="020F0502020204030204" pitchFamily="34" charset="0"/>
                <a:cs typeface="Calibri" panose="020F0502020204030204" pitchFamily="34" charset="0"/>
              </a:rPr>
              <a:t>XGBoost</a:t>
            </a:r>
            <a:r>
              <a:rPr lang="en-GB" sz="2800" b="1" dirty="0">
                <a:solidFill>
                  <a:schemeClr val="bg2">
                    <a:lumMod val="50000"/>
                  </a:schemeClr>
                </a:solidFill>
                <a:latin typeface="Calibri" panose="020F0502020204030204" pitchFamily="34" charset="0"/>
                <a:cs typeface="Calibri" panose="020F0502020204030204" pitchFamily="34" charset="0"/>
              </a:rPr>
              <a:t> après </a:t>
            </a:r>
            <a:r>
              <a:rPr lang="en-GB" sz="2800" b="1" dirty="0" err="1">
                <a:solidFill>
                  <a:schemeClr val="bg2">
                    <a:lumMod val="50000"/>
                  </a:schemeClr>
                </a:solidFill>
                <a:latin typeface="Calibri" panose="020F0502020204030204" pitchFamily="34" charset="0"/>
                <a:cs typeface="Calibri" panose="020F0502020204030204" pitchFamily="34" charset="0"/>
              </a:rPr>
              <a:t>affinement</a:t>
            </a:r>
            <a:r>
              <a:rPr lang="en-GB" sz="2800" b="1" dirty="0">
                <a:solidFill>
                  <a:schemeClr val="bg2">
                    <a:lumMod val="50000"/>
                  </a:schemeClr>
                </a:solidFill>
                <a:latin typeface="Calibri" panose="020F0502020204030204" pitchFamily="34" charset="0"/>
                <a:cs typeface="Calibri" panose="020F0502020204030204" pitchFamily="34" charset="0"/>
              </a:rPr>
              <a:t> des </a:t>
            </a:r>
            <a:r>
              <a:rPr lang="en-GB" sz="2800" b="1" dirty="0" err="1">
                <a:solidFill>
                  <a:schemeClr val="bg2">
                    <a:lumMod val="50000"/>
                  </a:schemeClr>
                </a:solidFill>
                <a:latin typeface="Calibri" panose="020F0502020204030204" pitchFamily="34" charset="0"/>
                <a:cs typeface="Calibri" panose="020F0502020204030204" pitchFamily="34" charset="0"/>
              </a:rPr>
              <a:t>hyperparamètres</a:t>
            </a:r>
            <a:r>
              <a:rPr lang="en-GB" sz="2800" b="1" dirty="0">
                <a:solidFill>
                  <a:schemeClr val="bg2">
                    <a:lumMod val="50000"/>
                  </a:schemeClr>
                </a:solidFill>
                <a:latin typeface="Calibri" panose="020F0502020204030204" pitchFamily="34" charset="0"/>
                <a:cs typeface="Calibri" panose="020F0502020204030204" pitchFamily="34" charset="0"/>
              </a:rPr>
              <a:t> et </a:t>
            </a:r>
          </a:p>
          <a:p>
            <a:r>
              <a:rPr lang="en-GB" sz="2800" b="1" dirty="0" err="1">
                <a:solidFill>
                  <a:schemeClr val="bg2">
                    <a:lumMod val="50000"/>
                  </a:schemeClr>
                </a:solidFill>
                <a:latin typeface="Calibri" panose="020F0502020204030204" pitchFamily="34" charset="0"/>
                <a:cs typeface="Calibri" panose="020F0502020204030204" pitchFamily="34" charset="0"/>
              </a:rPr>
              <a:t>entrainement</a:t>
            </a:r>
            <a:r>
              <a:rPr lang="en-GB" sz="2800" b="1" dirty="0">
                <a:solidFill>
                  <a:schemeClr val="bg2">
                    <a:lumMod val="50000"/>
                  </a:schemeClr>
                </a:solidFill>
                <a:latin typeface="Calibri" panose="020F0502020204030204" pitchFamily="34" charset="0"/>
                <a:cs typeface="Calibri" panose="020F0502020204030204" pitchFamily="34" charset="0"/>
              </a:rPr>
              <a:t> sur un </a:t>
            </a:r>
            <a:r>
              <a:rPr lang="en-GB" sz="2800" b="1" dirty="0" err="1">
                <a:solidFill>
                  <a:schemeClr val="bg2">
                    <a:lumMod val="50000"/>
                  </a:schemeClr>
                </a:solidFill>
                <a:latin typeface="Calibri" panose="020F0502020204030204" pitchFamily="34" charset="0"/>
                <a:cs typeface="Calibri" panose="020F0502020204030204" pitchFamily="34" charset="0"/>
              </a:rPr>
              <a:t>échantillon</a:t>
            </a:r>
            <a:r>
              <a:rPr lang="en-GB" sz="2800" b="1" dirty="0">
                <a:solidFill>
                  <a:schemeClr val="bg2">
                    <a:lumMod val="50000"/>
                  </a:schemeClr>
                </a:solidFill>
                <a:latin typeface="Calibri" panose="020F0502020204030204" pitchFamily="34" charset="0"/>
                <a:cs typeface="Calibri" panose="020F0502020204030204" pitchFamily="34" charset="0"/>
              </a:rPr>
              <a:t> à classes </a:t>
            </a:r>
            <a:r>
              <a:rPr lang="en-GB" sz="2800" b="1" dirty="0" err="1">
                <a:solidFill>
                  <a:schemeClr val="bg2">
                    <a:lumMod val="50000"/>
                  </a:schemeClr>
                </a:solidFill>
                <a:latin typeface="Calibri" panose="020F0502020204030204" pitchFamily="34" charset="0"/>
                <a:cs typeface="Calibri" panose="020F0502020204030204" pitchFamily="34" charset="0"/>
              </a:rPr>
              <a:t>équilibrés</a:t>
            </a:r>
            <a:endParaRPr lang="fr-FR" sz="2800" b="1" dirty="0">
              <a:solidFill>
                <a:schemeClr val="bg2">
                  <a:lumMod val="50000"/>
                </a:schemeClr>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65DC059A-F718-FBA3-596A-84CDB0BF8168}"/>
              </a:ext>
            </a:extLst>
          </p:cNvPr>
          <p:cNvSpPr txBox="1"/>
          <p:nvPr/>
        </p:nvSpPr>
        <p:spPr>
          <a:xfrm>
            <a:off x="1877672" y="8250141"/>
            <a:ext cx="7497268" cy="1411669"/>
          </a:xfrm>
          <a:prstGeom prst="rect">
            <a:avLst/>
          </a:prstGeom>
          <a:noFill/>
        </p:spPr>
        <p:txBody>
          <a:bodyPr wrap="square" rtlCol="0">
            <a:spAutoFit/>
          </a:bodyPr>
          <a:lstStyle/>
          <a:p>
            <a:pPr>
              <a:lnSpc>
                <a:spcPct val="115000"/>
              </a:lnSpc>
              <a:spcAft>
                <a:spcPts val="1000"/>
              </a:spcAft>
            </a:pPr>
            <a:r>
              <a:rPr lang="fr-FR" sz="1800" b="1" dirty="0">
                <a:effectLst/>
                <a:latin typeface="Calibri" panose="020F0502020204030204" pitchFamily="34" charset="0"/>
                <a:ea typeface="Calibri" panose="020F0502020204030204" pitchFamily="34" charset="0"/>
                <a:cs typeface="Calibri" panose="020F0502020204030204" pitchFamily="34" charset="0"/>
              </a:rPr>
              <a:t>Source :</a:t>
            </a:r>
            <a:r>
              <a:rPr lang="fr-FR" sz="1800" dirty="0">
                <a:effectLst/>
                <a:latin typeface="Calibri" panose="020F0502020204030204" pitchFamily="34" charset="0"/>
                <a:ea typeface="Calibri" panose="020F0502020204030204" pitchFamily="34" charset="0"/>
                <a:cs typeface="Calibri" panose="020F0502020204030204" pitchFamily="34" charset="0"/>
              </a:rPr>
              <a:t> Les auteurs, selon les données </a:t>
            </a:r>
            <a:r>
              <a:rPr lang="fr-FR" sz="1800" dirty="0" err="1">
                <a:effectLst/>
                <a:latin typeface="Calibri" panose="020F0502020204030204" pitchFamily="34" charset="0"/>
                <a:ea typeface="Calibri" panose="020F0502020204030204" pitchFamily="34" charset="0"/>
                <a:cs typeface="Calibri" panose="020F0502020204030204" pitchFamily="34" charset="0"/>
              </a:rPr>
              <a:t>CARéDIAB</a:t>
            </a:r>
            <a:r>
              <a:rPr lang="fr-FR" sz="1800" dirty="0">
                <a:effectLst/>
                <a:latin typeface="Calibri" panose="020F0502020204030204" pitchFamily="34" charset="0"/>
                <a:ea typeface="Calibri" panose="020F0502020204030204" pitchFamily="34" charset="0"/>
                <a:cs typeface="Calibri" panose="020F0502020204030204" pitchFamily="34" charset="0"/>
              </a:rPr>
              <a:t>. </a:t>
            </a:r>
            <a:r>
              <a:rPr lang="fr-FR" sz="1800" b="1" dirty="0">
                <a:effectLst/>
                <a:latin typeface="Calibri" panose="020F0502020204030204" pitchFamily="34" charset="0"/>
                <a:ea typeface="Calibri" panose="020F0502020204030204" pitchFamily="34" charset="0"/>
                <a:cs typeface="Calibri" panose="020F0502020204030204" pitchFamily="34" charset="0"/>
              </a:rPr>
              <a:t>Cohorte </a:t>
            </a:r>
            <a:r>
              <a:rPr lang="fr-FR" sz="1800" dirty="0">
                <a:effectLst/>
                <a:latin typeface="Calibri" panose="020F0502020204030204" pitchFamily="34" charset="0"/>
                <a:ea typeface="Calibri" panose="020F0502020204030204" pitchFamily="34" charset="0"/>
                <a:cs typeface="Arial" panose="020B0604020202020204" pitchFamily="34" charset="0"/>
              </a:rPr>
              <a:t>174 patients atteints de diabète de type 1 constituant l’échantillon de test.</a:t>
            </a:r>
          </a:p>
          <a:p>
            <a:pPr>
              <a:spcAft>
                <a:spcPts val="1000"/>
              </a:spcAft>
            </a:pPr>
            <a:r>
              <a:rPr lang="fr-FR" sz="1800" b="1" dirty="0">
                <a:effectLst/>
                <a:latin typeface="Calibri" panose="020F0502020204030204" pitchFamily="34" charset="0"/>
                <a:ea typeface="Calibri" panose="020F0502020204030204" pitchFamily="34" charset="0"/>
                <a:cs typeface="Calibri" panose="020F0502020204030204" pitchFamily="34" charset="0"/>
              </a:rPr>
              <a:t>Lecture : </a:t>
            </a:r>
            <a:r>
              <a:rPr lang="fr-FR" sz="1800" dirty="0">
                <a:effectLst/>
                <a:latin typeface="Calibri" panose="020F0502020204030204" pitchFamily="34" charset="0"/>
                <a:ea typeface="Calibri" panose="020F0502020204030204" pitchFamily="34" charset="0"/>
                <a:cs typeface="Arial" panose="020B0604020202020204" pitchFamily="34" charset="0"/>
              </a:rPr>
              <a:t>73 individus parmi les 91 patients atteints de rétinopathie ont été prédits correctement.</a:t>
            </a:r>
            <a:endParaRPr lang="fr-FR"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0352F1A6-A977-93E3-57E6-13B0307570D4}"/>
              </a:ext>
            </a:extLst>
          </p:cNvPr>
          <p:cNvSpPr txBox="1"/>
          <p:nvPr/>
        </p:nvSpPr>
        <p:spPr>
          <a:xfrm>
            <a:off x="9812696" y="3168548"/>
            <a:ext cx="7250434" cy="461665"/>
          </a:xfrm>
          <a:prstGeom prst="rect">
            <a:avLst/>
          </a:prstGeom>
          <a:noFill/>
        </p:spPr>
        <p:txBody>
          <a:bodyPr wrap="square" rtlCol="0">
            <a:spAutoFit/>
          </a:bodyPr>
          <a:lstStyle/>
          <a:p>
            <a:r>
              <a:rPr lang="en-GB" sz="2400" b="1" dirty="0" err="1">
                <a:latin typeface="Calibri" panose="020F0502020204030204" pitchFamily="34" charset="0"/>
                <a:cs typeface="Calibri" panose="020F0502020204030204" pitchFamily="34" charset="0"/>
              </a:rPr>
              <a:t>Mesures</a:t>
            </a:r>
            <a:r>
              <a:rPr lang="en-GB" sz="2400" b="1" dirty="0">
                <a:latin typeface="Calibri" panose="020F0502020204030204" pitchFamily="34" charset="0"/>
                <a:cs typeface="Calibri" panose="020F0502020204030204" pitchFamily="34" charset="0"/>
              </a:rPr>
              <a:t> de performance sur les </a:t>
            </a:r>
            <a:r>
              <a:rPr lang="en-GB" sz="2400" b="1" dirty="0" err="1">
                <a:latin typeface="Calibri" panose="020F0502020204030204" pitchFamily="34" charset="0"/>
                <a:cs typeface="Calibri" panose="020F0502020204030204" pitchFamily="34" charset="0"/>
              </a:rPr>
              <a:t>données</a:t>
            </a:r>
            <a:r>
              <a:rPr lang="en-GB" sz="2400" b="1" dirty="0">
                <a:latin typeface="Calibri" panose="020F0502020204030204" pitchFamily="34" charset="0"/>
                <a:cs typeface="Calibri" panose="020F0502020204030204" pitchFamily="34" charset="0"/>
              </a:rPr>
              <a:t> de validation</a:t>
            </a:r>
            <a:endParaRPr lang="fr-FR" sz="2400" b="1" dirty="0">
              <a:latin typeface="Calibri" panose="020F0502020204030204" pitchFamily="34" charset="0"/>
              <a:cs typeface="Calibri" panose="020F0502020204030204" pitchFamily="34" charset="0"/>
            </a:endParaRPr>
          </a:p>
        </p:txBody>
      </p:sp>
      <p:graphicFrame>
        <p:nvGraphicFramePr>
          <p:cNvPr id="2" name="Tableau 2">
            <a:extLst>
              <a:ext uri="{FF2B5EF4-FFF2-40B4-BE49-F238E27FC236}">
                <a16:creationId xmlns:a16="http://schemas.microsoft.com/office/drawing/2014/main" id="{1BF92173-DA3A-25BB-1D92-53A42B1FCA8F}"/>
              </a:ext>
            </a:extLst>
          </p:cNvPr>
          <p:cNvGraphicFramePr>
            <a:graphicFrameLocks noGrp="1"/>
          </p:cNvGraphicFramePr>
          <p:nvPr>
            <p:extLst>
              <p:ext uri="{D42A27DB-BD31-4B8C-83A1-F6EECF244321}">
                <p14:modId xmlns:p14="http://schemas.microsoft.com/office/powerpoint/2010/main" val="3809067920"/>
              </p:ext>
            </p:extLst>
          </p:nvPr>
        </p:nvGraphicFramePr>
        <p:xfrm>
          <a:off x="9023921" y="4364116"/>
          <a:ext cx="6735647" cy="1460286"/>
        </p:xfrm>
        <a:graphic>
          <a:graphicData uri="http://schemas.openxmlformats.org/drawingml/2006/table">
            <a:tbl>
              <a:tblPr firstRow="1" bandRow="1">
                <a:tableStyleId>{5C22544A-7EE6-4342-B048-85BDC9FD1C3A}</a:tableStyleId>
              </a:tblPr>
              <a:tblGrid>
                <a:gridCol w="2357234">
                  <a:extLst>
                    <a:ext uri="{9D8B030D-6E8A-4147-A177-3AD203B41FA5}">
                      <a16:colId xmlns:a16="http://schemas.microsoft.com/office/drawing/2014/main" val="1737459323"/>
                    </a:ext>
                  </a:extLst>
                </a:gridCol>
                <a:gridCol w="1365727">
                  <a:extLst>
                    <a:ext uri="{9D8B030D-6E8A-4147-A177-3AD203B41FA5}">
                      <a16:colId xmlns:a16="http://schemas.microsoft.com/office/drawing/2014/main" val="3043899089"/>
                    </a:ext>
                  </a:extLst>
                </a:gridCol>
                <a:gridCol w="1328774">
                  <a:extLst>
                    <a:ext uri="{9D8B030D-6E8A-4147-A177-3AD203B41FA5}">
                      <a16:colId xmlns:a16="http://schemas.microsoft.com/office/drawing/2014/main" val="3643483947"/>
                    </a:ext>
                  </a:extLst>
                </a:gridCol>
                <a:gridCol w="1683912">
                  <a:extLst>
                    <a:ext uri="{9D8B030D-6E8A-4147-A177-3AD203B41FA5}">
                      <a16:colId xmlns:a16="http://schemas.microsoft.com/office/drawing/2014/main" val="2282086966"/>
                    </a:ext>
                  </a:extLst>
                </a:gridCol>
              </a:tblGrid>
              <a:tr h="380167">
                <a:tc>
                  <a:txBody>
                    <a:bodyPr/>
                    <a:lstStyle/>
                    <a:p>
                      <a:endParaRPr lang="fr-FR" sz="2400" dirty="0">
                        <a:latin typeface="Calibri" panose="020F0502020204030204" pitchFamily="34" charset="0"/>
                        <a:cs typeface="Calibri" panose="020F0502020204030204" pitchFamily="34" charset="0"/>
                      </a:endParaRPr>
                    </a:p>
                  </a:txBody>
                  <a:tcPr>
                    <a:noFill/>
                  </a:tcPr>
                </a:tc>
                <a:tc>
                  <a:txBody>
                    <a:bodyPr/>
                    <a:lstStyle/>
                    <a:p>
                      <a:r>
                        <a:rPr lang="fr-FR" sz="2400" dirty="0" err="1">
                          <a:latin typeface="Calibri" panose="020F0502020204030204" pitchFamily="34" charset="0"/>
                          <a:cs typeface="Calibri" panose="020F0502020204030204" pitchFamily="34" charset="0"/>
                        </a:rPr>
                        <a:t>precision</a:t>
                      </a:r>
                      <a:r>
                        <a:rPr lang="fr-FR" sz="2400" dirty="0">
                          <a:latin typeface="Calibri" panose="020F0502020204030204" pitchFamily="34" charset="0"/>
                          <a:cs typeface="Calibri" panose="020F0502020204030204" pitchFamily="34" charset="0"/>
                        </a:rPr>
                        <a:t> </a:t>
                      </a:r>
                    </a:p>
                  </a:txBody>
                  <a:tcPr/>
                </a:tc>
                <a:tc>
                  <a:txBody>
                    <a:bodyPr/>
                    <a:lstStyle/>
                    <a:p>
                      <a:r>
                        <a:rPr lang="fr-FR" sz="2400" dirty="0" err="1">
                          <a:latin typeface="Calibri" panose="020F0502020204030204" pitchFamily="34" charset="0"/>
                          <a:cs typeface="Calibri" panose="020F0502020204030204" pitchFamily="34" charset="0"/>
                        </a:rPr>
                        <a:t>recall</a:t>
                      </a:r>
                      <a:r>
                        <a:rPr lang="fr-FR" sz="2400" dirty="0">
                          <a:latin typeface="Calibri" panose="020F0502020204030204" pitchFamily="34" charset="0"/>
                          <a:cs typeface="Calibri" panose="020F0502020204030204" pitchFamily="34" charset="0"/>
                        </a:rPr>
                        <a:t> </a:t>
                      </a:r>
                    </a:p>
                  </a:txBody>
                  <a:tcPr/>
                </a:tc>
                <a:tc>
                  <a:txBody>
                    <a:bodyPr/>
                    <a:lstStyle/>
                    <a:p>
                      <a:r>
                        <a:rPr lang="fr-FR" sz="2400" dirty="0">
                          <a:latin typeface="Calibri" panose="020F0502020204030204" pitchFamily="34" charset="0"/>
                          <a:cs typeface="Calibri" panose="020F0502020204030204" pitchFamily="34" charset="0"/>
                        </a:rPr>
                        <a:t>F1-score  </a:t>
                      </a:r>
                    </a:p>
                  </a:txBody>
                  <a:tcPr/>
                </a:tc>
                <a:extLst>
                  <a:ext uri="{0D108BD9-81ED-4DB2-BD59-A6C34878D82A}">
                    <a16:rowId xmlns:a16="http://schemas.microsoft.com/office/drawing/2014/main" val="2539989011"/>
                  </a:ext>
                </a:extLst>
              </a:tr>
              <a:tr h="501543">
                <a:tc>
                  <a:txBody>
                    <a:bodyPr/>
                    <a:lstStyle/>
                    <a:p>
                      <a:r>
                        <a:rPr lang="en-GB" sz="2400" dirty="0" err="1">
                          <a:latin typeface="Calibri" panose="020F0502020204030204" pitchFamily="34" charset="0"/>
                          <a:cs typeface="Calibri" panose="020F0502020204030204" pitchFamily="34" charset="0"/>
                        </a:rPr>
                        <a:t>Atteint</a:t>
                      </a:r>
                      <a:endParaRPr lang="fr-FR" sz="2400" dirty="0">
                        <a:latin typeface="Calibri" panose="020F0502020204030204" pitchFamily="34" charset="0"/>
                        <a:cs typeface="Calibri" panose="020F0502020204030204" pitchFamily="34" charset="0"/>
                      </a:endParaRPr>
                    </a:p>
                  </a:txBody>
                  <a:tcPr>
                    <a:solidFill>
                      <a:srgbClr val="3494BA"/>
                    </a:solidFill>
                  </a:tcPr>
                </a:tc>
                <a:tc>
                  <a:txBody>
                    <a:bodyPr/>
                    <a:lstStyle/>
                    <a:p>
                      <a:r>
                        <a:rPr lang="en-GB" sz="2400" dirty="0">
                          <a:latin typeface="Calibri" panose="020F0502020204030204" pitchFamily="34" charset="0"/>
                          <a:cs typeface="Calibri" panose="020F0502020204030204" pitchFamily="34" charset="0"/>
                        </a:rPr>
                        <a:t>0.83</a:t>
                      </a:r>
                      <a:endParaRPr lang="fr-FR" sz="2400" dirty="0">
                        <a:latin typeface="Calibri" panose="020F0502020204030204" pitchFamily="34" charset="0"/>
                        <a:cs typeface="Calibri" panose="020F0502020204030204" pitchFamily="34" charset="0"/>
                      </a:endParaRPr>
                    </a:p>
                  </a:txBody>
                  <a:tcPr/>
                </a:tc>
                <a:tc>
                  <a:txBody>
                    <a:bodyPr/>
                    <a:lstStyle/>
                    <a:p>
                      <a:r>
                        <a:rPr lang="en-GB" sz="2400" dirty="0">
                          <a:latin typeface="Calibri" panose="020F0502020204030204" pitchFamily="34" charset="0"/>
                          <a:cs typeface="Calibri" panose="020F0502020204030204" pitchFamily="34" charset="0"/>
                        </a:rPr>
                        <a:t>0.80</a:t>
                      </a:r>
                      <a:endParaRPr lang="fr-FR" sz="2400" dirty="0">
                        <a:latin typeface="Calibri" panose="020F0502020204030204" pitchFamily="34" charset="0"/>
                        <a:cs typeface="Calibri" panose="020F0502020204030204" pitchFamily="34" charset="0"/>
                      </a:endParaRPr>
                    </a:p>
                  </a:txBody>
                  <a:tcPr/>
                </a:tc>
                <a:tc>
                  <a:txBody>
                    <a:bodyPr/>
                    <a:lstStyle/>
                    <a:p>
                      <a:r>
                        <a:rPr lang="en-GB" sz="2400" dirty="0">
                          <a:latin typeface="Calibri" panose="020F0502020204030204" pitchFamily="34" charset="0"/>
                          <a:cs typeface="Calibri" panose="020F0502020204030204" pitchFamily="34" charset="0"/>
                        </a:rPr>
                        <a:t>0.82</a:t>
                      </a:r>
                      <a:endParaRPr lang="fr-FR"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0396099"/>
                  </a:ext>
                </a:extLst>
              </a:tr>
              <a:tr h="501543">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GB" sz="2400" dirty="0" err="1">
                          <a:latin typeface="Calibri" panose="020F0502020204030204" pitchFamily="34" charset="0"/>
                          <a:cs typeface="Calibri" panose="020F0502020204030204" pitchFamily="34" charset="0"/>
                        </a:rPr>
                        <a:t>N’est</a:t>
                      </a:r>
                      <a:r>
                        <a:rPr lang="en-GB" sz="2400" dirty="0">
                          <a:latin typeface="Calibri" panose="020F0502020204030204" pitchFamily="34" charset="0"/>
                          <a:cs typeface="Calibri" panose="020F0502020204030204" pitchFamily="34" charset="0"/>
                        </a:rPr>
                        <a:t> pas </a:t>
                      </a:r>
                      <a:r>
                        <a:rPr lang="en-GB" sz="2400" dirty="0" err="1">
                          <a:latin typeface="Calibri" panose="020F0502020204030204" pitchFamily="34" charset="0"/>
                          <a:cs typeface="Calibri" panose="020F0502020204030204" pitchFamily="34" charset="0"/>
                        </a:rPr>
                        <a:t>atteint</a:t>
                      </a:r>
                      <a:endParaRPr lang="fr-FR" sz="2400" dirty="0">
                        <a:latin typeface="Calibri" panose="020F0502020204030204" pitchFamily="34" charset="0"/>
                        <a:cs typeface="Calibri" panose="020F0502020204030204" pitchFamily="34" charset="0"/>
                      </a:endParaRPr>
                    </a:p>
                  </a:txBody>
                  <a:tcPr>
                    <a:solidFill>
                      <a:srgbClr val="3494BA"/>
                    </a:solidFill>
                  </a:tcPr>
                </a:tc>
                <a:tc>
                  <a:txBody>
                    <a:bodyPr/>
                    <a:lstStyle/>
                    <a:p>
                      <a:r>
                        <a:rPr lang="fr-FR" sz="2400" dirty="0">
                          <a:latin typeface="Calibri" panose="020F0502020204030204" pitchFamily="34" charset="0"/>
                          <a:cs typeface="Calibri" panose="020F0502020204030204" pitchFamily="34" charset="0"/>
                        </a:rPr>
                        <a:t>0.79 </a:t>
                      </a:r>
                    </a:p>
                  </a:txBody>
                  <a:tcPr/>
                </a:tc>
                <a:tc>
                  <a:txBody>
                    <a:bodyPr/>
                    <a:lstStyle/>
                    <a:p>
                      <a:r>
                        <a:rPr lang="fr-FR" sz="2400" dirty="0">
                          <a:latin typeface="Calibri" panose="020F0502020204030204" pitchFamily="34" charset="0"/>
                          <a:cs typeface="Calibri" panose="020F0502020204030204" pitchFamily="34" charset="0"/>
                        </a:rPr>
                        <a:t>0.82 </a:t>
                      </a:r>
                    </a:p>
                  </a:txBody>
                  <a:tcPr/>
                </a:tc>
                <a:tc>
                  <a:txBody>
                    <a:bodyPr/>
                    <a:lstStyle/>
                    <a:p>
                      <a:r>
                        <a:rPr lang="en-GB" sz="2400" dirty="0">
                          <a:latin typeface="Calibri" panose="020F0502020204030204" pitchFamily="34" charset="0"/>
                          <a:cs typeface="Calibri" panose="020F0502020204030204" pitchFamily="34" charset="0"/>
                        </a:rPr>
                        <a:t>0.80</a:t>
                      </a:r>
                      <a:endParaRPr lang="fr-FR"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33883306"/>
                  </a:ext>
                </a:extLst>
              </a:tr>
            </a:tbl>
          </a:graphicData>
        </a:graphic>
      </p:graphicFrame>
      <p:sp>
        <p:nvSpPr>
          <p:cNvPr id="26" name="ZoneTexte 25">
            <a:extLst>
              <a:ext uri="{FF2B5EF4-FFF2-40B4-BE49-F238E27FC236}">
                <a16:creationId xmlns:a16="http://schemas.microsoft.com/office/drawing/2014/main" id="{8320239A-BD49-BDBA-54E2-738CC5890645}"/>
              </a:ext>
            </a:extLst>
          </p:cNvPr>
          <p:cNvSpPr txBox="1"/>
          <p:nvPr/>
        </p:nvSpPr>
        <p:spPr>
          <a:xfrm>
            <a:off x="8924043" y="5797683"/>
            <a:ext cx="2947090" cy="461665"/>
          </a:xfrm>
          <a:prstGeom prst="rect">
            <a:avLst/>
          </a:prstGeom>
          <a:noFill/>
        </p:spPr>
        <p:txBody>
          <a:bodyPr wrap="square" rtlCol="0">
            <a:spAutoFit/>
          </a:bodyPr>
          <a:lstStyle/>
          <a:p>
            <a:r>
              <a:rPr lang="en-GB" sz="2400" b="1" dirty="0">
                <a:solidFill>
                  <a:schemeClr val="accent2">
                    <a:lumMod val="75000"/>
                  </a:schemeClr>
                </a:solidFill>
                <a:latin typeface="Calibri" panose="020F0502020204030204" pitchFamily="34" charset="0"/>
                <a:cs typeface="Calibri" panose="020F0502020204030204" pitchFamily="34" charset="0"/>
              </a:rPr>
              <a:t>Accuracy</a:t>
            </a:r>
            <a:r>
              <a:rPr lang="en-GB" sz="2400" b="1" dirty="0">
                <a:latin typeface="Calibri" panose="020F0502020204030204" pitchFamily="34" charset="0"/>
                <a:cs typeface="Calibri" panose="020F0502020204030204" pitchFamily="34" charset="0"/>
              </a:rPr>
              <a:t> = 0.81</a:t>
            </a:r>
            <a:endParaRPr lang="fr-FR" sz="1600" dirty="0">
              <a:latin typeface="Calibri" panose="020F0502020204030204" pitchFamily="34" charset="0"/>
              <a:cs typeface="Calibri" panose="020F0502020204030204" pitchFamily="34" charset="0"/>
            </a:endParaRPr>
          </a:p>
        </p:txBody>
      </p:sp>
      <p:sp>
        <p:nvSpPr>
          <p:cNvPr id="30" name="Flèche : bas 29">
            <a:extLst>
              <a:ext uri="{FF2B5EF4-FFF2-40B4-BE49-F238E27FC236}">
                <a16:creationId xmlns:a16="http://schemas.microsoft.com/office/drawing/2014/main" id="{9D8AB6A9-6958-5C03-1C14-3C1471B839DA}"/>
              </a:ext>
            </a:extLst>
          </p:cNvPr>
          <p:cNvSpPr/>
          <p:nvPr/>
        </p:nvSpPr>
        <p:spPr>
          <a:xfrm>
            <a:off x="12862793" y="6522555"/>
            <a:ext cx="1312607" cy="1460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3" name="ZoneTexte 2">
            <a:extLst>
              <a:ext uri="{FF2B5EF4-FFF2-40B4-BE49-F238E27FC236}">
                <a16:creationId xmlns:a16="http://schemas.microsoft.com/office/drawing/2014/main" id="{30B6631A-3825-0206-0C44-EA576866977A}"/>
              </a:ext>
            </a:extLst>
          </p:cNvPr>
          <p:cNvSpPr txBox="1"/>
          <p:nvPr/>
        </p:nvSpPr>
        <p:spPr>
          <a:xfrm>
            <a:off x="13793043" y="8109316"/>
            <a:ext cx="3270087" cy="1384995"/>
          </a:xfrm>
          <a:prstGeom prst="rect">
            <a:avLst/>
          </a:prstGeom>
          <a:noFill/>
        </p:spPr>
        <p:txBody>
          <a:bodyPr wrap="square">
            <a:spAutoFit/>
          </a:bodyPr>
          <a:lstStyle/>
          <a:p>
            <a:pPr algn="ctr"/>
            <a:r>
              <a:rPr lang="fr-FR" sz="2800" b="1" dirty="0">
                <a:latin typeface="Calibri" panose="020F0502020204030204" pitchFamily="34" charset="0"/>
                <a:cs typeface="Calibri" panose="020F0502020204030204" pitchFamily="34" charset="0"/>
              </a:rPr>
              <a:t>Bonne performance sur les données de test </a:t>
            </a:r>
          </a:p>
        </p:txBody>
      </p:sp>
      <p:pic>
        <p:nvPicPr>
          <p:cNvPr id="4" name="Picture 2">
            <a:extLst>
              <a:ext uri="{FF2B5EF4-FFF2-40B4-BE49-F238E27FC236}">
                <a16:creationId xmlns:a16="http://schemas.microsoft.com/office/drawing/2014/main" id="{B4560BD0-BE86-9801-D31F-11C10161CE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6915" y="8276416"/>
            <a:ext cx="866128" cy="86612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D6ADB8C-B57E-7415-6BE6-B373FA9E86B7}"/>
              </a:ext>
            </a:extLst>
          </p:cNvPr>
          <p:cNvSpPr txBox="1"/>
          <p:nvPr/>
        </p:nvSpPr>
        <p:spPr>
          <a:xfrm>
            <a:off x="15413221" y="1274556"/>
            <a:ext cx="3689334" cy="461665"/>
          </a:xfrm>
          <a:prstGeom prst="rect">
            <a:avLst/>
          </a:prstGeom>
          <a:noFill/>
        </p:spPr>
        <p:txBody>
          <a:bodyPr wrap="square">
            <a:spAutoFit/>
          </a:bodyPr>
          <a:lstStyle/>
          <a:p>
            <a:r>
              <a:rPr lang="en-GB" sz="2400" b="1" dirty="0">
                <a:solidFill>
                  <a:srgbClr val="FF6600"/>
                </a:solidFill>
                <a:latin typeface="Calibri" panose="020F0502020204030204" pitchFamily="34" charset="0"/>
                <a:cs typeface="Calibri" panose="020F0502020204030204" pitchFamily="34" charset="0"/>
              </a:rPr>
              <a:t>Classes </a:t>
            </a:r>
            <a:r>
              <a:rPr lang="en-GB" sz="2400" b="1" dirty="0" err="1">
                <a:solidFill>
                  <a:srgbClr val="FF6600"/>
                </a:solidFill>
                <a:latin typeface="Calibri" panose="020F0502020204030204" pitchFamily="34" charset="0"/>
                <a:cs typeface="Calibri" panose="020F0502020204030204" pitchFamily="34" charset="0"/>
              </a:rPr>
              <a:t>équilibrées</a:t>
            </a:r>
            <a:r>
              <a:rPr lang="en-GB" sz="2400" b="1" dirty="0">
                <a:solidFill>
                  <a:srgbClr val="FF6600"/>
                </a:solidFill>
                <a:latin typeface="Calibri" panose="020F0502020204030204" pitchFamily="34" charset="0"/>
                <a:cs typeface="Calibri" panose="020F0502020204030204" pitchFamily="34" charset="0"/>
              </a:rPr>
              <a:t>  </a:t>
            </a:r>
            <a:endParaRPr lang="fr-FR" sz="2400" dirty="0">
              <a:solidFill>
                <a:srgbClr val="FF660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3156AA2A-063B-A44F-ACE9-75F666A54B21}"/>
              </a:ext>
            </a:extLst>
          </p:cNvPr>
          <p:cNvSpPr/>
          <p:nvPr/>
        </p:nvSpPr>
        <p:spPr>
          <a:xfrm>
            <a:off x="15146521" y="19050"/>
            <a:ext cx="3103495" cy="11811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2</a:t>
            </a:r>
            <a:endParaRPr lang="fr-FR"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9501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778213" y="1807210"/>
            <a:ext cx="10221239" cy="1148397"/>
          </a:xfrm>
          <a:prstGeom prst="rect">
            <a:avLst/>
          </a:prstGeom>
        </p:spPr>
        <p:txBody>
          <a:bodyPr lIns="0" tIns="0" rIns="0" bIns="0" rtlCol="0" anchor="t">
            <a:spAutoFit/>
          </a:bodyPr>
          <a:lstStyle/>
          <a:p>
            <a:pPr marL="0" lvl="0" indent="0">
              <a:lnSpc>
                <a:spcPts val="8717"/>
              </a:lnSpc>
              <a:spcBef>
                <a:spcPct val="0"/>
              </a:spcBef>
            </a:pPr>
            <a:endParaRPr lang="en-US" sz="7900" u="none">
              <a:solidFill>
                <a:srgbClr val="1836B2"/>
              </a:solidFill>
              <a:latin typeface="Fira Sans Medium Bold"/>
            </a:endParaRPr>
          </a:p>
        </p:txBody>
      </p:sp>
      <p:sp>
        <p:nvSpPr>
          <p:cNvPr id="18" name="TextBox 8">
            <a:extLst>
              <a:ext uri="{FF2B5EF4-FFF2-40B4-BE49-F238E27FC236}">
                <a16:creationId xmlns:a16="http://schemas.microsoft.com/office/drawing/2014/main" id="{1DB98DB4-3C53-6FA8-81B2-B70B956D7C91}"/>
              </a:ext>
            </a:extLst>
          </p:cNvPr>
          <p:cNvSpPr txBox="1"/>
          <p:nvPr/>
        </p:nvSpPr>
        <p:spPr>
          <a:xfrm>
            <a:off x="1794515" y="4785983"/>
            <a:ext cx="14471692" cy="1115690"/>
          </a:xfrm>
          <a:prstGeom prst="rect">
            <a:avLst/>
          </a:prstGeom>
        </p:spPr>
        <p:txBody>
          <a:bodyPr wrap="square" lIns="0" tIns="0" rIns="0" bIns="0" rtlCol="0" anchor="t">
            <a:spAutoFit/>
          </a:bodyPr>
          <a:lstStyle/>
          <a:p>
            <a:pPr algn="ctr">
              <a:lnSpc>
                <a:spcPts val="8717"/>
              </a:lnSpc>
              <a:spcBef>
                <a:spcPct val="0"/>
              </a:spcBef>
            </a:pPr>
            <a:r>
              <a:rPr lang="fr-FR" sz="7900" dirty="0">
                <a:solidFill>
                  <a:schemeClr val="accent3">
                    <a:lumMod val="50000"/>
                  </a:schemeClr>
                </a:solidFill>
                <a:latin typeface="Fira Sans Medium Bold"/>
              </a:rPr>
              <a:t>Facteurs de risque</a:t>
            </a:r>
          </a:p>
        </p:txBody>
      </p:sp>
      <p:sp>
        <p:nvSpPr>
          <p:cNvPr id="2" name="TextBox 8">
            <a:extLst>
              <a:ext uri="{FF2B5EF4-FFF2-40B4-BE49-F238E27FC236}">
                <a16:creationId xmlns:a16="http://schemas.microsoft.com/office/drawing/2014/main" id="{399DAEFE-E117-F3B7-5733-3D9E8E49067D}"/>
              </a:ext>
            </a:extLst>
          </p:cNvPr>
          <p:cNvSpPr txBox="1"/>
          <p:nvPr/>
        </p:nvSpPr>
        <p:spPr>
          <a:xfrm>
            <a:off x="1801474" y="5815286"/>
            <a:ext cx="14471692" cy="959109"/>
          </a:xfrm>
          <a:prstGeom prst="rect">
            <a:avLst/>
          </a:prstGeom>
        </p:spPr>
        <p:txBody>
          <a:bodyPr wrap="square" lIns="0" tIns="0" rIns="0" bIns="0" rtlCol="0" anchor="t">
            <a:spAutoFit/>
          </a:bodyPr>
          <a:lstStyle/>
          <a:p>
            <a:pPr algn="ctr">
              <a:lnSpc>
                <a:spcPts val="8717"/>
              </a:lnSpc>
              <a:spcBef>
                <a:spcPct val="0"/>
              </a:spcBef>
            </a:pPr>
            <a:r>
              <a:rPr lang="fr-FR" sz="3200" dirty="0">
                <a:solidFill>
                  <a:schemeClr val="accent3">
                    <a:lumMod val="50000"/>
                  </a:schemeClr>
                </a:solidFill>
                <a:latin typeface="Fira Sans Medium Bold"/>
              </a:rPr>
              <a:t>Importance des variables explicatives</a:t>
            </a:r>
          </a:p>
        </p:txBody>
      </p:sp>
      <p:grpSp>
        <p:nvGrpSpPr>
          <p:cNvPr id="7" name="Group 3">
            <a:extLst>
              <a:ext uri="{FF2B5EF4-FFF2-40B4-BE49-F238E27FC236}">
                <a16:creationId xmlns:a16="http://schemas.microsoft.com/office/drawing/2014/main" id="{E0089F8C-B617-414B-A0D1-585166D91736}"/>
              </a:ext>
            </a:extLst>
          </p:cNvPr>
          <p:cNvGrpSpPr/>
          <p:nvPr/>
        </p:nvGrpSpPr>
        <p:grpSpPr>
          <a:xfrm rot="-10800000">
            <a:off x="-2629342" y="-259279"/>
            <a:ext cx="7945947" cy="3511798"/>
            <a:chOff x="0" y="0"/>
            <a:chExt cx="12155147" cy="5372100"/>
          </a:xfrm>
          <a:solidFill>
            <a:schemeClr val="accent1">
              <a:lumMod val="60000"/>
              <a:lumOff val="40000"/>
            </a:schemeClr>
          </a:solidFill>
        </p:grpSpPr>
        <p:sp>
          <p:nvSpPr>
            <p:cNvPr id="8" name="Freeform 4">
              <a:extLst>
                <a:ext uri="{FF2B5EF4-FFF2-40B4-BE49-F238E27FC236}">
                  <a16:creationId xmlns:a16="http://schemas.microsoft.com/office/drawing/2014/main" id="{552FB914-47EF-1840-93A6-B19EC232DD70}"/>
                </a:ext>
              </a:extLst>
            </p:cNvPr>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grpFill/>
          </p:spPr>
        </p:sp>
      </p:grpSp>
      <p:sp>
        <p:nvSpPr>
          <p:cNvPr id="9" name="Rectangle 8">
            <a:extLst>
              <a:ext uri="{FF2B5EF4-FFF2-40B4-BE49-F238E27FC236}">
                <a16:creationId xmlns:a16="http://schemas.microsoft.com/office/drawing/2014/main" id="{0D0AE50C-259A-7DF1-1AFF-B9E91FF70C27}"/>
              </a:ext>
            </a:extLst>
          </p:cNvPr>
          <p:cNvSpPr/>
          <p:nvPr/>
        </p:nvSpPr>
        <p:spPr>
          <a:xfrm>
            <a:off x="7592252" y="8170802"/>
            <a:ext cx="3103495" cy="118110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err="1">
                <a:latin typeface="Calibri" panose="020F0502020204030204" pitchFamily="34" charset="0"/>
                <a:cs typeface="Calibri" panose="020F0502020204030204" pitchFamily="34" charset="0"/>
              </a:rPr>
              <a:t>Modèle</a:t>
            </a:r>
            <a:r>
              <a:rPr lang="en-GB" sz="4000" b="1" dirty="0">
                <a:latin typeface="Calibri" panose="020F0502020204030204" pitchFamily="34" charset="0"/>
                <a:cs typeface="Calibri" panose="020F0502020204030204" pitchFamily="34" charset="0"/>
              </a:rPr>
              <a:t> 2</a:t>
            </a:r>
            <a:endParaRPr lang="fr-FR"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027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7F06630-74E7-3295-5C1F-E8FA32EBD1D0}"/>
              </a:ext>
            </a:extLst>
          </p:cNvPr>
          <p:cNvPicPr>
            <a:picLocks noChangeAspect="1"/>
          </p:cNvPicPr>
          <p:nvPr/>
        </p:nvPicPr>
        <p:blipFill>
          <a:blip r:embed="rId3"/>
          <a:stretch>
            <a:fillRect/>
          </a:stretch>
        </p:blipFill>
        <p:spPr>
          <a:xfrm>
            <a:off x="3575755" y="2112303"/>
            <a:ext cx="10941518" cy="5231956"/>
          </a:xfrm>
          <a:prstGeom prst="rect">
            <a:avLst/>
          </a:prstGeom>
          <a:ln>
            <a:solidFill>
              <a:schemeClr val="bg1">
                <a:lumMod val="85000"/>
              </a:schemeClr>
            </a:solidFill>
          </a:ln>
        </p:spPr>
      </p:pic>
      <p:sp>
        <p:nvSpPr>
          <p:cNvPr id="23" name="Freeform 25">
            <a:extLst>
              <a:ext uri="{FF2B5EF4-FFF2-40B4-BE49-F238E27FC236}">
                <a16:creationId xmlns:a16="http://schemas.microsoft.com/office/drawing/2014/main" id="{B2849869-3AFF-5818-D606-FE71933803E6}"/>
              </a:ext>
            </a:extLst>
          </p:cNvPr>
          <p:cNvSpPr/>
          <p:nvPr/>
        </p:nvSpPr>
        <p:spPr>
          <a:xfrm rot="16200000">
            <a:off x="13452854"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schemeClr>
          </a:solidFill>
        </p:spPr>
      </p:sp>
      <p:sp>
        <p:nvSpPr>
          <p:cNvPr id="18" name="ZoneTexte 17">
            <a:extLst>
              <a:ext uri="{FF2B5EF4-FFF2-40B4-BE49-F238E27FC236}">
                <a16:creationId xmlns:a16="http://schemas.microsoft.com/office/drawing/2014/main" id="{87417F07-765F-9E0A-45BC-1BB9D0D80C2A}"/>
              </a:ext>
            </a:extLst>
          </p:cNvPr>
          <p:cNvSpPr txBox="1"/>
          <p:nvPr/>
        </p:nvSpPr>
        <p:spPr>
          <a:xfrm>
            <a:off x="284178" y="223465"/>
            <a:ext cx="17668016" cy="646331"/>
          </a:xfrm>
          <a:prstGeom prst="rect">
            <a:avLst/>
          </a:prstGeom>
          <a:noFill/>
        </p:spPr>
        <p:txBody>
          <a:bodyPr wrap="square" lIns="91440" tIns="45720" rIns="91440" bIns="45720" rtlCol="0" anchor="t">
            <a:spAutoFit/>
          </a:bodyPr>
          <a:lstStyle>
            <a:defPPr>
              <a:defRPr lang="en-US"/>
            </a:defPPr>
            <a:lvl1pPr marL="342900" indent="-342900">
              <a:buFont typeface="Arial" panose="020B0604020202020204" pitchFamily="34" charset="0"/>
              <a:buChar char="•"/>
              <a:defRPr sz="2800">
                <a:solidFill>
                  <a:schemeClr val="accent3">
                    <a:lumMod val="50000"/>
                  </a:schemeClr>
                </a:solidFill>
              </a:defRPr>
            </a:lvl1pPr>
          </a:lstStyle>
          <a:p>
            <a:pPr marL="0" indent="0">
              <a:buNone/>
            </a:pPr>
            <a:r>
              <a:rPr lang="en-GB" sz="3600" b="1" dirty="0" err="1">
                <a:cs typeface="Calibri"/>
              </a:rPr>
              <a:t>Facteurs</a:t>
            </a:r>
            <a:r>
              <a:rPr lang="en-GB" sz="3600" b="1" dirty="0">
                <a:cs typeface="Calibri"/>
              </a:rPr>
              <a:t> de </a:t>
            </a:r>
            <a:r>
              <a:rPr lang="en-GB" sz="3600" b="1" dirty="0" err="1">
                <a:cs typeface="Calibri"/>
              </a:rPr>
              <a:t>risque</a:t>
            </a:r>
            <a:r>
              <a:rPr lang="en-GB" sz="3600" b="1" dirty="0">
                <a:cs typeface="Calibri"/>
              </a:rPr>
              <a:t> : Importance des variables </a:t>
            </a:r>
            <a:r>
              <a:rPr lang="en-GB" sz="3600" b="1" dirty="0" err="1">
                <a:cs typeface="Calibri"/>
              </a:rPr>
              <a:t>explicatives</a:t>
            </a:r>
            <a:r>
              <a:rPr lang="en-GB" sz="3600" b="1" dirty="0">
                <a:cs typeface="Calibri"/>
              </a:rPr>
              <a:t> </a:t>
            </a:r>
            <a:endParaRPr lang="fr-FR" sz="3600" b="1" dirty="0">
              <a:cs typeface="Calibri"/>
            </a:endParaRPr>
          </a:p>
        </p:txBody>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reeform 25">
            <a:extLst>
              <a:ext uri="{FF2B5EF4-FFF2-40B4-BE49-F238E27FC236}">
                <a16:creationId xmlns:a16="http://schemas.microsoft.com/office/drawing/2014/main" id="{ED221E5D-D513-4FCC-D0EB-47A4E723698C}"/>
              </a:ext>
            </a:extLst>
          </p:cNvPr>
          <p:cNvSpPr/>
          <p:nvPr/>
        </p:nvSpPr>
        <p:spPr>
          <a:xfrm rot="16200000">
            <a:off x="15587892"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sp>
        <p:nvSpPr>
          <p:cNvPr id="6" name="ZoneTexte 5">
            <a:extLst>
              <a:ext uri="{FF2B5EF4-FFF2-40B4-BE49-F238E27FC236}">
                <a16:creationId xmlns:a16="http://schemas.microsoft.com/office/drawing/2014/main" id="{C9751626-391F-2956-170B-020AE158B3F2}"/>
              </a:ext>
            </a:extLst>
          </p:cNvPr>
          <p:cNvSpPr txBox="1"/>
          <p:nvPr/>
        </p:nvSpPr>
        <p:spPr>
          <a:xfrm>
            <a:off x="284178" y="864222"/>
            <a:ext cx="6135672" cy="461665"/>
          </a:xfrm>
          <a:prstGeom prst="rect">
            <a:avLst/>
          </a:prstGeom>
          <a:noFill/>
        </p:spPr>
        <p:txBody>
          <a:bodyPr wrap="square">
            <a:spAutoFit/>
          </a:bodyPr>
          <a:lstStyle/>
          <a:p>
            <a:r>
              <a:rPr lang="en-GB" sz="2400" b="1" dirty="0" err="1">
                <a:solidFill>
                  <a:schemeClr val="accent3">
                    <a:lumMod val="50000"/>
                  </a:schemeClr>
                </a:solidFill>
                <a:latin typeface="Fira Sans Medium Bold"/>
              </a:rPr>
              <a:t>Approche</a:t>
            </a:r>
            <a:r>
              <a:rPr lang="en-GB" sz="2400" b="1" dirty="0">
                <a:solidFill>
                  <a:schemeClr val="accent3">
                    <a:lumMod val="50000"/>
                  </a:schemeClr>
                </a:solidFill>
                <a:latin typeface="Fira Sans Medium Bold"/>
              </a:rPr>
              <a:t> Classique de </a:t>
            </a:r>
            <a:r>
              <a:rPr lang="en-GB" sz="2400" b="1" dirty="0" err="1">
                <a:solidFill>
                  <a:schemeClr val="accent3">
                    <a:lumMod val="50000"/>
                  </a:schemeClr>
                </a:solidFill>
                <a:latin typeface="Fira Sans Medium Bold"/>
              </a:rPr>
              <a:t>XGboost</a:t>
            </a:r>
            <a:endParaRPr lang="fr-FR" sz="2400" dirty="0"/>
          </a:p>
        </p:txBody>
      </p:sp>
      <p:sp>
        <p:nvSpPr>
          <p:cNvPr id="21" name="ZoneTexte 16">
            <a:extLst>
              <a:ext uri="{FF2B5EF4-FFF2-40B4-BE49-F238E27FC236}">
                <a16:creationId xmlns:a16="http://schemas.microsoft.com/office/drawing/2014/main" id="{26F062B8-9943-A445-255B-1EF57363272F}"/>
              </a:ext>
            </a:extLst>
          </p:cNvPr>
          <p:cNvSpPr txBox="1"/>
          <p:nvPr/>
        </p:nvSpPr>
        <p:spPr>
          <a:xfrm>
            <a:off x="5606015" y="1713257"/>
            <a:ext cx="8024260" cy="430887"/>
          </a:xfrm>
          <a:prstGeom prst="rect">
            <a:avLst/>
          </a:prstGeom>
          <a:noFill/>
        </p:spPr>
        <p:txBody>
          <a:bodyPr wrap="square" rtlCol="0">
            <a:spAutoFit/>
          </a:bodyPr>
          <a:lstStyle/>
          <a:p>
            <a:r>
              <a:rPr lang="en-GB" sz="2200" b="1" dirty="0">
                <a:solidFill>
                  <a:schemeClr val="accent2">
                    <a:lumMod val="75000"/>
                  </a:schemeClr>
                </a:solidFill>
              </a:rPr>
              <a:t>Importance des variables </a:t>
            </a:r>
            <a:r>
              <a:rPr lang="en-GB" sz="2200" b="1" dirty="0" err="1">
                <a:solidFill>
                  <a:schemeClr val="accent2">
                    <a:lumMod val="75000"/>
                  </a:schemeClr>
                </a:solidFill>
              </a:rPr>
              <a:t>explicatives</a:t>
            </a:r>
            <a:r>
              <a:rPr lang="en-GB" sz="2200" b="1" dirty="0">
                <a:solidFill>
                  <a:schemeClr val="accent2">
                    <a:lumMod val="75000"/>
                  </a:schemeClr>
                </a:solidFill>
              </a:rPr>
              <a:t> </a:t>
            </a:r>
            <a:r>
              <a:rPr lang="en-GB" sz="2200" b="1" dirty="0" err="1">
                <a:solidFill>
                  <a:schemeClr val="accent2">
                    <a:lumMod val="75000"/>
                  </a:schemeClr>
                </a:solidFill>
              </a:rPr>
              <a:t>selon</a:t>
            </a:r>
            <a:r>
              <a:rPr lang="en-GB" sz="2200" b="1" dirty="0">
                <a:solidFill>
                  <a:schemeClr val="accent2">
                    <a:lumMod val="75000"/>
                  </a:schemeClr>
                </a:solidFill>
              </a:rPr>
              <a:t> la </a:t>
            </a:r>
            <a:r>
              <a:rPr lang="en-GB" sz="2200" b="1" dirty="0" err="1">
                <a:solidFill>
                  <a:schemeClr val="accent2">
                    <a:lumMod val="75000"/>
                  </a:schemeClr>
                </a:solidFill>
              </a:rPr>
              <a:t>métrique</a:t>
            </a:r>
            <a:r>
              <a:rPr lang="en-GB" sz="2200" b="1" dirty="0">
                <a:solidFill>
                  <a:schemeClr val="accent2">
                    <a:lumMod val="75000"/>
                  </a:schemeClr>
                </a:solidFill>
              </a:rPr>
              <a:t> “weight”</a:t>
            </a:r>
            <a:endParaRPr lang="fr-FR" sz="2200" b="1" dirty="0">
              <a:solidFill>
                <a:schemeClr val="accent2">
                  <a:lumMod val="75000"/>
                </a:schemeClr>
              </a:solidFill>
            </a:endParaRPr>
          </a:p>
        </p:txBody>
      </p:sp>
      <p:sp>
        <p:nvSpPr>
          <p:cNvPr id="26" name="ZoneTexte 25">
            <a:extLst>
              <a:ext uri="{FF2B5EF4-FFF2-40B4-BE49-F238E27FC236}">
                <a16:creationId xmlns:a16="http://schemas.microsoft.com/office/drawing/2014/main" id="{E4DB7F3D-3574-B4C9-793F-E490FD8EEE4B}"/>
              </a:ext>
            </a:extLst>
          </p:cNvPr>
          <p:cNvSpPr txBox="1"/>
          <p:nvPr/>
        </p:nvSpPr>
        <p:spPr>
          <a:xfrm>
            <a:off x="3169023" y="7436263"/>
            <a:ext cx="14783171" cy="907684"/>
          </a:xfrm>
          <a:prstGeom prst="rect">
            <a:avLst/>
          </a:prstGeom>
          <a:noFill/>
        </p:spPr>
        <p:txBody>
          <a:bodyPr wrap="square" rtlCol="0">
            <a:spAutoFit/>
          </a:bodyPr>
          <a:lstStyle/>
          <a:p>
            <a:pPr>
              <a:lnSpc>
                <a:spcPct val="115000"/>
              </a:lnSpc>
              <a:spcAft>
                <a:spcPts val="1000"/>
              </a:spcAft>
            </a:pPr>
            <a:r>
              <a:rPr lang="fr-FR" sz="2000" b="1" dirty="0">
                <a:effectLst/>
                <a:latin typeface="Calibri" panose="020F0502020204030204" pitchFamily="34" charset="0"/>
                <a:ea typeface="Calibri" panose="020F0502020204030204" pitchFamily="34" charset="0"/>
                <a:cs typeface="Arial" panose="020B0604020202020204" pitchFamily="34" charset="0"/>
              </a:rPr>
              <a:t>Source :</a:t>
            </a:r>
            <a:r>
              <a:rPr lang="fr-FR" sz="2000" dirty="0">
                <a:effectLst/>
                <a:latin typeface="Calibri" panose="020F0502020204030204" pitchFamily="34" charset="0"/>
                <a:ea typeface="Calibri" panose="020F0502020204030204" pitchFamily="34" charset="0"/>
                <a:cs typeface="Arial" panose="020B0604020202020204" pitchFamily="34" charset="0"/>
              </a:rPr>
              <a:t> Les auteurs, selon les données </a:t>
            </a:r>
            <a:r>
              <a:rPr lang="fr-FR" sz="2000" dirty="0" err="1">
                <a:effectLst/>
                <a:latin typeface="Calibri" panose="020F0502020204030204" pitchFamily="34" charset="0"/>
                <a:ea typeface="Calibri" panose="020F0502020204030204" pitchFamily="34" charset="0"/>
                <a:cs typeface="Arial" panose="020B0604020202020204" pitchFamily="34" charset="0"/>
              </a:rPr>
              <a:t>CARéDIAB</a:t>
            </a:r>
            <a:r>
              <a:rPr lang="fr-FR" sz="2000" dirty="0">
                <a:effectLst/>
                <a:latin typeface="Calibri" panose="020F0502020204030204" pitchFamily="34" charset="0"/>
                <a:ea typeface="Calibri" panose="020F0502020204030204" pitchFamily="34" charset="0"/>
                <a:cs typeface="Arial" panose="020B0604020202020204" pitchFamily="34" charset="0"/>
              </a:rPr>
              <a:t>. </a:t>
            </a:r>
            <a:r>
              <a:rPr lang="fr-FR" sz="2000" b="1" dirty="0">
                <a:effectLst/>
                <a:latin typeface="Calibri" panose="020F0502020204030204" pitchFamily="34" charset="0"/>
                <a:ea typeface="Calibri" panose="020F0502020204030204" pitchFamily="34" charset="0"/>
                <a:cs typeface="Arial" panose="020B0604020202020204" pitchFamily="34" charset="0"/>
              </a:rPr>
              <a:t>Cohorte : </a:t>
            </a:r>
            <a:r>
              <a:rPr lang="fr-FR" sz="2000" dirty="0">
                <a:effectLst/>
                <a:latin typeface="Calibri" panose="020F0502020204030204" pitchFamily="34" charset="0"/>
                <a:ea typeface="Calibri" panose="020F0502020204030204" pitchFamily="34" charset="0"/>
                <a:cs typeface="Arial" panose="020B0604020202020204" pitchFamily="34" charset="0"/>
              </a:rPr>
              <a:t>174 patients atteints de diabète de type 1 constituant l’échantillon de test.</a:t>
            </a:r>
          </a:p>
          <a:p>
            <a:pPr>
              <a:lnSpc>
                <a:spcPct val="115000"/>
              </a:lnSpc>
              <a:spcAft>
                <a:spcPts val="1000"/>
              </a:spcAft>
            </a:pP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7" name="ZoneTexte 26">
            <a:extLst>
              <a:ext uri="{FF2B5EF4-FFF2-40B4-BE49-F238E27FC236}">
                <a16:creationId xmlns:a16="http://schemas.microsoft.com/office/drawing/2014/main" id="{A54759DB-4508-2A51-4EE5-E5D5976841C2}"/>
              </a:ext>
            </a:extLst>
          </p:cNvPr>
          <p:cNvSpPr txBox="1"/>
          <p:nvPr/>
        </p:nvSpPr>
        <p:spPr>
          <a:xfrm>
            <a:off x="3144329" y="7732161"/>
            <a:ext cx="13757814" cy="400110"/>
          </a:xfrm>
          <a:prstGeom prst="rect">
            <a:avLst/>
          </a:prstGeom>
          <a:noFill/>
        </p:spPr>
        <p:txBody>
          <a:bodyPr wrap="square" rtlCol="0">
            <a:spAutoFit/>
          </a:bodyPr>
          <a:lstStyle/>
          <a:p>
            <a:r>
              <a:rPr lang="en-GB" sz="2000" b="1" dirty="0"/>
              <a:t>Lecture</a:t>
            </a:r>
            <a:r>
              <a:rPr lang="en-GB" sz="2000" dirty="0"/>
              <a:t>: </a:t>
            </a:r>
            <a:r>
              <a:rPr lang="fr-FR" sz="2000" dirty="0">
                <a:effectLst/>
                <a:latin typeface="Calibri" panose="020F0502020204030204" pitchFamily="34" charset="0"/>
                <a:ea typeface="Calibri" panose="020F0502020204030204" pitchFamily="34" charset="0"/>
                <a:cs typeface="Arial" panose="020B0604020202020204" pitchFamily="34" charset="0"/>
              </a:rPr>
              <a:t>La durée du diabète porte le plus d’information conduisant aux prédictions de la survenue de la rétinopathie.</a:t>
            </a:r>
            <a:endParaRPr lang="fr-FR" sz="2000" dirty="0"/>
          </a:p>
        </p:txBody>
      </p:sp>
      <p:sp>
        <p:nvSpPr>
          <p:cNvPr id="30" name="ZoneTexte 29">
            <a:extLst>
              <a:ext uri="{FF2B5EF4-FFF2-40B4-BE49-F238E27FC236}">
                <a16:creationId xmlns:a16="http://schemas.microsoft.com/office/drawing/2014/main" id="{A91C8EC0-43E3-49B0-D24D-B1F762C3B4B6}"/>
              </a:ext>
            </a:extLst>
          </p:cNvPr>
          <p:cNvSpPr txBox="1"/>
          <p:nvPr/>
        </p:nvSpPr>
        <p:spPr>
          <a:xfrm>
            <a:off x="3575755" y="8656313"/>
            <a:ext cx="3929946" cy="461665"/>
          </a:xfrm>
          <a:prstGeom prst="rect">
            <a:avLst/>
          </a:prstGeom>
          <a:noFill/>
        </p:spPr>
        <p:txBody>
          <a:bodyPr wrap="square" rtlCol="0">
            <a:spAutoFit/>
          </a:bodyPr>
          <a:lstStyle/>
          <a:p>
            <a:r>
              <a:rPr lang="en-GB" sz="2400" b="1" dirty="0" err="1">
                <a:solidFill>
                  <a:srgbClr val="FF0000"/>
                </a:solidFill>
              </a:rPr>
              <a:t>Facteurs</a:t>
            </a:r>
            <a:r>
              <a:rPr lang="en-GB" sz="2400" b="1" dirty="0">
                <a:solidFill>
                  <a:srgbClr val="FF0000"/>
                </a:solidFill>
              </a:rPr>
              <a:t> de </a:t>
            </a:r>
            <a:r>
              <a:rPr lang="en-GB" sz="2400" b="1" dirty="0" err="1">
                <a:solidFill>
                  <a:srgbClr val="FF0000"/>
                </a:solidFill>
              </a:rPr>
              <a:t>risque</a:t>
            </a:r>
            <a:r>
              <a:rPr lang="en-GB" sz="2400" b="1" dirty="0">
                <a:solidFill>
                  <a:srgbClr val="FF0000"/>
                </a:solidFill>
              </a:rPr>
              <a:t> </a:t>
            </a:r>
            <a:r>
              <a:rPr lang="en-GB" sz="2400" b="1" dirty="0" err="1">
                <a:solidFill>
                  <a:srgbClr val="FF0000"/>
                </a:solidFill>
              </a:rPr>
              <a:t>majeurs</a:t>
            </a:r>
            <a:r>
              <a:rPr lang="en-GB" sz="2400" b="1" dirty="0">
                <a:solidFill>
                  <a:srgbClr val="FF0000"/>
                </a:solidFill>
              </a:rPr>
              <a:t> :</a:t>
            </a:r>
            <a:endParaRPr lang="fr-FR" sz="2400" dirty="0"/>
          </a:p>
        </p:txBody>
      </p:sp>
      <p:sp>
        <p:nvSpPr>
          <p:cNvPr id="31" name="ZoneTexte 30">
            <a:extLst>
              <a:ext uri="{FF2B5EF4-FFF2-40B4-BE49-F238E27FC236}">
                <a16:creationId xmlns:a16="http://schemas.microsoft.com/office/drawing/2014/main" id="{3BC327BD-3C11-89E1-F92A-7BB5E36EA419}"/>
              </a:ext>
            </a:extLst>
          </p:cNvPr>
          <p:cNvSpPr txBox="1"/>
          <p:nvPr/>
        </p:nvSpPr>
        <p:spPr>
          <a:xfrm>
            <a:off x="7612086" y="8701848"/>
            <a:ext cx="7246913" cy="830997"/>
          </a:xfrm>
          <a:prstGeom prst="rect">
            <a:avLst/>
          </a:prstGeom>
          <a:noFill/>
        </p:spPr>
        <p:txBody>
          <a:bodyPr wrap="square" rtlCol="0">
            <a:spAutoFit/>
          </a:bodyPr>
          <a:lstStyle/>
          <a:p>
            <a:r>
              <a:rPr lang="en-GB" sz="2400" dirty="0"/>
              <a:t>La durée du </a:t>
            </a:r>
            <a:r>
              <a:rPr lang="en-GB" sz="2400" dirty="0" err="1"/>
              <a:t>diabète</a:t>
            </a:r>
            <a:r>
              <a:rPr lang="en-GB" sz="2400" dirty="0"/>
              <a:t>, les augmentations </a:t>
            </a:r>
            <a:r>
              <a:rPr lang="en-GB" sz="2400" dirty="0" err="1"/>
              <a:t>relativement</a:t>
            </a:r>
            <a:r>
              <a:rPr lang="en-GB" sz="2400" dirty="0"/>
              <a:t> </a:t>
            </a:r>
            <a:r>
              <a:rPr lang="en-GB" sz="2400" dirty="0" err="1"/>
              <a:t>importantes</a:t>
            </a:r>
            <a:r>
              <a:rPr lang="en-GB" sz="2400" dirty="0"/>
              <a:t> du </a:t>
            </a:r>
            <a:r>
              <a:rPr lang="en-GB" sz="2400" dirty="0" err="1"/>
              <a:t>taux</a:t>
            </a:r>
            <a:r>
              <a:rPr lang="en-GB" sz="2400" dirty="0"/>
              <a:t> d’HbA1c et </a:t>
            </a:r>
            <a:r>
              <a:rPr lang="en-GB" sz="2400" dirty="0" err="1"/>
              <a:t>sa</a:t>
            </a:r>
            <a:r>
              <a:rPr lang="en-GB" sz="2400" dirty="0"/>
              <a:t> </a:t>
            </a:r>
            <a:r>
              <a:rPr lang="en-GB" sz="2400" dirty="0" err="1"/>
              <a:t>variabilité</a:t>
            </a:r>
            <a:endParaRPr lang="fr-FR" sz="2400" dirty="0"/>
          </a:p>
        </p:txBody>
      </p:sp>
      <p:cxnSp>
        <p:nvCxnSpPr>
          <p:cNvPr id="60" name="Connecteur droit 59">
            <a:extLst>
              <a:ext uri="{FF2B5EF4-FFF2-40B4-BE49-F238E27FC236}">
                <a16:creationId xmlns:a16="http://schemas.microsoft.com/office/drawing/2014/main" id="{13C9AAEC-A625-E91E-4610-FDB73DF573EF}"/>
              </a:ext>
            </a:extLst>
          </p:cNvPr>
          <p:cNvCxnSpPr>
            <a:cxnSpLocks/>
          </p:cNvCxnSpPr>
          <p:nvPr/>
        </p:nvCxnSpPr>
        <p:spPr>
          <a:xfrm>
            <a:off x="95250" y="9904394"/>
            <a:ext cx="10395805" cy="38100"/>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66C77B0-2EFC-C722-14E3-987AC646E8BC}"/>
              </a:ext>
            </a:extLst>
          </p:cNvPr>
          <p:cNvSpPr txBox="1"/>
          <p:nvPr/>
        </p:nvSpPr>
        <p:spPr>
          <a:xfrm>
            <a:off x="9109277" y="7036153"/>
            <a:ext cx="4227312" cy="461665"/>
          </a:xfrm>
          <a:prstGeom prst="rect">
            <a:avLst/>
          </a:prstGeom>
          <a:solidFill>
            <a:schemeClr val="bg1"/>
          </a:solidFill>
        </p:spPr>
        <p:txBody>
          <a:bodyPr wrap="square" rtlCol="0">
            <a:spAutoFit/>
          </a:bodyPr>
          <a:lstStyle/>
          <a:p>
            <a:pPr algn="ctr"/>
            <a:r>
              <a:rPr lang="en-GB" sz="2400" dirty="0">
                <a:solidFill>
                  <a:schemeClr val="tx1">
                    <a:lumMod val="65000"/>
                    <a:lumOff val="35000"/>
                  </a:schemeClr>
                </a:solidFill>
              </a:rPr>
              <a:t>Score </a:t>
            </a:r>
            <a:r>
              <a:rPr lang="en-GB" sz="2400" dirty="0" err="1">
                <a:solidFill>
                  <a:schemeClr val="tx1">
                    <a:lumMod val="65000"/>
                    <a:lumOff val="35000"/>
                  </a:schemeClr>
                </a:solidFill>
              </a:rPr>
              <a:t>d’importance</a:t>
            </a:r>
            <a:endParaRPr lang="fr-FR" sz="2400" dirty="0">
              <a:solidFill>
                <a:schemeClr val="tx1">
                  <a:lumMod val="65000"/>
                  <a:lumOff val="35000"/>
                </a:schemeClr>
              </a:solidFill>
            </a:endParaRPr>
          </a:p>
        </p:txBody>
      </p:sp>
      <p:sp>
        <p:nvSpPr>
          <p:cNvPr id="3" name="Rectangle 2">
            <a:extLst>
              <a:ext uri="{FF2B5EF4-FFF2-40B4-BE49-F238E27FC236}">
                <a16:creationId xmlns:a16="http://schemas.microsoft.com/office/drawing/2014/main" id="{DD566FBD-777D-7A8B-A8E1-06F5CF073633}"/>
              </a:ext>
            </a:extLst>
          </p:cNvPr>
          <p:cNvSpPr/>
          <p:nvPr/>
        </p:nvSpPr>
        <p:spPr>
          <a:xfrm>
            <a:off x="9109277" y="2185507"/>
            <a:ext cx="4178461" cy="24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48A40704-BA9B-9B41-12F1-C0D33DFADC96}"/>
              </a:ext>
            </a:extLst>
          </p:cNvPr>
          <p:cNvSpPr txBox="1"/>
          <p:nvPr/>
        </p:nvSpPr>
        <p:spPr>
          <a:xfrm rot="16200000">
            <a:off x="1768346" y="4758695"/>
            <a:ext cx="3742566" cy="400110"/>
          </a:xfrm>
          <a:prstGeom prst="rect">
            <a:avLst/>
          </a:prstGeom>
          <a:solidFill>
            <a:schemeClr val="bg1"/>
          </a:solidFill>
        </p:spPr>
        <p:txBody>
          <a:bodyPr wrap="square" rtlCol="0">
            <a:spAutoFit/>
          </a:bodyPr>
          <a:lstStyle/>
          <a:p>
            <a:pPr algn="ctr"/>
            <a:r>
              <a:rPr lang="en-GB" sz="2000" dirty="0">
                <a:solidFill>
                  <a:schemeClr val="tx1">
                    <a:lumMod val="65000"/>
                    <a:lumOff val="35000"/>
                  </a:schemeClr>
                </a:solidFill>
                <a:latin typeface="Calibri" panose="020F0502020204030204" pitchFamily="34" charset="0"/>
                <a:cs typeface="Calibri" panose="020F0502020204030204" pitchFamily="34" charset="0"/>
              </a:rPr>
              <a:t>Variables </a:t>
            </a:r>
            <a:r>
              <a:rPr lang="en-GB" sz="2000" dirty="0" err="1">
                <a:solidFill>
                  <a:schemeClr val="tx1">
                    <a:lumMod val="65000"/>
                    <a:lumOff val="35000"/>
                  </a:schemeClr>
                </a:solidFill>
                <a:latin typeface="Calibri" panose="020F0502020204030204" pitchFamily="34" charset="0"/>
                <a:cs typeface="Calibri" panose="020F0502020204030204" pitchFamily="34" charset="0"/>
              </a:rPr>
              <a:t>explicatives</a:t>
            </a:r>
            <a:endParaRPr lang="fr-FR" sz="2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AA6BBA5D-786B-D165-8286-DDA693065890}"/>
              </a:ext>
            </a:extLst>
          </p:cNvPr>
          <p:cNvSpPr txBox="1"/>
          <p:nvPr/>
        </p:nvSpPr>
        <p:spPr>
          <a:xfrm>
            <a:off x="114298" y="9879200"/>
            <a:ext cx="12796175"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HbA1c: </a:t>
            </a:r>
            <a:r>
              <a:rPr lang="en-GB" sz="2000" dirty="0" err="1">
                <a:latin typeface="Calibri" panose="020F0502020204030204" pitchFamily="34" charset="0"/>
                <a:cs typeface="Calibri" panose="020F0502020204030204" pitchFamily="34" charset="0"/>
              </a:rPr>
              <a:t>Taux</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d’Hémoglobine</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glyquée</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040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609FE80-53F6-1709-46AA-FE18BB577F8F}"/>
              </a:ext>
            </a:extLst>
          </p:cNvPr>
          <p:cNvPicPr>
            <a:picLocks noChangeAspect="1"/>
          </p:cNvPicPr>
          <p:nvPr/>
        </p:nvPicPr>
        <p:blipFill>
          <a:blip r:embed="rId3"/>
          <a:stretch>
            <a:fillRect/>
          </a:stretch>
        </p:blipFill>
        <p:spPr>
          <a:xfrm>
            <a:off x="3991171" y="2099414"/>
            <a:ext cx="11333362" cy="5335625"/>
          </a:xfrm>
          <a:prstGeom prst="rect">
            <a:avLst/>
          </a:prstGeom>
        </p:spPr>
      </p:pic>
      <p:sp>
        <p:nvSpPr>
          <p:cNvPr id="23" name="Freeform 25">
            <a:extLst>
              <a:ext uri="{FF2B5EF4-FFF2-40B4-BE49-F238E27FC236}">
                <a16:creationId xmlns:a16="http://schemas.microsoft.com/office/drawing/2014/main" id="{B2849869-3AFF-5818-D606-FE71933803E6}"/>
              </a:ext>
            </a:extLst>
          </p:cNvPr>
          <p:cNvSpPr/>
          <p:nvPr/>
        </p:nvSpPr>
        <p:spPr>
          <a:xfrm rot="16200000">
            <a:off x="13452854"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schemeClr>
          </a:solidFill>
        </p:spPr>
      </p:sp>
      <p:sp>
        <p:nvSpPr>
          <p:cNvPr id="18" name="ZoneTexte 17">
            <a:extLst>
              <a:ext uri="{FF2B5EF4-FFF2-40B4-BE49-F238E27FC236}">
                <a16:creationId xmlns:a16="http://schemas.microsoft.com/office/drawing/2014/main" id="{87417F07-765F-9E0A-45BC-1BB9D0D80C2A}"/>
              </a:ext>
            </a:extLst>
          </p:cNvPr>
          <p:cNvSpPr txBox="1"/>
          <p:nvPr/>
        </p:nvSpPr>
        <p:spPr>
          <a:xfrm>
            <a:off x="284178" y="223465"/>
            <a:ext cx="17668016" cy="646331"/>
          </a:xfrm>
          <a:prstGeom prst="rect">
            <a:avLst/>
          </a:prstGeom>
          <a:noFill/>
        </p:spPr>
        <p:txBody>
          <a:bodyPr wrap="square" lIns="91440" tIns="45720" rIns="91440" bIns="45720" rtlCol="0" anchor="t">
            <a:spAutoFit/>
          </a:bodyPr>
          <a:lstStyle>
            <a:defPPr>
              <a:defRPr lang="en-US"/>
            </a:defPPr>
            <a:lvl1pPr marL="342900" indent="-342900">
              <a:buFont typeface="Arial" panose="020B0604020202020204" pitchFamily="34" charset="0"/>
              <a:buChar char="•"/>
              <a:defRPr sz="2800">
                <a:solidFill>
                  <a:schemeClr val="accent3">
                    <a:lumMod val="50000"/>
                  </a:schemeClr>
                </a:solidFill>
              </a:defRPr>
            </a:lvl1pPr>
          </a:lstStyle>
          <a:p>
            <a:pPr marL="0" indent="0">
              <a:buNone/>
            </a:pPr>
            <a:r>
              <a:rPr lang="en-GB" sz="3600" b="1" dirty="0" err="1">
                <a:cs typeface="Calibri"/>
              </a:rPr>
              <a:t>Facteurs</a:t>
            </a:r>
            <a:r>
              <a:rPr lang="en-GB" sz="3600" b="1" dirty="0">
                <a:cs typeface="Calibri"/>
              </a:rPr>
              <a:t> de </a:t>
            </a:r>
            <a:r>
              <a:rPr lang="en-GB" sz="3600" b="1" dirty="0" err="1">
                <a:cs typeface="Calibri"/>
              </a:rPr>
              <a:t>risque</a:t>
            </a:r>
            <a:r>
              <a:rPr lang="en-GB" sz="3600" b="1" dirty="0">
                <a:cs typeface="Calibri"/>
              </a:rPr>
              <a:t> : Importance des variables </a:t>
            </a:r>
            <a:r>
              <a:rPr lang="en-GB" sz="3600" b="1" dirty="0" err="1">
                <a:cs typeface="Calibri"/>
              </a:rPr>
              <a:t>explicatives</a:t>
            </a:r>
            <a:r>
              <a:rPr lang="en-GB" sz="3600" b="1" dirty="0">
                <a:cs typeface="Calibri"/>
              </a:rPr>
              <a:t> </a:t>
            </a:r>
            <a:endParaRPr lang="fr-FR" sz="3600" b="1" dirty="0">
              <a:cs typeface="Calibri"/>
            </a:endParaRPr>
          </a:p>
        </p:txBody>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reeform 25">
            <a:extLst>
              <a:ext uri="{FF2B5EF4-FFF2-40B4-BE49-F238E27FC236}">
                <a16:creationId xmlns:a16="http://schemas.microsoft.com/office/drawing/2014/main" id="{ED221E5D-D513-4FCC-D0EB-47A4E723698C}"/>
              </a:ext>
            </a:extLst>
          </p:cNvPr>
          <p:cNvSpPr/>
          <p:nvPr/>
        </p:nvSpPr>
        <p:spPr>
          <a:xfrm rot="16200000">
            <a:off x="15587892"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sp>
        <p:nvSpPr>
          <p:cNvPr id="6" name="ZoneTexte 5">
            <a:extLst>
              <a:ext uri="{FF2B5EF4-FFF2-40B4-BE49-F238E27FC236}">
                <a16:creationId xmlns:a16="http://schemas.microsoft.com/office/drawing/2014/main" id="{C9751626-391F-2956-170B-020AE158B3F2}"/>
              </a:ext>
            </a:extLst>
          </p:cNvPr>
          <p:cNvSpPr txBox="1"/>
          <p:nvPr/>
        </p:nvSpPr>
        <p:spPr>
          <a:xfrm>
            <a:off x="284178" y="864222"/>
            <a:ext cx="6135672" cy="461665"/>
          </a:xfrm>
          <a:prstGeom prst="rect">
            <a:avLst/>
          </a:prstGeom>
          <a:noFill/>
        </p:spPr>
        <p:txBody>
          <a:bodyPr wrap="square">
            <a:spAutoFit/>
          </a:bodyPr>
          <a:lstStyle/>
          <a:p>
            <a:r>
              <a:rPr lang="en-GB" sz="2400" b="1" dirty="0" err="1">
                <a:solidFill>
                  <a:schemeClr val="accent3">
                    <a:lumMod val="50000"/>
                  </a:schemeClr>
                </a:solidFill>
                <a:latin typeface="Fira Sans Medium Bold"/>
              </a:rPr>
              <a:t>Approche</a:t>
            </a:r>
            <a:r>
              <a:rPr lang="en-GB" sz="2400" b="1" dirty="0">
                <a:solidFill>
                  <a:schemeClr val="accent3">
                    <a:lumMod val="50000"/>
                  </a:schemeClr>
                </a:solidFill>
                <a:latin typeface="Fira Sans Medium Bold"/>
              </a:rPr>
              <a:t> Classique de </a:t>
            </a:r>
            <a:r>
              <a:rPr lang="en-GB" sz="2400" b="1" dirty="0" err="1">
                <a:solidFill>
                  <a:schemeClr val="accent3">
                    <a:lumMod val="50000"/>
                  </a:schemeClr>
                </a:solidFill>
                <a:latin typeface="Fira Sans Medium Bold"/>
              </a:rPr>
              <a:t>XGboost</a:t>
            </a:r>
            <a:endParaRPr lang="fr-FR" sz="2400" dirty="0"/>
          </a:p>
        </p:txBody>
      </p:sp>
      <p:sp>
        <p:nvSpPr>
          <p:cNvPr id="21" name="ZoneTexte 16">
            <a:extLst>
              <a:ext uri="{FF2B5EF4-FFF2-40B4-BE49-F238E27FC236}">
                <a16:creationId xmlns:a16="http://schemas.microsoft.com/office/drawing/2014/main" id="{26F062B8-9943-A445-255B-1EF57363272F}"/>
              </a:ext>
            </a:extLst>
          </p:cNvPr>
          <p:cNvSpPr txBox="1"/>
          <p:nvPr/>
        </p:nvSpPr>
        <p:spPr>
          <a:xfrm>
            <a:off x="5606015" y="1713257"/>
            <a:ext cx="8024260" cy="430887"/>
          </a:xfrm>
          <a:prstGeom prst="rect">
            <a:avLst/>
          </a:prstGeom>
          <a:noFill/>
        </p:spPr>
        <p:txBody>
          <a:bodyPr wrap="square" rtlCol="0">
            <a:spAutoFit/>
          </a:bodyPr>
          <a:lstStyle/>
          <a:p>
            <a:r>
              <a:rPr lang="en-GB" sz="2200" b="1" dirty="0">
                <a:solidFill>
                  <a:schemeClr val="accent2">
                    <a:lumMod val="75000"/>
                  </a:schemeClr>
                </a:solidFill>
              </a:rPr>
              <a:t>Importance des variables </a:t>
            </a:r>
            <a:r>
              <a:rPr lang="en-GB" sz="2200" b="1" dirty="0" err="1">
                <a:solidFill>
                  <a:schemeClr val="accent2">
                    <a:lumMod val="75000"/>
                  </a:schemeClr>
                </a:solidFill>
              </a:rPr>
              <a:t>explicatives</a:t>
            </a:r>
            <a:r>
              <a:rPr lang="en-GB" sz="2200" b="1" dirty="0">
                <a:solidFill>
                  <a:schemeClr val="accent2">
                    <a:lumMod val="75000"/>
                  </a:schemeClr>
                </a:solidFill>
              </a:rPr>
              <a:t> </a:t>
            </a:r>
            <a:r>
              <a:rPr lang="en-GB" sz="2200" b="1" dirty="0" err="1">
                <a:solidFill>
                  <a:schemeClr val="accent2">
                    <a:lumMod val="75000"/>
                  </a:schemeClr>
                </a:solidFill>
              </a:rPr>
              <a:t>selon</a:t>
            </a:r>
            <a:r>
              <a:rPr lang="en-GB" sz="2200" b="1" dirty="0">
                <a:solidFill>
                  <a:schemeClr val="accent2">
                    <a:lumMod val="75000"/>
                  </a:schemeClr>
                </a:solidFill>
              </a:rPr>
              <a:t> la </a:t>
            </a:r>
            <a:r>
              <a:rPr lang="en-GB" sz="2200" b="1" dirty="0" err="1">
                <a:solidFill>
                  <a:schemeClr val="accent2">
                    <a:lumMod val="75000"/>
                  </a:schemeClr>
                </a:solidFill>
              </a:rPr>
              <a:t>métrique</a:t>
            </a:r>
            <a:r>
              <a:rPr lang="en-GB" sz="2200" b="1" dirty="0">
                <a:solidFill>
                  <a:schemeClr val="accent2">
                    <a:lumMod val="75000"/>
                  </a:schemeClr>
                </a:solidFill>
              </a:rPr>
              <a:t> “Gain”</a:t>
            </a:r>
            <a:endParaRPr lang="fr-FR" sz="2200" b="1" dirty="0">
              <a:solidFill>
                <a:schemeClr val="accent2">
                  <a:lumMod val="75000"/>
                </a:schemeClr>
              </a:solidFill>
            </a:endParaRPr>
          </a:p>
        </p:txBody>
      </p:sp>
      <p:sp>
        <p:nvSpPr>
          <p:cNvPr id="26" name="ZoneTexte 25">
            <a:extLst>
              <a:ext uri="{FF2B5EF4-FFF2-40B4-BE49-F238E27FC236}">
                <a16:creationId xmlns:a16="http://schemas.microsoft.com/office/drawing/2014/main" id="{E4DB7F3D-3574-B4C9-793F-E490FD8EEE4B}"/>
              </a:ext>
            </a:extLst>
          </p:cNvPr>
          <p:cNvSpPr txBox="1"/>
          <p:nvPr/>
        </p:nvSpPr>
        <p:spPr>
          <a:xfrm>
            <a:off x="3169023" y="7436263"/>
            <a:ext cx="14566527" cy="907684"/>
          </a:xfrm>
          <a:prstGeom prst="rect">
            <a:avLst/>
          </a:prstGeom>
          <a:noFill/>
        </p:spPr>
        <p:txBody>
          <a:bodyPr wrap="square" rtlCol="0">
            <a:spAutoFit/>
          </a:bodyPr>
          <a:lstStyle/>
          <a:p>
            <a:pPr>
              <a:lnSpc>
                <a:spcPct val="115000"/>
              </a:lnSpc>
              <a:spcAft>
                <a:spcPts val="1000"/>
              </a:spcAft>
            </a:pPr>
            <a:r>
              <a:rPr lang="fr-FR" sz="2000" b="1" dirty="0">
                <a:effectLst/>
                <a:latin typeface="Calibri" panose="020F0502020204030204" pitchFamily="34" charset="0"/>
                <a:ea typeface="Calibri" panose="020F0502020204030204" pitchFamily="34" charset="0"/>
                <a:cs typeface="Arial" panose="020B0604020202020204" pitchFamily="34" charset="0"/>
              </a:rPr>
              <a:t>Source :</a:t>
            </a:r>
            <a:r>
              <a:rPr lang="fr-FR" sz="2000" dirty="0">
                <a:effectLst/>
                <a:latin typeface="Calibri" panose="020F0502020204030204" pitchFamily="34" charset="0"/>
                <a:ea typeface="Calibri" panose="020F0502020204030204" pitchFamily="34" charset="0"/>
                <a:cs typeface="Arial" panose="020B0604020202020204" pitchFamily="34" charset="0"/>
              </a:rPr>
              <a:t> Les auteurs, selon les données </a:t>
            </a:r>
            <a:r>
              <a:rPr lang="fr-FR" sz="2000" dirty="0" err="1">
                <a:effectLst/>
                <a:latin typeface="Calibri" panose="020F0502020204030204" pitchFamily="34" charset="0"/>
                <a:ea typeface="Calibri" panose="020F0502020204030204" pitchFamily="34" charset="0"/>
                <a:cs typeface="Arial" panose="020B0604020202020204" pitchFamily="34" charset="0"/>
              </a:rPr>
              <a:t>CARéDIAB</a:t>
            </a:r>
            <a:r>
              <a:rPr lang="fr-FR" sz="2000" dirty="0">
                <a:effectLst/>
                <a:latin typeface="Calibri" panose="020F0502020204030204" pitchFamily="34" charset="0"/>
                <a:ea typeface="Calibri" panose="020F0502020204030204" pitchFamily="34" charset="0"/>
                <a:cs typeface="Arial" panose="020B0604020202020204" pitchFamily="34" charset="0"/>
              </a:rPr>
              <a:t>. </a:t>
            </a:r>
            <a:r>
              <a:rPr lang="fr-FR" sz="2000" b="1" dirty="0">
                <a:effectLst/>
                <a:latin typeface="Calibri" panose="020F0502020204030204" pitchFamily="34" charset="0"/>
                <a:ea typeface="Calibri" panose="020F0502020204030204" pitchFamily="34" charset="0"/>
                <a:cs typeface="Arial" panose="020B0604020202020204" pitchFamily="34" charset="0"/>
              </a:rPr>
              <a:t>Cohorte : </a:t>
            </a:r>
            <a:r>
              <a:rPr lang="fr-FR" sz="2000" dirty="0">
                <a:effectLst/>
                <a:latin typeface="Calibri" panose="020F0502020204030204" pitchFamily="34" charset="0"/>
                <a:ea typeface="Calibri" panose="020F0502020204030204" pitchFamily="34" charset="0"/>
                <a:cs typeface="Arial" panose="020B0604020202020204" pitchFamily="34" charset="0"/>
              </a:rPr>
              <a:t>174 patients atteints de diabète de type 1 constituant l’échantillon de test.</a:t>
            </a:r>
          </a:p>
          <a:p>
            <a:pPr>
              <a:lnSpc>
                <a:spcPct val="115000"/>
              </a:lnSpc>
              <a:spcAft>
                <a:spcPts val="1000"/>
              </a:spcAft>
            </a:pP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7" name="ZoneTexte 26">
            <a:extLst>
              <a:ext uri="{FF2B5EF4-FFF2-40B4-BE49-F238E27FC236}">
                <a16:creationId xmlns:a16="http://schemas.microsoft.com/office/drawing/2014/main" id="{A54759DB-4508-2A51-4EE5-E5D5976841C2}"/>
              </a:ext>
            </a:extLst>
          </p:cNvPr>
          <p:cNvSpPr txBox="1"/>
          <p:nvPr/>
        </p:nvSpPr>
        <p:spPr>
          <a:xfrm>
            <a:off x="3144328" y="7732161"/>
            <a:ext cx="13556197" cy="400110"/>
          </a:xfrm>
          <a:prstGeom prst="rect">
            <a:avLst/>
          </a:prstGeom>
          <a:noFill/>
        </p:spPr>
        <p:txBody>
          <a:bodyPr wrap="square" rtlCol="0">
            <a:spAutoFit/>
          </a:bodyPr>
          <a:lstStyle/>
          <a:p>
            <a:r>
              <a:rPr lang="en-GB" sz="2000" b="1" dirty="0"/>
              <a:t>Lecture</a:t>
            </a:r>
            <a:r>
              <a:rPr lang="en-GB" sz="2000" dirty="0"/>
              <a:t>: </a:t>
            </a:r>
            <a:r>
              <a:rPr lang="fr-FR" sz="2000" dirty="0">
                <a:effectLst/>
                <a:latin typeface="Calibri" panose="020F0502020204030204" pitchFamily="34" charset="0"/>
                <a:ea typeface="Calibri" panose="020F0502020204030204" pitchFamily="34" charset="0"/>
                <a:cs typeface="Arial" panose="020B0604020202020204" pitchFamily="34" charset="0"/>
              </a:rPr>
              <a:t>La durée du diabète porte le plus d’information conduisant aux prédictions de la survenue de la rétinopathie.</a:t>
            </a:r>
            <a:endParaRPr lang="fr-FR" sz="2000" dirty="0"/>
          </a:p>
        </p:txBody>
      </p:sp>
      <p:sp>
        <p:nvSpPr>
          <p:cNvPr id="30" name="ZoneTexte 29">
            <a:extLst>
              <a:ext uri="{FF2B5EF4-FFF2-40B4-BE49-F238E27FC236}">
                <a16:creationId xmlns:a16="http://schemas.microsoft.com/office/drawing/2014/main" id="{A91C8EC0-43E3-49B0-D24D-B1F762C3B4B6}"/>
              </a:ext>
            </a:extLst>
          </p:cNvPr>
          <p:cNvSpPr txBox="1"/>
          <p:nvPr/>
        </p:nvSpPr>
        <p:spPr>
          <a:xfrm>
            <a:off x="3575755" y="8656313"/>
            <a:ext cx="3929946" cy="461665"/>
          </a:xfrm>
          <a:prstGeom prst="rect">
            <a:avLst/>
          </a:prstGeom>
          <a:noFill/>
        </p:spPr>
        <p:txBody>
          <a:bodyPr wrap="square" rtlCol="0">
            <a:spAutoFit/>
          </a:bodyPr>
          <a:lstStyle/>
          <a:p>
            <a:r>
              <a:rPr lang="en-GB" sz="2400" b="1" dirty="0" err="1">
                <a:solidFill>
                  <a:srgbClr val="FF0000"/>
                </a:solidFill>
              </a:rPr>
              <a:t>Facteurs</a:t>
            </a:r>
            <a:r>
              <a:rPr lang="en-GB" sz="2400" b="1" dirty="0">
                <a:solidFill>
                  <a:srgbClr val="FF0000"/>
                </a:solidFill>
              </a:rPr>
              <a:t> de </a:t>
            </a:r>
            <a:r>
              <a:rPr lang="en-GB" sz="2400" b="1" dirty="0" err="1">
                <a:solidFill>
                  <a:srgbClr val="FF0000"/>
                </a:solidFill>
              </a:rPr>
              <a:t>risque</a:t>
            </a:r>
            <a:r>
              <a:rPr lang="en-GB" sz="2400" b="1" dirty="0">
                <a:solidFill>
                  <a:srgbClr val="FF0000"/>
                </a:solidFill>
              </a:rPr>
              <a:t> </a:t>
            </a:r>
            <a:r>
              <a:rPr lang="en-GB" sz="2400" b="1" dirty="0" err="1">
                <a:solidFill>
                  <a:srgbClr val="FF0000"/>
                </a:solidFill>
              </a:rPr>
              <a:t>majeurs</a:t>
            </a:r>
            <a:r>
              <a:rPr lang="en-GB" sz="2400" b="1" dirty="0">
                <a:solidFill>
                  <a:srgbClr val="FF0000"/>
                </a:solidFill>
              </a:rPr>
              <a:t> :</a:t>
            </a:r>
            <a:endParaRPr lang="fr-FR" sz="2400" dirty="0"/>
          </a:p>
        </p:txBody>
      </p:sp>
      <p:sp>
        <p:nvSpPr>
          <p:cNvPr id="31" name="ZoneTexte 30">
            <a:extLst>
              <a:ext uri="{FF2B5EF4-FFF2-40B4-BE49-F238E27FC236}">
                <a16:creationId xmlns:a16="http://schemas.microsoft.com/office/drawing/2014/main" id="{3BC327BD-3C11-89E1-F92A-7BB5E36EA419}"/>
              </a:ext>
            </a:extLst>
          </p:cNvPr>
          <p:cNvSpPr txBox="1"/>
          <p:nvPr/>
        </p:nvSpPr>
        <p:spPr>
          <a:xfrm>
            <a:off x="7612086" y="8701848"/>
            <a:ext cx="7246913" cy="830997"/>
          </a:xfrm>
          <a:prstGeom prst="rect">
            <a:avLst/>
          </a:prstGeom>
          <a:noFill/>
        </p:spPr>
        <p:txBody>
          <a:bodyPr wrap="square" rtlCol="0">
            <a:spAutoFit/>
          </a:bodyPr>
          <a:lstStyle/>
          <a:p>
            <a:r>
              <a:rPr lang="en-GB" sz="2400" dirty="0"/>
              <a:t>La durée du </a:t>
            </a:r>
            <a:r>
              <a:rPr lang="en-GB" sz="2400" dirty="0" err="1"/>
              <a:t>diabète</a:t>
            </a:r>
            <a:r>
              <a:rPr lang="en-GB" sz="2400" dirty="0"/>
              <a:t>, les augmentations </a:t>
            </a:r>
            <a:r>
              <a:rPr lang="en-GB" sz="2400" dirty="0" err="1"/>
              <a:t>relativement</a:t>
            </a:r>
            <a:r>
              <a:rPr lang="en-GB" sz="2400" dirty="0"/>
              <a:t> </a:t>
            </a:r>
            <a:r>
              <a:rPr lang="en-GB" sz="2400" dirty="0" err="1"/>
              <a:t>importantes</a:t>
            </a:r>
            <a:r>
              <a:rPr lang="en-GB" sz="2400" dirty="0"/>
              <a:t> du </a:t>
            </a:r>
            <a:r>
              <a:rPr lang="en-GB" sz="2400" dirty="0" err="1"/>
              <a:t>taux</a:t>
            </a:r>
            <a:r>
              <a:rPr lang="en-GB" sz="2400" dirty="0"/>
              <a:t> d’HbA1c et </a:t>
            </a:r>
            <a:r>
              <a:rPr lang="en-GB" sz="2400" dirty="0" err="1"/>
              <a:t>sa</a:t>
            </a:r>
            <a:r>
              <a:rPr lang="en-GB" sz="2400" dirty="0"/>
              <a:t> </a:t>
            </a:r>
            <a:r>
              <a:rPr lang="en-GB" sz="2400" dirty="0" err="1"/>
              <a:t>variabilité</a:t>
            </a:r>
            <a:endParaRPr lang="fr-FR" sz="2400" dirty="0"/>
          </a:p>
        </p:txBody>
      </p:sp>
      <p:cxnSp>
        <p:nvCxnSpPr>
          <p:cNvPr id="60" name="Connecteur droit 59">
            <a:extLst>
              <a:ext uri="{FF2B5EF4-FFF2-40B4-BE49-F238E27FC236}">
                <a16:creationId xmlns:a16="http://schemas.microsoft.com/office/drawing/2014/main" id="{13C9AAEC-A625-E91E-4610-FDB73DF573EF}"/>
              </a:ext>
            </a:extLst>
          </p:cNvPr>
          <p:cNvCxnSpPr>
            <a:cxnSpLocks/>
          </p:cNvCxnSpPr>
          <p:nvPr/>
        </p:nvCxnSpPr>
        <p:spPr>
          <a:xfrm>
            <a:off x="95250" y="9904394"/>
            <a:ext cx="10395805" cy="38100"/>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66C77B0-2EFC-C722-14E3-987AC646E8BC}"/>
              </a:ext>
            </a:extLst>
          </p:cNvPr>
          <p:cNvSpPr txBox="1"/>
          <p:nvPr/>
        </p:nvSpPr>
        <p:spPr>
          <a:xfrm>
            <a:off x="10112152" y="7033706"/>
            <a:ext cx="3742566" cy="400110"/>
          </a:xfrm>
          <a:prstGeom prst="rect">
            <a:avLst/>
          </a:prstGeom>
          <a:solidFill>
            <a:schemeClr val="bg1"/>
          </a:solidFill>
        </p:spPr>
        <p:txBody>
          <a:bodyPr wrap="square" rtlCol="0">
            <a:spAutoFit/>
          </a:bodyPr>
          <a:lstStyle/>
          <a:p>
            <a:pPr algn="ctr"/>
            <a:r>
              <a:rPr lang="en-GB" sz="2000" dirty="0">
                <a:solidFill>
                  <a:schemeClr val="tx1">
                    <a:lumMod val="65000"/>
                    <a:lumOff val="35000"/>
                  </a:schemeClr>
                </a:solidFill>
              </a:rPr>
              <a:t>Score </a:t>
            </a:r>
            <a:r>
              <a:rPr lang="en-GB" sz="2000" dirty="0" err="1">
                <a:solidFill>
                  <a:schemeClr val="tx1">
                    <a:lumMod val="65000"/>
                    <a:lumOff val="35000"/>
                  </a:schemeClr>
                </a:solidFill>
              </a:rPr>
              <a:t>d’importance</a:t>
            </a:r>
            <a:endParaRPr lang="fr-FR" sz="2000" dirty="0">
              <a:solidFill>
                <a:schemeClr val="tx1">
                  <a:lumMod val="65000"/>
                  <a:lumOff val="35000"/>
                </a:schemeClr>
              </a:solidFill>
            </a:endParaRPr>
          </a:p>
        </p:txBody>
      </p:sp>
      <p:sp>
        <p:nvSpPr>
          <p:cNvPr id="3" name="Rectangle 2">
            <a:extLst>
              <a:ext uri="{FF2B5EF4-FFF2-40B4-BE49-F238E27FC236}">
                <a16:creationId xmlns:a16="http://schemas.microsoft.com/office/drawing/2014/main" id="{DD566FBD-777D-7A8B-A8E1-06F5CF073633}"/>
              </a:ext>
            </a:extLst>
          </p:cNvPr>
          <p:cNvSpPr/>
          <p:nvPr/>
        </p:nvSpPr>
        <p:spPr>
          <a:xfrm>
            <a:off x="9109277" y="2185507"/>
            <a:ext cx="4178461" cy="24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48A40704-BA9B-9B41-12F1-C0D33DFADC96}"/>
              </a:ext>
            </a:extLst>
          </p:cNvPr>
          <p:cNvSpPr txBox="1"/>
          <p:nvPr/>
        </p:nvSpPr>
        <p:spPr>
          <a:xfrm rot="16200000">
            <a:off x="2149346" y="4758695"/>
            <a:ext cx="3742566" cy="400110"/>
          </a:xfrm>
          <a:prstGeom prst="rect">
            <a:avLst/>
          </a:prstGeom>
          <a:solidFill>
            <a:schemeClr val="bg1"/>
          </a:solidFill>
        </p:spPr>
        <p:txBody>
          <a:bodyPr wrap="square" rtlCol="0">
            <a:spAutoFit/>
          </a:bodyPr>
          <a:lstStyle/>
          <a:p>
            <a:pPr algn="ctr"/>
            <a:r>
              <a:rPr lang="en-GB" sz="2000" dirty="0">
                <a:solidFill>
                  <a:schemeClr val="tx1">
                    <a:lumMod val="65000"/>
                    <a:lumOff val="35000"/>
                  </a:schemeClr>
                </a:solidFill>
                <a:latin typeface="Calibri" panose="020F0502020204030204" pitchFamily="34" charset="0"/>
                <a:cs typeface="Calibri" panose="020F0502020204030204" pitchFamily="34" charset="0"/>
              </a:rPr>
              <a:t>Variables </a:t>
            </a:r>
            <a:r>
              <a:rPr lang="en-GB" sz="2000" dirty="0" err="1">
                <a:solidFill>
                  <a:schemeClr val="tx1">
                    <a:lumMod val="65000"/>
                    <a:lumOff val="35000"/>
                  </a:schemeClr>
                </a:solidFill>
                <a:latin typeface="Calibri" panose="020F0502020204030204" pitchFamily="34" charset="0"/>
                <a:cs typeface="Calibri" panose="020F0502020204030204" pitchFamily="34" charset="0"/>
              </a:rPr>
              <a:t>explicatives</a:t>
            </a:r>
            <a:endParaRPr lang="fr-FR" sz="2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AA6BBA5D-786B-D165-8286-DDA693065890}"/>
              </a:ext>
            </a:extLst>
          </p:cNvPr>
          <p:cNvSpPr txBox="1"/>
          <p:nvPr/>
        </p:nvSpPr>
        <p:spPr>
          <a:xfrm>
            <a:off x="114298" y="9893948"/>
            <a:ext cx="12796175"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HbA1c: </a:t>
            </a:r>
            <a:r>
              <a:rPr lang="en-GB" sz="2000" dirty="0" err="1">
                <a:latin typeface="Calibri" panose="020F0502020204030204" pitchFamily="34" charset="0"/>
                <a:cs typeface="Calibri" panose="020F0502020204030204" pitchFamily="34" charset="0"/>
              </a:rPr>
              <a:t>Taux</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d’Hémoglobine</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glyquée</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195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0052D1-6C50-3767-8A11-FFDD795B411C}"/>
              </a:ext>
            </a:extLst>
          </p:cNvPr>
          <p:cNvPicPr>
            <a:picLocks noChangeAspect="1"/>
          </p:cNvPicPr>
          <p:nvPr/>
        </p:nvPicPr>
        <p:blipFill>
          <a:blip r:embed="rId3"/>
          <a:stretch>
            <a:fillRect/>
          </a:stretch>
        </p:blipFill>
        <p:spPr>
          <a:xfrm>
            <a:off x="4020629" y="2114093"/>
            <a:ext cx="11020666" cy="5178693"/>
          </a:xfrm>
          <a:prstGeom prst="rect">
            <a:avLst/>
          </a:prstGeom>
          <a:ln>
            <a:noFill/>
          </a:ln>
        </p:spPr>
      </p:pic>
      <p:sp>
        <p:nvSpPr>
          <p:cNvPr id="23" name="Freeform 25">
            <a:extLst>
              <a:ext uri="{FF2B5EF4-FFF2-40B4-BE49-F238E27FC236}">
                <a16:creationId xmlns:a16="http://schemas.microsoft.com/office/drawing/2014/main" id="{B2849869-3AFF-5818-D606-FE71933803E6}"/>
              </a:ext>
            </a:extLst>
          </p:cNvPr>
          <p:cNvSpPr/>
          <p:nvPr/>
        </p:nvSpPr>
        <p:spPr>
          <a:xfrm rot="16200000">
            <a:off x="13452854"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schemeClr>
          </a:solidFill>
        </p:spPr>
      </p:sp>
      <p:sp>
        <p:nvSpPr>
          <p:cNvPr id="18" name="ZoneTexte 17">
            <a:extLst>
              <a:ext uri="{FF2B5EF4-FFF2-40B4-BE49-F238E27FC236}">
                <a16:creationId xmlns:a16="http://schemas.microsoft.com/office/drawing/2014/main" id="{87417F07-765F-9E0A-45BC-1BB9D0D80C2A}"/>
              </a:ext>
            </a:extLst>
          </p:cNvPr>
          <p:cNvSpPr txBox="1"/>
          <p:nvPr/>
        </p:nvSpPr>
        <p:spPr>
          <a:xfrm>
            <a:off x="284178" y="223465"/>
            <a:ext cx="17668016" cy="646331"/>
          </a:xfrm>
          <a:prstGeom prst="rect">
            <a:avLst/>
          </a:prstGeom>
          <a:noFill/>
        </p:spPr>
        <p:txBody>
          <a:bodyPr wrap="square" lIns="91440" tIns="45720" rIns="91440" bIns="45720" rtlCol="0" anchor="t">
            <a:spAutoFit/>
          </a:bodyPr>
          <a:lstStyle>
            <a:defPPr>
              <a:defRPr lang="en-US"/>
            </a:defPPr>
            <a:lvl1pPr marL="342900" indent="-342900">
              <a:buFont typeface="Arial" panose="020B0604020202020204" pitchFamily="34" charset="0"/>
              <a:buChar char="•"/>
              <a:defRPr sz="2800">
                <a:solidFill>
                  <a:schemeClr val="accent3">
                    <a:lumMod val="50000"/>
                  </a:schemeClr>
                </a:solidFill>
              </a:defRPr>
            </a:lvl1pPr>
          </a:lstStyle>
          <a:p>
            <a:pPr marL="0" indent="0">
              <a:buNone/>
            </a:pPr>
            <a:r>
              <a:rPr lang="en-GB" sz="3600" b="1" dirty="0" err="1">
                <a:cs typeface="Calibri"/>
              </a:rPr>
              <a:t>Facteurs</a:t>
            </a:r>
            <a:r>
              <a:rPr lang="en-GB" sz="3600" b="1" dirty="0">
                <a:cs typeface="Calibri"/>
              </a:rPr>
              <a:t> de </a:t>
            </a:r>
            <a:r>
              <a:rPr lang="en-GB" sz="3600" b="1" dirty="0" err="1">
                <a:cs typeface="Calibri"/>
              </a:rPr>
              <a:t>risque</a:t>
            </a:r>
            <a:r>
              <a:rPr lang="en-GB" sz="3600" b="1" dirty="0">
                <a:cs typeface="Calibri"/>
              </a:rPr>
              <a:t> : Importance des variables </a:t>
            </a:r>
            <a:r>
              <a:rPr lang="en-GB" sz="3600" b="1" dirty="0" err="1">
                <a:cs typeface="Calibri"/>
              </a:rPr>
              <a:t>explicatives</a:t>
            </a:r>
            <a:r>
              <a:rPr lang="en-GB" sz="3600" b="1" dirty="0">
                <a:cs typeface="Calibri"/>
              </a:rPr>
              <a:t> </a:t>
            </a:r>
            <a:endParaRPr lang="fr-FR" sz="3600" b="1" dirty="0">
              <a:cs typeface="Calibri"/>
            </a:endParaRPr>
          </a:p>
        </p:txBody>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reeform 25">
            <a:extLst>
              <a:ext uri="{FF2B5EF4-FFF2-40B4-BE49-F238E27FC236}">
                <a16:creationId xmlns:a16="http://schemas.microsoft.com/office/drawing/2014/main" id="{ED221E5D-D513-4FCC-D0EB-47A4E723698C}"/>
              </a:ext>
            </a:extLst>
          </p:cNvPr>
          <p:cNvSpPr/>
          <p:nvPr/>
        </p:nvSpPr>
        <p:spPr>
          <a:xfrm rot="16200000">
            <a:off x="15587892"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sp>
        <p:nvSpPr>
          <p:cNvPr id="6" name="ZoneTexte 5">
            <a:extLst>
              <a:ext uri="{FF2B5EF4-FFF2-40B4-BE49-F238E27FC236}">
                <a16:creationId xmlns:a16="http://schemas.microsoft.com/office/drawing/2014/main" id="{C9751626-391F-2956-170B-020AE158B3F2}"/>
              </a:ext>
            </a:extLst>
          </p:cNvPr>
          <p:cNvSpPr txBox="1"/>
          <p:nvPr/>
        </p:nvSpPr>
        <p:spPr>
          <a:xfrm>
            <a:off x="284178" y="864222"/>
            <a:ext cx="6135672" cy="461665"/>
          </a:xfrm>
          <a:prstGeom prst="rect">
            <a:avLst/>
          </a:prstGeom>
          <a:noFill/>
        </p:spPr>
        <p:txBody>
          <a:bodyPr wrap="square">
            <a:spAutoFit/>
          </a:bodyPr>
          <a:lstStyle/>
          <a:p>
            <a:r>
              <a:rPr lang="en-GB" sz="2400" b="1" dirty="0" err="1">
                <a:solidFill>
                  <a:schemeClr val="accent3">
                    <a:lumMod val="50000"/>
                  </a:schemeClr>
                </a:solidFill>
                <a:latin typeface="Fira Sans Medium Bold"/>
              </a:rPr>
              <a:t>Approche</a:t>
            </a:r>
            <a:r>
              <a:rPr lang="en-GB" sz="2400" b="1" dirty="0">
                <a:solidFill>
                  <a:schemeClr val="accent3">
                    <a:lumMod val="50000"/>
                  </a:schemeClr>
                </a:solidFill>
                <a:latin typeface="Fira Sans Medium Bold"/>
              </a:rPr>
              <a:t> Classique de </a:t>
            </a:r>
            <a:r>
              <a:rPr lang="en-GB" sz="2400" b="1" dirty="0" err="1">
                <a:solidFill>
                  <a:schemeClr val="accent3">
                    <a:lumMod val="50000"/>
                  </a:schemeClr>
                </a:solidFill>
                <a:latin typeface="Fira Sans Medium Bold"/>
              </a:rPr>
              <a:t>XGboost</a:t>
            </a:r>
            <a:endParaRPr lang="fr-FR" sz="2400" dirty="0"/>
          </a:p>
        </p:txBody>
      </p:sp>
      <p:sp>
        <p:nvSpPr>
          <p:cNvPr id="21" name="ZoneTexte 16">
            <a:extLst>
              <a:ext uri="{FF2B5EF4-FFF2-40B4-BE49-F238E27FC236}">
                <a16:creationId xmlns:a16="http://schemas.microsoft.com/office/drawing/2014/main" id="{26F062B8-9943-A445-255B-1EF57363272F}"/>
              </a:ext>
            </a:extLst>
          </p:cNvPr>
          <p:cNvSpPr txBox="1"/>
          <p:nvPr/>
        </p:nvSpPr>
        <p:spPr>
          <a:xfrm>
            <a:off x="5606015" y="1713257"/>
            <a:ext cx="8024260" cy="430887"/>
          </a:xfrm>
          <a:prstGeom prst="rect">
            <a:avLst/>
          </a:prstGeom>
          <a:noFill/>
        </p:spPr>
        <p:txBody>
          <a:bodyPr wrap="square" rtlCol="0">
            <a:spAutoFit/>
          </a:bodyPr>
          <a:lstStyle/>
          <a:p>
            <a:r>
              <a:rPr lang="en-GB" sz="2200" b="1" dirty="0">
                <a:solidFill>
                  <a:schemeClr val="accent2">
                    <a:lumMod val="75000"/>
                  </a:schemeClr>
                </a:solidFill>
              </a:rPr>
              <a:t>Importance des variables </a:t>
            </a:r>
            <a:r>
              <a:rPr lang="en-GB" sz="2200" b="1" dirty="0" err="1">
                <a:solidFill>
                  <a:schemeClr val="accent2">
                    <a:lumMod val="75000"/>
                  </a:schemeClr>
                </a:solidFill>
              </a:rPr>
              <a:t>explicatives</a:t>
            </a:r>
            <a:r>
              <a:rPr lang="en-GB" sz="2200" b="1" dirty="0">
                <a:solidFill>
                  <a:schemeClr val="accent2">
                    <a:lumMod val="75000"/>
                  </a:schemeClr>
                </a:solidFill>
              </a:rPr>
              <a:t> </a:t>
            </a:r>
            <a:r>
              <a:rPr lang="en-GB" sz="2200" b="1" dirty="0" err="1">
                <a:solidFill>
                  <a:schemeClr val="accent2">
                    <a:lumMod val="75000"/>
                  </a:schemeClr>
                </a:solidFill>
              </a:rPr>
              <a:t>selon</a:t>
            </a:r>
            <a:r>
              <a:rPr lang="en-GB" sz="2200" b="1" dirty="0">
                <a:solidFill>
                  <a:schemeClr val="accent2">
                    <a:lumMod val="75000"/>
                  </a:schemeClr>
                </a:solidFill>
              </a:rPr>
              <a:t> la </a:t>
            </a:r>
            <a:r>
              <a:rPr lang="en-GB" sz="2200" b="1" dirty="0" err="1">
                <a:solidFill>
                  <a:schemeClr val="accent2">
                    <a:lumMod val="75000"/>
                  </a:schemeClr>
                </a:solidFill>
              </a:rPr>
              <a:t>métrique</a:t>
            </a:r>
            <a:r>
              <a:rPr lang="en-GB" sz="2200" b="1" dirty="0">
                <a:solidFill>
                  <a:schemeClr val="accent2">
                    <a:lumMod val="75000"/>
                  </a:schemeClr>
                </a:solidFill>
              </a:rPr>
              <a:t> “Cover”</a:t>
            </a:r>
            <a:endParaRPr lang="fr-FR" sz="2200" b="1" dirty="0">
              <a:solidFill>
                <a:schemeClr val="accent2">
                  <a:lumMod val="75000"/>
                </a:schemeClr>
              </a:solidFill>
            </a:endParaRPr>
          </a:p>
        </p:txBody>
      </p:sp>
      <p:sp>
        <p:nvSpPr>
          <p:cNvPr id="26" name="ZoneTexte 25">
            <a:extLst>
              <a:ext uri="{FF2B5EF4-FFF2-40B4-BE49-F238E27FC236}">
                <a16:creationId xmlns:a16="http://schemas.microsoft.com/office/drawing/2014/main" id="{E4DB7F3D-3574-B4C9-793F-E490FD8EEE4B}"/>
              </a:ext>
            </a:extLst>
          </p:cNvPr>
          <p:cNvSpPr txBox="1"/>
          <p:nvPr/>
        </p:nvSpPr>
        <p:spPr>
          <a:xfrm>
            <a:off x="3169023" y="7436263"/>
            <a:ext cx="14947527" cy="907684"/>
          </a:xfrm>
          <a:prstGeom prst="rect">
            <a:avLst/>
          </a:prstGeom>
          <a:noFill/>
        </p:spPr>
        <p:txBody>
          <a:bodyPr wrap="square" rtlCol="0">
            <a:spAutoFit/>
          </a:bodyPr>
          <a:lstStyle/>
          <a:p>
            <a:pPr>
              <a:lnSpc>
                <a:spcPct val="115000"/>
              </a:lnSpc>
              <a:spcAft>
                <a:spcPts val="1000"/>
              </a:spcAft>
            </a:pPr>
            <a:r>
              <a:rPr lang="fr-FR" sz="2000" b="1" dirty="0">
                <a:effectLst/>
                <a:latin typeface="Calibri" panose="020F0502020204030204" pitchFamily="34" charset="0"/>
                <a:ea typeface="Calibri" panose="020F0502020204030204" pitchFamily="34" charset="0"/>
                <a:cs typeface="Arial" panose="020B0604020202020204" pitchFamily="34" charset="0"/>
              </a:rPr>
              <a:t>Source :</a:t>
            </a:r>
            <a:r>
              <a:rPr lang="fr-FR" sz="2000" dirty="0">
                <a:effectLst/>
                <a:latin typeface="Calibri" panose="020F0502020204030204" pitchFamily="34" charset="0"/>
                <a:ea typeface="Calibri" panose="020F0502020204030204" pitchFamily="34" charset="0"/>
                <a:cs typeface="Arial" panose="020B0604020202020204" pitchFamily="34" charset="0"/>
              </a:rPr>
              <a:t> Les auteurs, selon les données </a:t>
            </a:r>
            <a:r>
              <a:rPr lang="fr-FR" sz="2000" dirty="0" err="1">
                <a:effectLst/>
                <a:latin typeface="Calibri" panose="020F0502020204030204" pitchFamily="34" charset="0"/>
                <a:ea typeface="Calibri" panose="020F0502020204030204" pitchFamily="34" charset="0"/>
                <a:cs typeface="Arial" panose="020B0604020202020204" pitchFamily="34" charset="0"/>
              </a:rPr>
              <a:t>CARéDIAB</a:t>
            </a:r>
            <a:r>
              <a:rPr lang="fr-FR" sz="2000" dirty="0">
                <a:effectLst/>
                <a:latin typeface="Calibri" panose="020F0502020204030204" pitchFamily="34" charset="0"/>
                <a:ea typeface="Calibri" panose="020F0502020204030204" pitchFamily="34" charset="0"/>
                <a:cs typeface="Arial" panose="020B0604020202020204" pitchFamily="34" charset="0"/>
              </a:rPr>
              <a:t>. </a:t>
            </a:r>
            <a:r>
              <a:rPr lang="fr-FR" sz="2000" b="1" dirty="0">
                <a:effectLst/>
                <a:latin typeface="Calibri" panose="020F0502020204030204" pitchFamily="34" charset="0"/>
                <a:ea typeface="Calibri" panose="020F0502020204030204" pitchFamily="34" charset="0"/>
                <a:cs typeface="Arial" panose="020B0604020202020204" pitchFamily="34" charset="0"/>
              </a:rPr>
              <a:t>Cohorte : </a:t>
            </a:r>
            <a:r>
              <a:rPr lang="fr-FR" sz="2000" dirty="0">
                <a:effectLst/>
                <a:latin typeface="Calibri" panose="020F0502020204030204" pitchFamily="34" charset="0"/>
                <a:ea typeface="Calibri" panose="020F0502020204030204" pitchFamily="34" charset="0"/>
                <a:cs typeface="Arial" panose="020B0604020202020204" pitchFamily="34" charset="0"/>
              </a:rPr>
              <a:t>174 patients atteints de diabète de type 1 constituant l’échantillon de test.</a:t>
            </a:r>
          </a:p>
          <a:p>
            <a:pPr>
              <a:lnSpc>
                <a:spcPct val="115000"/>
              </a:lnSpc>
              <a:spcAft>
                <a:spcPts val="1000"/>
              </a:spcAft>
            </a:pP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7" name="ZoneTexte 26">
            <a:extLst>
              <a:ext uri="{FF2B5EF4-FFF2-40B4-BE49-F238E27FC236}">
                <a16:creationId xmlns:a16="http://schemas.microsoft.com/office/drawing/2014/main" id="{A54759DB-4508-2A51-4EE5-E5D5976841C2}"/>
              </a:ext>
            </a:extLst>
          </p:cNvPr>
          <p:cNvSpPr txBox="1"/>
          <p:nvPr/>
        </p:nvSpPr>
        <p:spPr>
          <a:xfrm>
            <a:off x="3144329" y="7732161"/>
            <a:ext cx="13112678" cy="400110"/>
          </a:xfrm>
          <a:prstGeom prst="rect">
            <a:avLst/>
          </a:prstGeom>
          <a:noFill/>
        </p:spPr>
        <p:txBody>
          <a:bodyPr wrap="square" rtlCol="0">
            <a:spAutoFit/>
          </a:bodyPr>
          <a:lstStyle/>
          <a:p>
            <a:r>
              <a:rPr lang="en-GB" sz="2000" b="1" dirty="0"/>
              <a:t>Lecture</a:t>
            </a:r>
            <a:r>
              <a:rPr lang="en-GB" sz="2000" dirty="0"/>
              <a:t>: </a:t>
            </a:r>
            <a:r>
              <a:rPr lang="fr-FR" sz="2000" dirty="0">
                <a:effectLst/>
                <a:latin typeface="Calibri" panose="020F0502020204030204" pitchFamily="34" charset="0"/>
                <a:ea typeface="Calibri" panose="020F0502020204030204" pitchFamily="34" charset="0"/>
                <a:cs typeface="Arial" panose="020B0604020202020204" pitchFamily="34" charset="0"/>
              </a:rPr>
              <a:t>La durée du diabète porte le plus d’information conduisant aux prédictions de la survenue de la rétinopathie.</a:t>
            </a:r>
            <a:endParaRPr lang="fr-FR" sz="2000" dirty="0"/>
          </a:p>
        </p:txBody>
      </p:sp>
      <p:sp>
        <p:nvSpPr>
          <p:cNvPr id="30" name="ZoneTexte 29">
            <a:extLst>
              <a:ext uri="{FF2B5EF4-FFF2-40B4-BE49-F238E27FC236}">
                <a16:creationId xmlns:a16="http://schemas.microsoft.com/office/drawing/2014/main" id="{A91C8EC0-43E3-49B0-D24D-B1F762C3B4B6}"/>
              </a:ext>
            </a:extLst>
          </p:cNvPr>
          <p:cNvSpPr txBox="1"/>
          <p:nvPr/>
        </p:nvSpPr>
        <p:spPr>
          <a:xfrm>
            <a:off x="3575755" y="8656313"/>
            <a:ext cx="3929946" cy="461665"/>
          </a:xfrm>
          <a:prstGeom prst="rect">
            <a:avLst/>
          </a:prstGeom>
          <a:noFill/>
        </p:spPr>
        <p:txBody>
          <a:bodyPr wrap="square" rtlCol="0">
            <a:spAutoFit/>
          </a:bodyPr>
          <a:lstStyle/>
          <a:p>
            <a:r>
              <a:rPr lang="en-GB" sz="2400" b="1" dirty="0" err="1">
                <a:solidFill>
                  <a:srgbClr val="FF0000"/>
                </a:solidFill>
              </a:rPr>
              <a:t>Facteurs</a:t>
            </a:r>
            <a:r>
              <a:rPr lang="en-GB" sz="2400" b="1" dirty="0">
                <a:solidFill>
                  <a:srgbClr val="FF0000"/>
                </a:solidFill>
              </a:rPr>
              <a:t> de </a:t>
            </a:r>
            <a:r>
              <a:rPr lang="en-GB" sz="2400" b="1" dirty="0" err="1">
                <a:solidFill>
                  <a:srgbClr val="FF0000"/>
                </a:solidFill>
              </a:rPr>
              <a:t>risque</a:t>
            </a:r>
            <a:r>
              <a:rPr lang="en-GB" sz="2400" b="1" dirty="0">
                <a:solidFill>
                  <a:srgbClr val="FF0000"/>
                </a:solidFill>
              </a:rPr>
              <a:t> </a:t>
            </a:r>
            <a:r>
              <a:rPr lang="en-GB" sz="2400" b="1" dirty="0" err="1">
                <a:solidFill>
                  <a:srgbClr val="FF0000"/>
                </a:solidFill>
              </a:rPr>
              <a:t>majeurs</a:t>
            </a:r>
            <a:r>
              <a:rPr lang="en-GB" sz="2400" b="1" dirty="0">
                <a:solidFill>
                  <a:srgbClr val="FF0000"/>
                </a:solidFill>
              </a:rPr>
              <a:t> :</a:t>
            </a:r>
            <a:endParaRPr lang="fr-FR" sz="2400" dirty="0"/>
          </a:p>
        </p:txBody>
      </p:sp>
      <p:sp>
        <p:nvSpPr>
          <p:cNvPr id="31" name="ZoneTexte 30">
            <a:extLst>
              <a:ext uri="{FF2B5EF4-FFF2-40B4-BE49-F238E27FC236}">
                <a16:creationId xmlns:a16="http://schemas.microsoft.com/office/drawing/2014/main" id="{3BC327BD-3C11-89E1-F92A-7BB5E36EA419}"/>
              </a:ext>
            </a:extLst>
          </p:cNvPr>
          <p:cNvSpPr txBox="1"/>
          <p:nvPr/>
        </p:nvSpPr>
        <p:spPr>
          <a:xfrm>
            <a:off x="7612086" y="8701848"/>
            <a:ext cx="7246913" cy="830997"/>
          </a:xfrm>
          <a:prstGeom prst="rect">
            <a:avLst/>
          </a:prstGeom>
          <a:noFill/>
        </p:spPr>
        <p:txBody>
          <a:bodyPr wrap="square" rtlCol="0">
            <a:spAutoFit/>
          </a:bodyPr>
          <a:lstStyle/>
          <a:p>
            <a:r>
              <a:rPr lang="en-GB" sz="2400" dirty="0"/>
              <a:t>La durée du </a:t>
            </a:r>
            <a:r>
              <a:rPr lang="en-GB" sz="2400" dirty="0" err="1"/>
              <a:t>diabète</a:t>
            </a:r>
            <a:r>
              <a:rPr lang="en-GB" sz="2400" dirty="0"/>
              <a:t>, les augmentations </a:t>
            </a:r>
            <a:r>
              <a:rPr lang="en-GB" sz="2400" dirty="0" err="1"/>
              <a:t>relativement</a:t>
            </a:r>
            <a:r>
              <a:rPr lang="en-GB" sz="2400" dirty="0"/>
              <a:t> </a:t>
            </a:r>
            <a:r>
              <a:rPr lang="en-GB" sz="2400" dirty="0" err="1"/>
              <a:t>importantes</a:t>
            </a:r>
            <a:r>
              <a:rPr lang="en-GB" sz="2400" dirty="0"/>
              <a:t> du </a:t>
            </a:r>
            <a:r>
              <a:rPr lang="en-GB" sz="2400" dirty="0" err="1"/>
              <a:t>taux</a:t>
            </a:r>
            <a:r>
              <a:rPr lang="en-GB" sz="2400" dirty="0"/>
              <a:t> d’HbA1c et </a:t>
            </a:r>
            <a:r>
              <a:rPr lang="en-GB" sz="2400" dirty="0" err="1"/>
              <a:t>sa</a:t>
            </a:r>
            <a:r>
              <a:rPr lang="en-GB" sz="2400" dirty="0"/>
              <a:t> </a:t>
            </a:r>
            <a:r>
              <a:rPr lang="en-GB" sz="2400" dirty="0" err="1"/>
              <a:t>variabilité</a:t>
            </a:r>
            <a:endParaRPr lang="fr-FR" sz="2400" dirty="0"/>
          </a:p>
        </p:txBody>
      </p:sp>
      <p:cxnSp>
        <p:nvCxnSpPr>
          <p:cNvPr id="60" name="Connecteur droit 59">
            <a:extLst>
              <a:ext uri="{FF2B5EF4-FFF2-40B4-BE49-F238E27FC236}">
                <a16:creationId xmlns:a16="http://schemas.microsoft.com/office/drawing/2014/main" id="{13C9AAEC-A625-E91E-4610-FDB73DF573EF}"/>
              </a:ext>
            </a:extLst>
          </p:cNvPr>
          <p:cNvCxnSpPr>
            <a:cxnSpLocks/>
          </p:cNvCxnSpPr>
          <p:nvPr/>
        </p:nvCxnSpPr>
        <p:spPr>
          <a:xfrm>
            <a:off x="95250" y="9904394"/>
            <a:ext cx="10395805" cy="38100"/>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66C77B0-2EFC-C722-14E3-987AC646E8BC}"/>
              </a:ext>
            </a:extLst>
          </p:cNvPr>
          <p:cNvSpPr txBox="1"/>
          <p:nvPr/>
        </p:nvSpPr>
        <p:spPr>
          <a:xfrm>
            <a:off x="10112152" y="7033706"/>
            <a:ext cx="3742566" cy="400110"/>
          </a:xfrm>
          <a:prstGeom prst="rect">
            <a:avLst/>
          </a:prstGeom>
          <a:solidFill>
            <a:schemeClr val="bg1"/>
          </a:solidFill>
        </p:spPr>
        <p:txBody>
          <a:bodyPr wrap="square" rtlCol="0">
            <a:spAutoFit/>
          </a:bodyPr>
          <a:lstStyle/>
          <a:p>
            <a:pPr algn="ctr"/>
            <a:r>
              <a:rPr lang="en-GB" sz="2000" dirty="0">
                <a:solidFill>
                  <a:schemeClr val="tx1">
                    <a:lumMod val="65000"/>
                    <a:lumOff val="35000"/>
                  </a:schemeClr>
                </a:solidFill>
              </a:rPr>
              <a:t>Score </a:t>
            </a:r>
            <a:r>
              <a:rPr lang="en-GB" sz="2000" dirty="0" err="1">
                <a:solidFill>
                  <a:schemeClr val="tx1">
                    <a:lumMod val="65000"/>
                    <a:lumOff val="35000"/>
                  </a:schemeClr>
                </a:solidFill>
              </a:rPr>
              <a:t>d’importance</a:t>
            </a:r>
            <a:endParaRPr lang="fr-FR" sz="2000" dirty="0">
              <a:solidFill>
                <a:schemeClr val="tx1">
                  <a:lumMod val="65000"/>
                  <a:lumOff val="35000"/>
                </a:schemeClr>
              </a:solidFill>
            </a:endParaRPr>
          </a:p>
        </p:txBody>
      </p:sp>
      <p:sp>
        <p:nvSpPr>
          <p:cNvPr id="3" name="Rectangle 2">
            <a:extLst>
              <a:ext uri="{FF2B5EF4-FFF2-40B4-BE49-F238E27FC236}">
                <a16:creationId xmlns:a16="http://schemas.microsoft.com/office/drawing/2014/main" id="{DD566FBD-777D-7A8B-A8E1-06F5CF073633}"/>
              </a:ext>
            </a:extLst>
          </p:cNvPr>
          <p:cNvSpPr/>
          <p:nvPr/>
        </p:nvSpPr>
        <p:spPr>
          <a:xfrm>
            <a:off x="9109277" y="2185507"/>
            <a:ext cx="4178461" cy="24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48A40704-BA9B-9B41-12F1-C0D33DFADC96}"/>
              </a:ext>
            </a:extLst>
          </p:cNvPr>
          <p:cNvSpPr txBox="1"/>
          <p:nvPr/>
        </p:nvSpPr>
        <p:spPr>
          <a:xfrm rot="16200000">
            <a:off x="2187446" y="4758695"/>
            <a:ext cx="3742566" cy="400110"/>
          </a:xfrm>
          <a:prstGeom prst="rect">
            <a:avLst/>
          </a:prstGeom>
          <a:solidFill>
            <a:schemeClr val="bg1"/>
          </a:solidFill>
        </p:spPr>
        <p:txBody>
          <a:bodyPr wrap="square" rtlCol="0">
            <a:spAutoFit/>
          </a:bodyPr>
          <a:lstStyle/>
          <a:p>
            <a:pPr algn="ctr"/>
            <a:r>
              <a:rPr lang="en-GB" sz="2000" dirty="0">
                <a:solidFill>
                  <a:schemeClr val="tx1">
                    <a:lumMod val="65000"/>
                    <a:lumOff val="35000"/>
                  </a:schemeClr>
                </a:solidFill>
                <a:latin typeface="Calibri" panose="020F0502020204030204" pitchFamily="34" charset="0"/>
                <a:cs typeface="Calibri" panose="020F0502020204030204" pitchFamily="34" charset="0"/>
              </a:rPr>
              <a:t>Variables </a:t>
            </a:r>
            <a:r>
              <a:rPr lang="en-GB" sz="2000" dirty="0" err="1">
                <a:solidFill>
                  <a:schemeClr val="tx1">
                    <a:lumMod val="65000"/>
                    <a:lumOff val="35000"/>
                  </a:schemeClr>
                </a:solidFill>
                <a:latin typeface="Calibri" panose="020F0502020204030204" pitchFamily="34" charset="0"/>
                <a:cs typeface="Calibri" panose="020F0502020204030204" pitchFamily="34" charset="0"/>
              </a:rPr>
              <a:t>explicatives</a:t>
            </a:r>
            <a:endParaRPr lang="fr-FR" sz="2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AA6BBA5D-786B-D165-8286-DDA693065890}"/>
              </a:ext>
            </a:extLst>
          </p:cNvPr>
          <p:cNvSpPr txBox="1"/>
          <p:nvPr/>
        </p:nvSpPr>
        <p:spPr>
          <a:xfrm>
            <a:off x="114298" y="9923444"/>
            <a:ext cx="12796175"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HbA1c: </a:t>
            </a:r>
            <a:r>
              <a:rPr lang="en-GB" sz="2000" dirty="0" err="1">
                <a:latin typeface="Calibri" panose="020F0502020204030204" pitchFamily="34" charset="0"/>
                <a:cs typeface="Calibri" panose="020F0502020204030204" pitchFamily="34" charset="0"/>
              </a:rPr>
              <a:t>Taux</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d’Hémoglobine</a:t>
            </a:r>
            <a:r>
              <a:rPr lang="en-GB" sz="2000" dirty="0">
                <a:latin typeface="Calibri" panose="020F0502020204030204" pitchFamily="34" charset="0"/>
                <a:cs typeface="Calibri" panose="020F0502020204030204" pitchFamily="34" charset="0"/>
              </a:rPr>
              <a:t> </a:t>
            </a:r>
            <a:r>
              <a:rPr lang="en-GB" sz="2000" dirty="0" err="1">
                <a:latin typeface="Calibri" panose="020F0502020204030204" pitchFamily="34" charset="0"/>
                <a:cs typeface="Calibri" panose="020F0502020204030204" pitchFamily="34" charset="0"/>
              </a:rPr>
              <a:t>glyquée</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16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88DB7EA8-485F-B47D-071D-4C10F81AF006}"/>
              </a:ext>
            </a:extLst>
          </p:cNvPr>
          <p:cNvSpPr txBox="1"/>
          <p:nvPr/>
        </p:nvSpPr>
        <p:spPr>
          <a:xfrm>
            <a:off x="3169024" y="7569613"/>
            <a:ext cx="14783170" cy="907684"/>
          </a:xfrm>
          <a:prstGeom prst="rect">
            <a:avLst/>
          </a:prstGeom>
          <a:noFill/>
        </p:spPr>
        <p:txBody>
          <a:bodyPr wrap="square" rtlCol="0">
            <a:spAutoFit/>
          </a:bodyPr>
          <a:lstStyle/>
          <a:p>
            <a:pPr>
              <a:lnSpc>
                <a:spcPct val="115000"/>
              </a:lnSpc>
              <a:spcAft>
                <a:spcPts val="1000"/>
              </a:spcAft>
            </a:pPr>
            <a:r>
              <a:rPr lang="fr-FR" sz="2000" b="1" dirty="0">
                <a:effectLst/>
                <a:latin typeface="Calibri" panose="020F0502020204030204" pitchFamily="34" charset="0"/>
                <a:ea typeface="Calibri" panose="020F0502020204030204" pitchFamily="34" charset="0"/>
                <a:cs typeface="Arial" panose="020B0604020202020204" pitchFamily="34" charset="0"/>
              </a:rPr>
              <a:t>Source :</a:t>
            </a:r>
            <a:r>
              <a:rPr lang="fr-FR" sz="2000" dirty="0">
                <a:effectLst/>
                <a:latin typeface="Calibri" panose="020F0502020204030204" pitchFamily="34" charset="0"/>
                <a:ea typeface="Calibri" panose="020F0502020204030204" pitchFamily="34" charset="0"/>
                <a:cs typeface="Arial" panose="020B0604020202020204" pitchFamily="34" charset="0"/>
              </a:rPr>
              <a:t> Les auteurs, selon les données </a:t>
            </a:r>
            <a:r>
              <a:rPr lang="fr-FR" sz="2000" dirty="0" err="1">
                <a:effectLst/>
                <a:latin typeface="Calibri" panose="020F0502020204030204" pitchFamily="34" charset="0"/>
                <a:ea typeface="Calibri" panose="020F0502020204030204" pitchFamily="34" charset="0"/>
                <a:cs typeface="Arial" panose="020B0604020202020204" pitchFamily="34" charset="0"/>
              </a:rPr>
              <a:t>CARéDIAB</a:t>
            </a:r>
            <a:r>
              <a:rPr lang="fr-FR" sz="2000" dirty="0">
                <a:effectLst/>
                <a:latin typeface="Calibri" panose="020F0502020204030204" pitchFamily="34" charset="0"/>
                <a:ea typeface="Calibri" panose="020F0502020204030204" pitchFamily="34" charset="0"/>
                <a:cs typeface="Arial" panose="020B0604020202020204" pitchFamily="34" charset="0"/>
              </a:rPr>
              <a:t>. </a:t>
            </a:r>
            <a:r>
              <a:rPr lang="fr-FR" sz="2000" b="1" dirty="0">
                <a:effectLst/>
                <a:latin typeface="Calibri" panose="020F0502020204030204" pitchFamily="34" charset="0"/>
                <a:ea typeface="Calibri" panose="020F0502020204030204" pitchFamily="34" charset="0"/>
                <a:cs typeface="Arial" panose="020B0604020202020204" pitchFamily="34" charset="0"/>
              </a:rPr>
              <a:t>Cohorte : </a:t>
            </a:r>
            <a:r>
              <a:rPr lang="fr-FR" sz="2000" dirty="0">
                <a:effectLst/>
                <a:latin typeface="Calibri" panose="020F0502020204030204" pitchFamily="34" charset="0"/>
                <a:ea typeface="Calibri" panose="020F0502020204030204" pitchFamily="34" charset="0"/>
                <a:cs typeface="Arial" panose="020B0604020202020204" pitchFamily="34" charset="0"/>
              </a:rPr>
              <a:t>174 patients atteints de diabète de type 1 constituant l’échantillon de test.</a:t>
            </a:r>
          </a:p>
          <a:p>
            <a:pPr>
              <a:lnSpc>
                <a:spcPct val="115000"/>
              </a:lnSpc>
              <a:spcAft>
                <a:spcPts val="1000"/>
              </a:spcAft>
            </a:pP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3" name="Freeform 25">
            <a:extLst>
              <a:ext uri="{FF2B5EF4-FFF2-40B4-BE49-F238E27FC236}">
                <a16:creationId xmlns:a16="http://schemas.microsoft.com/office/drawing/2014/main" id="{B2849869-3AFF-5818-D606-FE71933803E6}"/>
              </a:ext>
            </a:extLst>
          </p:cNvPr>
          <p:cNvSpPr/>
          <p:nvPr/>
        </p:nvSpPr>
        <p:spPr>
          <a:xfrm rot="16200000">
            <a:off x="13452854"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schemeClr>
          </a:solidFill>
        </p:spPr>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reeform 25">
            <a:extLst>
              <a:ext uri="{FF2B5EF4-FFF2-40B4-BE49-F238E27FC236}">
                <a16:creationId xmlns:a16="http://schemas.microsoft.com/office/drawing/2014/main" id="{ED221E5D-D513-4FCC-D0EB-47A4E723698C}"/>
              </a:ext>
            </a:extLst>
          </p:cNvPr>
          <p:cNvSpPr/>
          <p:nvPr/>
        </p:nvSpPr>
        <p:spPr>
          <a:xfrm rot="16200000">
            <a:off x="15587892"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sp>
        <p:nvSpPr>
          <p:cNvPr id="21" name="ZoneTexte 16">
            <a:extLst>
              <a:ext uri="{FF2B5EF4-FFF2-40B4-BE49-F238E27FC236}">
                <a16:creationId xmlns:a16="http://schemas.microsoft.com/office/drawing/2014/main" id="{26F062B8-9943-A445-255B-1EF57363272F}"/>
              </a:ext>
            </a:extLst>
          </p:cNvPr>
          <p:cNvSpPr txBox="1"/>
          <p:nvPr/>
        </p:nvSpPr>
        <p:spPr>
          <a:xfrm>
            <a:off x="5606015" y="1713257"/>
            <a:ext cx="8024260" cy="430887"/>
          </a:xfrm>
          <a:prstGeom prst="rect">
            <a:avLst/>
          </a:prstGeom>
          <a:noFill/>
        </p:spPr>
        <p:txBody>
          <a:bodyPr wrap="square" rtlCol="0">
            <a:spAutoFit/>
          </a:bodyPr>
          <a:lstStyle/>
          <a:p>
            <a:r>
              <a:rPr lang="en-GB" sz="2200" b="1" dirty="0">
                <a:solidFill>
                  <a:schemeClr val="accent2">
                    <a:lumMod val="75000"/>
                  </a:schemeClr>
                </a:solidFill>
              </a:rPr>
              <a:t>Importance des variables </a:t>
            </a:r>
            <a:r>
              <a:rPr lang="en-GB" sz="2200" b="1" dirty="0" err="1">
                <a:solidFill>
                  <a:schemeClr val="accent2">
                    <a:lumMod val="75000"/>
                  </a:schemeClr>
                </a:solidFill>
              </a:rPr>
              <a:t>explicatives</a:t>
            </a:r>
            <a:r>
              <a:rPr lang="en-GB" sz="2200" b="1" dirty="0">
                <a:solidFill>
                  <a:schemeClr val="accent2">
                    <a:lumMod val="75000"/>
                  </a:schemeClr>
                </a:solidFill>
              </a:rPr>
              <a:t> </a:t>
            </a:r>
            <a:r>
              <a:rPr lang="en-GB" sz="2200" b="1" dirty="0" err="1">
                <a:solidFill>
                  <a:schemeClr val="accent2">
                    <a:lumMod val="75000"/>
                  </a:schemeClr>
                </a:solidFill>
              </a:rPr>
              <a:t>selon</a:t>
            </a:r>
            <a:r>
              <a:rPr lang="en-GB" sz="2200" b="1" dirty="0">
                <a:solidFill>
                  <a:schemeClr val="accent2">
                    <a:lumMod val="75000"/>
                  </a:schemeClr>
                </a:solidFill>
              </a:rPr>
              <a:t> </a:t>
            </a:r>
            <a:r>
              <a:rPr lang="en-GB" sz="2200" b="1" dirty="0" err="1">
                <a:solidFill>
                  <a:schemeClr val="accent2">
                    <a:lumMod val="75000"/>
                  </a:schemeClr>
                </a:solidFill>
              </a:rPr>
              <a:t>l’approche</a:t>
            </a:r>
            <a:r>
              <a:rPr lang="en-GB" sz="2200" b="1" dirty="0">
                <a:solidFill>
                  <a:schemeClr val="accent2">
                    <a:lumMod val="75000"/>
                  </a:schemeClr>
                </a:solidFill>
              </a:rPr>
              <a:t> SHAP</a:t>
            </a:r>
            <a:endParaRPr lang="fr-FR" sz="2200" b="1" dirty="0">
              <a:solidFill>
                <a:schemeClr val="accent2">
                  <a:lumMod val="75000"/>
                </a:schemeClr>
              </a:solidFill>
            </a:endParaRPr>
          </a:p>
        </p:txBody>
      </p:sp>
      <p:sp>
        <p:nvSpPr>
          <p:cNvPr id="27" name="ZoneTexte 26">
            <a:extLst>
              <a:ext uri="{FF2B5EF4-FFF2-40B4-BE49-F238E27FC236}">
                <a16:creationId xmlns:a16="http://schemas.microsoft.com/office/drawing/2014/main" id="{A54759DB-4508-2A51-4EE5-E5D5976841C2}"/>
              </a:ext>
            </a:extLst>
          </p:cNvPr>
          <p:cNvSpPr txBox="1"/>
          <p:nvPr/>
        </p:nvSpPr>
        <p:spPr>
          <a:xfrm>
            <a:off x="3144329" y="7865511"/>
            <a:ext cx="12180204" cy="707886"/>
          </a:xfrm>
          <a:prstGeom prst="rect">
            <a:avLst/>
          </a:prstGeom>
          <a:noFill/>
        </p:spPr>
        <p:txBody>
          <a:bodyPr wrap="square" rtlCol="0">
            <a:spAutoFit/>
          </a:bodyPr>
          <a:lstStyle/>
          <a:p>
            <a:r>
              <a:rPr lang="en-GB" sz="2000" b="1" dirty="0"/>
              <a:t>Lecture</a:t>
            </a:r>
            <a:r>
              <a:rPr lang="en-GB" sz="2000" dirty="0"/>
              <a:t>: Une </a:t>
            </a:r>
            <a:r>
              <a:rPr lang="fr-FR" sz="1800" dirty="0">
                <a:effectLst/>
                <a:latin typeface="Calibri" panose="020F0502020204030204" pitchFamily="34" charset="0"/>
                <a:ea typeface="Calibri" panose="020F0502020204030204" pitchFamily="34" charset="0"/>
                <a:cs typeface="Arial" panose="020B0604020202020204" pitchFamily="34" charset="0"/>
              </a:rPr>
              <a:t>durée de non suivi- courte réduit les chances de développer la complication.</a:t>
            </a:r>
          </a:p>
          <a:p>
            <a:endParaRPr lang="fr-FR" sz="2000" dirty="0"/>
          </a:p>
        </p:txBody>
      </p:sp>
      <p:sp>
        <p:nvSpPr>
          <p:cNvPr id="59" name="ZoneTexte 58">
            <a:extLst>
              <a:ext uri="{FF2B5EF4-FFF2-40B4-BE49-F238E27FC236}">
                <a16:creationId xmlns:a16="http://schemas.microsoft.com/office/drawing/2014/main" id="{3DF6ABE2-DE7F-6846-9E8C-4367FBD385B6}"/>
              </a:ext>
            </a:extLst>
          </p:cNvPr>
          <p:cNvSpPr txBox="1"/>
          <p:nvPr/>
        </p:nvSpPr>
        <p:spPr>
          <a:xfrm>
            <a:off x="114299" y="9923444"/>
            <a:ext cx="10764236" cy="400110"/>
          </a:xfrm>
          <a:prstGeom prst="rect">
            <a:avLst/>
          </a:prstGeom>
          <a:noFill/>
        </p:spPr>
        <p:txBody>
          <a:bodyPr wrap="square" rtlCol="0">
            <a:spAutoFit/>
          </a:bodyPr>
          <a:lstStyle/>
          <a:p>
            <a:r>
              <a:rPr lang="en-GB" sz="2000" dirty="0"/>
              <a:t>HbA1c: </a:t>
            </a:r>
            <a:r>
              <a:rPr lang="en-GB" sz="2000" dirty="0" err="1"/>
              <a:t>Taux</a:t>
            </a:r>
            <a:r>
              <a:rPr lang="en-GB" sz="2000" dirty="0"/>
              <a:t> </a:t>
            </a:r>
            <a:r>
              <a:rPr lang="en-GB" sz="2000" dirty="0" err="1"/>
              <a:t>d’Hémoglobine</a:t>
            </a:r>
            <a:r>
              <a:rPr lang="en-GB" sz="2000" dirty="0"/>
              <a:t> </a:t>
            </a:r>
            <a:r>
              <a:rPr lang="en-GB" sz="2000" dirty="0" err="1">
                <a:latin typeface="Calibri" panose="020F0502020204030204" pitchFamily="34" charset="0"/>
                <a:cs typeface="Calibri" panose="020F0502020204030204" pitchFamily="34" charset="0"/>
              </a:rPr>
              <a:t>glyquée</a:t>
            </a:r>
            <a:endParaRPr lang="fr-FR" sz="2000" dirty="0"/>
          </a:p>
        </p:txBody>
      </p:sp>
      <p:cxnSp>
        <p:nvCxnSpPr>
          <p:cNvPr id="60" name="Connecteur droit 59">
            <a:extLst>
              <a:ext uri="{FF2B5EF4-FFF2-40B4-BE49-F238E27FC236}">
                <a16:creationId xmlns:a16="http://schemas.microsoft.com/office/drawing/2014/main" id="{13C9AAEC-A625-E91E-4610-FDB73DF573EF}"/>
              </a:ext>
            </a:extLst>
          </p:cNvPr>
          <p:cNvCxnSpPr>
            <a:cxnSpLocks/>
          </p:cNvCxnSpPr>
          <p:nvPr/>
        </p:nvCxnSpPr>
        <p:spPr>
          <a:xfrm>
            <a:off x="95250" y="9904394"/>
            <a:ext cx="10395805" cy="38100"/>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D52F316-3534-3CD9-5E25-4E746C034280}"/>
              </a:ext>
            </a:extLst>
          </p:cNvPr>
          <p:cNvSpPr txBox="1"/>
          <p:nvPr/>
        </p:nvSpPr>
        <p:spPr>
          <a:xfrm>
            <a:off x="284178" y="223465"/>
            <a:ext cx="17668016" cy="646331"/>
          </a:xfrm>
          <a:prstGeom prst="rect">
            <a:avLst/>
          </a:prstGeom>
          <a:noFill/>
        </p:spPr>
        <p:txBody>
          <a:bodyPr wrap="square" lIns="91440" tIns="45720" rIns="91440" bIns="45720" rtlCol="0" anchor="t">
            <a:spAutoFit/>
          </a:bodyPr>
          <a:lstStyle>
            <a:defPPr>
              <a:defRPr lang="en-US"/>
            </a:defPPr>
            <a:lvl1pPr marL="342900" indent="-342900">
              <a:buFont typeface="Arial" panose="020B0604020202020204" pitchFamily="34" charset="0"/>
              <a:buChar char="•"/>
              <a:defRPr sz="2800">
                <a:solidFill>
                  <a:schemeClr val="accent3">
                    <a:lumMod val="50000"/>
                  </a:schemeClr>
                </a:solidFill>
              </a:defRPr>
            </a:lvl1pPr>
          </a:lstStyle>
          <a:p>
            <a:pPr marL="0" indent="0">
              <a:buNone/>
            </a:pPr>
            <a:r>
              <a:rPr lang="en-GB" sz="3600" b="1" dirty="0" err="1">
                <a:cs typeface="Calibri"/>
              </a:rPr>
              <a:t>Facteurs</a:t>
            </a:r>
            <a:r>
              <a:rPr lang="en-GB" sz="3600" b="1" dirty="0">
                <a:cs typeface="Calibri"/>
              </a:rPr>
              <a:t> de </a:t>
            </a:r>
            <a:r>
              <a:rPr lang="en-GB" sz="3600" b="1" dirty="0" err="1">
                <a:cs typeface="Calibri"/>
              </a:rPr>
              <a:t>risque</a:t>
            </a:r>
            <a:r>
              <a:rPr lang="en-GB" sz="3600" b="1" dirty="0">
                <a:cs typeface="Calibri"/>
              </a:rPr>
              <a:t> : Importance des variables </a:t>
            </a:r>
            <a:r>
              <a:rPr lang="en-GB" sz="3600" b="1" dirty="0" err="1">
                <a:cs typeface="Calibri"/>
              </a:rPr>
              <a:t>explicatives</a:t>
            </a:r>
            <a:r>
              <a:rPr lang="en-GB" sz="3600" b="1" dirty="0">
                <a:cs typeface="Calibri"/>
              </a:rPr>
              <a:t> </a:t>
            </a:r>
            <a:endParaRPr lang="fr-FR" sz="3600" b="1" dirty="0">
              <a:cs typeface="Calibri"/>
            </a:endParaRPr>
          </a:p>
        </p:txBody>
      </p:sp>
      <p:sp>
        <p:nvSpPr>
          <p:cNvPr id="7" name="ZoneTexte 6">
            <a:extLst>
              <a:ext uri="{FF2B5EF4-FFF2-40B4-BE49-F238E27FC236}">
                <a16:creationId xmlns:a16="http://schemas.microsoft.com/office/drawing/2014/main" id="{AD28F005-DCF5-98DC-3B75-38BB74145658}"/>
              </a:ext>
            </a:extLst>
          </p:cNvPr>
          <p:cNvSpPr txBox="1"/>
          <p:nvPr/>
        </p:nvSpPr>
        <p:spPr>
          <a:xfrm>
            <a:off x="284178" y="864222"/>
            <a:ext cx="7583472" cy="461665"/>
          </a:xfrm>
          <a:prstGeom prst="rect">
            <a:avLst/>
          </a:prstGeom>
          <a:noFill/>
        </p:spPr>
        <p:txBody>
          <a:bodyPr wrap="square">
            <a:spAutoFit/>
          </a:bodyPr>
          <a:lstStyle/>
          <a:p>
            <a:r>
              <a:rPr lang="en-GB" sz="2400" b="1" dirty="0" err="1">
                <a:solidFill>
                  <a:schemeClr val="accent3">
                    <a:lumMod val="50000"/>
                  </a:schemeClr>
                </a:solidFill>
                <a:latin typeface="Fira Sans Medium Bold"/>
              </a:rPr>
              <a:t>Approche</a:t>
            </a:r>
            <a:r>
              <a:rPr lang="en-GB" sz="2400" b="1" dirty="0">
                <a:solidFill>
                  <a:schemeClr val="accent3">
                    <a:lumMod val="50000"/>
                  </a:schemeClr>
                </a:solidFill>
                <a:latin typeface="Fira Sans Medium Bold"/>
              </a:rPr>
              <a:t> SHAP (</a:t>
            </a:r>
            <a:r>
              <a:rPr lang="fr-FR" sz="2400" b="1" dirty="0" err="1">
                <a:solidFill>
                  <a:schemeClr val="accent3">
                    <a:lumMod val="50000"/>
                  </a:schemeClr>
                </a:solidFill>
                <a:latin typeface="Fira Sans Medium Bold"/>
              </a:rPr>
              <a:t>SHapley</a:t>
            </a:r>
            <a:r>
              <a:rPr lang="fr-FR" sz="2400" b="1" dirty="0">
                <a:solidFill>
                  <a:schemeClr val="accent3">
                    <a:lumMod val="50000"/>
                  </a:schemeClr>
                </a:solidFill>
                <a:latin typeface="Fira Sans Medium Bold"/>
              </a:rPr>
              <a:t> Additive </a:t>
            </a:r>
            <a:r>
              <a:rPr lang="fr-FR" sz="2400" b="1" dirty="0" err="1">
                <a:solidFill>
                  <a:schemeClr val="accent3">
                    <a:lumMod val="50000"/>
                  </a:schemeClr>
                </a:solidFill>
                <a:latin typeface="Fira Sans Medium Bold"/>
              </a:rPr>
              <a:t>exPlanations</a:t>
            </a:r>
            <a:r>
              <a:rPr lang="en-GB" sz="2400" b="1" dirty="0">
                <a:solidFill>
                  <a:schemeClr val="accent3">
                    <a:lumMod val="50000"/>
                  </a:schemeClr>
                </a:solidFill>
                <a:latin typeface="Fira Sans Medium Bold"/>
              </a:rPr>
              <a:t>)</a:t>
            </a:r>
            <a:endParaRPr lang="fr-FR" sz="2400" b="1" dirty="0">
              <a:solidFill>
                <a:schemeClr val="accent3">
                  <a:lumMod val="50000"/>
                </a:schemeClr>
              </a:solidFill>
              <a:latin typeface="Fira Sans Medium Bold"/>
            </a:endParaRPr>
          </a:p>
        </p:txBody>
      </p:sp>
      <p:pic>
        <p:nvPicPr>
          <p:cNvPr id="8" name="Image 7">
            <a:extLst>
              <a:ext uri="{FF2B5EF4-FFF2-40B4-BE49-F238E27FC236}">
                <a16:creationId xmlns:a16="http://schemas.microsoft.com/office/drawing/2014/main" id="{33C8C813-423C-EC31-8EF5-B46E3EFDECA5}"/>
              </a:ext>
            </a:extLst>
          </p:cNvPr>
          <p:cNvPicPr>
            <a:picLocks noChangeAspect="1"/>
          </p:cNvPicPr>
          <p:nvPr/>
        </p:nvPicPr>
        <p:blipFill>
          <a:blip r:embed="rId3"/>
          <a:stretch>
            <a:fillRect/>
          </a:stretch>
        </p:blipFill>
        <p:spPr>
          <a:xfrm>
            <a:off x="4054882" y="2144144"/>
            <a:ext cx="10178236" cy="5423683"/>
          </a:xfrm>
          <a:prstGeom prst="rect">
            <a:avLst/>
          </a:prstGeom>
          <a:ln>
            <a:solidFill>
              <a:schemeClr val="bg1">
                <a:lumMod val="95000"/>
              </a:schemeClr>
            </a:solidFill>
          </a:ln>
        </p:spPr>
      </p:pic>
    </p:spTree>
    <p:extLst>
      <p:ext uri="{BB962C8B-B14F-4D97-AF65-F5344CB8AC3E}">
        <p14:creationId xmlns:p14="http://schemas.microsoft.com/office/powerpoint/2010/main" val="91060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719">
            <a:extLst>
              <a:ext uri="{FF2B5EF4-FFF2-40B4-BE49-F238E27FC236}">
                <a16:creationId xmlns:a16="http://schemas.microsoft.com/office/drawing/2014/main" id="{53B8B994-FFFB-C386-237D-A937BAA4A81F}"/>
              </a:ext>
            </a:extLst>
          </p:cNvPr>
          <p:cNvGrpSpPr/>
          <p:nvPr/>
        </p:nvGrpSpPr>
        <p:grpSpPr>
          <a:xfrm>
            <a:off x="3282173" y="7775141"/>
            <a:ext cx="12092979" cy="1967290"/>
            <a:chOff x="4176011" y="-1"/>
            <a:chExt cx="5023089" cy="1152962"/>
          </a:xfrm>
          <a:solidFill>
            <a:schemeClr val="accent2">
              <a:lumMod val="60000"/>
              <a:lumOff val="40000"/>
            </a:schemeClr>
          </a:solidFill>
        </p:grpSpPr>
        <p:sp>
          <p:nvSpPr>
            <p:cNvPr id="28" name="Shape 712">
              <a:extLst>
                <a:ext uri="{FF2B5EF4-FFF2-40B4-BE49-F238E27FC236}">
                  <a16:creationId xmlns:a16="http://schemas.microsoft.com/office/drawing/2014/main" id="{599D22FD-3095-36B4-48F8-13B1A84916AB}"/>
                </a:ext>
              </a:extLst>
            </p:cNvPr>
            <p:cNvSpPr/>
            <p:nvPr/>
          </p:nvSpPr>
          <p:spPr>
            <a:xfrm flipH="1">
              <a:off x="5007110" y="163457"/>
              <a:ext cx="4191990" cy="818352"/>
            </a:xfrm>
            <a:prstGeom prst="rect">
              <a:avLst/>
            </a:prstGeom>
            <a:grpFill/>
            <a:ln w="12700" cap="flat">
              <a:solidFill>
                <a:schemeClr val="bg1">
                  <a:lumMod val="65000"/>
                </a:schemeClr>
              </a:solidFill>
              <a:miter lim="400000"/>
            </a:ln>
            <a:effectLst/>
          </p:spPr>
          <p:txBody>
            <a:bodyPr wrap="square" lIns="45719" tIns="45719" rIns="45719" bIns="45719" numCol="1" anchor="ctr">
              <a:noAutofit/>
            </a:bodyPr>
            <a:lstStyle/>
            <a:p>
              <a:r>
                <a:rPr lang="fr-FR" altLang="fr-FR" sz="3600" dirty="0">
                  <a:latin typeface="Calibri" panose="020F0502020204030204" pitchFamily="34" charset="0"/>
                  <a:cs typeface="Calibri" panose="020F0502020204030204" pitchFamily="34" charset="0"/>
                </a:rPr>
                <a:t> </a:t>
              </a:r>
            </a:p>
            <a:p>
              <a:r>
                <a:rPr lang="fr-FR" sz="3600" b="1" dirty="0">
                  <a:solidFill>
                    <a:schemeClr val="bg1"/>
                  </a:solidFill>
                  <a:latin typeface="Calibri" panose="020F0502020204030204" pitchFamily="34" charset="0"/>
                  <a:cs typeface="Calibri" panose="020F0502020204030204" pitchFamily="34" charset="0"/>
                </a:rPr>
                <a:t>Conclusion</a:t>
              </a:r>
            </a:p>
            <a:p>
              <a:endParaRPr lang="fr-FR" altLang="fr-FR" sz="3600" b="1" dirty="0">
                <a:solidFill>
                  <a:schemeClr val="bg1"/>
                </a:solidFill>
                <a:latin typeface="Calibri" panose="020F0502020204030204" pitchFamily="34" charset="0"/>
                <a:cs typeface="Calibri" panose="020F0502020204030204" pitchFamily="34" charset="0"/>
              </a:endParaRPr>
            </a:p>
          </p:txBody>
        </p:sp>
        <p:grpSp>
          <p:nvGrpSpPr>
            <p:cNvPr id="29" name="Group 716">
              <a:extLst>
                <a:ext uri="{FF2B5EF4-FFF2-40B4-BE49-F238E27FC236}">
                  <a16:creationId xmlns:a16="http://schemas.microsoft.com/office/drawing/2014/main" id="{3AA88D5E-5B53-50E2-E1FB-F4E58753FB09}"/>
                </a:ext>
              </a:extLst>
            </p:cNvPr>
            <p:cNvGrpSpPr/>
            <p:nvPr/>
          </p:nvGrpSpPr>
          <p:grpSpPr>
            <a:xfrm>
              <a:off x="4176011" y="-1"/>
              <a:ext cx="820545" cy="1152962"/>
              <a:chOff x="-15974" y="0"/>
              <a:chExt cx="820541" cy="1152959"/>
            </a:xfrm>
            <a:grpFill/>
          </p:grpSpPr>
          <p:sp>
            <p:nvSpPr>
              <p:cNvPr id="30" name="Shape 713">
                <a:extLst>
                  <a:ext uri="{FF2B5EF4-FFF2-40B4-BE49-F238E27FC236}">
                    <a16:creationId xmlns:a16="http://schemas.microsoft.com/office/drawing/2014/main" id="{0508E121-9A82-DADD-56E9-82A4B360FF80}"/>
                  </a:ext>
                </a:extLst>
              </p:cNvPr>
              <p:cNvSpPr/>
              <p:nvPr/>
            </p:nvSpPr>
            <p:spPr>
              <a:xfrm flipH="1">
                <a:off x="-15974"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grpFill/>
              <a:ln w="15875" cap="flat">
                <a:solidFill>
                  <a:schemeClr val="bg1">
                    <a:lumMod val="65000"/>
                  </a:schemeClr>
                </a:solidFill>
                <a:miter lim="400000"/>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sp>
            <p:nvSpPr>
              <p:cNvPr id="31" name="Shape 714">
                <a:extLst>
                  <a:ext uri="{FF2B5EF4-FFF2-40B4-BE49-F238E27FC236}">
                    <a16:creationId xmlns:a16="http://schemas.microsoft.com/office/drawing/2014/main" id="{8A47A543-0232-37AB-66FD-F2037A3AD86E}"/>
                  </a:ext>
                </a:extLst>
              </p:cNvPr>
              <p:cNvSpPr/>
              <p:nvPr/>
            </p:nvSpPr>
            <p:spPr>
              <a:xfrm flipH="1">
                <a:off x="402283"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grpFill/>
              <a:ln w="12700" cap="flat">
                <a:solidFill>
                  <a:schemeClr val="bg1">
                    <a:lumMod val="65000"/>
                  </a:schemeClr>
                </a:solidFill>
                <a:miter lim="400000"/>
              </a:ln>
              <a:effectLst/>
            </p:spPr>
            <p:txBody>
              <a:bodyPr wrap="square" lIns="45719" tIns="45719" rIns="45719" bIns="45719" numCol="1" anchor="ctr">
                <a:noAutofit/>
              </a:bodyPr>
              <a:lstStyle/>
              <a:p>
                <a:pPr algn="ctr"/>
                <a:r>
                  <a:rPr lang="en-US" sz="3600" b="1" dirty="0">
                    <a:solidFill>
                      <a:srgbClr val="FFFFFF"/>
                    </a:solidFill>
                    <a:latin typeface="Calibri" panose="020F0502020204030204" pitchFamily="34" charset="0"/>
                    <a:ea typeface="Helvetica"/>
                    <a:cs typeface="Calibri" panose="020F0502020204030204" pitchFamily="34" charset="0"/>
                    <a:sym typeface="Helvetica"/>
                  </a:rPr>
                  <a:t>5</a:t>
                </a:r>
              </a:p>
            </p:txBody>
          </p:sp>
          <p:sp>
            <p:nvSpPr>
              <p:cNvPr id="32" name="Shape 715">
                <a:extLst>
                  <a:ext uri="{FF2B5EF4-FFF2-40B4-BE49-F238E27FC236}">
                    <a16:creationId xmlns:a16="http://schemas.microsoft.com/office/drawing/2014/main" id="{119FE1BB-DC93-E609-2BCC-26D37CB6B395}"/>
                  </a:ext>
                </a:extLst>
              </p:cNvPr>
              <p:cNvSpPr/>
              <p:nvPr/>
            </p:nvSpPr>
            <p:spPr>
              <a:xfrm flipH="1">
                <a:off x="-11998"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9525" cap="flat">
                <a:solidFill>
                  <a:schemeClr val="bg1">
                    <a:lumMod val="65000"/>
                  </a:schemeClr>
                </a:solidFill>
                <a:prstDash val="solid"/>
                <a:bevel/>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grpSp>
      </p:grpSp>
      <p:grpSp>
        <p:nvGrpSpPr>
          <p:cNvPr id="33" name="Group 719">
            <a:extLst>
              <a:ext uri="{FF2B5EF4-FFF2-40B4-BE49-F238E27FC236}">
                <a16:creationId xmlns:a16="http://schemas.microsoft.com/office/drawing/2014/main" id="{66FE870A-ED4B-FF29-FC38-91B24D6638F3}"/>
              </a:ext>
            </a:extLst>
          </p:cNvPr>
          <p:cNvGrpSpPr/>
          <p:nvPr/>
        </p:nvGrpSpPr>
        <p:grpSpPr>
          <a:xfrm>
            <a:off x="2912842" y="6312660"/>
            <a:ext cx="11624105" cy="1967287"/>
            <a:chOff x="-823431" y="-17320"/>
            <a:chExt cx="5015420" cy="1152960"/>
          </a:xfrm>
          <a:solidFill>
            <a:schemeClr val="accent6">
              <a:lumMod val="60000"/>
              <a:lumOff val="40000"/>
            </a:schemeClr>
          </a:solidFill>
        </p:grpSpPr>
        <p:sp>
          <p:nvSpPr>
            <p:cNvPr id="34" name="Shape 712">
              <a:extLst>
                <a:ext uri="{FF2B5EF4-FFF2-40B4-BE49-F238E27FC236}">
                  <a16:creationId xmlns:a16="http://schemas.microsoft.com/office/drawing/2014/main" id="{D91EF626-9554-5023-71B0-917BD2054F78}"/>
                </a:ext>
              </a:extLst>
            </p:cNvPr>
            <p:cNvSpPr/>
            <p:nvPr/>
          </p:nvSpPr>
          <p:spPr>
            <a:xfrm flipH="1">
              <a:off x="-1" y="150579"/>
              <a:ext cx="4191990" cy="818352"/>
            </a:xfrm>
            <a:prstGeom prst="rect">
              <a:avLst/>
            </a:prstGeom>
            <a:grpFill/>
            <a:ln w="12700" cap="flat">
              <a:solidFill>
                <a:schemeClr val="bg1">
                  <a:lumMod val="65000"/>
                </a:schemeClr>
              </a:solidFill>
              <a:miter lim="400000"/>
            </a:ln>
            <a:effectLst/>
          </p:spPr>
          <p:txBody>
            <a:bodyPr wrap="square" lIns="45719" tIns="45719" rIns="45719" bIns="45719" numCol="1" anchor="ctr">
              <a:noAutofit/>
            </a:bodyPr>
            <a:lstStyle/>
            <a:p>
              <a:r>
                <a:rPr lang="fr-FR" altLang="fr-FR" sz="3600" b="1" dirty="0">
                  <a:solidFill>
                    <a:schemeClr val="bg1"/>
                  </a:solidFill>
                  <a:latin typeface="Calibri" panose="020F0502020204030204" pitchFamily="34" charset="0"/>
                  <a:cs typeface="Calibri" panose="020F0502020204030204" pitchFamily="34" charset="0"/>
                </a:rPr>
                <a:t> Le 10 avril 2021: impact des mesures sanitaires</a:t>
              </a:r>
            </a:p>
          </p:txBody>
        </p:sp>
        <p:grpSp>
          <p:nvGrpSpPr>
            <p:cNvPr id="35" name="Group 716">
              <a:extLst>
                <a:ext uri="{FF2B5EF4-FFF2-40B4-BE49-F238E27FC236}">
                  <a16:creationId xmlns:a16="http://schemas.microsoft.com/office/drawing/2014/main" id="{FD556607-8BF7-E438-CDCE-283F4267E8E1}"/>
                </a:ext>
              </a:extLst>
            </p:cNvPr>
            <p:cNvGrpSpPr/>
            <p:nvPr/>
          </p:nvGrpSpPr>
          <p:grpSpPr>
            <a:xfrm>
              <a:off x="-823431" y="-17320"/>
              <a:ext cx="816124" cy="1152960"/>
              <a:chOff x="-5015391" y="-17319"/>
              <a:chExt cx="816120" cy="1152957"/>
            </a:xfrm>
            <a:grpFill/>
          </p:grpSpPr>
          <p:sp>
            <p:nvSpPr>
              <p:cNvPr id="36" name="Shape 713">
                <a:extLst>
                  <a:ext uri="{FF2B5EF4-FFF2-40B4-BE49-F238E27FC236}">
                    <a16:creationId xmlns:a16="http://schemas.microsoft.com/office/drawing/2014/main" id="{C37340A1-6F93-1529-1645-9288A4969EAB}"/>
                  </a:ext>
                </a:extLst>
              </p:cNvPr>
              <p:cNvSpPr/>
              <p:nvPr/>
            </p:nvSpPr>
            <p:spPr>
              <a:xfrm flipH="1">
                <a:off x="-5015389" y="149356"/>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grpFill/>
              <a:ln w="15875" cap="flat">
                <a:solidFill>
                  <a:schemeClr val="bg1">
                    <a:lumMod val="65000"/>
                  </a:schemeClr>
                </a:solidFill>
                <a:miter lim="400000"/>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sp>
            <p:nvSpPr>
              <p:cNvPr id="37" name="Shape 714">
                <a:extLst>
                  <a:ext uri="{FF2B5EF4-FFF2-40B4-BE49-F238E27FC236}">
                    <a16:creationId xmlns:a16="http://schemas.microsoft.com/office/drawing/2014/main" id="{666301DB-B4BE-C4F8-481F-0A7D866FFE13}"/>
                  </a:ext>
                </a:extLst>
              </p:cNvPr>
              <p:cNvSpPr/>
              <p:nvPr/>
            </p:nvSpPr>
            <p:spPr>
              <a:xfrm flipH="1">
                <a:off x="-4601555" y="149355"/>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grpFill/>
              <a:ln w="12700" cap="flat">
                <a:solidFill>
                  <a:schemeClr val="bg1">
                    <a:lumMod val="65000"/>
                  </a:schemeClr>
                </a:solidFill>
                <a:miter lim="400000"/>
              </a:ln>
              <a:effectLst/>
            </p:spPr>
            <p:txBody>
              <a:bodyPr wrap="square" lIns="45719" tIns="45719" rIns="45719" bIns="45719" numCol="1" anchor="ctr">
                <a:noAutofit/>
              </a:bodyPr>
              <a:lstStyle/>
              <a:p>
                <a:pPr algn="ctr"/>
                <a:r>
                  <a:rPr lang="en-US" sz="3600" b="1" dirty="0">
                    <a:solidFill>
                      <a:srgbClr val="FFFFFF"/>
                    </a:solidFill>
                    <a:latin typeface="Calibri" panose="020F0502020204030204" pitchFamily="34" charset="0"/>
                    <a:ea typeface="Helvetica"/>
                    <a:cs typeface="Calibri" panose="020F0502020204030204" pitchFamily="34" charset="0"/>
                    <a:sym typeface="Helvetica"/>
                  </a:rPr>
                  <a:t>4</a:t>
                </a:r>
              </a:p>
            </p:txBody>
          </p:sp>
          <p:sp>
            <p:nvSpPr>
              <p:cNvPr id="38" name="Shape 715">
                <a:extLst>
                  <a:ext uri="{FF2B5EF4-FFF2-40B4-BE49-F238E27FC236}">
                    <a16:creationId xmlns:a16="http://schemas.microsoft.com/office/drawing/2014/main" id="{197CAAF5-7D9F-6D8B-AC58-196D28846CCD}"/>
                  </a:ext>
                </a:extLst>
              </p:cNvPr>
              <p:cNvSpPr/>
              <p:nvPr/>
            </p:nvSpPr>
            <p:spPr>
              <a:xfrm flipH="1">
                <a:off x="-5015391" y="-17319"/>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9525" cap="flat">
                <a:solidFill>
                  <a:schemeClr val="bg1">
                    <a:lumMod val="65000"/>
                  </a:schemeClr>
                </a:solidFill>
                <a:prstDash val="solid"/>
                <a:bevel/>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grpSp>
      </p:grpSp>
      <p:grpSp>
        <p:nvGrpSpPr>
          <p:cNvPr id="10" name="Group 719">
            <a:extLst>
              <a:ext uri="{FF2B5EF4-FFF2-40B4-BE49-F238E27FC236}">
                <a16:creationId xmlns:a16="http://schemas.microsoft.com/office/drawing/2014/main" id="{F8567AD5-63A3-334F-15AC-06D88910E3EE}"/>
              </a:ext>
            </a:extLst>
          </p:cNvPr>
          <p:cNvGrpSpPr/>
          <p:nvPr/>
        </p:nvGrpSpPr>
        <p:grpSpPr>
          <a:xfrm>
            <a:off x="2674903" y="4642041"/>
            <a:ext cx="11057126" cy="1986339"/>
            <a:chOff x="-833446" y="5937"/>
            <a:chExt cx="5027105" cy="1164126"/>
          </a:xfrm>
          <a:solidFill>
            <a:schemeClr val="accent1">
              <a:lumMod val="60000"/>
              <a:lumOff val="40000"/>
            </a:schemeClr>
          </a:solidFill>
        </p:grpSpPr>
        <p:sp>
          <p:nvSpPr>
            <p:cNvPr id="22" name="Shape 712">
              <a:extLst>
                <a:ext uri="{FF2B5EF4-FFF2-40B4-BE49-F238E27FC236}">
                  <a16:creationId xmlns:a16="http://schemas.microsoft.com/office/drawing/2014/main" id="{B0A74F88-7974-210B-93DE-773B0DB07676}"/>
                </a:ext>
              </a:extLst>
            </p:cNvPr>
            <p:cNvSpPr/>
            <p:nvPr/>
          </p:nvSpPr>
          <p:spPr>
            <a:xfrm flipH="1">
              <a:off x="1669" y="166678"/>
              <a:ext cx="4191990" cy="818352"/>
            </a:xfrm>
            <a:prstGeom prst="rect">
              <a:avLst/>
            </a:prstGeom>
            <a:grpFill/>
            <a:ln w="12700" cap="flat">
              <a:solidFill>
                <a:schemeClr val="bg1">
                  <a:lumMod val="65000"/>
                </a:schemeClr>
              </a:solidFill>
              <a:miter lim="400000"/>
            </a:ln>
            <a:effectLst/>
          </p:spPr>
          <p:txBody>
            <a:bodyPr wrap="square" lIns="45719" tIns="45719" rIns="45719" bIns="45719" numCol="1" anchor="ctr">
              <a:noAutofit/>
            </a:bodyPr>
            <a:lstStyle/>
            <a:p>
              <a:endParaRPr lang="fr-FR" altLang="fr-FR" sz="3600" b="1" dirty="0">
                <a:solidFill>
                  <a:schemeClr val="bg1"/>
                </a:solidFill>
                <a:latin typeface="Calibri" panose="020F0502020204030204" pitchFamily="34" charset="0"/>
                <a:cs typeface="Calibri" panose="020F0502020204030204" pitchFamily="34" charset="0"/>
              </a:endParaRPr>
            </a:p>
            <a:p>
              <a:r>
                <a:rPr lang="en-GB" sz="3600" b="1" dirty="0">
                  <a:solidFill>
                    <a:schemeClr val="bg1"/>
                  </a:solidFill>
                  <a:latin typeface="Calibri" panose="020F0502020204030204" pitchFamily="34" charset="0"/>
                  <a:cs typeface="Calibri" panose="020F0502020204030204" pitchFamily="34" charset="0"/>
                </a:rPr>
                <a:t>Le 12 </a:t>
              </a:r>
              <a:r>
                <a:rPr lang="en-GB" sz="3600" b="1" dirty="0" err="1">
                  <a:solidFill>
                    <a:schemeClr val="bg1"/>
                  </a:solidFill>
                  <a:latin typeface="Calibri" panose="020F0502020204030204" pitchFamily="34" charset="0"/>
                  <a:cs typeface="Calibri" panose="020F0502020204030204" pitchFamily="34" charset="0"/>
                </a:rPr>
                <a:t>décembre</a:t>
              </a:r>
              <a:r>
                <a:rPr lang="en-GB" sz="3600" b="1" dirty="0">
                  <a:solidFill>
                    <a:schemeClr val="bg1"/>
                  </a:solidFill>
                  <a:latin typeface="Calibri" panose="020F0502020204030204" pitchFamily="34" charset="0"/>
                  <a:cs typeface="Calibri" panose="020F0502020204030204" pitchFamily="34" charset="0"/>
                </a:rPr>
                <a:t> 2021: impact de la vaccination et des </a:t>
              </a:r>
              <a:r>
                <a:rPr lang="en-GB" sz="3600" b="1" dirty="0" err="1">
                  <a:solidFill>
                    <a:schemeClr val="bg1"/>
                  </a:solidFill>
                  <a:latin typeface="Calibri" panose="020F0502020204030204" pitchFamily="34" charset="0"/>
                  <a:cs typeface="Calibri" panose="020F0502020204030204" pitchFamily="34" charset="0"/>
                </a:rPr>
                <a:t>caractéristiques</a:t>
              </a:r>
              <a:r>
                <a:rPr lang="en-GB" sz="3600" b="1" dirty="0">
                  <a:solidFill>
                    <a:schemeClr val="bg1"/>
                  </a:solidFill>
                  <a:latin typeface="Calibri" panose="020F0502020204030204" pitchFamily="34" charset="0"/>
                  <a:cs typeface="Calibri" panose="020F0502020204030204" pitchFamily="34" charset="0"/>
                </a:rPr>
                <a:t> </a:t>
              </a:r>
              <a:r>
                <a:rPr lang="en-GB" sz="3600" b="1" dirty="0" err="1">
                  <a:solidFill>
                    <a:schemeClr val="bg1"/>
                  </a:solidFill>
                  <a:latin typeface="Calibri" panose="020F0502020204030204" pitchFamily="34" charset="0"/>
                  <a:cs typeface="Calibri" panose="020F0502020204030204" pitchFamily="34" charset="0"/>
                </a:rPr>
                <a:t>démographiques</a:t>
              </a:r>
              <a:endParaRPr lang="fr-FR" sz="2800" b="1" dirty="0">
                <a:solidFill>
                  <a:schemeClr val="bg1"/>
                </a:solidFill>
                <a:latin typeface="Calibri" panose="020F0502020204030204" pitchFamily="34" charset="0"/>
                <a:cs typeface="Calibri" panose="020F0502020204030204" pitchFamily="34" charset="0"/>
              </a:endParaRPr>
            </a:p>
            <a:p>
              <a:endParaRPr lang="fr-FR" altLang="fr-FR" sz="3600" b="1" dirty="0">
                <a:solidFill>
                  <a:schemeClr val="bg1"/>
                </a:solidFill>
                <a:latin typeface="Calibri" panose="020F0502020204030204" pitchFamily="34" charset="0"/>
                <a:cs typeface="Calibri" panose="020F0502020204030204" pitchFamily="34" charset="0"/>
              </a:endParaRPr>
            </a:p>
          </p:txBody>
        </p:sp>
        <p:grpSp>
          <p:nvGrpSpPr>
            <p:cNvPr id="23" name="Group 716">
              <a:extLst>
                <a:ext uri="{FF2B5EF4-FFF2-40B4-BE49-F238E27FC236}">
                  <a16:creationId xmlns:a16="http://schemas.microsoft.com/office/drawing/2014/main" id="{2DFC1771-7C48-8E99-5980-7A2509D7EDFF}"/>
                </a:ext>
              </a:extLst>
            </p:cNvPr>
            <p:cNvGrpSpPr/>
            <p:nvPr/>
          </p:nvGrpSpPr>
          <p:grpSpPr>
            <a:xfrm>
              <a:off x="-833446" y="5937"/>
              <a:ext cx="829839" cy="1164126"/>
              <a:chOff x="-5025406" y="5938"/>
              <a:chExt cx="829835" cy="1164123"/>
            </a:xfrm>
            <a:grpFill/>
          </p:grpSpPr>
          <p:sp>
            <p:nvSpPr>
              <p:cNvPr id="24" name="Shape 713">
                <a:extLst>
                  <a:ext uri="{FF2B5EF4-FFF2-40B4-BE49-F238E27FC236}">
                    <a16:creationId xmlns:a16="http://schemas.microsoft.com/office/drawing/2014/main" id="{0532740F-1E8C-B56D-15EF-3D2CAC76575C}"/>
                  </a:ext>
                </a:extLst>
              </p:cNvPr>
              <p:cNvSpPr/>
              <p:nvPr/>
            </p:nvSpPr>
            <p:spPr>
              <a:xfrm flipH="1">
                <a:off x="-5005909" y="183779"/>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grpFill/>
              <a:ln w="15875" cap="flat">
                <a:solidFill>
                  <a:schemeClr val="bg1">
                    <a:lumMod val="65000"/>
                  </a:schemeClr>
                </a:solidFill>
                <a:miter lim="400000"/>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sp>
            <p:nvSpPr>
              <p:cNvPr id="25" name="Shape 714">
                <a:extLst>
                  <a:ext uri="{FF2B5EF4-FFF2-40B4-BE49-F238E27FC236}">
                    <a16:creationId xmlns:a16="http://schemas.microsoft.com/office/drawing/2014/main" id="{C33D7FE6-37D3-E559-17F5-B04BCAA584C0}"/>
                  </a:ext>
                </a:extLst>
              </p:cNvPr>
              <p:cNvSpPr/>
              <p:nvPr/>
            </p:nvSpPr>
            <p:spPr>
              <a:xfrm flipH="1">
                <a:off x="-4597855" y="172615"/>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grpFill/>
              <a:ln w="12700" cap="flat">
                <a:solidFill>
                  <a:schemeClr val="bg1">
                    <a:lumMod val="65000"/>
                  </a:schemeClr>
                </a:solidFill>
                <a:miter lim="400000"/>
              </a:ln>
              <a:effectLst/>
            </p:spPr>
            <p:txBody>
              <a:bodyPr wrap="square" lIns="45719" tIns="45719" rIns="45719" bIns="45719" numCol="1" anchor="ctr">
                <a:noAutofit/>
              </a:bodyPr>
              <a:lstStyle/>
              <a:p>
                <a:pPr algn="ctr"/>
                <a:r>
                  <a:rPr lang="en-US" sz="3600" b="1" dirty="0">
                    <a:solidFill>
                      <a:srgbClr val="FFFFFF"/>
                    </a:solidFill>
                    <a:latin typeface="Calibri" panose="020F0502020204030204" pitchFamily="34" charset="0"/>
                    <a:ea typeface="Helvetica"/>
                    <a:cs typeface="Calibri" panose="020F0502020204030204" pitchFamily="34" charset="0"/>
                    <a:sym typeface="Helvetica"/>
                  </a:rPr>
                  <a:t>3</a:t>
                </a:r>
              </a:p>
            </p:txBody>
          </p:sp>
          <p:sp>
            <p:nvSpPr>
              <p:cNvPr id="26" name="Shape 715">
                <a:extLst>
                  <a:ext uri="{FF2B5EF4-FFF2-40B4-BE49-F238E27FC236}">
                    <a16:creationId xmlns:a16="http://schemas.microsoft.com/office/drawing/2014/main" id="{772FF369-AA20-2ED8-DC95-DE56C7A72088}"/>
                  </a:ext>
                </a:extLst>
              </p:cNvPr>
              <p:cNvSpPr/>
              <p:nvPr/>
            </p:nvSpPr>
            <p:spPr>
              <a:xfrm flipH="1">
                <a:off x="-5025406" y="5938"/>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9525" cap="flat">
                <a:solidFill>
                  <a:schemeClr val="bg1">
                    <a:lumMod val="65000"/>
                  </a:schemeClr>
                </a:solidFill>
                <a:prstDash val="solid"/>
                <a:bevel/>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grpSp>
      </p:grpSp>
      <p:grpSp>
        <p:nvGrpSpPr>
          <p:cNvPr id="41" name="Group 719">
            <a:extLst>
              <a:ext uri="{FF2B5EF4-FFF2-40B4-BE49-F238E27FC236}">
                <a16:creationId xmlns:a16="http://schemas.microsoft.com/office/drawing/2014/main" id="{84AAD96C-E686-D35A-BBDA-C0CC7055F83F}"/>
              </a:ext>
            </a:extLst>
          </p:cNvPr>
          <p:cNvGrpSpPr/>
          <p:nvPr/>
        </p:nvGrpSpPr>
        <p:grpSpPr>
          <a:xfrm>
            <a:off x="2352422" y="3093377"/>
            <a:ext cx="10747758" cy="1967293"/>
            <a:chOff x="-835620" y="25775"/>
            <a:chExt cx="4993236" cy="1152963"/>
          </a:xfrm>
          <a:solidFill>
            <a:schemeClr val="accent1">
              <a:lumMod val="75000"/>
            </a:schemeClr>
          </a:solidFill>
        </p:grpSpPr>
        <p:sp>
          <p:nvSpPr>
            <p:cNvPr id="42" name="Shape 712">
              <a:extLst>
                <a:ext uri="{FF2B5EF4-FFF2-40B4-BE49-F238E27FC236}">
                  <a16:creationId xmlns:a16="http://schemas.microsoft.com/office/drawing/2014/main" id="{60207BE7-227A-1048-0BED-00BB6DF1FF60}"/>
                </a:ext>
              </a:extLst>
            </p:cNvPr>
            <p:cNvSpPr/>
            <p:nvPr/>
          </p:nvSpPr>
          <p:spPr>
            <a:xfrm flipH="1">
              <a:off x="-34374" y="192968"/>
              <a:ext cx="4191990" cy="818352"/>
            </a:xfrm>
            <a:prstGeom prst="rect">
              <a:avLst/>
            </a:prstGeom>
            <a:grpFill/>
            <a:ln w="12700" cap="flat">
              <a:solidFill>
                <a:schemeClr val="bg1">
                  <a:lumMod val="65000"/>
                </a:schemeClr>
              </a:solidFill>
              <a:miter lim="400000"/>
            </a:ln>
            <a:effectLst/>
          </p:spPr>
          <p:txBody>
            <a:bodyPr wrap="square" lIns="45719" tIns="45719" rIns="45719" bIns="45719" numCol="1" anchor="ctr">
              <a:noAutofit/>
            </a:bodyPr>
            <a:lstStyle/>
            <a:p>
              <a:r>
                <a:rPr lang="fr-FR" altLang="fr-FR" sz="3600" dirty="0">
                  <a:latin typeface="Calibri" panose="020F0502020204030204" pitchFamily="34" charset="0"/>
                  <a:cs typeface="Calibri" panose="020F0502020204030204" pitchFamily="34" charset="0"/>
                </a:rPr>
                <a:t> </a:t>
              </a:r>
              <a:r>
                <a:rPr lang="fr-FR" altLang="fr-FR" sz="3600" b="1" dirty="0">
                  <a:solidFill>
                    <a:schemeClr val="bg1"/>
                  </a:solidFill>
                  <a:latin typeface="Calibri" panose="020F0502020204030204" pitchFamily="34" charset="0"/>
                  <a:cs typeface="Calibri" panose="020F0502020204030204" pitchFamily="34" charset="0"/>
                </a:rPr>
                <a:t>Evolution au cours de l’année</a:t>
              </a:r>
            </a:p>
          </p:txBody>
        </p:sp>
        <p:grpSp>
          <p:nvGrpSpPr>
            <p:cNvPr id="43" name="Group 716">
              <a:extLst>
                <a:ext uri="{FF2B5EF4-FFF2-40B4-BE49-F238E27FC236}">
                  <a16:creationId xmlns:a16="http://schemas.microsoft.com/office/drawing/2014/main" id="{50DEE3A9-A3CE-45A2-0E46-525032D348E4}"/>
                </a:ext>
              </a:extLst>
            </p:cNvPr>
            <p:cNvGrpSpPr/>
            <p:nvPr/>
          </p:nvGrpSpPr>
          <p:grpSpPr>
            <a:xfrm>
              <a:off x="-835620" y="25775"/>
              <a:ext cx="812894" cy="1152963"/>
              <a:chOff x="-5027581" y="25776"/>
              <a:chExt cx="812890" cy="1152960"/>
            </a:xfrm>
            <a:grpFill/>
          </p:grpSpPr>
          <p:sp>
            <p:nvSpPr>
              <p:cNvPr id="44" name="Shape 713">
                <a:extLst>
                  <a:ext uri="{FF2B5EF4-FFF2-40B4-BE49-F238E27FC236}">
                    <a16:creationId xmlns:a16="http://schemas.microsoft.com/office/drawing/2014/main" id="{25FD3B0A-6C8F-A0A0-2425-2D5A8FD0ADF8}"/>
                  </a:ext>
                </a:extLst>
              </p:cNvPr>
              <p:cNvSpPr/>
              <p:nvPr/>
            </p:nvSpPr>
            <p:spPr>
              <a:xfrm flipH="1">
                <a:off x="-5027581" y="191433"/>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grpFill/>
              <a:ln w="15875" cap="flat">
                <a:solidFill>
                  <a:schemeClr val="bg1">
                    <a:lumMod val="65000"/>
                  </a:schemeClr>
                </a:solidFill>
                <a:miter lim="400000"/>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sp>
            <p:nvSpPr>
              <p:cNvPr id="45" name="Shape 714">
                <a:extLst>
                  <a:ext uri="{FF2B5EF4-FFF2-40B4-BE49-F238E27FC236}">
                    <a16:creationId xmlns:a16="http://schemas.microsoft.com/office/drawing/2014/main" id="{E15948BF-2378-ABE9-4050-316C093BBBD0}"/>
                  </a:ext>
                </a:extLst>
              </p:cNvPr>
              <p:cNvSpPr/>
              <p:nvPr/>
            </p:nvSpPr>
            <p:spPr>
              <a:xfrm flipH="1">
                <a:off x="-4629054" y="192454"/>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grpFill/>
              <a:ln w="12700" cap="flat">
                <a:solidFill>
                  <a:schemeClr val="bg1">
                    <a:lumMod val="65000"/>
                  </a:schemeClr>
                </a:solidFill>
                <a:miter lim="400000"/>
              </a:ln>
              <a:effectLst/>
            </p:spPr>
            <p:txBody>
              <a:bodyPr wrap="square" lIns="45719" tIns="45719" rIns="45719" bIns="45719" numCol="1" anchor="ctr">
                <a:noAutofit/>
              </a:bodyPr>
              <a:lstStyle/>
              <a:p>
                <a:pPr algn="ctr"/>
                <a:r>
                  <a:rPr lang="en-US" sz="3600" b="1" dirty="0">
                    <a:solidFill>
                      <a:srgbClr val="FFFFFF"/>
                    </a:solidFill>
                    <a:latin typeface="Calibri" panose="020F0502020204030204" pitchFamily="34" charset="0"/>
                    <a:ea typeface="Helvetica"/>
                    <a:cs typeface="Calibri" panose="020F0502020204030204" pitchFamily="34" charset="0"/>
                    <a:sym typeface="Helvetica"/>
                  </a:rPr>
                  <a:t>2</a:t>
                </a:r>
              </a:p>
            </p:txBody>
          </p:sp>
          <p:sp>
            <p:nvSpPr>
              <p:cNvPr id="46" name="Shape 715">
                <a:extLst>
                  <a:ext uri="{FF2B5EF4-FFF2-40B4-BE49-F238E27FC236}">
                    <a16:creationId xmlns:a16="http://schemas.microsoft.com/office/drawing/2014/main" id="{D3796363-3635-EC32-3A48-6EBB029ECB16}"/>
                  </a:ext>
                </a:extLst>
              </p:cNvPr>
              <p:cNvSpPr/>
              <p:nvPr/>
            </p:nvSpPr>
            <p:spPr>
              <a:xfrm flipH="1">
                <a:off x="-5019257" y="25776"/>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9525" cap="flat">
                <a:solidFill>
                  <a:schemeClr val="bg1">
                    <a:lumMod val="65000"/>
                  </a:schemeClr>
                </a:solidFill>
                <a:prstDash val="solid"/>
                <a:bevel/>
              </a:ln>
              <a:effectLst/>
            </p:spPr>
            <p:txBody>
              <a:bodyPr wrap="square" lIns="45719" tIns="45719" rIns="45719" bIns="45719" numCol="1" anchor="t">
                <a:noAutofit/>
              </a:bodyPr>
              <a:lstStyle/>
              <a:p>
                <a:endParaRPr sz="3600">
                  <a:latin typeface="Calibri" panose="020F0502020204030204" pitchFamily="34" charset="0"/>
                  <a:cs typeface="Calibri" panose="020F0502020204030204" pitchFamily="34" charset="0"/>
                </a:endParaRPr>
              </a:p>
            </p:txBody>
          </p:sp>
        </p:grpSp>
      </p:grpSp>
      <p:sp>
        <p:nvSpPr>
          <p:cNvPr id="8" name="TextBox 8"/>
          <p:cNvSpPr txBox="1"/>
          <p:nvPr/>
        </p:nvSpPr>
        <p:spPr>
          <a:xfrm>
            <a:off x="5397627" y="328934"/>
            <a:ext cx="9964391" cy="1129348"/>
          </a:xfrm>
          <a:prstGeom prst="rect">
            <a:avLst/>
          </a:prstGeom>
        </p:spPr>
        <p:txBody>
          <a:bodyPr lIns="0" tIns="0" rIns="0" bIns="0" rtlCol="0" anchor="t">
            <a:spAutoFit/>
          </a:bodyPr>
          <a:lstStyle/>
          <a:p>
            <a:pPr marL="0" lvl="0" indent="0">
              <a:lnSpc>
                <a:spcPts val="8717"/>
              </a:lnSpc>
              <a:spcBef>
                <a:spcPct val="0"/>
              </a:spcBef>
            </a:pPr>
            <a:r>
              <a:rPr lang="en-US" sz="7900" dirty="0" err="1">
                <a:solidFill>
                  <a:schemeClr val="accent3">
                    <a:lumMod val="50000"/>
                  </a:schemeClr>
                </a:solidFill>
                <a:latin typeface="Fira Sans Medium Bold"/>
              </a:rPr>
              <a:t>Sommaire</a:t>
            </a:r>
            <a:r>
              <a:rPr lang="en-US" sz="7900" u="none" dirty="0">
                <a:solidFill>
                  <a:schemeClr val="accent3">
                    <a:lumMod val="50000"/>
                  </a:schemeClr>
                </a:solidFill>
                <a:latin typeface="Fira Sans Medium Bold"/>
              </a:rPr>
              <a:t> </a:t>
            </a:r>
          </a:p>
        </p:txBody>
      </p:sp>
      <p:grpSp>
        <p:nvGrpSpPr>
          <p:cNvPr id="11" name="Group 11"/>
          <p:cNvGrpSpPr/>
          <p:nvPr/>
        </p:nvGrpSpPr>
        <p:grpSpPr>
          <a:xfrm rot="10800000">
            <a:off x="15434467" y="1615963"/>
            <a:ext cx="8265963" cy="9040868"/>
            <a:chOff x="0" y="0"/>
            <a:chExt cx="4911651" cy="5372100"/>
          </a:xfrm>
        </p:grpSpPr>
        <p:sp>
          <p:nvSpPr>
            <p:cNvPr id="12" name="Freeform 12"/>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chemeClr val="accent2">
                <a:lumMod val="40000"/>
                <a:lumOff val="60000"/>
              </a:schemeClr>
            </a:solidFill>
          </p:spPr>
        </p:sp>
      </p:grpSp>
      <p:grpSp>
        <p:nvGrpSpPr>
          <p:cNvPr id="13" name="Group 19"/>
          <p:cNvGrpSpPr/>
          <p:nvPr/>
        </p:nvGrpSpPr>
        <p:grpSpPr>
          <a:xfrm>
            <a:off x="16132834" y="-1394794"/>
            <a:ext cx="2755230" cy="6531044"/>
            <a:chOff x="0" y="0"/>
            <a:chExt cx="3673639" cy="8708059"/>
          </a:xfrm>
        </p:grpSpPr>
        <p:grpSp>
          <p:nvGrpSpPr>
            <p:cNvPr id="14" name="Group 20"/>
            <p:cNvGrpSpPr/>
            <p:nvPr/>
          </p:nvGrpSpPr>
          <p:grpSpPr>
            <a:xfrm rot="-5400000">
              <a:off x="-65231" y="4969189"/>
              <a:ext cx="3804101" cy="3673639"/>
              <a:chOff x="0" y="0"/>
              <a:chExt cx="5562879" cy="5372100"/>
            </a:xfrm>
          </p:grpSpPr>
          <p:sp>
            <p:nvSpPr>
              <p:cNvPr id="21" name="Freeform 21"/>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75000"/>
                </a:schemeClr>
              </a:solidFill>
            </p:spPr>
          </p:sp>
        </p:grpSp>
        <p:grpSp>
          <p:nvGrpSpPr>
            <p:cNvPr id="15" name="Group 22"/>
            <p:cNvGrpSpPr/>
            <p:nvPr/>
          </p:nvGrpSpPr>
          <p:grpSpPr>
            <a:xfrm rot="-5400000">
              <a:off x="-65231" y="4969189"/>
              <a:ext cx="3804101" cy="3673639"/>
              <a:chOff x="0" y="0"/>
              <a:chExt cx="5562879" cy="5372100"/>
            </a:xfrm>
          </p:grpSpPr>
          <p:sp>
            <p:nvSpPr>
              <p:cNvPr id="20" name="Freeform 23"/>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6">
                  <a:lumMod val="40000"/>
                  <a:lumOff val="60000"/>
                </a:schemeClr>
              </a:solidFill>
            </p:spPr>
          </p:sp>
        </p:grpSp>
        <p:grpSp>
          <p:nvGrpSpPr>
            <p:cNvPr id="16" name="Group 24"/>
            <p:cNvGrpSpPr/>
            <p:nvPr/>
          </p:nvGrpSpPr>
          <p:grpSpPr>
            <a:xfrm rot="-5400000">
              <a:off x="-65231" y="2726287"/>
              <a:ext cx="3804101" cy="3673639"/>
              <a:chOff x="-252294" y="0"/>
              <a:chExt cx="5562879" cy="5372100"/>
            </a:xfrm>
          </p:grpSpPr>
          <p:sp>
            <p:nvSpPr>
              <p:cNvPr id="19" name="Freeform 25"/>
              <p:cNvSpPr/>
              <p:nvPr/>
            </p:nvSpPr>
            <p:spPr>
              <a:xfrm>
                <a:off x="-252294"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1">
                  <a:lumMod val="60000"/>
                  <a:lumOff val="40000"/>
                </a:schemeClr>
              </a:solidFill>
            </p:spPr>
          </p:sp>
        </p:grpSp>
        <p:grpSp>
          <p:nvGrpSpPr>
            <p:cNvPr id="17" name="Group 26"/>
            <p:cNvGrpSpPr/>
            <p:nvPr/>
          </p:nvGrpSpPr>
          <p:grpSpPr>
            <a:xfrm rot="-5400000">
              <a:off x="-65231" y="65231"/>
              <a:ext cx="3804101" cy="3673639"/>
              <a:chOff x="0" y="0"/>
              <a:chExt cx="5562879" cy="5372100"/>
            </a:xfrm>
          </p:grpSpPr>
          <p:sp>
            <p:nvSpPr>
              <p:cNvPr id="18" name="Freeform 27"/>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grpSp>
      </p:grpSp>
      <p:grpSp>
        <p:nvGrpSpPr>
          <p:cNvPr id="2" name="Group 719">
            <a:extLst>
              <a:ext uri="{FF2B5EF4-FFF2-40B4-BE49-F238E27FC236}">
                <a16:creationId xmlns:a16="http://schemas.microsoft.com/office/drawing/2014/main" id="{82823C7F-08CA-776D-F4C4-B65E7C2944CD}"/>
              </a:ext>
            </a:extLst>
          </p:cNvPr>
          <p:cNvGrpSpPr/>
          <p:nvPr/>
        </p:nvGrpSpPr>
        <p:grpSpPr>
          <a:xfrm>
            <a:off x="1889659" y="1519078"/>
            <a:ext cx="10370765" cy="1967293"/>
            <a:chOff x="-835620" y="25775"/>
            <a:chExt cx="4995865" cy="1152963"/>
          </a:xfrm>
          <a:solidFill>
            <a:schemeClr val="accent1">
              <a:lumMod val="50000"/>
            </a:schemeClr>
          </a:solidFill>
        </p:grpSpPr>
        <p:sp>
          <p:nvSpPr>
            <p:cNvPr id="4" name="Shape 712">
              <a:extLst>
                <a:ext uri="{FF2B5EF4-FFF2-40B4-BE49-F238E27FC236}">
                  <a16:creationId xmlns:a16="http://schemas.microsoft.com/office/drawing/2014/main" id="{DBA19D43-C734-5390-219B-D03B16FDFAB5}"/>
                </a:ext>
              </a:extLst>
            </p:cNvPr>
            <p:cNvSpPr/>
            <p:nvPr/>
          </p:nvSpPr>
          <p:spPr>
            <a:xfrm flipH="1">
              <a:off x="-31745" y="192453"/>
              <a:ext cx="4191990" cy="818352"/>
            </a:xfrm>
            <a:prstGeom prst="rect">
              <a:avLst/>
            </a:prstGeom>
            <a:grpFill/>
            <a:ln w="19050" cap="flat">
              <a:solidFill>
                <a:schemeClr val="bg1">
                  <a:lumMod val="65000"/>
                </a:schemeClr>
              </a:solidFill>
              <a:miter lim="400000"/>
            </a:ln>
            <a:effectLst/>
          </p:spPr>
          <p:txBody>
            <a:bodyPr wrap="square" lIns="45719" tIns="45719" rIns="45719" bIns="45719" numCol="1" anchor="ctr">
              <a:noAutofit/>
            </a:bodyPr>
            <a:lstStyle/>
            <a:p>
              <a:r>
                <a:rPr lang="fr-FR" altLang="fr-FR" sz="3600" dirty="0">
                  <a:latin typeface="Calibri" panose="020F0502020204030204" pitchFamily="34" charset="0"/>
                  <a:cs typeface="Calibri" panose="020F0502020204030204" pitchFamily="34" charset="0"/>
                </a:rPr>
                <a:t> </a:t>
              </a:r>
              <a:r>
                <a:rPr lang="fr-FR" altLang="fr-FR" sz="3600" b="1" dirty="0">
                  <a:solidFill>
                    <a:schemeClr val="bg1"/>
                  </a:solidFill>
                  <a:latin typeface="Calibri" panose="020F0502020204030204" pitchFamily="34" charset="0"/>
                  <a:cs typeface="Calibri" panose="020F0502020204030204" pitchFamily="34" charset="0"/>
                </a:rPr>
                <a:t>Objectif</a:t>
              </a:r>
            </a:p>
          </p:txBody>
        </p:sp>
        <p:grpSp>
          <p:nvGrpSpPr>
            <p:cNvPr id="5" name="Group 716">
              <a:extLst>
                <a:ext uri="{FF2B5EF4-FFF2-40B4-BE49-F238E27FC236}">
                  <a16:creationId xmlns:a16="http://schemas.microsoft.com/office/drawing/2014/main" id="{A30ADF8B-4D19-19BE-D637-1C5DC621D5CF}"/>
                </a:ext>
              </a:extLst>
            </p:cNvPr>
            <p:cNvGrpSpPr/>
            <p:nvPr/>
          </p:nvGrpSpPr>
          <p:grpSpPr>
            <a:xfrm>
              <a:off x="-835620" y="25775"/>
              <a:ext cx="812894" cy="1152963"/>
              <a:chOff x="-5027581" y="25776"/>
              <a:chExt cx="812890" cy="1152960"/>
            </a:xfrm>
            <a:grpFill/>
          </p:grpSpPr>
          <p:sp>
            <p:nvSpPr>
              <p:cNvPr id="6" name="Shape 713">
                <a:extLst>
                  <a:ext uri="{FF2B5EF4-FFF2-40B4-BE49-F238E27FC236}">
                    <a16:creationId xmlns:a16="http://schemas.microsoft.com/office/drawing/2014/main" id="{53DF7793-B116-8BF3-E4FF-5D7F0BB42CCE}"/>
                  </a:ext>
                </a:extLst>
              </p:cNvPr>
              <p:cNvSpPr/>
              <p:nvPr/>
            </p:nvSpPr>
            <p:spPr>
              <a:xfrm flipH="1">
                <a:off x="-5027581" y="191433"/>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grpFill/>
              <a:ln w="19050" cap="flat">
                <a:solidFill>
                  <a:schemeClr val="bg1">
                    <a:lumMod val="65000"/>
                  </a:schemeClr>
                </a:solidFill>
                <a:miter lim="400000"/>
              </a:ln>
              <a:effectLst/>
            </p:spPr>
            <p:txBody>
              <a:bodyPr wrap="square" lIns="45719" tIns="45719" rIns="45719" bIns="45719" numCol="1" anchor="t">
                <a:noAutofit/>
              </a:bodyPr>
              <a:lstStyle/>
              <a:p>
                <a:endParaRPr sz="3600" dirty="0">
                  <a:latin typeface="Calibri" panose="020F0502020204030204" pitchFamily="34" charset="0"/>
                  <a:cs typeface="Calibri" panose="020F0502020204030204" pitchFamily="34" charset="0"/>
                </a:endParaRPr>
              </a:p>
            </p:txBody>
          </p:sp>
          <p:sp>
            <p:nvSpPr>
              <p:cNvPr id="7" name="Shape 714">
                <a:extLst>
                  <a:ext uri="{FF2B5EF4-FFF2-40B4-BE49-F238E27FC236}">
                    <a16:creationId xmlns:a16="http://schemas.microsoft.com/office/drawing/2014/main" id="{BC60E03D-85B4-5716-AD98-56F54FFB2C2B}"/>
                  </a:ext>
                </a:extLst>
              </p:cNvPr>
              <p:cNvSpPr/>
              <p:nvPr/>
            </p:nvSpPr>
            <p:spPr>
              <a:xfrm flipH="1">
                <a:off x="-4629054" y="192454"/>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grpFill/>
              <a:ln w="19050" cap="flat">
                <a:solidFill>
                  <a:schemeClr val="bg1">
                    <a:lumMod val="65000"/>
                  </a:schemeClr>
                </a:solidFill>
                <a:miter lim="400000"/>
              </a:ln>
              <a:effectLst/>
            </p:spPr>
            <p:txBody>
              <a:bodyPr wrap="square" lIns="45719" tIns="45719" rIns="45719" bIns="45719" numCol="1" anchor="ctr">
                <a:noAutofit/>
              </a:bodyPr>
              <a:lstStyle/>
              <a:p>
                <a:pPr algn="ctr"/>
                <a:r>
                  <a:rPr lang="en-US" sz="3600" b="1" dirty="0">
                    <a:solidFill>
                      <a:srgbClr val="FFFFFF"/>
                    </a:solidFill>
                    <a:latin typeface="Calibri" panose="020F0502020204030204" pitchFamily="34" charset="0"/>
                    <a:ea typeface="Helvetica"/>
                    <a:cs typeface="Calibri" panose="020F0502020204030204" pitchFamily="34" charset="0"/>
                    <a:sym typeface="Helvetica"/>
                  </a:rPr>
                  <a:t>1</a:t>
                </a:r>
              </a:p>
            </p:txBody>
          </p:sp>
          <p:sp>
            <p:nvSpPr>
              <p:cNvPr id="9" name="Shape 715">
                <a:extLst>
                  <a:ext uri="{FF2B5EF4-FFF2-40B4-BE49-F238E27FC236}">
                    <a16:creationId xmlns:a16="http://schemas.microsoft.com/office/drawing/2014/main" id="{CBDFCED5-1EE3-A0FC-070A-BB9FA373E706}"/>
                  </a:ext>
                </a:extLst>
              </p:cNvPr>
              <p:cNvSpPr/>
              <p:nvPr/>
            </p:nvSpPr>
            <p:spPr>
              <a:xfrm flipH="1">
                <a:off x="-5019257" y="25776"/>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9050" cap="flat">
                <a:solidFill>
                  <a:schemeClr val="bg1">
                    <a:lumMod val="65000"/>
                  </a:schemeClr>
                </a:solidFill>
                <a:prstDash val="solid"/>
                <a:bevel/>
              </a:ln>
              <a:effectLst/>
            </p:spPr>
            <p:txBody>
              <a:bodyPr wrap="square" lIns="45719" tIns="45719" rIns="45719" bIns="45719" numCol="1" anchor="t">
                <a:noAutofit/>
              </a:bodyPr>
              <a:lstStyle/>
              <a:p>
                <a:endParaRPr sz="360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4127214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2629342" y="-259279"/>
            <a:ext cx="7945947" cy="3511798"/>
            <a:chOff x="0" y="0"/>
            <a:chExt cx="12155147" cy="5372100"/>
          </a:xfrm>
          <a:solidFill>
            <a:schemeClr val="accent1">
              <a:lumMod val="60000"/>
              <a:lumOff val="40000"/>
            </a:schemeClr>
          </a:solidFill>
        </p:grpSpPr>
        <p:sp>
          <p:nvSpPr>
            <p:cNvPr id="4" name="Freeform 4"/>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grpFill/>
          </p:spPr>
        </p:sp>
      </p:grpSp>
      <p:sp>
        <p:nvSpPr>
          <p:cNvPr id="6" name="TextBox 6"/>
          <p:cNvSpPr txBox="1"/>
          <p:nvPr/>
        </p:nvSpPr>
        <p:spPr>
          <a:xfrm>
            <a:off x="6778213" y="1807210"/>
            <a:ext cx="10221239" cy="1148397"/>
          </a:xfrm>
          <a:prstGeom prst="rect">
            <a:avLst/>
          </a:prstGeom>
        </p:spPr>
        <p:txBody>
          <a:bodyPr lIns="0" tIns="0" rIns="0" bIns="0" rtlCol="0" anchor="t">
            <a:spAutoFit/>
          </a:bodyPr>
          <a:lstStyle/>
          <a:p>
            <a:pPr marL="0" lvl="0" indent="0">
              <a:lnSpc>
                <a:spcPts val="8717"/>
              </a:lnSpc>
              <a:spcBef>
                <a:spcPct val="0"/>
              </a:spcBef>
            </a:pPr>
            <a:endParaRPr lang="en-US" sz="7900" u="none">
              <a:solidFill>
                <a:srgbClr val="1836B2"/>
              </a:solidFill>
              <a:latin typeface="Fira Sans Medium Bold"/>
            </a:endParaRPr>
          </a:p>
        </p:txBody>
      </p:sp>
      <p:sp>
        <p:nvSpPr>
          <p:cNvPr id="18" name="TextBox 8">
            <a:extLst>
              <a:ext uri="{FF2B5EF4-FFF2-40B4-BE49-F238E27FC236}">
                <a16:creationId xmlns:a16="http://schemas.microsoft.com/office/drawing/2014/main" id="{1DB98DB4-3C53-6FA8-81B2-B70B956D7C91}"/>
              </a:ext>
            </a:extLst>
          </p:cNvPr>
          <p:cNvSpPr txBox="1"/>
          <p:nvPr/>
        </p:nvSpPr>
        <p:spPr>
          <a:xfrm>
            <a:off x="2023904" y="6099954"/>
            <a:ext cx="14471692" cy="1115690"/>
          </a:xfrm>
          <a:prstGeom prst="rect">
            <a:avLst/>
          </a:prstGeom>
        </p:spPr>
        <p:txBody>
          <a:bodyPr wrap="square" lIns="0" tIns="0" rIns="0" bIns="0" rtlCol="0" anchor="t">
            <a:spAutoFit/>
          </a:bodyPr>
          <a:lstStyle/>
          <a:p>
            <a:pPr algn="ctr">
              <a:lnSpc>
                <a:spcPts val="8717"/>
              </a:lnSpc>
              <a:spcBef>
                <a:spcPct val="0"/>
              </a:spcBef>
            </a:pPr>
            <a:r>
              <a:rPr lang="fr-FR" sz="7900" dirty="0">
                <a:solidFill>
                  <a:schemeClr val="accent3">
                    <a:lumMod val="50000"/>
                  </a:schemeClr>
                </a:solidFill>
                <a:latin typeface="Fira Sans Medium Bold"/>
              </a:rPr>
              <a:t>Conclusion</a:t>
            </a:r>
          </a:p>
        </p:txBody>
      </p:sp>
    </p:spTree>
    <p:extLst>
      <p:ext uri="{BB962C8B-B14F-4D97-AF65-F5344CB8AC3E}">
        <p14:creationId xmlns:p14="http://schemas.microsoft.com/office/powerpoint/2010/main" val="1225580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5">
            <a:extLst>
              <a:ext uri="{FF2B5EF4-FFF2-40B4-BE49-F238E27FC236}">
                <a16:creationId xmlns:a16="http://schemas.microsoft.com/office/drawing/2014/main" id="{B2849869-3AFF-5818-D606-FE71933803E6}"/>
              </a:ext>
            </a:extLst>
          </p:cNvPr>
          <p:cNvSpPr/>
          <p:nvPr/>
        </p:nvSpPr>
        <p:spPr>
          <a:xfrm rot="16200000">
            <a:off x="13452854"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schemeClr>
          </a:solidFill>
        </p:spPr>
      </p:sp>
      <p:sp>
        <p:nvSpPr>
          <p:cNvPr id="18" name="ZoneTexte 17">
            <a:extLst>
              <a:ext uri="{FF2B5EF4-FFF2-40B4-BE49-F238E27FC236}">
                <a16:creationId xmlns:a16="http://schemas.microsoft.com/office/drawing/2014/main" id="{87417F07-765F-9E0A-45BC-1BB9D0D80C2A}"/>
              </a:ext>
            </a:extLst>
          </p:cNvPr>
          <p:cNvSpPr txBox="1"/>
          <p:nvPr/>
        </p:nvSpPr>
        <p:spPr>
          <a:xfrm>
            <a:off x="284178" y="223465"/>
            <a:ext cx="12963900" cy="769441"/>
          </a:xfrm>
          <a:prstGeom prst="rect">
            <a:avLst/>
          </a:prstGeom>
          <a:noFill/>
        </p:spPr>
        <p:txBody>
          <a:bodyPr wrap="square" lIns="91440" tIns="45720" rIns="91440" bIns="45720" rtlCol="0" anchor="t">
            <a:spAutoFit/>
          </a:bodyPr>
          <a:lstStyle>
            <a:defPPr>
              <a:defRPr lang="en-US"/>
            </a:defPPr>
            <a:lvl1pPr marL="342900" indent="-342900">
              <a:buFont typeface="Arial" panose="020B0604020202020204" pitchFamily="34" charset="0"/>
              <a:buChar char="•"/>
              <a:defRPr sz="2800">
                <a:solidFill>
                  <a:schemeClr val="accent3">
                    <a:lumMod val="50000"/>
                  </a:schemeClr>
                </a:solidFill>
              </a:defRPr>
            </a:lvl1pPr>
          </a:lstStyle>
          <a:p>
            <a:pPr marL="0" indent="0">
              <a:buNone/>
            </a:pPr>
            <a:r>
              <a:rPr lang="fr-FR" sz="4400" b="1">
                <a:cs typeface="Calibri"/>
              </a:rPr>
              <a:t>Conclusion</a:t>
            </a:r>
            <a:endParaRPr lang="fr-FR" sz="4400" b="1" dirty="0">
              <a:cs typeface="Calibri"/>
            </a:endParaRPr>
          </a:p>
        </p:txBody>
      </p:sp>
      <p:sp>
        <p:nvSpPr>
          <p:cNvPr id="13" name="Rectangle 1">
            <a:extLst>
              <a:ext uri="{FF2B5EF4-FFF2-40B4-BE49-F238E27FC236}">
                <a16:creationId xmlns:a16="http://schemas.microsoft.com/office/drawing/2014/main" id="{B1E1D311-E555-E7A0-24EE-729154471A61}"/>
              </a:ext>
            </a:extLst>
          </p:cNvPr>
          <p:cNvSpPr>
            <a:spLocks noChangeArrowheads="1"/>
          </p:cNvSpPr>
          <p:nvPr/>
        </p:nvSpPr>
        <p:spPr bwMode="auto">
          <a:xfrm>
            <a:off x="0" y="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BB625A8-99C6-806A-DFF8-C24C34EEE931}"/>
              </a:ext>
            </a:extLst>
          </p:cNvPr>
          <p:cNvSpPr>
            <a:spLocks noChangeArrowheads="1"/>
          </p:cNvSpPr>
          <p:nvPr/>
        </p:nvSpPr>
        <p:spPr bwMode="auto">
          <a:xfrm>
            <a:off x="152400" y="152400"/>
            <a:ext cx="18288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reeform 25">
            <a:extLst>
              <a:ext uri="{FF2B5EF4-FFF2-40B4-BE49-F238E27FC236}">
                <a16:creationId xmlns:a16="http://schemas.microsoft.com/office/drawing/2014/main" id="{ED221E5D-D513-4FCC-D0EB-47A4E723698C}"/>
              </a:ext>
            </a:extLst>
          </p:cNvPr>
          <p:cNvSpPr/>
          <p:nvPr/>
        </p:nvSpPr>
        <p:spPr>
          <a:xfrm rot="16200000">
            <a:off x="15587892" y="-103223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sp>
        <p:nvSpPr>
          <p:cNvPr id="31" name="ZoneTexte 30">
            <a:extLst>
              <a:ext uri="{FF2B5EF4-FFF2-40B4-BE49-F238E27FC236}">
                <a16:creationId xmlns:a16="http://schemas.microsoft.com/office/drawing/2014/main" id="{A3D8BFD3-3046-633E-22F6-9DEE9DB3B79A}"/>
              </a:ext>
            </a:extLst>
          </p:cNvPr>
          <p:cNvSpPr txBox="1"/>
          <p:nvPr/>
        </p:nvSpPr>
        <p:spPr>
          <a:xfrm>
            <a:off x="2853089" y="2807844"/>
            <a:ext cx="13403918" cy="1077218"/>
          </a:xfrm>
          <a:prstGeom prst="rect">
            <a:avLst/>
          </a:prstGeom>
          <a:noFill/>
        </p:spPr>
        <p:txBody>
          <a:bodyPr wrap="square">
            <a:spAutoFit/>
          </a:bodyPr>
          <a:lstStyle/>
          <a:p>
            <a:r>
              <a:rPr lang="en-GB" sz="3200" b="1" dirty="0">
                <a:solidFill>
                  <a:schemeClr val="accent6">
                    <a:lumMod val="75000"/>
                  </a:schemeClr>
                </a:solidFill>
                <a:latin typeface="Fira Sans Medium Bold"/>
              </a:rPr>
              <a:t>De </a:t>
            </a:r>
            <a:r>
              <a:rPr lang="en-GB" sz="3200" b="1" dirty="0" err="1">
                <a:solidFill>
                  <a:schemeClr val="accent6">
                    <a:lumMod val="75000"/>
                  </a:schemeClr>
                </a:solidFill>
                <a:latin typeface="Fira Sans Medium Bold"/>
              </a:rPr>
              <a:t>bonnes</a:t>
            </a:r>
            <a:r>
              <a:rPr lang="en-GB" sz="3200" b="1" dirty="0">
                <a:solidFill>
                  <a:schemeClr val="accent6">
                    <a:lumMod val="75000"/>
                  </a:schemeClr>
                </a:solidFill>
                <a:latin typeface="Fira Sans Medium Bold"/>
              </a:rPr>
              <a:t> performances après </a:t>
            </a:r>
            <a:r>
              <a:rPr lang="en-GB" sz="3200" b="1" dirty="0" err="1">
                <a:solidFill>
                  <a:schemeClr val="accent6">
                    <a:lumMod val="75000"/>
                  </a:schemeClr>
                </a:solidFill>
                <a:latin typeface="Fira Sans Medium Bold"/>
              </a:rPr>
              <a:t>équilibrage</a:t>
            </a:r>
            <a:r>
              <a:rPr lang="en-GB" sz="3200" b="1" dirty="0">
                <a:solidFill>
                  <a:schemeClr val="accent6">
                    <a:lumMod val="75000"/>
                  </a:schemeClr>
                </a:solidFill>
                <a:latin typeface="Fira Sans Medium Bold"/>
              </a:rPr>
              <a:t> des classes de </a:t>
            </a:r>
            <a:r>
              <a:rPr lang="en-GB" sz="3200" b="1" dirty="0" err="1">
                <a:solidFill>
                  <a:schemeClr val="accent6">
                    <a:lumMod val="75000"/>
                  </a:schemeClr>
                </a:solidFill>
                <a:latin typeface="Fira Sans Medium Bold"/>
              </a:rPr>
              <a:t>l’échantillon</a:t>
            </a:r>
            <a:r>
              <a:rPr lang="en-GB" sz="3200" b="1" dirty="0">
                <a:solidFill>
                  <a:schemeClr val="accent6">
                    <a:lumMod val="75000"/>
                  </a:schemeClr>
                </a:solidFill>
                <a:latin typeface="Fira Sans Medium Bold"/>
              </a:rPr>
              <a:t> </a:t>
            </a:r>
            <a:r>
              <a:rPr lang="en-GB" sz="3200" b="1" dirty="0" err="1">
                <a:solidFill>
                  <a:schemeClr val="accent6">
                    <a:lumMod val="75000"/>
                  </a:schemeClr>
                </a:solidFill>
                <a:latin typeface="Fira Sans Medium Bold"/>
              </a:rPr>
              <a:t>d’apprentissage</a:t>
            </a:r>
            <a:r>
              <a:rPr lang="en-GB" sz="3200" b="1" dirty="0">
                <a:solidFill>
                  <a:schemeClr val="accent6">
                    <a:lumMod val="75000"/>
                  </a:schemeClr>
                </a:solidFill>
                <a:latin typeface="Fira Sans Medium Bold"/>
              </a:rPr>
              <a:t>.</a:t>
            </a:r>
            <a:endParaRPr lang="fr-FR" sz="3200" dirty="0">
              <a:solidFill>
                <a:schemeClr val="accent6">
                  <a:lumMod val="75000"/>
                </a:schemeClr>
              </a:solidFill>
            </a:endParaRPr>
          </a:p>
        </p:txBody>
      </p:sp>
      <p:pic>
        <p:nvPicPr>
          <p:cNvPr id="1028" name="Picture 4">
            <a:extLst>
              <a:ext uri="{FF2B5EF4-FFF2-40B4-BE49-F238E27FC236}">
                <a16:creationId xmlns:a16="http://schemas.microsoft.com/office/drawing/2014/main" id="{8E9DA45B-9ABD-A3C8-655E-A43FF6837B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0080" y="2774003"/>
            <a:ext cx="1087585" cy="108758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C4FDA32-0131-58B4-A01B-0D463A3F2357}"/>
              </a:ext>
            </a:extLst>
          </p:cNvPr>
          <p:cNvSpPr txBox="1"/>
          <p:nvPr/>
        </p:nvSpPr>
        <p:spPr>
          <a:xfrm>
            <a:off x="2830009" y="5983349"/>
            <a:ext cx="13901738" cy="3539430"/>
          </a:xfrm>
          <a:prstGeom prst="rect">
            <a:avLst/>
          </a:prstGeom>
          <a:noFill/>
        </p:spPr>
        <p:txBody>
          <a:bodyPr wrap="square">
            <a:spAutoFit/>
          </a:bodyPr>
          <a:lstStyle>
            <a:defPPr>
              <a:defRPr lang="en-US"/>
            </a:defPPr>
            <a:lvl1pPr>
              <a:defRPr sz="3200" b="1">
                <a:solidFill>
                  <a:schemeClr val="accent6">
                    <a:lumMod val="75000"/>
                  </a:schemeClr>
                </a:solidFill>
                <a:latin typeface="Fira Sans Medium Bold"/>
              </a:defRPr>
            </a:lvl1pPr>
          </a:lstStyle>
          <a:p>
            <a:r>
              <a:rPr lang="fr-FR" dirty="0"/>
              <a:t>Les métriques classiques de </a:t>
            </a:r>
            <a:r>
              <a:rPr lang="fr-FR" dirty="0" err="1"/>
              <a:t>Xgboost</a:t>
            </a:r>
            <a:r>
              <a:rPr lang="fr-FR" dirty="0"/>
              <a:t> ont montré que la durée du diabète et la mesure du plus grand pic de HbA1c sont associés à un risque accru de rétinopathie diabétique. </a:t>
            </a:r>
          </a:p>
          <a:p>
            <a:endParaRPr lang="fr-FR" dirty="0"/>
          </a:p>
          <a:p>
            <a:r>
              <a:rPr lang="fr-FR" dirty="0"/>
              <a:t>Cependant, l'approche SHAP a donné des résultats différents de classement, mais les caractéristiques les plus importantes restent les mêmes à l’exception de la Variabilité de HbA1c.</a:t>
            </a:r>
          </a:p>
        </p:txBody>
      </p:sp>
      <p:pic>
        <p:nvPicPr>
          <p:cNvPr id="11" name="Picture 4">
            <a:extLst>
              <a:ext uri="{FF2B5EF4-FFF2-40B4-BE49-F238E27FC236}">
                <a16:creationId xmlns:a16="http://schemas.microsoft.com/office/drawing/2014/main" id="{6E2A050A-7046-E2B8-1D2C-7B030B4DC6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0079" y="7014477"/>
            <a:ext cx="1087585" cy="108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811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F65035D3-8244-700B-A89B-10BC1D183E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6"/>
          <a:stretch/>
        </p:blipFill>
        <p:spPr bwMode="auto">
          <a:xfrm>
            <a:off x="20" y="10"/>
            <a:ext cx="18287980" cy="10286990"/>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062879D7-6AA3-F90D-B4AA-88965B12390B}"/>
              </a:ext>
            </a:extLst>
          </p:cNvPr>
          <p:cNvSpPr/>
          <p:nvPr/>
        </p:nvSpPr>
        <p:spPr>
          <a:xfrm>
            <a:off x="3714750" y="0"/>
            <a:ext cx="10610850" cy="10312390"/>
          </a:xfrm>
          <a:prstGeom prst="ellipse">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3" name="Ellipse 2">
            <a:extLst>
              <a:ext uri="{FF2B5EF4-FFF2-40B4-BE49-F238E27FC236}">
                <a16:creationId xmlns:a16="http://schemas.microsoft.com/office/drawing/2014/main" id="{5E8B6C69-B024-C4ED-0EED-7576D1A00870}"/>
              </a:ext>
            </a:extLst>
          </p:cNvPr>
          <p:cNvSpPr/>
          <p:nvPr/>
        </p:nvSpPr>
        <p:spPr>
          <a:xfrm>
            <a:off x="4095419" y="395167"/>
            <a:ext cx="9747187" cy="947302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Rectangle 33">
            <a:extLst>
              <a:ext uri="{FF2B5EF4-FFF2-40B4-BE49-F238E27FC236}">
                <a16:creationId xmlns:a16="http://schemas.microsoft.com/office/drawing/2014/main" id="{DFC525D2-0762-4D1C-77CC-7A5F8FC7D2F6}"/>
              </a:ext>
            </a:extLst>
          </p:cNvPr>
          <p:cNvSpPr>
            <a:spLocks noChangeArrowheads="1"/>
          </p:cNvSpPr>
          <p:nvPr/>
        </p:nvSpPr>
        <p:spPr bwMode="auto">
          <a:xfrm>
            <a:off x="6098924" y="4824792"/>
            <a:ext cx="572500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spcAft>
                <a:spcPts val="600"/>
              </a:spcAft>
            </a:pPr>
            <a:r>
              <a:rPr lang="fr-FR" sz="4000" b="1" dirty="0">
                <a:effectLst>
                  <a:outerShdw blurRad="38100" dist="38100" dir="2700000" algn="tl">
                    <a:srgbClr val="000000">
                      <a:alpha val="43137"/>
                    </a:srgbClr>
                  </a:outerShdw>
                </a:effectLst>
                <a:latin typeface="Segoe UI" pitchFamily="34" charset="0"/>
                <a:cs typeface="Segoe UI" pitchFamily="34" charset="0"/>
              </a:rPr>
              <a:t>MERCI DE VOTRE ATTENTION</a:t>
            </a:r>
          </a:p>
        </p:txBody>
      </p:sp>
      <p:cxnSp>
        <p:nvCxnSpPr>
          <p:cNvPr id="5" name="Connecteur droit 4">
            <a:extLst>
              <a:ext uri="{FF2B5EF4-FFF2-40B4-BE49-F238E27FC236}">
                <a16:creationId xmlns:a16="http://schemas.microsoft.com/office/drawing/2014/main" id="{2CC80A47-569C-6879-4FE6-667CDED980F1}"/>
              </a:ext>
            </a:extLst>
          </p:cNvPr>
          <p:cNvCxnSpPr/>
          <p:nvPr/>
        </p:nvCxnSpPr>
        <p:spPr>
          <a:xfrm>
            <a:off x="8193532" y="2895000"/>
            <a:ext cx="1556027" cy="0"/>
          </a:xfrm>
          <a:prstGeom prst="line">
            <a:avLst/>
          </a:prstGeom>
          <a:ln w="57150">
            <a:solidFill>
              <a:schemeClr val="accent2">
                <a:lumMod val="75000"/>
              </a:schemeClr>
            </a:solidFill>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6" name="Connecteur droit 5">
            <a:extLst>
              <a:ext uri="{FF2B5EF4-FFF2-40B4-BE49-F238E27FC236}">
                <a16:creationId xmlns:a16="http://schemas.microsoft.com/office/drawing/2014/main" id="{75FFED1C-DD2D-28B4-3BEB-A95A7DA77CF3}"/>
              </a:ext>
            </a:extLst>
          </p:cNvPr>
          <p:cNvCxnSpPr/>
          <p:nvPr/>
        </p:nvCxnSpPr>
        <p:spPr>
          <a:xfrm>
            <a:off x="8206232" y="2437800"/>
            <a:ext cx="1556027" cy="0"/>
          </a:xfrm>
          <a:prstGeom prst="line">
            <a:avLst/>
          </a:prstGeom>
          <a:ln w="57150">
            <a:solidFill>
              <a:schemeClr val="accent2">
                <a:lumMod val="75000"/>
              </a:schemeClr>
            </a:solidFill>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7" name="Connecteur droit 6">
            <a:extLst>
              <a:ext uri="{FF2B5EF4-FFF2-40B4-BE49-F238E27FC236}">
                <a16:creationId xmlns:a16="http://schemas.microsoft.com/office/drawing/2014/main" id="{C466FA32-0634-FE25-B720-EC9626CAFCCF}"/>
              </a:ext>
            </a:extLst>
          </p:cNvPr>
          <p:cNvCxnSpPr/>
          <p:nvPr/>
        </p:nvCxnSpPr>
        <p:spPr>
          <a:xfrm>
            <a:off x="8193532" y="3352200"/>
            <a:ext cx="1556027" cy="0"/>
          </a:xfrm>
          <a:prstGeom prst="line">
            <a:avLst/>
          </a:prstGeom>
          <a:ln w="57150">
            <a:solidFill>
              <a:schemeClr val="accent2">
                <a:lumMod val="75000"/>
              </a:schemeClr>
            </a:solidFill>
          </a:ln>
          <a:effectLst>
            <a:glow rad="635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22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397627" y="328934"/>
            <a:ext cx="9964391" cy="1129348"/>
          </a:xfrm>
          <a:prstGeom prst="rect">
            <a:avLst/>
          </a:prstGeom>
        </p:spPr>
        <p:txBody>
          <a:bodyPr lIns="0" tIns="0" rIns="0" bIns="0" rtlCol="0" anchor="t">
            <a:spAutoFit/>
          </a:bodyPr>
          <a:lstStyle/>
          <a:p>
            <a:pPr marL="0" lvl="0" indent="0">
              <a:lnSpc>
                <a:spcPts val="8717"/>
              </a:lnSpc>
              <a:spcBef>
                <a:spcPct val="0"/>
              </a:spcBef>
            </a:pPr>
            <a:r>
              <a:rPr lang="en-US" sz="7900" dirty="0" err="1">
                <a:solidFill>
                  <a:schemeClr val="accent3">
                    <a:lumMod val="50000"/>
                  </a:schemeClr>
                </a:solidFill>
                <a:latin typeface="Fira Sans Medium Bold"/>
              </a:rPr>
              <a:t>Sommaire</a:t>
            </a:r>
            <a:r>
              <a:rPr lang="en-US" sz="7900" u="none" dirty="0">
                <a:solidFill>
                  <a:schemeClr val="accent3">
                    <a:lumMod val="50000"/>
                  </a:schemeClr>
                </a:solidFill>
                <a:latin typeface="Fira Sans Medium Bold"/>
              </a:rPr>
              <a:t> </a:t>
            </a:r>
          </a:p>
        </p:txBody>
      </p:sp>
      <p:grpSp>
        <p:nvGrpSpPr>
          <p:cNvPr id="11" name="Group 11"/>
          <p:cNvGrpSpPr/>
          <p:nvPr/>
        </p:nvGrpSpPr>
        <p:grpSpPr>
          <a:xfrm rot="10800000">
            <a:off x="15434467" y="1615963"/>
            <a:ext cx="8265963" cy="9040868"/>
            <a:chOff x="0" y="0"/>
            <a:chExt cx="4911651" cy="5372100"/>
          </a:xfrm>
        </p:grpSpPr>
        <p:sp>
          <p:nvSpPr>
            <p:cNvPr id="12" name="Freeform 12"/>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chemeClr val="accent2">
                <a:lumMod val="40000"/>
                <a:lumOff val="60000"/>
              </a:schemeClr>
            </a:solidFill>
          </p:spPr>
        </p:sp>
      </p:grpSp>
      <p:grpSp>
        <p:nvGrpSpPr>
          <p:cNvPr id="13" name="Group 19"/>
          <p:cNvGrpSpPr/>
          <p:nvPr/>
        </p:nvGrpSpPr>
        <p:grpSpPr>
          <a:xfrm>
            <a:off x="16132834" y="-1394794"/>
            <a:ext cx="2755230" cy="6531044"/>
            <a:chOff x="0" y="0"/>
            <a:chExt cx="3673639" cy="8708059"/>
          </a:xfrm>
        </p:grpSpPr>
        <p:grpSp>
          <p:nvGrpSpPr>
            <p:cNvPr id="14" name="Group 20"/>
            <p:cNvGrpSpPr/>
            <p:nvPr/>
          </p:nvGrpSpPr>
          <p:grpSpPr>
            <a:xfrm rot="-5400000">
              <a:off x="-65231" y="4969189"/>
              <a:ext cx="3804101" cy="3673639"/>
              <a:chOff x="0" y="0"/>
              <a:chExt cx="5562879" cy="5372100"/>
            </a:xfrm>
          </p:grpSpPr>
          <p:sp>
            <p:nvSpPr>
              <p:cNvPr id="21" name="Freeform 21"/>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75000"/>
                </a:schemeClr>
              </a:solidFill>
            </p:spPr>
          </p:sp>
        </p:grpSp>
        <p:grpSp>
          <p:nvGrpSpPr>
            <p:cNvPr id="15" name="Group 22"/>
            <p:cNvGrpSpPr/>
            <p:nvPr/>
          </p:nvGrpSpPr>
          <p:grpSpPr>
            <a:xfrm rot="-5400000">
              <a:off x="-65231" y="4969189"/>
              <a:ext cx="3804101" cy="3673639"/>
              <a:chOff x="0" y="0"/>
              <a:chExt cx="5562879" cy="5372100"/>
            </a:xfrm>
          </p:grpSpPr>
          <p:sp>
            <p:nvSpPr>
              <p:cNvPr id="20" name="Freeform 23"/>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6">
                  <a:lumMod val="40000"/>
                  <a:lumOff val="60000"/>
                </a:schemeClr>
              </a:solidFill>
            </p:spPr>
          </p:sp>
        </p:grpSp>
        <p:grpSp>
          <p:nvGrpSpPr>
            <p:cNvPr id="16" name="Group 24"/>
            <p:cNvGrpSpPr/>
            <p:nvPr/>
          </p:nvGrpSpPr>
          <p:grpSpPr>
            <a:xfrm rot="-5400000">
              <a:off x="-65231" y="2726287"/>
              <a:ext cx="3804101" cy="3673639"/>
              <a:chOff x="-252294" y="0"/>
              <a:chExt cx="5562879" cy="5372100"/>
            </a:xfrm>
          </p:grpSpPr>
          <p:sp>
            <p:nvSpPr>
              <p:cNvPr id="19" name="Freeform 25"/>
              <p:cNvSpPr/>
              <p:nvPr/>
            </p:nvSpPr>
            <p:spPr>
              <a:xfrm>
                <a:off x="-252294"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1">
                  <a:lumMod val="60000"/>
                  <a:lumOff val="40000"/>
                </a:schemeClr>
              </a:solidFill>
            </p:spPr>
          </p:sp>
        </p:grpSp>
        <p:grpSp>
          <p:nvGrpSpPr>
            <p:cNvPr id="17" name="Group 26"/>
            <p:cNvGrpSpPr/>
            <p:nvPr/>
          </p:nvGrpSpPr>
          <p:grpSpPr>
            <a:xfrm rot="-5400000">
              <a:off x="-65231" y="65231"/>
              <a:ext cx="3804101" cy="3673639"/>
              <a:chOff x="0" y="0"/>
              <a:chExt cx="5562879" cy="5372100"/>
            </a:xfrm>
          </p:grpSpPr>
          <p:sp>
            <p:nvSpPr>
              <p:cNvPr id="18" name="Freeform 27"/>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solidFill>
            </p:spPr>
          </p:sp>
        </p:grpSp>
      </p:grpSp>
      <p:sp>
        <p:nvSpPr>
          <p:cNvPr id="4" name="Shape 712">
            <a:extLst>
              <a:ext uri="{FF2B5EF4-FFF2-40B4-BE49-F238E27FC236}">
                <a16:creationId xmlns:a16="http://schemas.microsoft.com/office/drawing/2014/main" id="{DBA19D43-C734-5390-219B-D03B16FDFAB5}"/>
              </a:ext>
            </a:extLst>
          </p:cNvPr>
          <p:cNvSpPr/>
          <p:nvPr/>
        </p:nvSpPr>
        <p:spPr>
          <a:xfrm flipH="1">
            <a:off x="21567" y="1283695"/>
            <a:ext cx="5928879" cy="1429415"/>
          </a:xfrm>
          <a:prstGeom prst="rect">
            <a:avLst/>
          </a:prstGeom>
          <a:solidFill>
            <a:schemeClr val="accent1">
              <a:lumMod val="50000"/>
            </a:schemeClr>
          </a:solidFill>
          <a:ln w="19050" cap="flat">
            <a:solidFill>
              <a:schemeClr val="bg1">
                <a:lumMod val="65000"/>
              </a:schemeClr>
            </a:solidFill>
            <a:miter lim="400000"/>
          </a:ln>
          <a:effectLst/>
        </p:spPr>
        <p:txBody>
          <a:bodyPr wrap="square" lIns="45719" tIns="45719" rIns="45719" bIns="45719" numCol="1" anchor="ctr">
            <a:noAutofit/>
          </a:bodyPr>
          <a:lstStyle/>
          <a:p>
            <a:pPr algn="ctr"/>
            <a:r>
              <a:rPr lang="fr-FR" altLang="fr-FR" sz="36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Objectif</a:t>
            </a:r>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3" name="Shape 712">
            <a:extLst>
              <a:ext uri="{FF2B5EF4-FFF2-40B4-BE49-F238E27FC236}">
                <a16:creationId xmlns:a16="http://schemas.microsoft.com/office/drawing/2014/main" id="{03715DE5-6FE7-575C-9F75-6B148DE681C2}"/>
              </a:ext>
            </a:extLst>
          </p:cNvPr>
          <p:cNvSpPr/>
          <p:nvPr/>
        </p:nvSpPr>
        <p:spPr>
          <a:xfrm flipH="1">
            <a:off x="5987769" y="1283695"/>
            <a:ext cx="5928879" cy="1396349"/>
          </a:xfrm>
          <a:prstGeom prst="rect">
            <a:avLst/>
          </a:prstGeom>
          <a:solidFill>
            <a:schemeClr val="accent1">
              <a:lumMod val="75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Evolution au cours de l’année</a:t>
            </a:r>
          </a:p>
        </p:txBody>
      </p:sp>
      <p:sp>
        <p:nvSpPr>
          <p:cNvPr id="39" name="Shape 712">
            <a:extLst>
              <a:ext uri="{FF2B5EF4-FFF2-40B4-BE49-F238E27FC236}">
                <a16:creationId xmlns:a16="http://schemas.microsoft.com/office/drawing/2014/main" id="{C2707F9F-6E0A-69B2-78B7-01B945A67EE9}"/>
              </a:ext>
            </a:extLst>
          </p:cNvPr>
          <p:cNvSpPr/>
          <p:nvPr/>
        </p:nvSpPr>
        <p:spPr>
          <a:xfrm flipH="1">
            <a:off x="5942359" y="2936630"/>
            <a:ext cx="5974289" cy="1396348"/>
          </a:xfrm>
          <a:prstGeom prst="rect">
            <a:avLst/>
          </a:prstGeom>
          <a:solidFill>
            <a:schemeClr val="accent1">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endParaRPr lang="fr-FR" altLang="fr-FR" sz="3600" b="1" dirty="0">
              <a:solidFill>
                <a:schemeClr val="bg1"/>
              </a:solidFill>
              <a:latin typeface="Calibri" panose="020F0502020204030204" pitchFamily="34" charset="0"/>
              <a:cs typeface="Calibri" panose="020F0502020204030204" pitchFamily="34" charset="0"/>
            </a:endParaRPr>
          </a:p>
          <a:p>
            <a:pPr algn="ctr"/>
            <a:r>
              <a:rPr lang="en-GB" sz="4000" b="1" dirty="0">
                <a:solidFill>
                  <a:schemeClr val="bg1"/>
                </a:solidFill>
                <a:latin typeface="Calibri" panose="020F0502020204030204" pitchFamily="34" charset="0"/>
                <a:cs typeface="Calibri" panose="020F0502020204030204" pitchFamily="34" charset="0"/>
              </a:rPr>
              <a:t>Le 12 </a:t>
            </a:r>
            <a:r>
              <a:rPr lang="en-GB" sz="4000" b="1" dirty="0" err="1">
                <a:solidFill>
                  <a:schemeClr val="bg1"/>
                </a:solidFill>
                <a:latin typeface="Calibri" panose="020F0502020204030204" pitchFamily="34" charset="0"/>
                <a:cs typeface="Calibri" panose="020F0502020204030204" pitchFamily="34" charset="0"/>
              </a:rPr>
              <a:t>décembre</a:t>
            </a:r>
            <a:r>
              <a:rPr lang="en-GB" sz="4000" b="1" dirty="0">
                <a:solidFill>
                  <a:schemeClr val="bg1"/>
                </a:solidFill>
                <a:latin typeface="Calibri" panose="020F0502020204030204" pitchFamily="34" charset="0"/>
                <a:cs typeface="Calibri" panose="020F0502020204030204" pitchFamily="34" charset="0"/>
              </a:rPr>
              <a:t> 2021</a:t>
            </a:r>
            <a:endParaRPr lang="fr-FR" sz="4000" b="1" dirty="0">
              <a:solidFill>
                <a:schemeClr val="bg1"/>
              </a:solidFill>
              <a:latin typeface="Calibri" panose="020F0502020204030204" pitchFamily="34" charset="0"/>
              <a:cs typeface="Calibri" panose="020F0502020204030204" pitchFamily="34" charset="0"/>
            </a:endParaRPr>
          </a:p>
          <a:p>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40" name="Shape 712">
            <a:extLst>
              <a:ext uri="{FF2B5EF4-FFF2-40B4-BE49-F238E27FC236}">
                <a16:creationId xmlns:a16="http://schemas.microsoft.com/office/drawing/2014/main" id="{BDA009E5-DA64-51FF-220A-8A419CA9CBC6}"/>
              </a:ext>
            </a:extLst>
          </p:cNvPr>
          <p:cNvSpPr/>
          <p:nvPr/>
        </p:nvSpPr>
        <p:spPr>
          <a:xfrm flipH="1">
            <a:off x="5931783" y="4481178"/>
            <a:ext cx="5984864" cy="1396348"/>
          </a:xfrm>
          <a:prstGeom prst="rect">
            <a:avLst/>
          </a:prstGeom>
          <a:solidFill>
            <a:schemeClr val="accent6">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b="1" dirty="0">
                <a:solidFill>
                  <a:schemeClr val="bg1"/>
                </a:solidFill>
                <a:latin typeface="Calibri" panose="020F0502020204030204" pitchFamily="34" charset="0"/>
                <a:cs typeface="Calibri" panose="020F0502020204030204" pitchFamily="34" charset="0"/>
              </a:rPr>
              <a:t> Le 10 avril 2021</a:t>
            </a:r>
          </a:p>
        </p:txBody>
      </p:sp>
      <p:sp>
        <p:nvSpPr>
          <p:cNvPr id="47" name="Shape 712">
            <a:extLst>
              <a:ext uri="{FF2B5EF4-FFF2-40B4-BE49-F238E27FC236}">
                <a16:creationId xmlns:a16="http://schemas.microsoft.com/office/drawing/2014/main" id="{F166BE60-793E-442D-3888-0EEEA49C0C14}"/>
              </a:ext>
            </a:extLst>
          </p:cNvPr>
          <p:cNvSpPr/>
          <p:nvPr/>
        </p:nvSpPr>
        <p:spPr>
          <a:xfrm flipH="1">
            <a:off x="5942359" y="6035206"/>
            <a:ext cx="5984865" cy="1396348"/>
          </a:xfrm>
          <a:prstGeom prst="rect">
            <a:avLst/>
          </a:prstGeom>
          <a:solidFill>
            <a:schemeClr val="accent2">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p>
          <a:p>
            <a:pPr algn="ctr"/>
            <a:r>
              <a:rPr lang="fr-FR" sz="4000" b="1" dirty="0">
                <a:solidFill>
                  <a:schemeClr val="bg1"/>
                </a:solidFill>
                <a:latin typeface="Calibri" panose="020F0502020204030204" pitchFamily="34" charset="0"/>
                <a:cs typeface="Calibri" panose="020F0502020204030204" pitchFamily="34" charset="0"/>
              </a:rPr>
              <a:t>Conclusion</a:t>
            </a:r>
          </a:p>
          <a:p>
            <a:pPr algn="ctr"/>
            <a:endParaRPr lang="fr-FR" altLang="fr-FR" sz="4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412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397627" y="328934"/>
            <a:ext cx="9964391" cy="1129348"/>
          </a:xfrm>
          <a:prstGeom prst="rect">
            <a:avLst/>
          </a:prstGeom>
        </p:spPr>
        <p:txBody>
          <a:bodyPr lIns="0" tIns="0" rIns="0" bIns="0" rtlCol="0" anchor="t">
            <a:spAutoFit/>
          </a:bodyPr>
          <a:lstStyle/>
          <a:p>
            <a:pPr marL="0" lvl="0" indent="0">
              <a:lnSpc>
                <a:spcPts val="8717"/>
              </a:lnSpc>
              <a:spcBef>
                <a:spcPct val="0"/>
              </a:spcBef>
            </a:pPr>
            <a:r>
              <a:rPr lang="en-US" sz="7900" dirty="0" err="1">
                <a:solidFill>
                  <a:schemeClr val="accent3">
                    <a:lumMod val="50000"/>
                  </a:schemeClr>
                </a:solidFill>
                <a:latin typeface="Fira Sans Medium Bold"/>
              </a:rPr>
              <a:t>Sommaire</a:t>
            </a:r>
            <a:r>
              <a:rPr lang="en-US" sz="7900" u="none" dirty="0">
                <a:solidFill>
                  <a:schemeClr val="accent3">
                    <a:lumMod val="50000"/>
                  </a:schemeClr>
                </a:solidFill>
                <a:latin typeface="Fira Sans Medium Bold"/>
              </a:rPr>
              <a:t> </a:t>
            </a:r>
          </a:p>
        </p:txBody>
      </p:sp>
      <p:sp>
        <p:nvSpPr>
          <p:cNvPr id="4" name="Shape 712">
            <a:extLst>
              <a:ext uri="{FF2B5EF4-FFF2-40B4-BE49-F238E27FC236}">
                <a16:creationId xmlns:a16="http://schemas.microsoft.com/office/drawing/2014/main" id="{DBA19D43-C734-5390-219B-D03B16FDFAB5}"/>
              </a:ext>
            </a:extLst>
          </p:cNvPr>
          <p:cNvSpPr/>
          <p:nvPr/>
        </p:nvSpPr>
        <p:spPr>
          <a:xfrm flipH="1">
            <a:off x="50141" y="1283695"/>
            <a:ext cx="5928879" cy="1396349"/>
          </a:xfrm>
          <a:prstGeom prst="rect">
            <a:avLst/>
          </a:prstGeom>
          <a:solidFill>
            <a:schemeClr val="accent5">
              <a:lumMod val="60000"/>
              <a:lumOff val="40000"/>
            </a:schemeClr>
          </a:solidFill>
          <a:ln w="19050" cap="flat">
            <a:solidFill>
              <a:schemeClr val="bg1">
                <a:lumMod val="65000"/>
              </a:schemeClr>
            </a:solidFill>
            <a:miter lim="400000"/>
          </a:ln>
          <a:effectLst/>
        </p:spPr>
        <p:txBody>
          <a:bodyPr wrap="square" lIns="45719" tIns="45719" rIns="45719" bIns="45719" numCol="1" anchor="ctr">
            <a:noAutofit/>
          </a:bodyPr>
          <a:lstStyle/>
          <a:p>
            <a:pPr algn="ctr"/>
            <a:r>
              <a:rPr lang="fr-FR" altLang="fr-FR" sz="36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Objectif</a:t>
            </a:r>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3" name="Shape 712">
            <a:extLst>
              <a:ext uri="{FF2B5EF4-FFF2-40B4-BE49-F238E27FC236}">
                <a16:creationId xmlns:a16="http://schemas.microsoft.com/office/drawing/2014/main" id="{03715DE5-6FE7-575C-9F75-6B148DE681C2}"/>
              </a:ext>
            </a:extLst>
          </p:cNvPr>
          <p:cNvSpPr/>
          <p:nvPr/>
        </p:nvSpPr>
        <p:spPr>
          <a:xfrm flipH="1">
            <a:off x="5987769" y="1283695"/>
            <a:ext cx="5928879" cy="1396349"/>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Evolution au cours de l’année</a:t>
            </a:r>
          </a:p>
        </p:txBody>
      </p:sp>
      <p:sp>
        <p:nvSpPr>
          <p:cNvPr id="39" name="Shape 712">
            <a:extLst>
              <a:ext uri="{FF2B5EF4-FFF2-40B4-BE49-F238E27FC236}">
                <a16:creationId xmlns:a16="http://schemas.microsoft.com/office/drawing/2014/main" id="{C2707F9F-6E0A-69B2-78B7-01B945A67EE9}"/>
              </a:ext>
            </a:extLst>
          </p:cNvPr>
          <p:cNvSpPr/>
          <p:nvPr/>
        </p:nvSpPr>
        <p:spPr>
          <a:xfrm flipH="1">
            <a:off x="11953971" y="1283695"/>
            <a:ext cx="5974289" cy="1396348"/>
          </a:xfrm>
          <a:prstGeom prst="rect">
            <a:avLst/>
          </a:prstGeom>
          <a:solidFill>
            <a:srgbClr val="276F8B"/>
          </a:solidFill>
          <a:ln w="12700" cap="flat">
            <a:solidFill>
              <a:schemeClr val="bg1">
                <a:lumMod val="65000"/>
              </a:schemeClr>
            </a:solidFill>
            <a:miter lim="400000"/>
          </a:ln>
          <a:effectLst/>
        </p:spPr>
        <p:txBody>
          <a:bodyPr wrap="square" lIns="45719" tIns="45719" rIns="45719" bIns="45719" numCol="1" anchor="ctr">
            <a:noAutofit/>
          </a:bodyPr>
          <a:lstStyle/>
          <a:p>
            <a:endParaRPr lang="fr-FR" altLang="fr-FR" sz="3600" b="1" dirty="0">
              <a:solidFill>
                <a:schemeClr val="bg1"/>
              </a:solidFill>
              <a:latin typeface="Calibri" panose="020F0502020204030204" pitchFamily="34" charset="0"/>
              <a:cs typeface="Calibri" panose="020F0502020204030204" pitchFamily="34" charset="0"/>
            </a:endParaRPr>
          </a:p>
          <a:p>
            <a:pPr algn="ctr"/>
            <a:r>
              <a:rPr lang="en-GB" sz="4000" b="1" dirty="0">
                <a:solidFill>
                  <a:schemeClr val="bg1"/>
                </a:solidFill>
                <a:latin typeface="Calibri" panose="020F0502020204030204" pitchFamily="34" charset="0"/>
                <a:cs typeface="Calibri" panose="020F0502020204030204" pitchFamily="34" charset="0"/>
              </a:rPr>
              <a:t>Le 12 </a:t>
            </a:r>
            <a:r>
              <a:rPr lang="en-GB" sz="4000" b="1" dirty="0" err="1">
                <a:solidFill>
                  <a:schemeClr val="bg1"/>
                </a:solidFill>
                <a:latin typeface="Calibri" panose="020F0502020204030204" pitchFamily="34" charset="0"/>
                <a:cs typeface="Calibri" panose="020F0502020204030204" pitchFamily="34" charset="0"/>
              </a:rPr>
              <a:t>décembre</a:t>
            </a:r>
            <a:r>
              <a:rPr lang="en-GB" sz="4000" b="1" dirty="0">
                <a:solidFill>
                  <a:schemeClr val="bg1"/>
                </a:solidFill>
                <a:latin typeface="Calibri" panose="020F0502020204030204" pitchFamily="34" charset="0"/>
                <a:cs typeface="Calibri" panose="020F0502020204030204" pitchFamily="34" charset="0"/>
              </a:rPr>
              <a:t> 2021</a:t>
            </a:r>
            <a:endParaRPr lang="fr-FR" sz="4000" b="1" dirty="0">
              <a:solidFill>
                <a:schemeClr val="bg1"/>
              </a:solidFill>
              <a:latin typeface="Calibri" panose="020F0502020204030204" pitchFamily="34" charset="0"/>
              <a:cs typeface="Calibri" panose="020F0502020204030204" pitchFamily="34" charset="0"/>
            </a:endParaRPr>
          </a:p>
          <a:p>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40" name="Shape 712">
            <a:extLst>
              <a:ext uri="{FF2B5EF4-FFF2-40B4-BE49-F238E27FC236}">
                <a16:creationId xmlns:a16="http://schemas.microsoft.com/office/drawing/2014/main" id="{BDA009E5-DA64-51FF-220A-8A419CA9CBC6}"/>
              </a:ext>
            </a:extLst>
          </p:cNvPr>
          <p:cNvSpPr/>
          <p:nvPr/>
        </p:nvSpPr>
        <p:spPr>
          <a:xfrm flipH="1">
            <a:off x="17937008" y="1283695"/>
            <a:ext cx="5984864" cy="1396348"/>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b="1" dirty="0">
                <a:solidFill>
                  <a:schemeClr val="bg1"/>
                </a:solidFill>
                <a:latin typeface="Calibri" panose="020F0502020204030204" pitchFamily="34" charset="0"/>
                <a:cs typeface="Calibri" panose="020F0502020204030204" pitchFamily="34" charset="0"/>
              </a:rPr>
              <a:t> Le 10 avril 2021</a:t>
            </a:r>
          </a:p>
        </p:txBody>
      </p:sp>
      <p:sp>
        <p:nvSpPr>
          <p:cNvPr id="47" name="Shape 712">
            <a:extLst>
              <a:ext uri="{FF2B5EF4-FFF2-40B4-BE49-F238E27FC236}">
                <a16:creationId xmlns:a16="http://schemas.microsoft.com/office/drawing/2014/main" id="{F166BE60-793E-442D-3888-0EEEA49C0C14}"/>
              </a:ext>
            </a:extLst>
          </p:cNvPr>
          <p:cNvSpPr/>
          <p:nvPr/>
        </p:nvSpPr>
        <p:spPr>
          <a:xfrm flipH="1">
            <a:off x="23938492" y="1297711"/>
            <a:ext cx="5984865" cy="1396349"/>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p>
          <a:p>
            <a:pPr algn="ctr"/>
            <a:r>
              <a:rPr lang="fr-FR" sz="4000" b="1" dirty="0">
                <a:solidFill>
                  <a:schemeClr val="bg1"/>
                </a:solidFill>
                <a:latin typeface="Calibri" panose="020F0502020204030204" pitchFamily="34" charset="0"/>
                <a:cs typeface="Calibri" panose="020F0502020204030204" pitchFamily="34" charset="0"/>
              </a:rPr>
              <a:t>Conclusion</a:t>
            </a:r>
          </a:p>
          <a:p>
            <a:pPr algn="ctr"/>
            <a:endParaRPr lang="fr-FR" altLang="fr-FR" sz="4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235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397627" y="328934"/>
            <a:ext cx="9964391" cy="1129348"/>
          </a:xfrm>
          <a:prstGeom prst="rect">
            <a:avLst/>
          </a:prstGeom>
        </p:spPr>
        <p:txBody>
          <a:bodyPr lIns="0" tIns="0" rIns="0" bIns="0" rtlCol="0" anchor="t">
            <a:spAutoFit/>
          </a:bodyPr>
          <a:lstStyle/>
          <a:p>
            <a:pPr marL="0" lvl="0" indent="0">
              <a:lnSpc>
                <a:spcPts val="8717"/>
              </a:lnSpc>
              <a:spcBef>
                <a:spcPct val="0"/>
              </a:spcBef>
            </a:pPr>
            <a:r>
              <a:rPr lang="en-US" sz="7900" dirty="0" err="1">
                <a:solidFill>
                  <a:schemeClr val="accent3">
                    <a:lumMod val="50000"/>
                  </a:schemeClr>
                </a:solidFill>
                <a:latin typeface="Fira Sans Medium Bold"/>
              </a:rPr>
              <a:t>Sommaire</a:t>
            </a:r>
            <a:r>
              <a:rPr lang="en-US" sz="7900" u="none" dirty="0">
                <a:solidFill>
                  <a:schemeClr val="accent3">
                    <a:lumMod val="50000"/>
                  </a:schemeClr>
                </a:solidFill>
                <a:latin typeface="Fira Sans Medium Bold"/>
              </a:rPr>
              <a:t> </a:t>
            </a:r>
          </a:p>
        </p:txBody>
      </p:sp>
      <p:sp>
        <p:nvSpPr>
          <p:cNvPr id="4" name="Shape 712">
            <a:extLst>
              <a:ext uri="{FF2B5EF4-FFF2-40B4-BE49-F238E27FC236}">
                <a16:creationId xmlns:a16="http://schemas.microsoft.com/office/drawing/2014/main" id="{DBA19D43-C734-5390-219B-D03B16FDFAB5}"/>
              </a:ext>
            </a:extLst>
          </p:cNvPr>
          <p:cNvSpPr/>
          <p:nvPr/>
        </p:nvSpPr>
        <p:spPr>
          <a:xfrm flipH="1">
            <a:off x="50141" y="1283695"/>
            <a:ext cx="5928879" cy="1396349"/>
          </a:xfrm>
          <a:prstGeom prst="rect">
            <a:avLst/>
          </a:prstGeom>
          <a:solidFill>
            <a:schemeClr val="accent5">
              <a:lumMod val="60000"/>
              <a:lumOff val="40000"/>
            </a:schemeClr>
          </a:solidFill>
          <a:ln w="19050" cap="flat">
            <a:solidFill>
              <a:schemeClr val="bg1">
                <a:lumMod val="65000"/>
              </a:schemeClr>
            </a:solidFill>
            <a:miter lim="400000"/>
          </a:ln>
          <a:effectLst/>
        </p:spPr>
        <p:txBody>
          <a:bodyPr wrap="square" lIns="45719" tIns="45719" rIns="45719" bIns="45719" numCol="1" anchor="ctr">
            <a:noAutofit/>
          </a:bodyPr>
          <a:lstStyle/>
          <a:p>
            <a:pPr algn="ctr"/>
            <a:r>
              <a:rPr lang="fr-FR" altLang="fr-FR" sz="36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Objectif</a:t>
            </a:r>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3" name="Shape 712">
            <a:extLst>
              <a:ext uri="{FF2B5EF4-FFF2-40B4-BE49-F238E27FC236}">
                <a16:creationId xmlns:a16="http://schemas.microsoft.com/office/drawing/2014/main" id="{03715DE5-6FE7-575C-9F75-6B148DE681C2}"/>
              </a:ext>
            </a:extLst>
          </p:cNvPr>
          <p:cNvSpPr/>
          <p:nvPr/>
        </p:nvSpPr>
        <p:spPr>
          <a:xfrm flipH="1">
            <a:off x="5987769" y="1283695"/>
            <a:ext cx="5928879" cy="1396349"/>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Evolution au cours de l’année</a:t>
            </a:r>
          </a:p>
        </p:txBody>
      </p:sp>
      <p:sp>
        <p:nvSpPr>
          <p:cNvPr id="39" name="Shape 712">
            <a:extLst>
              <a:ext uri="{FF2B5EF4-FFF2-40B4-BE49-F238E27FC236}">
                <a16:creationId xmlns:a16="http://schemas.microsoft.com/office/drawing/2014/main" id="{C2707F9F-6E0A-69B2-78B7-01B945A67EE9}"/>
              </a:ext>
            </a:extLst>
          </p:cNvPr>
          <p:cNvSpPr/>
          <p:nvPr/>
        </p:nvSpPr>
        <p:spPr>
          <a:xfrm flipH="1">
            <a:off x="11953971" y="1283695"/>
            <a:ext cx="5974289" cy="1396348"/>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endParaRPr lang="fr-FR" altLang="fr-FR" sz="3600" b="1" dirty="0">
              <a:solidFill>
                <a:schemeClr val="bg1"/>
              </a:solidFill>
              <a:latin typeface="Calibri" panose="020F0502020204030204" pitchFamily="34" charset="0"/>
              <a:cs typeface="Calibri" panose="020F0502020204030204" pitchFamily="34" charset="0"/>
            </a:endParaRPr>
          </a:p>
          <a:p>
            <a:pPr algn="ctr"/>
            <a:r>
              <a:rPr lang="en-GB" sz="4000" b="1" dirty="0">
                <a:solidFill>
                  <a:schemeClr val="bg1"/>
                </a:solidFill>
                <a:latin typeface="Calibri" panose="020F0502020204030204" pitchFamily="34" charset="0"/>
                <a:cs typeface="Calibri" panose="020F0502020204030204" pitchFamily="34" charset="0"/>
              </a:rPr>
              <a:t>Le 12 </a:t>
            </a:r>
            <a:r>
              <a:rPr lang="en-GB" sz="4000" b="1" dirty="0" err="1">
                <a:solidFill>
                  <a:schemeClr val="bg1"/>
                </a:solidFill>
                <a:latin typeface="Calibri" panose="020F0502020204030204" pitchFamily="34" charset="0"/>
                <a:cs typeface="Calibri" panose="020F0502020204030204" pitchFamily="34" charset="0"/>
              </a:rPr>
              <a:t>décembre</a:t>
            </a:r>
            <a:r>
              <a:rPr lang="en-GB" sz="4000" b="1" dirty="0">
                <a:solidFill>
                  <a:schemeClr val="bg1"/>
                </a:solidFill>
                <a:latin typeface="Calibri" panose="020F0502020204030204" pitchFamily="34" charset="0"/>
                <a:cs typeface="Calibri" panose="020F0502020204030204" pitchFamily="34" charset="0"/>
              </a:rPr>
              <a:t> 2021</a:t>
            </a:r>
            <a:endParaRPr lang="fr-FR" sz="4000" b="1" dirty="0">
              <a:solidFill>
                <a:schemeClr val="bg1"/>
              </a:solidFill>
              <a:latin typeface="Calibri" panose="020F0502020204030204" pitchFamily="34" charset="0"/>
              <a:cs typeface="Calibri" panose="020F0502020204030204" pitchFamily="34" charset="0"/>
            </a:endParaRPr>
          </a:p>
          <a:p>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40" name="Shape 712">
            <a:extLst>
              <a:ext uri="{FF2B5EF4-FFF2-40B4-BE49-F238E27FC236}">
                <a16:creationId xmlns:a16="http://schemas.microsoft.com/office/drawing/2014/main" id="{BDA009E5-DA64-51FF-220A-8A419CA9CBC6}"/>
              </a:ext>
            </a:extLst>
          </p:cNvPr>
          <p:cNvSpPr/>
          <p:nvPr/>
        </p:nvSpPr>
        <p:spPr>
          <a:xfrm flipH="1">
            <a:off x="17937008" y="1283695"/>
            <a:ext cx="5984864" cy="1396348"/>
          </a:xfrm>
          <a:prstGeom prst="rect">
            <a:avLst/>
          </a:prstGeom>
          <a:solidFill>
            <a:srgbClr val="276F8B"/>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b="1" dirty="0">
                <a:solidFill>
                  <a:schemeClr val="bg1"/>
                </a:solidFill>
                <a:latin typeface="Calibri" panose="020F0502020204030204" pitchFamily="34" charset="0"/>
                <a:cs typeface="Calibri" panose="020F0502020204030204" pitchFamily="34" charset="0"/>
              </a:rPr>
              <a:t> Le 10 avril 2021</a:t>
            </a:r>
          </a:p>
        </p:txBody>
      </p:sp>
      <p:sp>
        <p:nvSpPr>
          <p:cNvPr id="47" name="Shape 712">
            <a:extLst>
              <a:ext uri="{FF2B5EF4-FFF2-40B4-BE49-F238E27FC236}">
                <a16:creationId xmlns:a16="http://schemas.microsoft.com/office/drawing/2014/main" id="{F166BE60-793E-442D-3888-0EEEA49C0C14}"/>
              </a:ext>
            </a:extLst>
          </p:cNvPr>
          <p:cNvSpPr/>
          <p:nvPr/>
        </p:nvSpPr>
        <p:spPr>
          <a:xfrm flipH="1">
            <a:off x="23938492" y="1297711"/>
            <a:ext cx="5984865" cy="1396349"/>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p>
          <a:p>
            <a:pPr algn="ctr"/>
            <a:r>
              <a:rPr lang="fr-FR" sz="4000" b="1" dirty="0">
                <a:solidFill>
                  <a:schemeClr val="bg1"/>
                </a:solidFill>
                <a:latin typeface="Calibri" panose="020F0502020204030204" pitchFamily="34" charset="0"/>
                <a:cs typeface="Calibri" panose="020F0502020204030204" pitchFamily="34" charset="0"/>
              </a:rPr>
              <a:t>Conclusion</a:t>
            </a:r>
          </a:p>
          <a:p>
            <a:pPr algn="ctr"/>
            <a:endParaRPr lang="fr-FR" altLang="fr-FR" sz="4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27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397627" y="328934"/>
            <a:ext cx="9964391" cy="1129348"/>
          </a:xfrm>
          <a:prstGeom prst="rect">
            <a:avLst/>
          </a:prstGeom>
        </p:spPr>
        <p:txBody>
          <a:bodyPr lIns="0" tIns="0" rIns="0" bIns="0" rtlCol="0" anchor="t">
            <a:spAutoFit/>
          </a:bodyPr>
          <a:lstStyle/>
          <a:p>
            <a:pPr marL="0" lvl="0" indent="0">
              <a:lnSpc>
                <a:spcPts val="8717"/>
              </a:lnSpc>
              <a:spcBef>
                <a:spcPct val="0"/>
              </a:spcBef>
            </a:pPr>
            <a:r>
              <a:rPr lang="en-US" sz="7900" dirty="0" err="1">
                <a:solidFill>
                  <a:schemeClr val="accent3">
                    <a:lumMod val="50000"/>
                  </a:schemeClr>
                </a:solidFill>
                <a:latin typeface="Fira Sans Medium Bold"/>
              </a:rPr>
              <a:t>Sommaire</a:t>
            </a:r>
            <a:r>
              <a:rPr lang="en-US" sz="7900" u="none" dirty="0">
                <a:solidFill>
                  <a:schemeClr val="accent3">
                    <a:lumMod val="50000"/>
                  </a:schemeClr>
                </a:solidFill>
                <a:latin typeface="Fira Sans Medium Bold"/>
              </a:rPr>
              <a:t> </a:t>
            </a:r>
          </a:p>
        </p:txBody>
      </p:sp>
      <p:sp>
        <p:nvSpPr>
          <p:cNvPr id="4" name="Shape 712">
            <a:extLst>
              <a:ext uri="{FF2B5EF4-FFF2-40B4-BE49-F238E27FC236}">
                <a16:creationId xmlns:a16="http://schemas.microsoft.com/office/drawing/2014/main" id="{DBA19D43-C734-5390-219B-D03B16FDFAB5}"/>
              </a:ext>
            </a:extLst>
          </p:cNvPr>
          <p:cNvSpPr/>
          <p:nvPr/>
        </p:nvSpPr>
        <p:spPr>
          <a:xfrm flipH="1">
            <a:off x="50141" y="1283695"/>
            <a:ext cx="5928879" cy="1396349"/>
          </a:xfrm>
          <a:prstGeom prst="rect">
            <a:avLst/>
          </a:prstGeom>
          <a:solidFill>
            <a:schemeClr val="accent5">
              <a:lumMod val="60000"/>
              <a:lumOff val="40000"/>
            </a:schemeClr>
          </a:solidFill>
          <a:ln w="19050" cap="flat">
            <a:solidFill>
              <a:schemeClr val="bg1">
                <a:lumMod val="65000"/>
              </a:schemeClr>
            </a:solidFill>
            <a:miter lim="400000"/>
          </a:ln>
          <a:effectLst/>
        </p:spPr>
        <p:txBody>
          <a:bodyPr wrap="square" lIns="45719" tIns="45719" rIns="45719" bIns="45719" numCol="1" anchor="ctr">
            <a:noAutofit/>
          </a:bodyPr>
          <a:lstStyle/>
          <a:p>
            <a:pPr algn="ctr"/>
            <a:r>
              <a:rPr lang="fr-FR" altLang="fr-FR" sz="36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Objectif</a:t>
            </a:r>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3" name="Shape 712">
            <a:extLst>
              <a:ext uri="{FF2B5EF4-FFF2-40B4-BE49-F238E27FC236}">
                <a16:creationId xmlns:a16="http://schemas.microsoft.com/office/drawing/2014/main" id="{03715DE5-6FE7-575C-9F75-6B148DE681C2}"/>
              </a:ext>
            </a:extLst>
          </p:cNvPr>
          <p:cNvSpPr/>
          <p:nvPr/>
        </p:nvSpPr>
        <p:spPr>
          <a:xfrm flipH="1">
            <a:off x="5987769" y="1283695"/>
            <a:ext cx="5928879" cy="1396349"/>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r>
              <a:rPr lang="fr-FR" altLang="fr-FR" sz="4000" b="1" dirty="0">
                <a:solidFill>
                  <a:schemeClr val="bg1"/>
                </a:solidFill>
                <a:latin typeface="Calibri" panose="020F0502020204030204" pitchFamily="34" charset="0"/>
                <a:cs typeface="Calibri" panose="020F0502020204030204" pitchFamily="34" charset="0"/>
              </a:rPr>
              <a:t>Evolution au cours de l’année</a:t>
            </a:r>
          </a:p>
        </p:txBody>
      </p:sp>
      <p:sp>
        <p:nvSpPr>
          <p:cNvPr id="39" name="Shape 712">
            <a:extLst>
              <a:ext uri="{FF2B5EF4-FFF2-40B4-BE49-F238E27FC236}">
                <a16:creationId xmlns:a16="http://schemas.microsoft.com/office/drawing/2014/main" id="{C2707F9F-6E0A-69B2-78B7-01B945A67EE9}"/>
              </a:ext>
            </a:extLst>
          </p:cNvPr>
          <p:cNvSpPr/>
          <p:nvPr/>
        </p:nvSpPr>
        <p:spPr>
          <a:xfrm flipH="1">
            <a:off x="11953971" y="1283695"/>
            <a:ext cx="5974289" cy="1396348"/>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endParaRPr lang="fr-FR" altLang="fr-FR" sz="3600" b="1" dirty="0">
              <a:solidFill>
                <a:schemeClr val="bg1"/>
              </a:solidFill>
              <a:latin typeface="Calibri" panose="020F0502020204030204" pitchFamily="34" charset="0"/>
              <a:cs typeface="Calibri" panose="020F0502020204030204" pitchFamily="34" charset="0"/>
            </a:endParaRPr>
          </a:p>
          <a:p>
            <a:pPr algn="ctr"/>
            <a:r>
              <a:rPr lang="en-GB" sz="4000" b="1" dirty="0">
                <a:solidFill>
                  <a:schemeClr val="bg1"/>
                </a:solidFill>
                <a:latin typeface="Calibri" panose="020F0502020204030204" pitchFamily="34" charset="0"/>
                <a:cs typeface="Calibri" panose="020F0502020204030204" pitchFamily="34" charset="0"/>
              </a:rPr>
              <a:t>Le 12 </a:t>
            </a:r>
            <a:r>
              <a:rPr lang="en-GB" sz="4000" b="1" dirty="0" err="1">
                <a:solidFill>
                  <a:schemeClr val="bg1"/>
                </a:solidFill>
                <a:latin typeface="Calibri" panose="020F0502020204030204" pitchFamily="34" charset="0"/>
                <a:cs typeface="Calibri" panose="020F0502020204030204" pitchFamily="34" charset="0"/>
              </a:rPr>
              <a:t>décembre</a:t>
            </a:r>
            <a:r>
              <a:rPr lang="en-GB" sz="4000" b="1" dirty="0">
                <a:solidFill>
                  <a:schemeClr val="bg1"/>
                </a:solidFill>
                <a:latin typeface="Calibri" panose="020F0502020204030204" pitchFamily="34" charset="0"/>
                <a:cs typeface="Calibri" panose="020F0502020204030204" pitchFamily="34" charset="0"/>
              </a:rPr>
              <a:t> 2021</a:t>
            </a:r>
            <a:endParaRPr lang="fr-FR" sz="4000" b="1" dirty="0">
              <a:solidFill>
                <a:schemeClr val="bg1"/>
              </a:solidFill>
              <a:latin typeface="Calibri" panose="020F0502020204030204" pitchFamily="34" charset="0"/>
              <a:cs typeface="Calibri" panose="020F0502020204030204" pitchFamily="34" charset="0"/>
            </a:endParaRPr>
          </a:p>
          <a:p>
            <a:endParaRPr lang="fr-FR" altLang="fr-FR" sz="3600" b="1" dirty="0">
              <a:solidFill>
                <a:schemeClr val="bg1"/>
              </a:solidFill>
              <a:latin typeface="Calibri" panose="020F0502020204030204" pitchFamily="34" charset="0"/>
              <a:cs typeface="Calibri" panose="020F0502020204030204" pitchFamily="34" charset="0"/>
            </a:endParaRPr>
          </a:p>
        </p:txBody>
      </p:sp>
      <p:sp>
        <p:nvSpPr>
          <p:cNvPr id="40" name="Shape 712">
            <a:extLst>
              <a:ext uri="{FF2B5EF4-FFF2-40B4-BE49-F238E27FC236}">
                <a16:creationId xmlns:a16="http://schemas.microsoft.com/office/drawing/2014/main" id="{BDA009E5-DA64-51FF-220A-8A419CA9CBC6}"/>
              </a:ext>
            </a:extLst>
          </p:cNvPr>
          <p:cNvSpPr/>
          <p:nvPr/>
        </p:nvSpPr>
        <p:spPr>
          <a:xfrm flipH="1">
            <a:off x="17937008" y="1283695"/>
            <a:ext cx="5984864" cy="1396348"/>
          </a:xfrm>
          <a:prstGeom prst="rect">
            <a:avLst/>
          </a:prstGeom>
          <a:solidFill>
            <a:schemeClr val="accent5">
              <a:lumMod val="60000"/>
              <a:lumOff val="40000"/>
            </a:schemeClr>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b="1" dirty="0">
                <a:solidFill>
                  <a:schemeClr val="bg1"/>
                </a:solidFill>
                <a:latin typeface="Calibri" panose="020F0502020204030204" pitchFamily="34" charset="0"/>
                <a:cs typeface="Calibri" panose="020F0502020204030204" pitchFamily="34" charset="0"/>
              </a:rPr>
              <a:t> Le 10 avril 2021</a:t>
            </a:r>
          </a:p>
        </p:txBody>
      </p:sp>
      <p:sp>
        <p:nvSpPr>
          <p:cNvPr id="47" name="Shape 712">
            <a:extLst>
              <a:ext uri="{FF2B5EF4-FFF2-40B4-BE49-F238E27FC236}">
                <a16:creationId xmlns:a16="http://schemas.microsoft.com/office/drawing/2014/main" id="{F166BE60-793E-442D-3888-0EEEA49C0C14}"/>
              </a:ext>
            </a:extLst>
          </p:cNvPr>
          <p:cNvSpPr/>
          <p:nvPr/>
        </p:nvSpPr>
        <p:spPr>
          <a:xfrm flipH="1">
            <a:off x="23938492" y="1297711"/>
            <a:ext cx="5984865" cy="1396349"/>
          </a:xfrm>
          <a:prstGeom prst="rect">
            <a:avLst/>
          </a:prstGeom>
          <a:solidFill>
            <a:srgbClr val="276F8B"/>
          </a:solidFill>
          <a:ln w="12700" cap="flat">
            <a:solidFill>
              <a:schemeClr val="bg1">
                <a:lumMod val="65000"/>
              </a:schemeClr>
            </a:solidFill>
            <a:miter lim="400000"/>
          </a:ln>
          <a:effectLst/>
        </p:spPr>
        <p:txBody>
          <a:bodyPr wrap="square" lIns="45719" tIns="45719" rIns="45719" bIns="45719" numCol="1" anchor="ctr">
            <a:noAutofit/>
          </a:bodyPr>
          <a:lstStyle/>
          <a:p>
            <a:pPr algn="ctr"/>
            <a:r>
              <a:rPr lang="fr-FR" altLang="fr-FR" sz="4000" dirty="0">
                <a:latin typeface="Calibri" panose="020F0502020204030204" pitchFamily="34" charset="0"/>
                <a:cs typeface="Calibri" panose="020F0502020204030204" pitchFamily="34" charset="0"/>
              </a:rPr>
              <a:t> </a:t>
            </a:r>
          </a:p>
          <a:p>
            <a:pPr algn="ctr"/>
            <a:r>
              <a:rPr lang="fr-FR" sz="4000" b="1" dirty="0">
                <a:solidFill>
                  <a:schemeClr val="bg1"/>
                </a:solidFill>
                <a:latin typeface="Calibri" panose="020F0502020204030204" pitchFamily="34" charset="0"/>
                <a:cs typeface="Calibri" panose="020F0502020204030204" pitchFamily="34" charset="0"/>
              </a:rPr>
              <a:t>Conclusion</a:t>
            </a:r>
          </a:p>
          <a:p>
            <a:pPr algn="ctr"/>
            <a:endParaRPr lang="fr-FR" altLang="fr-FR" sz="4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305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ZoneTexte 51">
            <a:extLst>
              <a:ext uri="{FF2B5EF4-FFF2-40B4-BE49-F238E27FC236}">
                <a16:creationId xmlns:a16="http://schemas.microsoft.com/office/drawing/2014/main" id="{5C19F6A1-7D8B-17E1-AF25-38A19E471507}"/>
              </a:ext>
            </a:extLst>
          </p:cNvPr>
          <p:cNvSpPr txBox="1"/>
          <p:nvPr/>
        </p:nvSpPr>
        <p:spPr>
          <a:xfrm>
            <a:off x="780093" y="2286001"/>
            <a:ext cx="4591169" cy="5575815"/>
          </a:xfrm>
          <a:prstGeom prst="rect">
            <a:avLst/>
          </a:prstGeom>
          <a:noFill/>
          <a:ln>
            <a:solidFill>
              <a:schemeClr val="bg1">
                <a:lumMod val="65000"/>
              </a:schemeClr>
            </a:solidFill>
          </a:ln>
        </p:spPr>
        <p:txBody>
          <a:bodyPr wrap="square" rtlCol="0">
            <a:spAutoFit/>
          </a:bodyPr>
          <a:lstStyle/>
          <a:p>
            <a:endParaRPr lang="fr-FR" dirty="0"/>
          </a:p>
        </p:txBody>
      </p:sp>
      <p:sp>
        <p:nvSpPr>
          <p:cNvPr id="53" name="ZoneTexte 52">
            <a:extLst>
              <a:ext uri="{FF2B5EF4-FFF2-40B4-BE49-F238E27FC236}">
                <a16:creationId xmlns:a16="http://schemas.microsoft.com/office/drawing/2014/main" id="{95CB9C54-E673-495F-AFB6-903E3496356E}"/>
              </a:ext>
            </a:extLst>
          </p:cNvPr>
          <p:cNvSpPr txBox="1"/>
          <p:nvPr/>
        </p:nvSpPr>
        <p:spPr>
          <a:xfrm>
            <a:off x="13396978" y="2320600"/>
            <a:ext cx="4591169" cy="5575815"/>
          </a:xfrm>
          <a:prstGeom prst="rect">
            <a:avLst/>
          </a:prstGeom>
          <a:noFill/>
          <a:ln>
            <a:solidFill>
              <a:schemeClr val="bg1">
                <a:lumMod val="65000"/>
              </a:schemeClr>
            </a:solidFill>
          </a:ln>
        </p:spPr>
        <p:txBody>
          <a:bodyPr wrap="square" rtlCol="0">
            <a:spAutoFit/>
          </a:bodyPr>
          <a:lstStyle/>
          <a:p>
            <a:endParaRPr lang="fr-FR" dirty="0"/>
          </a:p>
        </p:txBody>
      </p:sp>
      <p:sp>
        <p:nvSpPr>
          <p:cNvPr id="8" name="TextBox 8"/>
          <p:cNvSpPr txBox="1"/>
          <p:nvPr/>
        </p:nvSpPr>
        <p:spPr>
          <a:xfrm>
            <a:off x="174754" y="85926"/>
            <a:ext cx="9964391" cy="1081450"/>
          </a:xfrm>
          <a:prstGeom prst="rect">
            <a:avLst/>
          </a:prstGeom>
        </p:spPr>
        <p:txBody>
          <a:bodyPr lIns="0" tIns="0" rIns="0" bIns="0" rtlCol="0" anchor="t">
            <a:spAutoFit/>
          </a:bodyPr>
          <a:lstStyle/>
          <a:p>
            <a:pPr marL="0" lvl="0" indent="0">
              <a:lnSpc>
                <a:spcPts val="8717"/>
              </a:lnSpc>
              <a:spcBef>
                <a:spcPct val="0"/>
              </a:spcBef>
            </a:pPr>
            <a:r>
              <a:rPr lang="en-US" sz="6000" u="none" dirty="0" err="1">
                <a:solidFill>
                  <a:schemeClr val="accent3">
                    <a:lumMod val="50000"/>
                  </a:schemeClr>
                </a:solidFill>
                <a:latin typeface="Fira Sans Medium Bold"/>
              </a:rPr>
              <a:t>Contexte</a:t>
            </a:r>
            <a:r>
              <a:rPr lang="en-US" sz="6000" u="none" dirty="0">
                <a:solidFill>
                  <a:schemeClr val="accent3">
                    <a:lumMod val="50000"/>
                  </a:schemeClr>
                </a:solidFill>
                <a:latin typeface="Fira Sans Medium Bold"/>
              </a:rPr>
              <a:t> </a:t>
            </a:r>
          </a:p>
        </p:txBody>
      </p:sp>
      <p:sp>
        <p:nvSpPr>
          <p:cNvPr id="2" name="Freeform 25">
            <a:extLst>
              <a:ext uri="{FF2B5EF4-FFF2-40B4-BE49-F238E27FC236}">
                <a16:creationId xmlns:a16="http://schemas.microsoft.com/office/drawing/2014/main" id="{8CBC5DAD-323E-E393-9532-432C9CEA705D}"/>
              </a:ext>
            </a:extLst>
          </p:cNvPr>
          <p:cNvSpPr/>
          <p:nvPr/>
        </p:nvSpPr>
        <p:spPr>
          <a:xfrm rot="16200000">
            <a:off x="13971014" y="-140815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alpha val="27000"/>
            </a:schemeClr>
          </a:solidFill>
        </p:spPr>
      </p:sp>
      <p:sp>
        <p:nvSpPr>
          <p:cNvPr id="10" name="Freeform 25">
            <a:extLst>
              <a:ext uri="{FF2B5EF4-FFF2-40B4-BE49-F238E27FC236}">
                <a16:creationId xmlns:a16="http://schemas.microsoft.com/office/drawing/2014/main" id="{70F7B1F5-CF3B-D990-46D4-621B1953A2EA}"/>
              </a:ext>
            </a:extLst>
          </p:cNvPr>
          <p:cNvSpPr/>
          <p:nvPr/>
        </p:nvSpPr>
        <p:spPr>
          <a:xfrm rot="16200000">
            <a:off x="15587892" y="-140815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alpha val="81000"/>
            </a:schemeClr>
          </a:solidFill>
        </p:spPr>
      </p:sp>
      <p:pic>
        <p:nvPicPr>
          <p:cNvPr id="3074" name="Picture 2" descr="Diabetic Retinopathy | Causes, Symptoms, and Treatments | Buoy">
            <a:extLst>
              <a:ext uri="{FF2B5EF4-FFF2-40B4-BE49-F238E27FC236}">
                <a16:creationId xmlns:a16="http://schemas.microsoft.com/office/drawing/2014/main" id="{EDD5A0B6-093B-CB15-3D96-A976A8768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4179" y="1843611"/>
            <a:ext cx="7265322" cy="50857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iabetes Icon">
            <a:extLst>
              <a:ext uri="{FF2B5EF4-FFF2-40B4-BE49-F238E27FC236}">
                <a16:creationId xmlns:a16="http://schemas.microsoft.com/office/drawing/2014/main" id="{5CCE7B2D-0298-9C33-4B94-F24664BDA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66" y="3001830"/>
            <a:ext cx="3045250" cy="30452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2D2CAA67-1D7A-8F20-17E1-27EDDFB9887B}"/>
              </a:ext>
            </a:extLst>
          </p:cNvPr>
          <p:cNvSpPr txBox="1"/>
          <p:nvPr/>
        </p:nvSpPr>
        <p:spPr>
          <a:xfrm>
            <a:off x="7323029" y="3801699"/>
            <a:ext cx="4155263" cy="584775"/>
          </a:xfrm>
          <a:prstGeom prst="rect">
            <a:avLst/>
          </a:prstGeom>
          <a:noFill/>
        </p:spPr>
        <p:txBody>
          <a:bodyPr wrap="square" rtlCol="0">
            <a:spAutoFit/>
          </a:bodyPr>
          <a:lstStyle/>
          <a:p>
            <a:r>
              <a:rPr lang="en-GB" sz="3200" b="1" dirty="0" err="1">
                <a:solidFill>
                  <a:srgbClr val="FF0000"/>
                </a:solidFill>
                <a:latin typeface="Calibri" panose="020F0502020204030204" pitchFamily="34" charset="0"/>
                <a:cs typeface="Calibri" panose="020F0502020204030204" pitchFamily="34" charset="0"/>
              </a:rPr>
              <a:t>Facteurs</a:t>
            </a:r>
            <a:r>
              <a:rPr lang="en-GB" sz="3200" b="1" dirty="0">
                <a:solidFill>
                  <a:srgbClr val="FF0000"/>
                </a:solidFill>
                <a:latin typeface="Calibri" panose="020F0502020204030204" pitchFamily="34" charset="0"/>
                <a:cs typeface="Calibri" panose="020F0502020204030204" pitchFamily="34" charset="0"/>
              </a:rPr>
              <a:t> de </a:t>
            </a:r>
            <a:r>
              <a:rPr lang="en-GB" sz="3200" b="1" dirty="0" err="1">
                <a:solidFill>
                  <a:srgbClr val="FF0000"/>
                </a:solidFill>
                <a:latin typeface="Calibri" panose="020F0502020204030204" pitchFamily="34" charset="0"/>
                <a:cs typeface="Calibri" panose="020F0502020204030204" pitchFamily="34" charset="0"/>
              </a:rPr>
              <a:t>risques</a:t>
            </a:r>
            <a:r>
              <a:rPr lang="en-GB" sz="3200" b="1" dirty="0">
                <a:solidFill>
                  <a:srgbClr val="FF0000"/>
                </a:solidFill>
                <a:latin typeface="Calibri" panose="020F0502020204030204" pitchFamily="34" charset="0"/>
                <a:cs typeface="Calibri" panose="020F0502020204030204" pitchFamily="34" charset="0"/>
              </a:rPr>
              <a:t> ?</a:t>
            </a:r>
            <a:endParaRPr lang="fr-FR" sz="3200" b="1" dirty="0">
              <a:solidFill>
                <a:srgbClr val="FF0000"/>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9951D4CD-6E2C-BEE5-9B15-6063D60F52FB}"/>
              </a:ext>
            </a:extLst>
          </p:cNvPr>
          <p:cNvSpPr txBox="1"/>
          <p:nvPr/>
        </p:nvSpPr>
        <p:spPr>
          <a:xfrm>
            <a:off x="8913356" y="5887986"/>
            <a:ext cx="552437" cy="1446550"/>
          </a:xfrm>
          <a:prstGeom prst="rect">
            <a:avLst/>
          </a:prstGeom>
          <a:noFill/>
        </p:spPr>
        <p:txBody>
          <a:bodyPr wrap="square" rtlCol="0">
            <a:spAutoFit/>
          </a:bodyPr>
          <a:lstStyle/>
          <a:p>
            <a:r>
              <a:rPr lang="en-GB" sz="8800" dirty="0">
                <a:solidFill>
                  <a:srgbClr val="FF0000"/>
                </a:solidFill>
                <a:latin typeface="Calibri" panose="020F0502020204030204" pitchFamily="34" charset="0"/>
                <a:cs typeface="Calibri" panose="020F0502020204030204" pitchFamily="34" charset="0"/>
              </a:rPr>
              <a:t>?</a:t>
            </a:r>
            <a:endParaRPr lang="fr-FR" sz="8800" dirty="0">
              <a:solidFill>
                <a:srgbClr val="FF0000"/>
              </a:solidFill>
              <a:latin typeface="Calibri" panose="020F0502020204030204" pitchFamily="34" charset="0"/>
              <a:cs typeface="Calibri" panose="020F0502020204030204" pitchFamily="34" charset="0"/>
            </a:endParaRPr>
          </a:p>
        </p:txBody>
      </p:sp>
      <p:sp>
        <p:nvSpPr>
          <p:cNvPr id="33" name="ZoneTexte 32">
            <a:extLst>
              <a:ext uri="{FF2B5EF4-FFF2-40B4-BE49-F238E27FC236}">
                <a16:creationId xmlns:a16="http://schemas.microsoft.com/office/drawing/2014/main" id="{AD93C59C-4462-6D45-C139-0402F79B65A0}"/>
              </a:ext>
            </a:extLst>
          </p:cNvPr>
          <p:cNvSpPr txBox="1"/>
          <p:nvPr/>
        </p:nvSpPr>
        <p:spPr>
          <a:xfrm>
            <a:off x="1635048" y="7165705"/>
            <a:ext cx="3310468" cy="584775"/>
          </a:xfrm>
          <a:prstGeom prst="rect">
            <a:avLst/>
          </a:prstGeom>
          <a:noFill/>
        </p:spPr>
        <p:txBody>
          <a:bodyPr wrap="square" rtlCol="0">
            <a:spAutoFit/>
          </a:bodyPr>
          <a:lstStyle/>
          <a:p>
            <a:r>
              <a:rPr lang="en-GB" sz="3200" b="1" dirty="0" err="1">
                <a:latin typeface="Calibri" panose="020F0502020204030204" pitchFamily="34" charset="0"/>
                <a:cs typeface="Calibri" panose="020F0502020204030204" pitchFamily="34" charset="0"/>
              </a:rPr>
              <a:t>Diabète</a:t>
            </a:r>
            <a:r>
              <a:rPr lang="en-GB" sz="3200" b="1" dirty="0">
                <a:latin typeface="Calibri" panose="020F0502020204030204" pitchFamily="34" charset="0"/>
                <a:cs typeface="Calibri" panose="020F0502020204030204" pitchFamily="34" charset="0"/>
              </a:rPr>
              <a:t> de type 1</a:t>
            </a:r>
            <a:endParaRPr lang="fr-FR" sz="3200" b="1" dirty="0">
              <a:latin typeface="Calibri" panose="020F0502020204030204" pitchFamily="34" charset="0"/>
              <a:cs typeface="Calibri" panose="020F0502020204030204" pitchFamily="34" charset="0"/>
            </a:endParaRPr>
          </a:p>
        </p:txBody>
      </p:sp>
      <p:sp>
        <p:nvSpPr>
          <p:cNvPr id="34" name="ZoneTexte 33">
            <a:extLst>
              <a:ext uri="{FF2B5EF4-FFF2-40B4-BE49-F238E27FC236}">
                <a16:creationId xmlns:a16="http://schemas.microsoft.com/office/drawing/2014/main" id="{ED0C76EF-E4D9-E370-7FA0-62F6C7208D30}"/>
              </a:ext>
            </a:extLst>
          </p:cNvPr>
          <p:cNvSpPr txBox="1"/>
          <p:nvPr/>
        </p:nvSpPr>
        <p:spPr>
          <a:xfrm>
            <a:off x="14495889" y="7042148"/>
            <a:ext cx="2692402" cy="584775"/>
          </a:xfrm>
          <a:prstGeom prst="rect">
            <a:avLst/>
          </a:prstGeom>
          <a:noFill/>
        </p:spPr>
        <p:txBody>
          <a:bodyPr wrap="square" rtlCol="0">
            <a:spAutoFit/>
          </a:bodyPr>
          <a:lstStyle/>
          <a:p>
            <a:r>
              <a:rPr lang="en-GB" sz="3200" b="1" dirty="0" err="1">
                <a:latin typeface="Calibri" panose="020F0502020204030204" pitchFamily="34" charset="0"/>
                <a:cs typeface="Calibri" panose="020F0502020204030204" pitchFamily="34" charset="0"/>
              </a:rPr>
              <a:t>Rétinopathie</a:t>
            </a:r>
            <a:endParaRPr lang="fr-FR" sz="3200" b="1" dirty="0">
              <a:latin typeface="Calibri" panose="020F0502020204030204" pitchFamily="34" charset="0"/>
              <a:cs typeface="Calibri" panose="020F0502020204030204" pitchFamily="34" charset="0"/>
            </a:endParaRPr>
          </a:p>
        </p:txBody>
      </p:sp>
      <p:pic>
        <p:nvPicPr>
          <p:cNvPr id="3084" name="Picture 12">
            <a:extLst>
              <a:ext uri="{FF2B5EF4-FFF2-40B4-BE49-F238E27FC236}">
                <a16:creationId xmlns:a16="http://schemas.microsoft.com/office/drawing/2014/main" id="{0D80AD41-EF9C-9BD4-B464-FCBB6EA0A6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0397" y="3016463"/>
            <a:ext cx="1599738" cy="15997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C5EC401D-1245-48A4-4FBB-F666D25EFE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19688" y="6650905"/>
            <a:ext cx="1210911" cy="121091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a:extLst>
              <a:ext uri="{FF2B5EF4-FFF2-40B4-BE49-F238E27FC236}">
                <a16:creationId xmlns:a16="http://schemas.microsoft.com/office/drawing/2014/main" id="{862F80A5-3EAA-057E-698C-E00D216473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26563" y="2724648"/>
            <a:ext cx="1210911" cy="1210911"/>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a:extLst>
              <a:ext uri="{FF2B5EF4-FFF2-40B4-BE49-F238E27FC236}">
                <a16:creationId xmlns:a16="http://schemas.microsoft.com/office/drawing/2014/main" id="{2D9BBA38-6D9F-51F1-AF5E-EF057C404C0C}"/>
              </a:ext>
            </a:extLst>
          </p:cNvPr>
          <p:cNvSpPr txBox="1"/>
          <p:nvPr/>
        </p:nvSpPr>
        <p:spPr>
          <a:xfrm>
            <a:off x="10100475" y="7919865"/>
            <a:ext cx="907253"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1</a:t>
            </a:r>
            <a:endParaRPr lang="fr-FR" sz="2800" b="1" dirty="0">
              <a:latin typeface="Calibri" panose="020F0502020204030204" pitchFamily="34" charset="0"/>
              <a:cs typeface="Calibri" panose="020F0502020204030204" pitchFamily="34" charset="0"/>
            </a:endParaRPr>
          </a:p>
        </p:txBody>
      </p:sp>
      <p:sp>
        <p:nvSpPr>
          <p:cNvPr id="39" name="ZoneTexte 38">
            <a:extLst>
              <a:ext uri="{FF2B5EF4-FFF2-40B4-BE49-F238E27FC236}">
                <a16:creationId xmlns:a16="http://schemas.microsoft.com/office/drawing/2014/main" id="{93B90215-A216-2EEE-6882-B15EF0B836B0}"/>
              </a:ext>
            </a:extLst>
          </p:cNvPr>
          <p:cNvSpPr txBox="1"/>
          <p:nvPr/>
        </p:nvSpPr>
        <p:spPr>
          <a:xfrm>
            <a:off x="11686666" y="3911013"/>
            <a:ext cx="907253"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2</a:t>
            </a:r>
            <a:endParaRPr lang="fr-FR" sz="2800" b="1" dirty="0">
              <a:latin typeface="Calibri" panose="020F0502020204030204" pitchFamily="34" charset="0"/>
              <a:cs typeface="Calibri" panose="020F0502020204030204" pitchFamily="34" charset="0"/>
            </a:endParaRPr>
          </a:p>
        </p:txBody>
      </p:sp>
      <p:cxnSp>
        <p:nvCxnSpPr>
          <p:cNvPr id="42" name="Connecteur droit avec flèche 41">
            <a:extLst>
              <a:ext uri="{FF2B5EF4-FFF2-40B4-BE49-F238E27FC236}">
                <a16:creationId xmlns:a16="http://schemas.microsoft.com/office/drawing/2014/main" id="{13DC739B-26E7-97F4-E1C8-E5480A513D1E}"/>
              </a:ext>
            </a:extLst>
          </p:cNvPr>
          <p:cNvCxnSpPr>
            <a:cxnSpLocks/>
          </p:cNvCxnSpPr>
          <p:nvPr/>
        </p:nvCxnSpPr>
        <p:spPr>
          <a:xfrm>
            <a:off x="5561543" y="5764596"/>
            <a:ext cx="7708017" cy="0"/>
          </a:xfrm>
          <a:prstGeom prst="straightConnector1">
            <a:avLst/>
          </a:prstGeom>
          <a:ln w="762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0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 grpId="0"/>
      <p:bldP spid="7" grpId="0"/>
      <p:bldP spid="33" grpId="0"/>
      <p:bldP spid="34"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74754" y="85926"/>
            <a:ext cx="9964391" cy="1081450"/>
          </a:xfrm>
          <a:prstGeom prst="rect">
            <a:avLst/>
          </a:prstGeom>
        </p:spPr>
        <p:txBody>
          <a:bodyPr lIns="0" tIns="0" rIns="0" bIns="0" rtlCol="0" anchor="t">
            <a:spAutoFit/>
          </a:bodyPr>
          <a:lstStyle/>
          <a:p>
            <a:pPr marL="0" lvl="0" indent="0">
              <a:lnSpc>
                <a:spcPts val="8717"/>
              </a:lnSpc>
              <a:spcBef>
                <a:spcPct val="0"/>
              </a:spcBef>
            </a:pPr>
            <a:r>
              <a:rPr lang="en-US" sz="6000" u="none" dirty="0" err="1">
                <a:solidFill>
                  <a:schemeClr val="accent3">
                    <a:lumMod val="50000"/>
                  </a:schemeClr>
                </a:solidFill>
                <a:latin typeface="Fira Sans Medium Bold"/>
              </a:rPr>
              <a:t>Contexte</a:t>
            </a:r>
            <a:r>
              <a:rPr lang="en-US" sz="6000" u="none" dirty="0">
                <a:solidFill>
                  <a:schemeClr val="accent3">
                    <a:lumMod val="50000"/>
                  </a:schemeClr>
                </a:solidFill>
                <a:latin typeface="Fira Sans Medium Bold"/>
              </a:rPr>
              <a:t> </a:t>
            </a:r>
          </a:p>
        </p:txBody>
      </p:sp>
      <p:sp>
        <p:nvSpPr>
          <p:cNvPr id="2" name="Freeform 25">
            <a:extLst>
              <a:ext uri="{FF2B5EF4-FFF2-40B4-BE49-F238E27FC236}">
                <a16:creationId xmlns:a16="http://schemas.microsoft.com/office/drawing/2014/main" id="{8CBC5DAD-323E-E393-9532-432C9CEA705D}"/>
              </a:ext>
            </a:extLst>
          </p:cNvPr>
          <p:cNvSpPr/>
          <p:nvPr/>
        </p:nvSpPr>
        <p:spPr>
          <a:xfrm rot="16200000">
            <a:off x="13971014" y="-140815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alpha val="27000"/>
            </a:schemeClr>
          </a:solidFill>
        </p:spPr>
      </p:sp>
      <p:sp>
        <p:nvSpPr>
          <p:cNvPr id="10" name="Freeform 25">
            <a:extLst>
              <a:ext uri="{FF2B5EF4-FFF2-40B4-BE49-F238E27FC236}">
                <a16:creationId xmlns:a16="http://schemas.microsoft.com/office/drawing/2014/main" id="{70F7B1F5-CF3B-D990-46D4-621B1953A2EA}"/>
              </a:ext>
            </a:extLst>
          </p:cNvPr>
          <p:cNvSpPr/>
          <p:nvPr/>
        </p:nvSpPr>
        <p:spPr>
          <a:xfrm rot="16200000">
            <a:off x="15587892" y="-140815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alpha val="81000"/>
            </a:schemeClr>
          </a:solidFill>
        </p:spPr>
      </p:sp>
      <p:sp>
        <p:nvSpPr>
          <p:cNvPr id="11" name="ZoneTexte 10">
            <a:extLst>
              <a:ext uri="{FF2B5EF4-FFF2-40B4-BE49-F238E27FC236}">
                <a16:creationId xmlns:a16="http://schemas.microsoft.com/office/drawing/2014/main" id="{20A9FB1B-76B8-DE05-5590-2B4604F6D53B}"/>
              </a:ext>
            </a:extLst>
          </p:cNvPr>
          <p:cNvSpPr txBox="1"/>
          <p:nvPr/>
        </p:nvSpPr>
        <p:spPr>
          <a:xfrm>
            <a:off x="1257287" y="4442102"/>
            <a:ext cx="5338183" cy="1569660"/>
          </a:xfrm>
          <a:prstGeom prst="rect">
            <a:avLst/>
          </a:prstGeom>
          <a:noFill/>
        </p:spPr>
        <p:txBody>
          <a:bodyPr wrap="square" rtlCol="0">
            <a:spAutoFit/>
          </a:bodyPr>
          <a:lstStyle/>
          <a:p>
            <a:pPr marL="342900" indent="-342900">
              <a:buFont typeface="Tw Cen MT" panose="020B0602020104020603" pitchFamily="34" charset="0"/>
              <a:buChar char="ˉ"/>
            </a:pPr>
            <a:r>
              <a:rPr lang="en-GB" sz="3200" dirty="0" err="1">
                <a:latin typeface="Calibri" panose="020F0502020204030204" pitchFamily="34" charset="0"/>
                <a:cs typeface="Calibri" panose="020F0502020204030204" pitchFamily="34" charset="0"/>
              </a:rPr>
              <a:t>Sexe</a:t>
            </a:r>
            <a:r>
              <a:rPr lang="en-GB" sz="3200" dirty="0">
                <a:latin typeface="Calibri" panose="020F0502020204030204" pitchFamily="34" charset="0"/>
                <a:cs typeface="Calibri" panose="020F0502020204030204" pitchFamily="34" charset="0"/>
              </a:rPr>
              <a:t> : Homme</a:t>
            </a:r>
          </a:p>
          <a:p>
            <a:pPr marL="342900" indent="-342900">
              <a:buFont typeface="Tw Cen MT" panose="020B0602020104020603" pitchFamily="34" charset="0"/>
              <a:buChar char="ˉ"/>
            </a:pPr>
            <a:r>
              <a:rPr lang="en-GB" sz="3200" dirty="0" err="1">
                <a:latin typeface="Calibri" panose="020F0502020204030204" pitchFamily="34" charset="0"/>
                <a:cs typeface="Calibri" panose="020F0502020204030204" pitchFamily="34" charset="0"/>
              </a:rPr>
              <a:t>Découverte</a:t>
            </a:r>
            <a:r>
              <a:rPr lang="en-GB" sz="3200" dirty="0">
                <a:latin typeface="Calibri" panose="020F0502020204030204" pitchFamily="34" charset="0"/>
                <a:cs typeface="Calibri" panose="020F0502020204030204" pitchFamily="34" charset="0"/>
              </a:rPr>
              <a:t> </a:t>
            </a:r>
            <a:r>
              <a:rPr lang="en-GB" sz="3200" dirty="0" err="1">
                <a:latin typeface="Calibri" panose="020F0502020204030204" pitchFamily="34" charset="0"/>
                <a:cs typeface="Calibri" panose="020F0502020204030204" pitchFamily="34" charset="0"/>
              </a:rPr>
              <a:t>diabéte</a:t>
            </a:r>
            <a:r>
              <a:rPr lang="en-GB" sz="3200" dirty="0">
                <a:latin typeface="Calibri" panose="020F0502020204030204" pitchFamily="34" charset="0"/>
                <a:cs typeface="Calibri" panose="020F0502020204030204" pitchFamily="34" charset="0"/>
              </a:rPr>
              <a:t> : 20 </a:t>
            </a:r>
            <a:r>
              <a:rPr lang="en-GB" sz="3200" dirty="0" err="1">
                <a:latin typeface="Calibri" panose="020F0502020204030204" pitchFamily="34" charset="0"/>
                <a:cs typeface="Calibri" panose="020F0502020204030204" pitchFamily="34" charset="0"/>
              </a:rPr>
              <a:t>ans</a:t>
            </a:r>
            <a:r>
              <a:rPr lang="en-GB" sz="3200" dirty="0">
                <a:latin typeface="Calibri" panose="020F0502020204030204" pitchFamily="34" charset="0"/>
                <a:cs typeface="Calibri" panose="020F0502020204030204" pitchFamily="34" charset="0"/>
              </a:rPr>
              <a:t> </a:t>
            </a:r>
          </a:p>
          <a:p>
            <a:pPr marL="342900" indent="-342900">
              <a:buFont typeface="Tw Cen MT" panose="020B0602020104020603" pitchFamily="34" charset="0"/>
              <a:buChar char="ˉ"/>
            </a:pPr>
            <a:r>
              <a:rPr lang="en-GB" sz="3200" dirty="0">
                <a:latin typeface="Calibri" panose="020F0502020204030204" pitchFamily="34" charset="0"/>
                <a:cs typeface="Calibri" panose="020F0502020204030204" pitchFamily="34" charset="0"/>
              </a:rPr>
              <a:t>Durée de non-</a:t>
            </a:r>
            <a:r>
              <a:rPr lang="en-GB" sz="3200" dirty="0" err="1">
                <a:latin typeface="Calibri" panose="020F0502020204030204" pitchFamily="34" charset="0"/>
                <a:cs typeface="Calibri" panose="020F0502020204030204" pitchFamily="34" charset="0"/>
              </a:rPr>
              <a:t>suivi</a:t>
            </a:r>
            <a:r>
              <a:rPr lang="en-GB" sz="3200" dirty="0">
                <a:latin typeface="Calibri" panose="020F0502020204030204" pitchFamily="34" charset="0"/>
                <a:cs typeface="Calibri" panose="020F0502020204030204" pitchFamily="34" charset="0"/>
              </a:rPr>
              <a:t> : 5 </a:t>
            </a:r>
            <a:r>
              <a:rPr lang="en-GB" sz="3200" dirty="0" err="1">
                <a:latin typeface="Calibri" panose="020F0502020204030204" pitchFamily="34" charset="0"/>
                <a:cs typeface="Calibri" panose="020F0502020204030204" pitchFamily="34" charset="0"/>
              </a:rPr>
              <a:t>ans</a:t>
            </a:r>
            <a:r>
              <a:rPr lang="en-GB" sz="3200" dirty="0">
                <a:latin typeface="Calibri" panose="020F0502020204030204" pitchFamily="34" charset="0"/>
                <a:cs typeface="Calibri" panose="020F0502020204030204" pitchFamily="34" charset="0"/>
              </a:rPr>
              <a:t> </a:t>
            </a:r>
          </a:p>
        </p:txBody>
      </p:sp>
      <p:pic>
        <p:nvPicPr>
          <p:cNvPr id="12" name="Picture 2">
            <a:extLst>
              <a:ext uri="{FF2B5EF4-FFF2-40B4-BE49-F238E27FC236}">
                <a16:creationId xmlns:a16="http://schemas.microsoft.com/office/drawing/2014/main" id="{A747E05B-2ECC-0316-C8DA-DC33BB4E3E5C}"/>
              </a:ext>
            </a:extLst>
          </p:cNvPr>
          <p:cNvPicPr>
            <a:picLocks noChangeAspect="1" noChangeArrowheads="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297281" y="4174123"/>
            <a:ext cx="1045230" cy="185878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8AAEF131-934B-E5B0-2020-8EBFB912CB4D}"/>
              </a:ext>
            </a:extLst>
          </p:cNvPr>
          <p:cNvPicPr>
            <a:picLocks noChangeAspect="1"/>
          </p:cNvPicPr>
          <p:nvPr/>
        </p:nvPicPr>
        <p:blipFill>
          <a:blip r:embed="rId5"/>
          <a:stretch>
            <a:fillRect/>
          </a:stretch>
        </p:blipFill>
        <p:spPr>
          <a:xfrm>
            <a:off x="8213490" y="4602908"/>
            <a:ext cx="9625514" cy="813346"/>
          </a:xfrm>
          <a:prstGeom prst="rect">
            <a:avLst/>
          </a:prstGeom>
        </p:spPr>
      </p:pic>
      <p:sp>
        <p:nvSpPr>
          <p:cNvPr id="15" name="ZoneTexte 14">
            <a:extLst>
              <a:ext uri="{FF2B5EF4-FFF2-40B4-BE49-F238E27FC236}">
                <a16:creationId xmlns:a16="http://schemas.microsoft.com/office/drawing/2014/main" id="{91218BFA-5D7C-529F-D150-891B7D83BF4E}"/>
              </a:ext>
            </a:extLst>
          </p:cNvPr>
          <p:cNvSpPr txBox="1"/>
          <p:nvPr/>
        </p:nvSpPr>
        <p:spPr>
          <a:xfrm>
            <a:off x="13493874" y="3115879"/>
            <a:ext cx="5044151" cy="553998"/>
          </a:xfrm>
          <a:prstGeom prst="rect">
            <a:avLst/>
          </a:prstGeom>
          <a:noFill/>
        </p:spPr>
        <p:txBody>
          <a:bodyPr wrap="square" rtlCol="0">
            <a:spAutoFit/>
          </a:bodyPr>
          <a:lstStyle/>
          <a:p>
            <a:r>
              <a:rPr lang="en-GB" sz="3000" i="1" dirty="0" err="1">
                <a:latin typeface="Calibri" panose="020F0502020204030204" pitchFamily="34" charset="0"/>
                <a:cs typeface="Calibri" panose="020F0502020204030204" pitchFamily="34" charset="0"/>
              </a:rPr>
              <a:t>Survenue</a:t>
            </a:r>
            <a:r>
              <a:rPr lang="en-GB" sz="3000" i="1" dirty="0">
                <a:latin typeface="Calibri" panose="020F0502020204030204" pitchFamily="34" charset="0"/>
                <a:cs typeface="Calibri" panose="020F0502020204030204" pitchFamily="34" charset="0"/>
              </a:rPr>
              <a:t> du </a:t>
            </a:r>
            <a:r>
              <a:rPr lang="en-GB" sz="3000" b="1" i="1" dirty="0" err="1">
                <a:latin typeface="Calibri" panose="020F0502020204030204" pitchFamily="34" charset="0"/>
                <a:cs typeface="Calibri" panose="020F0502020204030204" pitchFamily="34" charset="0"/>
              </a:rPr>
              <a:t>rétinopathie</a:t>
            </a:r>
            <a:endParaRPr lang="fr-FR" sz="3000" b="1" i="1" dirty="0">
              <a:latin typeface="Calibri" panose="020F0502020204030204" pitchFamily="34" charset="0"/>
              <a:cs typeface="Calibri" panose="020F0502020204030204" pitchFamily="34" charset="0"/>
            </a:endParaRPr>
          </a:p>
        </p:txBody>
      </p:sp>
      <p:sp>
        <p:nvSpPr>
          <p:cNvPr id="16" name="ZoneTexte 15">
            <a:extLst>
              <a:ext uri="{FF2B5EF4-FFF2-40B4-BE49-F238E27FC236}">
                <a16:creationId xmlns:a16="http://schemas.microsoft.com/office/drawing/2014/main" id="{68B5F29F-FCDC-E333-47F8-11AC6D0ECDAC}"/>
              </a:ext>
            </a:extLst>
          </p:cNvPr>
          <p:cNvSpPr txBox="1"/>
          <p:nvPr/>
        </p:nvSpPr>
        <p:spPr>
          <a:xfrm>
            <a:off x="14403250" y="6205247"/>
            <a:ext cx="2964426" cy="492443"/>
          </a:xfrm>
          <a:prstGeom prst="rect">
            <a:avLst/>
          </a:prstGeom>
          <a:noFill/>
        </p:spPr>
        <p:txBody>
          <a:bodyPr wrap="square" rtlCol="0">
            <a:spAutoFit/>
          </a:bodyPr>
          <a:lstStyle/>
          <a:p>
            <a:r>
              <a:rPr lang="en-GB" sz="2600" dirty="0" err="1">
                <a:latin typeface="Calibri" panose="020F0502020204030204" pitchFamily="34" charset="0"/>
                <a:cs typeface="Calibri" panose="020F0502020204030204" pitchFamily="34" charset="0"/>
              </a:rPr>
              <a:t>Mesure</a:t>
            </a:r>
            <a:r>
              <a:rPr lang="en-GB" sz="2600" dirty="0">
                <a:latin typeface="Calibri" panose="020F0502020204030204" pitchFamily="34" charset="0"/>
                <a:cs typeface="Calibri" panose="020F0502020204030204" pitchFamily="34" charset="0"/>
              </a:rPr>
              <a:t> de HbA1c</a:t>
            </a:r>
            <a:endParaRPr lang="fr-FR" sz="2600" dirty="0">
              <a:latin typeface="Calibri" panose="020F0502020204030204" pitchFamily="34" charset="0"/>
              <a:cs typeface="Calibri" panose="020F0502020204030204" pitchFamily="34" charset="0"/>
            </a:endParaRPr>
          </a:p>
        </p:txBody>
      </p:sp>
      <p:sp>
        <p:nvSpPr>
          <p:cNvPr id="17" name="ZoneTexte 16">
            <a:extLst>
              <a:ext uri="{FF2B5EF4-FFF2-40B4-BE49-F238E27FC236}">
                <a16:creationId xmlns:a16="http://schemas.microsoft.com/office/drawing/2014/main" id="{0F32EBF3-58BB-FDFE-048F-664F91F9F7ED}"/>
              </a:ext>
            </a:extLst>
          </p:cNvPr>
          <p:cNvSpPr txBox="1"/>
          <p:nvPr/>
        </p:nvSpPr>
        <p:spPr>
          <a:xfrm>
            <a:off x="9911670" y="6111055"/>
            <a:ext cx="3035244" cy="553998"/>
          </a:xfrm>
          <a:prstGeom prst="rect">
            <a:avLst/>
          </a:prstGeom>
          <a:noFill/>
        </p:spPr>
        <p:txBody>
          <a:bodyPr wrap="square" rtlCol="0">
            <a:spAutoFit/>
          </a:bodyPr>
          <a:lstStyle/>
          <a:p>
            <a:r>
              <a:rPr lang="en-GB" sz="3000" b="1" dirty="0"/>
              <a:t>Début de </a:t>
            </a:r>
            <a:r>
              <a:rPr lang="en-GB" sz="3000" b="1" dirty="0" err="1"/>
              <a:t>suivi</a:t>
            </a:r>
            <a:endParaRPr lang="fr-FR" sz="3000" b="1" dirty="0"/>
          </a:p>
        </p:txBody>
      </p:sp>
      <p:sp>
        <p:nvSpPr>
          <p:cNvPr id="18" name="ZoneTexte 17">
            <a:extLst>
              <a:ext uri="{FF2B5EF4-FFF2-40B4-BE49-F238E27FC236}">
                <a16:creationId xmlns:a16="http://schemas.microsoft.com/office/drawing/2014/main" id="{3E701A50-6B37-D134-3205-BC1B3EEA5052}"/>
              </a:ext>
            </a:extLst>
          </p:cNvPr>
          <p:cNvSpPr txBox="1"/>
          <p:nvPr/>
        </p:nvSpPr>
        <p:spPr>
          <a:xfrm>
            <a:off x="8382652" y="2965119"/>
            <a:ext cx="2294051" cy="1015663"/>
          </a:xfrm>
          <a:prstGeom prst="rect">
            <a:avLst/>
          </a:prstGeom>
          <a:noFill/>
        </p:spPr>
        <p:txBody>
          <a:bodyPr wrap="square" rtlCol="0">
            <a:spAutoFit/>
          </a:bodyPr>
          <a:lstStyle/>
          <a:p>
            <a:r>
              <a:rPr lang="en-GB" sz="3000" b="1" dirty="0" err="1">
                <a:latin typeface="Calibri" panose="020F0502020204030204" pitchFamily="34" charset="0"/>
                <a:cs typeface="Calibri" panose="020F0502020204030204" pitchFamily="34" charset="0"/>
              </a:rPr>
              <a:t>Découverte</a:t>
            </a:r>
            <a:r>
              <a:rPr lang="en-GB" sz="3000" b="1" dirty="0">
                <a:latin typeface="Calibri" panose="020F0502020204030204" pitchFamily="34" charset="0"/>
                <a:cs typeface="Calibri" panose="020F0502020204030204" pitchFamily="34" charset="0"/>
              </a:rPr>
              <a:t> du </a:t>
            </a:r>
            <a:r>
              <a:rPr lang="en-GB" sz="3000" b="1" dirty="0" err="1">
                <a:latin typeface="Calibri" panose="020F0502020204030204" pitchFamily="34" charset="0"/>
                <a:cs typeface="Calibri" panose="020F0502020204030204" pitchFamily="34" charset="0"/>
              </a:rPr>
              <a:t>diabète</a:t>
            </a:r>
            <a:endParaRPr lang="fr-FR" sz="3000" b="1" dirty="0">
              <a:latin typeface="Calibri" panose="020F0502020204030204" pitchFamily="34" charset="0"/>
              <a:cs typeface="Calibri" panose="020F0502020204030204" pitchFamily="34" charset="0"/>
            </a:endParaRPr>
          </a:p>
        </p:txBody>
      </p:sp>
      <p:cxnSp>
        <p:nvCxnSpPr>
          <p:cNvPr id="19" name="Connecteur droit 18">
            <a:extLst>
              <a:ext uri="{FF2B5EF4-FFF2-40B4-BE49-F238E27FC236}">
                <a16:creationId xmlns:a16="http://schemas.microsoft.com/office/drawing/2014/main" id="{834F73C4-B26B-3F21-8FAB-30307E965C20}"/>
              </a:ext>
            </a:extLst>
          </p:cNvPr>
          <p:cNvCxnSpPr>
            <a:cxnSpLocks/>
          </p:cNvCxnSpPr>
          <p:nvPr/>
        </p:nvCxnSpPr>
        <p:spPr>
          <a:xfrm>
            <a:off x="8483854" y="3922411"/>
            <a:ext cx="0" cy="99593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Image 22">
            <a:extLst>
              <a:ext uri="{FF2B5EF4-FFF2-40B4-BE49-F238E27FC236}">
                <a16:creationId xmlns:a16="http://schemas.microsoft.com/office/drawing/2014/main" id="{DE25F7AB-A187-6FF8-2015-1A16DFD7E5EC}"/>
              </a:ext>
            </a:extLst>
          </p:cNvPr>
          <p:cNvPicPr>
            <a:picLocks noChangeAspect="1"/>
          </p:cNvPicPr>
          <p:nvPr/>
        </p:nvPicPr>
        <p:blipFill>
          <a:blip r:embed="rId6"/>
          <a:stretch>
            <a:fillRect/>
          </a:stretch>
        </p:blipFill>
        <p:spPr>
          <a:xfrm>
            <a:off x="14091232" y="6349223"/>
            <a:ext cx="224462" cy="237666"/>
          </a:xfrm>
          <a:prstGeom prst="rect">
            <a:avLst/>
          </a:prstGeom>
        </p:spPr>
      </p:pic>
      <p:sp>
        <p:nvSpPr>
          <p:cNvPr id="24" name="ZoneTexte 23">
            <a:extLst>
              <a:ext uri="{FF2B5EF4-FFF2-40B4-BE49-F238E27FC236}">
                <a16:creationId xmlns:a16="http://schemas.microsoft.com/office/drawing/2014/main" id="{A6C868A6-ED90-3776-9659-665202094D31}"/>
              </a:ext>
            </a:extLst>
          </p:cNvPr>
          <p:cNvSpPr txBox="1"/>
          <p:nvPr/>
        </p:nvSpPr>
        <p:spPr>
          <a:xfrm>
            <a:off x="13985263" y="6198244"/>
            <a:ext cx="3035242" cy="553998"/>
          </a:xfrm>
          <a:prstGeom prst="rect">
            <a:avLst/>
          </a:prstGeom>
          <a:noFill/>
          <a:ln>
            <a:solidFill>
              <a:schemeClr val="tx1">
                <a:lumMod val="65000"/>
                <a:lumOff val="35000"/>
              </a:schemeClr>
            </a:solidFill>
          </a:ln>
        </p:spPr>
        <p:txBody>
          <a:bodyPr wrap="square" rtlCol="0">
            <a:spAutoFit/>
          </a:bodyPr>
          <a:lstStyle/>
          <a:p>
            <a:endParaRPr lang="fr-FR" sz="2800"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B1CBF519-455B-0DA3-BBC2-AF0842B3411A}"/>
              </a:ext>
            </a:extLst>
          </p:cNvPr>
          <p:cNvSpPr/>
          <p:nvPr/>
        </p:nvSpPr>
        <p:spPr>
          <a:xfrm>
            <a:off x="1147482" y="2514449"/>
            <a:ext cx="16581717" cy="46547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26" name="Connecteur droit avec flèche 25">
            <a:extLst>
              <a:ext uri="{FF2B5EF4-FFF2-40B4-BE49-F238E27FC236}">
                <a16:creationId xmlns:a16="http://schemas.microsoft.com/office/drawing/2014/main" id="{A16EAE94-19E0-E007-20ED-111BFF078876}"/>
              </a:ext>
            </a:extLst>
          </p:cNvPr>
          <p:cNvCxnSpPr>
            <a:cxnSpLocks/>
          </p:cNvCxnSpPr>
          <p:nvPr/>
        </p:nvCxnSpPr>
        <p:spPr>
          <a:xfrm>
            <a:off x="10341079" y="4806000"/>
            <a:ext cx="2043703"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27" name="ZoneTexte 26">
            <a:extLst>
              <a:ext uri="{FF2B5EF4-FFF2-40B4-BE49-F238E27FC236}">
                <a16:creationId xmlns:a16="http://schemas.microsoft.com/office/drawing/2014/main" id="{EE435849-ACEE-8E59-855E-6E3D5FD89691}"/>
              </a:ext>
            </a:extLst>
          </p:cNvPr>
          <p:cNvSpPr txBox="1"/>
          <p:nvPr/>
        </p:nvSpPr>
        <p:spPr>
          <a:xfrm>
            <a:off x="10949822" y="4215042"/>
            <a:ext cx="715039" cy="523220"/>
          </a:xfrm>
          <a:prstGeom prst="rect">
            <a:avLst/>
          </a:prstGeom>
          <a:noFill/>
        </p:spPr>
        <p:txBody>
          <a:bodyPr wrap="square" rtlCol="0">
            <a:spAutoFit/>
          </a:bodyPr>
          <a:lstStyle/>
          <a:p>
            <a:r>
              <a:rPr lang="el-GR" sz="2800" b="0" i="0" dirty="0">
                <a:solidFill>
                  <a:srgbClr val="434F4F"/>
                </a:solidFill>
                <a:effectLst/>
                <a:latin typeface="Open Sans" panose="020B0606030504020204" pitchFamily="34" charset="0"/>
              </a:rPr>
              <a:t>Δ</a:t>
            </a:r>
            <a:r>
              <a:rPr lang="fr-FR" sz="2800" dirty="0">
                <a:solidFill>
                  <a:srgbClr val="434F4F"/>
                </a:solidFill>
                <a:latin typeface="Open Sans" panose="020B0606030504020204" pitchFamily="34" charset="0"/>
              </a:rPr>
              <a:t>t</a:t>
            </a:r>
            <a:endParaRPr lang="fr-FR" sz="2800" dirty="0"/>
          </a:p>
        </p:txBody>
      </p:sp>
      <p:pic>
        <p:nvPicPr>
          <p:cNvPr id="28" name="Picture 2">
            <a:extLst>
              <a:ext uri="{FF2B5EF4-FFF2-40B4-BE49-F238E27FC236}">
                <a16:creationId xmlns:a16="http://schemas.microsoft.com/office/drawing/2014/main" id="{ED040A89-8CBE-FE09-FE3C-AB34DE5FC765}"/>
              </a:ext>
            </a:extLst>
          </p:cNvPr>
          <p:cNvPicPr>
            <a:picLocks noChangeAspect="1" noChangeArrowheads="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26247" y="1728090"/>
            <a:ext cx="1432428" cy="1432428"/>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AA950C7F-E04D-2D05-F6A9-BF1E9EE55348}"/>
              </a:ext>
            </a:extLst>
          </p:cNvPr>
          <p:cNvSpPr txBox="1"/>
          <p:nvPr/>
        </p:nvSpPr>
        <p:spPr>
          <a:xfrm>
            <a:off x="6912936" y="4832060"/>
            <a:ext cx="1621457" cy="523220"/>
          </a:xfrm>
          <a:prstGeom prst="rect">
            <a:avLst/>
          </a:prstGeom>
          <a:noFill/>
        </p:spPr>
        <p:txBody>
          <a:bodyPr wrap="square" rtlCol="0">
            <a:spAutoFit/>
          </a:bodyPr>
          <a:lstStyle/>
          <a:p>
            <a:r>
              <a:rPr lang="en-GB" sz="2800" b="1" dirty="0">
                <a:latin typeface="Calibri" panose="020F0502020204030204" pitchFamily="34" charset="0"/>
                <a:cs typeface="Calibri" panose="020F0502020204030204" pitchFamily="34" charset="0"/>
              </a:rPr>
              <a:t>Patient A</a:t>
            </a:r>
            <a:endParaRPr lang="fr-FR" sz="2800" b="1" dirty="0">
              <a:latin typeface="Calibri" panose="020F0502020204030204" pitchFamily="34" charset="0"/>
              <a:cs typeface="Calibri" panose="020F0502020204030204" pitchFamily="34" charset="0"/>
            </a:endParaRPr>
          </a:p>
        </p:txBody>
      </p:sp>
      <p:sp>
        <p:nvSpPr>
          <p:cNvPr id="30" name="ZoneTexte 29">
            <a:extLst>
              <a:ext uri="{FF2B5EF4-FFF2-40B4-BE49-F238E27FC236}">
                <a16:creationId xmlns:a16="http://schemas.microsoft.com/office/drawing/2014/main" id="{EF8D1EFA-5EB1-B3D5-C5E9-BEC271B44A15}"/>
              </a:ext>
            </a:extLst>
          </p:cNvPr>
          <p:cNvSpPr txBox="1"/>
          <p:nvPr/>
        </p:nvSpPr>
        <p:spPr>
          <a:xfrm>
            <a:off x="114299" y="9864452"/>
            <a:ext cx="10764236" cy="369332"/>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HbA1c: </a:t>
            </a:r>
            <a:r>
              <a:rPr lang="en-GB" dirty="0" err="1">
                <a:latin typeface="Calibri" panose="020F0502020204030204" pitchFamily="34" charset="0"/>
                <a:cs typeface="Calibri" panose="020F0502020204030204" pitchFamily="34" charset="0"/>
              </a:rPr>
              <a:t>T</a:t>
            </a:r>
            <a:r>
              <a:rPr lang="en-GB" sz="1800" dirty="0" err="1">
                <a:latin typeface="Calibri" panose="020F0502020204030204" pitchFamily="34" charset="0"/>
                <a:cs typeface="Calibri" panose="020F0502020204030204" pitchFamily="34" charset="0"/>
              </a:rPr>
              <a:t>aux</a:t>
            </a:r>
            <a:r>
              <a:rPr lang="en-GB" sz="1800" dirty="0">
                <a:latin typeface="Calibri" panose="020F0502020204030204" pitchFamily="34" charset="0"/>
                <a:cs typeface="Calibri" panose="020F0502020204030204" pitchFamily="34" charset="0"/>
              </a:rPr>
              <a:t> </a:t>
            </a:r>
            <a:r>
              <a:rPr lang="en-GB" sz="1800" dirty="0" err="1">
                <a:latin typeface="Calibri" panose="020F0502020204030204" pitchFamily="34" charset="0"/>
                <a:cs typeface="Calibri" panose="020F0502020204030204" pitchFamily="34" charset="0"/>
              </a:rPr>
              <a:t>d’Hémoglobine</a:t>
            </a:r>
            <a:r>
              <a:rPr lang="en-GB" sz="1800" dirty="0">
                <a:latin typeface="Calibri" panose="020F0502020204030204" pitchFamily="34" charset="0"/>
                <a:cs typeface="Calibri" panose="020F0502020204030204" pitchFamily="34" charset="0"/>
              </a:rPr>
              <a:t> </a:t>
            </a:r>
            <a:r>
              <a:rPr lang="en-GB" sz="1800" dirty="0" err="1">
                <a:latin typeface="Calibri" panose="020F0502020204030204" pitchFamily="34" charset="0"/>
                <a:cs typeface="Calibri" panose="020F0502020204030204" pitchFamily="34" charset="0"/>
              </a:rPr>
              <a:t>glyquée</a:t>
            </a:r>
            <a:endParaRPr lang="fr-FR" dirty="0">
              <a:latin typeface="Calibri" panose="020F0502020204030204" pitchFamily="34" charset="0"/>
              <a:cs typeface="Calibri" panose="020F0502020204030204" pitchFamily="34" charset="0"/>
            </a:endParaRPr>
          </a:p>
        </p:txBody>
      </p:sp>
      <p:pic>
        <p:nvPicPr>
          <p:cNvPr id="3" name="Picture 12">
            <a:extLst>
              <a:ext uri="{FF2B5EF4-FFF2-40B4-BE49-F238E27FC236}">
                <a16:creationId xmlns:a16="http://schemas.microsoft.com/office/drawing/2014/main" id="{E6A56C34-FF81-3412-D8CC-5347CB5DE86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9372" y="2514448"/>
            <a:ext cx="1736221" cy="173622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eur droit 30">
            <a:extLst>
              <a:ext uri="{FF2B5EF4-FFF2-40B4-BE49-F238E27FC236}">
                <a16:creationId xmlns:a16="http://schemas.microsoft.com/office/drawing/2014/main" id="{CD04AEF1-9451-2F0F-8A1C-E0574BFD2333}"/>
              </a:ext>
            </a:extLst>
          </p:cNvPr>
          <p:cNvCxnSpPr>
            <a:cxnSpLocks/>
          </p:cNvCxnSpPr>
          <p:nvPr/>
        </p:nvCxnSpPr>
        <p:spPr>
          <a:xfrm>
            <a:off x="13918591" y="3820713"/>
            <a:ext cx="0" cy="99593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cteur droit 31">
            <a:extLst>
              <a:ext uri="{FF2B5EF4-FFF2-40B4-BE49-F238E27FC236}">
                <a16:creationId xmlns:a16="http://schemas.microsoft.com/office/drawing/2014/main" id="{97C5D584-F8A9-0105-DD47-525FB526463E}"/>
              </a:ext>
            </a:extLst>
          </p:cNvPr>
          <p:cNvCxnSpPr>
            <a:cxnSpLocks/>
          </p:cNvCxnSpPr>
          <p:nvPr/>
        </p:nvCxnSpPr>
        <p:spPr>
          <a:xfrm>
            <a:off x="10037545" y="5227601"/>
            <a:ext cx="0" cy="995938"/>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583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74754" y="85926"/>
            <a:ext cx="9964391" cy="1081450"/>
          </a:xfrm>
          <a:prstGeom prst="rect">
            <a:avLst/>
          </a:prstGeom>
        </p:spPr>
        <p:txBody>
          <a:bodyPr lIns="0" tIns="0" rIns="0" bIns="0" rtlCol="0" anchor="t">
            <a:spAutoFit/>
          </a:bodyPr>
          <a:lstStyle/>
          <a:p>
            <a:pPr marL="0" lvl="0" indent="0">
              <a:lnSpc>
                <a:spcPts val="8717"/>
              </a:lnSpc>
              <a:spcBef>
                <a:spcPct val="0"/>
              </a:spcBef>
            </a:pPr>
            <a:r>
              <a:rPr lang="en-US" sz="6000" u="none" dirty="0" err="1">
                <a:solidFill>
                  <a:schemeClr val="accent3">
                    <a:lumMod val="50000"/>
                  </a:schemeClr>
                </a:solidFill>
                <a:latin typeface="Fira Sans Medium Bold"/>
              </a:rPr>
              <a:t>Données</a:t>
            </a:r>
            <a:r>
              <a:rPr lang="en-US" sz="6000" u="none" dirty="0">
                <a:solidFill>
                  <a:schemeClr val="accent3">
                    <a:lumMod val="50000"/>
                  </a:schemeClr>
                </a:solidFill>
                <a:latin typeface="Fira Sans Medium Bold"/>
              </a:rPr>
              <a:t> </a:t>
            </a:r>
          </a:p>
        </p:txBody>
      </p:sp>
      <p:sp>
        <p:nvSpPr>
          <p:cNvPr id="2" name="Freeform 25">
            <a:extLst>
              <a:ext uri="{FF2B5EF4-FFF2-40B4-BE49-F238E27FC236}">
                <a16:creationId xmlns:a16="http://schemas.microsoft.com/office/drawing/2014/main" id="{8CBC5DAD-323E-E393-9532-432C9CEA705D}"/>
              </a:ext>
            </a:extLst>
          </p:cNvPr>
          <p:cNvSpPr/>
          <p:nvPr/>
        </p:nvSpPr>
        <p:spPr>
          <a:xfrm rot="16200000">
            <a:off x="13971014" y="-140815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3">
              <a:lumMod val="60000"/>
              <a:lumOff val="40000"/>
              <a:alpha val="27000"/>
            </a:schemeClr>
          </a:solidFill>
        </p:spPr>
      </p:sp>
      <p:sp>
        <p:nvSpPr>
          <p:cNvPr id="10" name="Freeform 25">
            <a:extLst>
              <a:ext uri="{FF2B5EF4-FFF2-40B4-BE49-F238E27FC236}">
                <a16:creationId xmlns:a16="http://schemas.microsoft.com/office/drawing/2014/main" id="{70F7B1F5-CF3B-D990-46D4-621B1953A2EA}"/>
              </a:ext>
            </a:extLst>
          </p:cNvPr>
          <p:cNvSpPr/>
          <p:nvPr/>
        </p:nvSpPr>
        <p:spPr>
          <a:xfrm rot="16200000">
            <a:off x="15587892" y="-1408150"/>
            <a:ext cx="2853076" cy="275523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chemeClr val="accent2">
              <a:alpha val="81000"/>
            </a:schemeClr>
          </a:solidFill>
        </p:spPr>
      </p:sp>
      <p:sp>
        <p:nvSpPr>
          <p:cNvPr id="30" name="ZoneTexte 29">
            <a:extLst>
              <a:ext uri="{FF2B5EF4-FFF2-40B4-BE49-F238E27FC236}">
                <a16:creationId xmlns:a16="http://schemas.microsoft.com/office/drawing/2014/main" id="{EF8D1EFA-5EB1-B3D5-C5E9-BEC271B44A15}"/>
              </a:ext>
            </a:extLst>
          </p:cNvPr>
          <p:cNvSpPr txBox="1"/>
          <p:nvPr/>
        </p:nvSpPr>
        <p:spPr>
          <a:xfrm>
            <a:off x="114299" y="9849704"/>
            <a:ext cx="10764236" cy="369332"/>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HbA1c: </a:t>
            </a:r>
            <a:r>
              <a:rPr lang="en-GB" dirty="0" err="1">
                <a:latin typeface="Calibri" panose="020F0502020204030204" pitchFamily="34" charset="0"/>
                <a:cs typeface="Calibri" panose="020F0502020204030204" pitchFamily="34" charset="0"/>
              </a:rPr>
              <a:t>T</a:t>
            </a:r>
            <a:r>
              <a:rPr lang="en-GB" sz="1800" dirty="0" err="1">
                <a:latin typeface="Calibri" panose="020F0502020204030204" pitchFamily="34" charset="0"/>
                <a:cs typeface="Calibri" panose="020F0502020204030204" pitchFamily="34" charset="0"/>
              </a:rPr>
              <a:t>aux</a:t>
            </a:r>
            <a:r>
              <a:rPr lang="en-GB" sz="1800" dirty="0">
                <a:latin typeface="Calibri" panose="020F0502020204030204" pitchFamily="34" charset="0"/>
                <a:cs typeface="Calibri" panose="020F0502020204030204" pitchFamily="34" charset="0"/>
              </a:rPr>
              <a:t> </a:t>
            </a:r>
            <a:r>
              <a:rPr lang="en-GB" sz="1800" dirty="0" err="1">
                <a:latin typeface="Calibri" panose="020F0502020204030204" pitchFamily="34" charset="0"/>
                <a:cs typeface="Calibri" panose="020F0502020204030204" pitchFamily="34" charset="0"/>
              </a:rPr>
              <a:t>d’Hémoglobine</a:t>
            </a:r>
            <a:r>
              <a:rPr lang="en-GB" sz="1800" dirty="0">
                <a:latin typeface="Calibri" panose="020F0502020204030204" pitchFamily="34" charset="0"/>
                <a:cs typeface="Calibri" panose="020F0502020204030204" pitchFamily="34" charset="0"/>
              </a:rPr>
              <a:t> </a:t>
            </a:r>
            <a:r>
              <a:rPr lang="en-GB" sz="1800" dirty="0" err="1">
                <a:latin typeface="Calibri" panose="020F0502020204030204" pitchFamily="34" charset="0"/>
                <a:cs typeface="Calibri" panose="020F0502020204030204" pitchFamily="34" charset="0"/>
              </a:rPr>
              <a:t>glyquée</a:t>
            </a:r>
            <a:endParaRPr lang="fr-FR"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BE57C52C-117B-3BDE-DC45-684A33724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70646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3193CA3-2862-59B4-04EB-52CE5D1AF4E9}"/>
              </a:ext>
            </a:extLst>
          </p:cNvPr>
          <p:cNvSpPr txBox="1"/>
          <p:nvPr/>
        </p:nvSpPr>
        <p:spPr>
          <a:xfrm>
            <a:off x="6096000" y="2354594"/>
            <a:ext cx="7658100" cy="52322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nSpc>
                <a:spcPct val="115000"/>
              </a:lnSpc>
              <a:spcAft>
                <a:spcPts val="1000"/>
              </a:spcAft>
              <a:defRPr sz="2800">
                <a:effectLst/>
                <a:latin typeface="Calibri" panose="020F0502020204030204" pitchFamily="34" charset="0"/>
                <a:ea typeface="Calibri" panose="020F0502020204030204" pitchFamily="34" charset="0"/>
                <a:cs typeface="Arial" panose="020B0604020202020204" pitchFamily="34" charset="0"/>
              </a:defRPr>
            </a:lvl1pPr>
          </a:lstStyle>
          <a:p>
            <a:r>
              <a:rPr lang="en-GB" dirty="0"/>
              <a:t>La </a:t>
            </a:r>
            <a:r>
              <a:rPr lang="en-GB" dirty="0" err="1"/>
              <a:t>région</a:t>
            </a:r>
            <a:r>
              <a:rPr lang="en-GB" dirty="0"/>
              <a:t> de champagne </a:t>
            </a:r>
            <a:r>
              <a:rPr lang="en-GB" dirty="0" err="1"/>
              <a:t>Ardenne</a:t>
            </a:r>
            <a:endParaRPr lang="fr-FR" dirty="0"/>
          </a:p>
        </p:txBody>
      </p:sp>
      <p:sp>
        <p:nvSpPr>
          <p:cNvPr id="5" name="ZoneTexte 4">
            <a:extLst>
              <a:ext uri="{FF2B5EF4-FFF2-40B4-BE49-F238E27FC236}">
                <a16:creationId xmlns:a16="http://schemas.microsoft.com/office/drawing/2014/main" id="{26D38648-F7F3-CB5B-D5E5-2E2E300DA838}"/>
              </a:ext>
            </a:extLst>
          </p:cNvPr>
          <p:cNvSpPr txBox="1"/>
          <p:nvPr/>
        </p:nvSpPr>
        <p:spPr>
          <a:xfrm>
            <a:off x="2419350" y="4663499"/>
            <a:ext cx="2686050" cy="523220"/>
          </a:xfrm>
          <a:prstGeom prst="rect">
            <a:avLst/>
          </a:prstGeom>
          <a:noFill/>
        </p:spPr>
        <p:txBody>
          <a:bodyPr wrap="square" rtlCol="0">
            <a:spAutoFit/>
          </a:bodyPr>
          <a:lstStyle/>
          <a:p>
            <a:r>
              <a:rPr lang="fr-FR" sz="2800" b="1" dirty="0" err="1">
                <a:effectLst/>
                <a:latin typeface="Calibri" panose="020F0502020204030204" pitchFamily="34" charset="0"/>
                <a:ea typeface="Calibri" panose="020F0502020204030204" pitchFamily="34" charset="0"/>
                <a:cs typeface="Arial" panose="020B0604020202020204" pitchFamily="34" charset="0"/>
              </a:rPr>
              <a:t>CARéDIAB</a:t>
            </a:r>
            <a:endParaRPr lang="fr-FR" sz="2800" b="1" dirty="0"/>
          </a:p>
        </p:txBody>
      </p:sp>
      <p:sp>
        <p:nvSpPr>
          <p:cNvPr id="6" name="Zone de texte 3">
            <a:extLst>
              <a:ext uri="{FF2B5EF4-FFF2-40B4-BE49-F238E27FC236}">
                <a16:creationId xmlns:a16="http://schemas.microsoft.com/office/drawing/2014/main" id="{58E6F77F-BEF9-1F73-58A3-7A48B1534A6E}"/>
              </a:ext>
            </a:extLst>
          </p:cNvPr>
          <p:cNvSpPr txBox="1"/>
          <p:nvPr/>
        </p:nvSpPr>
        <p:spPr>
          <a:xfrm>
            <a:off x="6096000" y="3107383"/>
            <a:ext cx="7658100" cy="62275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2800" dirty="0">
                <a:effectLst/>
                <a:latin typeface="Calibri" panose="020F0502020204030204" pitchFamily="34" charset="0"/>
                <a:ea typeface="Calibri" panose="020F0502020204030204" pitchFamily="34" charset="0"/>
                <a:cs typeface="Arial" panose="020B0604020202020204" pitchFamily="34" charset="0"/>
              </a:rPr>
              <a:t>2280 Patients atteints de diabète de type 1</a:t>
            </a:r>
          </a:p>
        </p:txBody>
      </p:sp>
      <p:sp>
        <p:nvSpPr>
          <p:cNvPr id="9" name="Zone de texte 3">
            <a:extLst>
              <a:ext uri="{FF2B5EF4-FFF2-40B4-BE49-F238E27FC236}">
                <a16:creationId xmlns:a16="http://schemas.microsoft.com/office/drawing/2014/main" id="{02932F4C-F628-3F30-8192-0AC5C8D0DB1B}"/>
              </a:ext>
            </a:extLst>
          </p:cNvPr>
          <p:cNvSpPr txBox="1"/>
          <p:nvPr/>
        </p:nvSpPr>
        <p:spPr>
          <a:xfrm>
            <a:off x="6108839" y="3848100"/>
            <a:ext cx="7658100" cy="62275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2800" dirty="0">
                <a:effectLst/>
                <a:latin typeface="Calibri" panose="020F0502020204030204" pitchFamily="34" charset="0"/>
                <a:ea typeface="Calibri" panose="020F0502020204030204" pitchFamily="34" charset="0"/>
                <a:cs typeface="Arial" panose="020B0604020202020204" pitchFamily="34" charset="0"/>
              </a:rPr>
              <a:t>56905 observations pour 259 variables</a:t>
            </a:r>
          </a:p>
        </p:txBody>
      </p:sp>
      <p:pic>
        <p:nvPicPr>
          <p:cNvPr id="5124" name="Picture 4">
            <a:extLst>
              <a:ext uri="{FF2B5EF4-FFF2-40B4-BE49-F238E27FC236}">
                <a16:creationId xmlns:a16="http://schemas.microsoft.com/office/drawing/2014/main" id="{6A60171D-07BE-B882-5E7C-A56D51613B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8243887" y="5109877"/>
            <a:ext cx="1800225" cy="1800225"/>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D6DC3228-1ED8-1A27-C47E-CD8975AE53B3}"/>
              </a:ext>
            </a:extLst>
          </p:cNvPr>
          <p:cNvSpPr txBox="1"/>
          <p:nvPr/>
        </p:nvSpPr>
        <p:spPr>
          <a:xfrm>
            <a:off x="9925050" y="5327693"/>
            <a:ext cx="4418615" cy="523220"/>
          </a:xfrm>
          <a:prstGeom prst="rect">
            <a:avLst/>
          </a:prstGeom>
          <a:noFill/>
        </p:spPr>
        <p:txBody>
          <a:bodyPr wrap="square" rtlCol="0">
            <a:spAutoFit/>
          </a:bodyPr>
          <a:lstStyle/>
          <a:p>
            <a:r>
              <a:rPr lang="en-GB" sz="2800" b="1" dirty="0">
                <a:solidFill>
                  <a:srgbClr val="00B050"/>
                </a:solidFill>
                <a:latin typeface="Calibri" panose="020F0502020204030204" pitchFamily="34" charset="0"/>
                <a:cs typeface="Calibri" panose="020F0502020204030204" pitchFamily="34" charset="0"/>
              </a:rPr>
              <a:t>Phase de </a:t>
            </a:r>
            <a:r>
              <a:rPr lang="en-GB" sz="2800" b="1" dirty="0" err="1">
                <a:solidFill>
                  <a:srgbClr val="00B050"/>
                </a:solidFill>
                <a:latin typeface="Calibri" panose="020F0502020204030204" pitchFamily="34" charset="0"/>
                <a:cs typeface="Calibri" panose="020F0502020204030204" pitchFamily="34" charset="0"/>
              </a:rPr>
              <a:t>prétraitement</a:t>
            </a:r>
            <a:endParaRPr lang="fr-FR" sz="2800" b="1" dirty="0">
              <a:solidFill>
                <a:srgbClr val="00B050"/>
              </a:solidFill>
              <a:latin typeface="Calibri" panose="020F0502020204030204" pitchFamily="34" charset="0"/>
              <a:cs typeface="Calibri" panose="020F0502020204030204" pitchFamily="34" charset="0"/>
            </a:endParaRPr>
          </a:p>
        </p:txBody>
      </p:sp>
      <p:sp>
        <p:nvSpPr>
          <p:cNvPr id="20" name="Zone de texte 6">
            <a:extLst>
              <a:ext uri="{FF2B5EF4-FFF2-40B4-BE49-F238E27FC236}">
                <a16:creationId xmlns:a16="http://schemas.microsoft.com/office/drawing/2014/main" id="{DFFDC1D0-94C6-49B9-FBC7-D8EA1B2D7ABD}"/>
              </a:ext>
            </a:extLst>
          </p:cNvPr>
          <p:cNvSpPr txBox="1"/>
          <p:nvPr/>
        </p:nvSpPr>
        <p:spPr>
          <a:xfrm>
            <a:off x="6428739" y="7421884"/>
            <a:ext cx="6468111" cy="980662"/>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1853 Patients atteints de diabète de type 1 (1853 observations pour  10 variables)</a:t>
            </a:r>
            <a:endParaRPr lang="fr-FR" sz="2800" dirty="0">
              <a:latin typeface="Calibri" panose="020F0502020204030204" pitchFamily="34" charset="0"/>
              <a:cs typeface="Calibri" panose="020F0502020204030204" pitchFamily="34" charset="0"/>
            </a:endParaRPr>
          </a:p>
        </p:txBody>
      </p:sp>
      <p:sp>
        <p:nvSpPr>
          <p:cNvPr id="21" name="ZoneTexte 20">
            <a:extLst>
              <a:ext uri="{FF2B5EF4-FFF2-40B4-BE49-F238E27FC236}">
                <a16:creationId xmlns:a16="http://schemas.microsoft.com/office/drawing/2014/main" id="{C9296035-714B-05CF-D241-48DD7E0141E8}"/>
              </a:ext>
            </a:extLst>
          </p:cNvPr>
          <p:cNvSpPr txBox="1"/>
          <p:nvPr/>
        </p:nvSpPr>
        <p:spPr>
          <a:xfrm>
            <a:off x="13186703" y="7478801"/>
            <a:ext cx="4900223" cy="954107"/>
          </a:xfrm>
          <a:prstGeom prst="rect">
            <a:avLst/>
          </a:prstGeom>
          <a:noFill/>
        </p:spPr>
        <p:txBody>
          <a:bodyPr wrap="square" rtlCol="0">
            <a:spAutoFit/>
          </a:bodyPr>
          <a:lstStyle/>
          <a:p>
            <a:pPr marL="457200" indent="-457200">
              <a:buFont typeface="Wingdings" panose="05000000000000000000" pitchFamily="2" charset="2"/>
              <a:buChar char="§"/>
            </a:pPr>
            <a:r>
              <a:rPr lang="en-GB" sz="2800" dirty="0">
                <a:latin typeface="Calibri" panose="020F0502020204030204" pitchFamily="34" charset="0"/>
                <a:cs typeface="Calibri" panose="020F0502020204030204" pitchFamily="34" charset="0"/>
              </a:rPr>
              <a:t>435 </a:t>
            </a:r>
            <a:r>
              <a:rPr lang="en-GB" sz="2800" dirty="0" err="1">
                <a:latin typeface="Calibri" panose="020F0502020204030204" pitchFamily="34" charset="0"/>
                <a:cs typeface="Calibri" panose="020F0502020204030204" pitchFamily="34" charset="0"/>
              </a:rPr>
              <a:t>atteint</a:t>
            </a:r>
            <a:r>
              <a:rPr lang="en-GB" sz="2800" dirty="0">
                <a:latin typeface="Calibri" panose="020F0502020204030204" pitchFamily="34" charset="0"/>
                <a:cs typeface="Calibri" panose="020F0502020204030204" pitchFamily="34" charset="0"/>
              </a:rPr>
              <a:t> de </a:t>
            </a:r>
            <a:r>
              <a:rPr lang="en-GB" sz="2800" dirty="0" err="1">
                <a:latin typeface="Calibri" panose="020F0502020204030204" pitchFamily="34" charset="0"/>
                <a:cs typeface="Calibri" panose="020F0502020204030204" pitchFamily="34" charset="0"/>
              </a:rPr>
              <a:t>rétinopathie</a:t>
            </a:r>
            <a:endParaRPr lang="en-GB"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GB" sz="2800" dirty="0">
                <a:latin typeface="Calibri" panose="020F0502020204030204" pitchFamily="34" charset="0"/>
                <a:cs typeface="Calibri" panose="020F0502020204030204" pitchFamily="34" charset="0"/>
              </a:rPr>
              <a:t>1418 non </a:t>
            </a:r>
            <a:r>
              <a:rPr lang="en-GB" sz="2800" dirty="0" err="1">
                <a:latin typeface="Calibri" panose="020F0502020204030204" pitchFamily="34" charset="0"/>
                <a:cs typeface="Calibri" panose="020F0502020204030204" pitchFamily="34" charset="0"/>
              </a:rPr>
              <a:t>atteint</a:t>
            </a:r>
            <a:endParaRPr lang="fr-FR" sz="2800" dirty="0">
              <a:latin typeface="Calibri" panose="020F0502020204030204" pitchFamily="34" charset="0"/>
              <a:cs typeface="Calibri" panose="020F0502020204030204" pitchFamily="34" charset="0"/>
            </a:endParaRPr>
          </a:p>
        </p:txBody>
      </p:sp>
      <p:sp>
        <p:nvSpPr>
          <p:cNvPr id="22" name="Ellipse 21">
            <a:extLst>
              <a:ext uri="{FF2B5EF4-FFF2-40B4-BE49-F238E27FC236}">
                <a16:creationId xmlns:a16="http://schemas.microsoft.com/office/drawing/2014/main" id="{4AF19DE6-00DA-3CD8-3371-6AB6FCFB4C53}"/>
              </a:ext>
            </a:extLst>
          </p:cNvPr>
          <p:cNvSpPr/>
          <p:nvPr/>
        </p:nvSpPr>
        <p:spPr>
          <a:xfrm>
            <a:off x="14293789" y="2434987"/>
            <a:ext cx="2686050" cy="188935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err="1">
                <a:solidFill>
                  <a:schemeClr val="tx2"/>
                </a:solidFill>
                <a:latin typeface="Calibri" panose="020F0502020204030204" pitchFamily="34" charset="0"/>
                <a:cs typeface="Calibri" panose="020F0502020204030204" pitchFamily="34" charset="0"/>
              </a:rPr>
              <a:t>Plusieurs</a:t>
            </a:r>
            <a:r>
              <a:rPr lang="en-GB" sz="2000" dirty="0">
                <a:solidFill>
                  <a:schemeClr val="tx2"/>
                </a:solidFill>
                <a:latin typeface="Calibri" panose="020F0502020204030204" pitchFamily="34" charset="0"/>
                <a:cs typeface="Calibri" panose="020F0502020204030204" pitchFamily="34" charset="0"/>
              </a:rPr>
              <a:t> </a:t>
            </a:r>
            <a:r>
              <a:rPr lang="en-GB" sz="2000" dirty="0" err="1">
                <a:solidFill>
                  <a:schemeClr val="tx2"/>
                </a:solidFill>
                <a:latin typeface="Calibri" panose="020F0502020204030204" pitchFamily="34" charset="0"/>
                <a:cs typeface="Calibri" panose="020F0502020204030204" pitchFamily="34" charset="0"/>
              </a:rPr>
              <a:t>enregistrements</a:t>
            </a:r>
            <a:r>
              <a:rPr lang="en-GB" sz="2000" dirty="0">
                <a:solidFill>
                  <a:schemeClr val="tx2"/>
                </a:solidFill>
                <a:latin typeface="Calibri" panose="020F0502020204030204" pitchFamily="34" charset="0"/>
                <a:cs typeface="Calibri" panose="020F0502020204030204" pitchFamily="34" charset="0"/>
              </a:rPr>
              <a:t> par patient</a:t>
            </a:r>
            <a:endParaRPr lang="fr-FR" sz="2000" dirty="0">
              <a:solidFill>
                <a:schemeClr val="tx2"/>
              </a:solidFill>
              <a:latin typeface="Calibri" panose="020F0502020204030204" pitchFamily="34" charset="0"/>
              <a:cs typeface="Calibri" panose="020F0502020204030204" pitchFamily="34" charset="0"/>
            </a:endParaRPr>
          </a:p>
        </p:txBody>
      </p:sp>
      <p:sp>
        <p:nvSpPr>
          <p:cNvPr id="33" name="Ellipse 32">
            <a:extLst>
              <a:ext uri="{FF2B5EF4-FFF2-40B4-BE49-F238E27FC236}">
                <a16:creationId xmlns:a16="http://schemas.microsoft.com/office/drawing/2014/main" id="{721AF1CB-3BFE-EEA3-CF33-5208965DEE0E}"/>
              </a:ext>
            </a:extLst>
          </p:cNvPr>
          <p:cNvSpPr/>
          <p:nvPr/>
        </p:nvSpPr>
        <p:spPr>
          <a:xfrm>
            <a:off x="3324225" y="7065728"/>
            <a:ext cx="2686050" cy="188935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solidFill>
                <a:latin typeface="Calibri" panose="020F0502020204030204" pitchFamily="34" charset="0"/>
                <a:cs typeface="Calibri" panose="020F0502020204030204" pitchFamily="34" charset="0"/>
              </a:rPr>
              <a:t>Une observation par patient</a:t>
            </a:r>
            <a:endParaRPr lang="fr-FR"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131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mbre extrêm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7BBE98651F7A43AC7BF2F06836443C" ma:contentTypeVersion="2" ma:contentTypeDescription="Crée un document." ma:contentTypeScope="" ma:versionID="88bde2091528620ef814652f0ce3af2d">
  <xsd:schema xmlns:xsd="http://www.w3.org/2001/XMLSchema" xmlns:xs="http://www.w3.org/2001/XMLSchema" xmlns:p="http://schemas.microsoft.com/office/2006/metadata/properties" xmlns:ns2="8103b6e4-b1cc-417b-af38-f980b3f4bdef" targetNamespace="http://schemas.microsoft.com/office/2006/metadata/properties" ma:root="true" ma:fieldsID="dc03a43f9d697b41154fd328002cef34" ns2:_="">
    <xsd:import namespace="8103b6e4-b1cc-417b-af38-f980b3f4bd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03b6e4-b1cc-417b-af38-f980b3f4b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B3354-8BF7-487F-9EDC-C756CE56F4AB}">
  <ds:schemaRefs>
    <ds:schemaRef ds:uri="8103b6e4-b1cc-417b-af38-f980b3f4bd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1FABBEA-E813-4B7F-BE0F-C8488549217F}">
  <ds:schemaRefs>
    <ds:schemaRef ds:uri="8103b6e4-b1cc-417b-af38-f980b3f4bdef"/>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5BB18C35-524E-4786-8815-96DD72CEDD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8263</TotalTime>
  <Words>2906</Words>
  <Application>Microsoft Office PowerPoint</Application>
  <PresentationFormat>Personnalisé</PresentationFormat>
  <Paragraphs>350</Paragraphs>
  <Slides>22</Slides>
  <Notes>18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22</vt:i4>
      </vt:variant>
    </vt:vector>
  </HeadingPairs>
  <TitlesOfParts>
    <vt:vector size="32" baseType="lpstr">
      <vt:lpstr>Calibri</vt:lpstr>
      <vt:lpstr>Open Sans</vt:lpstr>
      <vt:lpstr>Arial</vt:lpstr>
      <vt:lpstr>Fira Sans Medium Bold</vt:lpstr>
      <vt:lpstr>Segoe UI</vt:lpstr>
      <vt:lpstr>Wingdings</vt:lpstr>
      <vt:lpstr>Tw Cen MT Condensed</vt:lpstr>
      <vt:lpstr>Tw Cen MT</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Professionnelle pour Entreprise Rétrospective Projet Décontracté Bleu et Violet</dc:title>
  <dc:creator>hp</dc:creator>
  <cp:lastModifiedBy>Khaoula Aroui</cp:lastModifiedBy>
  <cp:revision>185</cp:revision>
  <dcterms:created xsi:type="dcterms:W3CDTF">2006-08-16T00:00:00Z</dcterms:created>
  <dcterms:modified xsi:type="dcterms:W3CDTF">2023-02-14T09:20:09Z</dcterms:modified>
  <dc:identifier>DAFPnQs-fz8</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0x0101000B7BBE98651F7A43AC7BF2F06836443C</vt:lpwstr>
  </property>
</Properties>
</file>