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56" r:id="rId5"/>
    <p:sldId id="283" r:id="rId6"/>
    <p:sldId id="271" r:id="rId7"/>
    <p:sldId id="284" r:id="rId8"/>
    <p:sldId id="279" r:id="rId9"/>
    <p:sldId id="281" r:id="rId10"/>
    <p:sldId id="286" r:id="rId11"/>
    <p:sldId id="287" r:id="rId12"/>
    <p:sldId id="257" r:id="rId13"/>
    <p:sldId id="275" r:id="rId14"/>
    <p:sldId id="288"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Lst>
        </p14:section>
        <p14:section name="DATABASE" id="{B9B51309-D148-4332-87C2-07BE32FBCA3B}">
          <p14:sldIdLst>
            <p14:sldId id="283"/>
            <p14:sldId id="271"/>
            <p14:sldId id="284"/>
            <p14:sldId id="279"/>
            <p14:sldId id="281"/>
            <p14:sldId id="286"/>
            <p14:sldId id="287"/>
            <p14:sldId id="257"/>
            <p14:sldId id="275"/>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3" d="100"/>
          <a:sy n="73" d="100"/>
        </p:scale>
        <p:origin x="61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80F580-3B6A-44CD-9A1E-E890016126F8}" type="datetime1">
              <a:rPr lang="fr-FR" smtClean="0"/>
              <a:t>11/11/2020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1"/>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DF8ED89-FBF4-48E3-B6C6-C071DA98F802}" type="datetime1">
              <a:rPr lang="fr-FR" noProof="1" dirty="0" smtClean="0"/>
              <a:t>11/11/2020</a:t>
            </a:fld>
            <a:endParaRPr lang="fr-FR" noProof="1"/>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1"/>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1"/>
              <a:t>Modifiez les styles du texte du masque</a:t>
            </a:r>
          </a:p>
          <a:p>
            <a:pPr lvl="1" rtl="0"/>
            <a:r>
              <a:rPr lang="fr-FR" noProof="1"/>
              <a:t>Deuxième niveau</a:t>
            </a:r>
          </a:p>
          <a:p>
            <a:pPr lvl="2" rtl="0"/>
            <a:r>
              <a:rPr lang="fr-FR" noProof="1"/>
              <a:t>Troisième niveau</a:t>
            </a:r>
          </a:p>
          <a:p>
            <a:pPr lvl="3" rtl="0"/>
            <a:r>
              <a:rPr lang="fr-FR" noProof="1"/>
              <a:t>Quatrième niveau</a:t>
            </a:r>
          </a:p>
          <a:p>
            <a:pPr lvl="4" rtl="0"/>
            <a:r>
              <a:rPr lang="fr-FR" noProof="1"/>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1"/>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1" dirty="0" smtClean="0"/>
              <a:t>‹N°›</a:t>
            </a:fld>
            <a:endParaRPr lang="fr-F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3</a:t>
            </a:fld>
            <a:endParaRPr lang="fr-FR" noProof="1"/>
          </a:p>
        </p:txBody>
      </p:sp>
    </p:spTree>
    <p:extLst>
      <p:ext uri="{BB962C8B-B14F-4D97-AF65-F5344CB8AC3E}">
        <p14:creationId xmlns:p14="http://schemas.microsoft.com/office/powerpoint/2010/main" val="223353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5</a:t>
            </a:fld>
            <a:endParaRPr lang="fr-FR" noProof="1"/>
          </a:p>
        </p:txBody>
      </p:sp>
    </p:spTree>
    <p:extLst>
      <p:ext uri="{BB962C8B-B14F-4D97-AF65-F5344CB8AC3E}">
        <p14:creationId xmlns:p14="http://schemas.microsoft.com/office/powerpoint/2010/main" val="2478950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6</a:t>
            </a:fld>
            <a:endParaRPr lang="fr-FR" noProof="1"/>
          </a:p>
        </p:txBody>
      </p:sp>
    </p:spTree>
    <p:extLst>
      <p:ext uri="{BB962C8B-B14F-4D97-AF65-F5344CB8AC3E}">
        <p14:creationId xmlns:p14="http://schemas.microsoft.com/office/powerpoint/2010/main" val="124388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7</a:t>
            </a:fld>
            <a:endParaRPr lang="fr-FR" noProof="1"/>
          </a:p>
        </p:txBody>
      </p:sp>
    </p:spTree>
    <p:extLst>
      <p:ext uri="{BB962C8B-B14F-4D97-AF65-F5344CB8AC3E}">
        <p14:creationId xmlns:p14="http://schemas.microsoft.com/office/powerpoint/2010/main" val="1528616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8</a:t>
            </a:fld>
            <a:endParaRPr lang="fr-FR" noProof="1"/>
          </a:p>
        </p:txBody>
      </p:sp>
    </p:spTree>
    <p:extLst>
      <p:ext uri="{BB962C8B-B14F-4D97-AF65-F5344CB8AC3E}">
        <p14:creationId xmlns:p14="http://schemas.microsoft.com/office/powerpoint/2010/main" val="37038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9</a:t>
            </a:fld>
            <a:endParaRPr lang="fr-FR" noProof="1"/>
          </a:p>
        </p:txBody>
      </p:sp>
    </p:spTree>
    <p:extLst>
      <p:ext uri="{BB962C8B-B14F-4D97-AF65-F5344CB8AC3E}">
        <p14:creationId xmlns:p14="http://schemas.microsoft.com/office/powerpoint/2010/main" val="268094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1"/>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1" dirty="0" smtClean="0"/>
              <a:t>10</a:t>
            </a:fld>
            <a:endParaRPr lang="fr-FR" noProof="1"/>
          </a:p>
        </p:txBody>
      </p:sp>
    </p:spTree>
    <p:extLst>
      <p:ext uri="{BB962C8B-B14F-4D97-AF65-F5344CB8AC3E}">
        <p14:creationId xmlns:p14="http://schemas.microsoft.com/office/powerpoint/2010/main" val="245119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smtClean="0"/>
              <a:t>Modifiez le style du titre</a:t>
            </a:r>
            <a:endParaRPr lang="fr-FR" noProof="0"/>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DF3CA4B-903E-431D-AF93-2AD02E04DE8A}" type="datetime1">
              <a:rPr lang="fr-FR" noProof="0" smtClean="0"/>
              <a:t>11/11/2020</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smtClean="0"/>
              <a:t>Modifiez le style du titre</a:t>
            </a:r>
            <a:endParaRPr lang="fr-FR" noProof="0"/>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802CD4F2-526B-4131-B91B-856C46007FC5}" type="datetime1">
              <a:rPr lang="fr-FR" noProof="0" smtClean="0"/>
              <a:t>11/11/2020</a:t>
            </a:fld>
            <a:endParaRPr lang="fr-FR" noProof="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r>
              <a:rPr lang="fr-FR" sz="4800" dirty="0" smtClean="0">
                <a:solidFill>
                  <a:schemeClr val="bg1"/>
                </a:solidFill>
              </a:rPr>
              <a:t>Relational </a:t>
            </a:r>
            <a:r>
              <a:rPr lang="fr-FR" sz="4800" dirty="0">
                <a:solidFill>
                  <a:schemeClr val="bg1"/>
                </a:solidFill>
              </a:rPr>
              <a:t>RDBMS</a:t>
            </a:r>
          </a:p>
        </p:txBody>
      </p:sp>
      <p:sp>
        <p:nvSpPr>
          <p:cNvPr id="3" name="Sous-titre 2"/>
          <p:cNvSpPr>
            <a:spLocks noGrp="1"/>
          </p:cNvSpPr>
          <p:nvPr>
            <p:ph type="subTitle" idx="4294967295"/>
          </p:nvPr>
        </p:nvSpPr>
        <p:spPr>
          <a:xfrm>
            <a:off x="855620" y="2933105"/>
            <a:ext cx="9582736" cy="1137793"/>
          </a:xfrm>
        </p:spPr>
        <p:txBody>
          <a:bodyPr rtlCol="0">
            <a:normAutofit/>
          </a:bodyPr>
          <a:lstStyle/>
          <a:p>
            <a:r>
              <a:rPr lang="en-US" sz="2400" dirty="0">
                <a:solidFill>
                  <a:schemeClr val="bg1"/>
                </a:solidFill>
                <a:latin typeface="+mj-lt"/>
              </a:rPr>
              <a:t>MySQL, PostgreSQL and SQL SERVER </a:t>
            </a:r>
            <a:endParaRPr lang="fr-FR" sz="2400" dirty="0">
              <a:solidFill>
                <a:schemeClr val="bg1"/>
              </a:solidFill>
              <a:latin typeface="+mj-lt"/>
            </a:endParaRPr>
          </a:p>
        </p:txBody>
      </p:sp>
      <p:pic>
        <p:nvPicPr>
          <p:cNvPr id="4" name="Image 3"/>
          <p:cNvPicPr>
            <a:picLocks noChangeAspect="1"/>
          </p:cNvPicPr>
          <p:nvPr/>
        </p:nvPicPr>
        <p:blipFill>
          <a:blip r:embed="rId3">
            <a:extLst>
              <a:ext uri="{BEBA8EAE-BF5A-486C-A8C5-ECC9F3942E4B}">
                <a14:imgProps xmlns:a14="http://schemas.microsoft.com/office/drawing/2010/main">
                  <a14:imgLayer r:embed="rId4">
                    <a14:imgEffect>
                      <a14:backgroundRemoval t="500" b="99500" l="10000" r="90000">
                        <a14:foregroundMark x1="38052" y1="67000" x2="42468" y2="77250"/>
                        <a14:foregroundMark x1="61429" y1="69250" x2="67403" y2="77750"/>
                        <a14:foregroundMark x1="22857" y1="51250" x2="24805" y2="58000"/>
                      </a14:backgroundRemoval>
                    </a14:imgEffect>
                  </a14:imgLayer>
                </a14:imgProps>
              </a:ext>
              <a:ext uri="{28A0092B-C50C-407E-A947-70E740481C1C}">
                <a14:useLocalDpi xmlns:a14="http://schemas.microsoft.com/office/drawing/2010/main" val="0"/>
              </a:ext>
            </a:extLst>
          </a:blip>
          <a:stretch>
            <a:fillRect/>
          </a:stretch>
        </p:blipFill>
        <p:spPr bwMode="invGray">
          <a:xfrm>
            <a:off x="838200" y="3866606"/>
            <a:ext cx="3526970" cy="2165892"/>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21207" y="448056"/>
            <a:ext cx="10904439" cy="640080"/>
          </a:xfrm>
        </p:spPr>
        <p:txBody>
          <a:bodyPr rtlCol="0">
            <a:normAutofit/>
          </a:bodyPr>
          <a:lstStyle/>
          <a:p>
            <a:r>
              <a:rPr lang="en-US" dirty="0"/>
              <a:t>comparison between the three </a:t>
            </a:r>
            <a:r>
              <a:rPr lang="en-US" dirty="0" smtClean="0"/>
              <a:t>RDBMS 1/2</a:t>
            </a:r>
            <a:endParaRPr lang="fr-FR" dirty="0">
              <a:latin typeface="Segoe UI Light" panose="020B0502040204020203" pitchFamily="34" charset="0"/>
              <a:cs typeface="Segoe UI Light" panose="020B0502040204020203" pitchFamily="34" charset="0"/>
            </a:endParaRPr>
          </a:p>
        </p:txBody>
      </p:sp>
      <p:sp>
        <p:nvSpPr>
          <p:cNvPr id="38" name="Espace réservé du contenu 17"/>
          <p:cNvSpPr txBox="1">
            <a:spLocks/>
          </p:cNvSpPr>
          <p:nvPr/>
        </p:nvSpPr>
        <p:spPr>
          <a:xfrm>
            <a:off x="541609" y="1296099"/>
            <a:ext cx="5878660" cy="50916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smtClean="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MySQL </a:t>
            </a:r>
            <a:r>
              <a:rPr lang="en-US" dirty="0">
                <a:latin typeface="Segoe UI" panose="020B0502040204020203" pitchFamily="34" charset="0"/>
                <a:cs typeface="Segoe UI" panose="020B0502040204020203" pitchFamily="34" charset="0"/>
              </a:rPr>
              <a:t>is the most popular amongst the relational databases and is a widely used one too. </a:t>
            </a:r>
            <a:r>
              <a:rPr lang="en-US" dirty="0" smtClean="0">
                <a:latin typeface="Segoe UI" panose="020B0502040204020203" pitchFamily="34" charset="0"/>
                <a:cs typeface="Segoe UI" panose="020B0502040204020203" pitchFamily="34" charset="0"/>
              </a:rPr>
              <a:t>Offers </a:t>
            </a:r>
            <a:r>
              <a:rPr lang="en-US" dirty="0">
                <a:latin typeface="Segoe UI" panose="020B0502040204020203" pitchFamily="34" charset="0"/>
                <a:cs typeface="Segoe UI" panose="020B0502040204020203" pitchFamily="34" charset="0"/>
              </a:rPr>
              <a:t>a fully-managed database service for Google Cloud platform and is a scalable database with high availability and security at no extra cost. </a:t>
            </a:r>
            <a:endParaRPr lang="en-US" dirty="0" smtClean="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PostgreSQL </a:t>
            </a:r>
            <a:r>
              <a:rPr lang="en-US" dirty="0">
                <a:latin typeface="Segoe UI" panose="020B0502040204020203" pitchFamily="34" charset="0"/>
                <a:cs typeface="Segoe UI" panose="020B0502040204020203" pitchFamily="34" charset="0"/>
              </a:rPr>
              <a:t>is a fully managed and scalable relational database with high availability and security built in at no additional charge. It is a fully managed database service for the Google Cloud Platform. Is better in query optimization and query execution as compared to MySQL. </a:t>
            </a:r>
            <a:r>
              <a:rPr lang="en-US" dirty="0" err="1">
                <a:latin typeface="Segoe UI" panose="020B0502040204020203" pitchFamily="34" charset="0"/>
                <a:cs typeface="Segoe UI" panose="020B0502040204020203" pitchFamily="34" charset="0"/>
              </a:rPr>
              <a:t>Postgres</a:t>
            </a:r>
            <a:r>
              <a:rPr lang="en-US" dirty="0">
                <a:latin typeface="Segoe UI" panose="020B0502040204020203" pitchFamily="34" charset="0"/>
                <a:cs typeface="Segoe UI" panose="020B0502040204020203" pitchFamily="34" charset="0"/>
              </a:rPr>
              <a:t> has a storage engine which is suitable for </a:t>
            </a:r>
            <a:r>
              <a:rPr lang="en-US" dirty="0" err="1">
                <a:latin typeface="Segoe UI" panose="020B0502040204020203" pitchFamily="34" charset="0"/>
                <a:cs typeface="Segoe UI" panose="020B0502040204020203" pitchFamily="34" charset="0"/>
              </a:rPr>
              <a:t>INSERTand</a:t>
            </a:r>
            <a:r>
              <a:rPr lang="en-US" dirty="0">
                <a:latin typeface="Segoe UI" panose="020B0502040204020203" pitchFamily="34" charset="0"/>
                <a:cs typeface="Segoe UI" panose="020B0502040204020203" pitchFamily="34" charset="0"/>
              </a:rPr>
              <a:t> complex search applications such as data mining. </a:t>
            </a:r>
            <a:endParaRPr lang="en-US" dirty="0" smtClean="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Microsoft </a:t>
            </a:r>
            <a:r>
              <a:rPr lang="en-US" dirty="0">
                <a:latin typeface="Segoe UI" panose="020B0502040204020203" pitchFamily="34" charset="0"/>
                <a:cs typeface="Segoe UI" panose="020B0502040204020203" pitchFamily="34" charset="0"/>
              </a:rPr>
              <a:t>SQL Server developed by Microsoft has multiple editions with different feature sets and user profiles. It has some fantastic features like SQL server on Linux, </a:t>
            </a:r>
            <a:r>
              <a:rPr lang="en-US" dirty="0" err="1">
                <a:latin typeface="Segoe UI" panose="020B0502040204020203" pitchFamily="34" charset="0"/>
                <a:cs typeface="Segoe UI" panose="020B0502040204020203" pitchFamily="34" charset="0"/>
              </a:rPr>
              <a:t>resumable</a:t>
            </a:r>
            <a:r>
              <a:rPr lang="en-US" dirty="0">
                <a:latin typeface="Segoe UI" panose="020B0502040204020203" pitchFamily="34" charset="0"/>
                <a:cs typeface="Segoe UI" panose="020B0502040204020203" pitchFamily="34" charset="0"/>
              </a:rPr>
              <a:t> online index build, machine learning services, query processing improvements, and much more.</a:t>
            </a:r>
            <a:endParaRPr lang="fr-FR" dirty="0">
              <a:latin typeface="Segoe UI" panose="020B0502040204020203" pitchFamily="34" charset="0"/>
              <a:cs typeface="Segoe UI" panose="020B0502040204020203" pitchFamily="34" charset="0"/>
            </a:endParaRPr>
          </a:p>
        </p:txBody>
      </p:sp>
      <p:sp>
        <p:nvSpPr>
          <p:cNvPr id="25" name="Zone de texte 16" descr="Sélectionnez-moi"/>
          <p:cNvSpPr txBox="1"/>
          <p:nvPr/>
        </p:nvSpPr>
        <p:spPr>
          <a:xfrm rot="21077122">
            <a:off x="5897108" y="1739170"/>
            <a:ext cx="2149661"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200"/>
              </a:spcAft>
              <a:tabLst>
                <a:tab pos="4931410" algn="l"/>
              </a:tabLst>
            </a:pPr>
            <a:r>
              <a:rPr lang="fr-FR"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who</a:t>
            </a:r>
            <a:r>
              <a:rPr lang="fr-FR"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fr-FR"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is</a:t>
            </a:r>
            <a:r>
              <a:rPr lang="fr-FR"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the </a:t>
            </a:r>
            <a:r>
              <a:rPr lang="fr-FR"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robust</a:t>
            </a:r>
            <a:endParaRPr lang="fr-FR"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Image 23" descr="Flèche courbe"/>
          <p:cNvPicPr/>
          <p:nvPr/>
        </p:nvPicPr>
        <p:blipFill>
          <a:blip r:embed="rId3"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Image 22" descr="Robot"/>
          <p:cNvPicPr>
            <a:picLocks noChangeAspect="1"/>
          </p:cNvPicPr>
          <p:nvPr/>
        </p:nvPicPr>
        <p:blipFill>
          <a:blip r:embed="rId4"/>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Segoe UI Light" panose="020B0502040204020203" pitchFamily="34" charset="0"/>
                <a:cs typeface="Segoe UI Light" panose="020B0502040204020203" pitchFamily="34" charset="0"/>
              </a:rPr>
              <a:t>CONCLUSION</a:t>
            </a:r>
            <a:endParaRPr lang="fr-FR" dirty="0"/>
          </a:p>
        </p:txBody>
      </p:sp>
      <p:sp>
        <p:nvSpPr>
          <p:cNvPr id="3" name="Espace réservé du contenu 2"/>
          <p:cNvSpPr>
            <a:spLocks noGrp="1"/>
          </p:cNvSpPr>
          <p:nvPr>
            <p:ph sz="quarter" idx="10"/>
          </p:nvPr>
        </p:nvSpPr>
        <p:spPr/>
        <p:txBody>
          <a:bodyPr/>
          <a:lstStyle/>
          <a:p>
            <a:r>
              <a:rPr lang="en-US" dirty="0"/>
              <a:t>Relational databases store data in tables. Tables can grow large and have a multitude of columns and records. Relational database management systems (RDBMSs) use SQL (and variants of SQL) to manage the data in these large tables. The RDBMS you use is your choice and depends on the complexity of your application.</a:t>
            </a:r>
            <a:endParaRPr lang="fr-FR" dirty="0"/>
          </a:p>
        </p:txBody>
      </p:sp>
      <p:pic>
        <p:nvPicPr>
          <p:cNvPr id="4" name="Image 3"/>
          <p:cNvPicPr>
            <a:picLocks noChangeAspect="1"/>
          </p:cNvPicPr>
          <p:nvPr/>
        </p:nvPicPr>
        <p:blipFill rotWithShape="1">
          <a:blip r:embed="rId2">
            <a:extLst>
              <a:ext uri="{BEBA8EAE-BF5A-486C-A8C5-ECC9F3942E4B}">
                <a14:imgProps xmlns:a14="http://schemas.microsoft.com/office/drawing/2010/main">
                  <a14:imgLayer r:embed="rId3">
                    <a14:imgEffect>
                      <a14:backgroundRemoval t="9896" b="89974" l="4395" r="96875"/>
                    </a14:imgEffect>
                  </a14:imgLayer>
                </a14:imgProps>
              </a:ext>
              <a:ext uri="{28A0092B-C50C-407E-A947-70E740481C1C}">
                <a14:useLocalDpi xmlns:a14="http://schemas.microsoft.com/office/drawing/2010/main" val="0"/>
              </a:ext>
            </a:extLst>
          </a:blip>
          <a:srcRect l="28191" t="23048" b="17334"/>
          <a:stretch/>
        </p:blipFill>
        <p:spPr>
          <a:xfrm>
            <a:off x="5749129" y="2978330"/>
            <a:ext cx="4762115" cy="2965269"/>
          </a:xfrm>
          <a:prstGeom prst="rect">
            <a:avLst/>
          </a:prstGeom>
        </p:spPr>
      </p:pic>
    </p:spTree>
    <p:extLst>
      <p:ext uri="{BB962C8B-B14F-4D97-AF65-F5344CB8AC3E}">
        <p14:creationId xmlns:p14="http://schemas.microsoft.com/office/powerpoint/2010/main" val="182573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WHAT IS A RELATIONAL DATABASE</a:t>
            </a:r>
            <a:endParaRPr lang="fr-FR" dirty="0"/>
          </a:p>
        </p:txBody>
      </p:sp>
      <p:sp>
        <p:nvSpPr>
          <p:cNvPr id="3" name="Espace réservé du contenu 2"/>
          <p:cNvSpPr>
            <a:spLocks noGrp="1"/>
          </p:cNvSpPr>
          <p:nvPr>
            <p:ph sz="quarter" idx="10"/>
          </p:nvPr>
        </p:nvSpPr>
        <p:spPr/>
        <p:txBody>
          <a:bodyPr>
            <a:normAutofit lnSpcReduction="10000"/>
          </a:bodyPr>
          <a:lstStyle/>
          <a:p>
            <a:r>
              <a:rPr lang="en-US" dirty="0"/>
              <a:t>A database is a set of data stored in a computer. This data is usually structured in a way that makes the data easily </a:t>
            </a:r>
            <a:r>
              <a:rPr lang="en-US" dirty="0" smtClean="0"/>
              <a:t>accessible</a:t>
            </a:r>
            <a:r>
              <a:rPr lang="en-US" dirty="0"/>
              <a:t>:</a:t>
            </a:r>
            <a:endParaRPr lang="en-US" dirty="0" smtClean="0"/>
          </a:p>
          <a:p>
            <a:r>
              <a:rPr lang="en-US" dirty="0" smtClean="0"/>
              <a:t>And A </a:t>
            </a:r>
            <a:r>
              <a:rPr lang="en-US" dirty="0"/>
              <a:t>relational database is a type of database. It uses a structure that allows us to identify and access data in relation to another piece of data in the database. Often, data in a relational database is organized into tables</a:t>
            </a:r>
            <a:r>
              <a:rPr lang="en-US" dirty="0" smtClean="0"/>
              <a:t>.</a:t>
            </a:r>
          </a:p>
          <a:p>
            <a:r>
              <a:rPr lang="en-US" dirty="0"/>
              <a:t>Tables can have hundreds, thousands, sometimes even millions of rows of data. These rows are often called </a:t>
            </a:r>
            <a:r>
              <a:rPr lang="en-US" i="1" dirty="0"/>
              <a:t>records</a:t>
            </a:r>
            <a:r>
              <a:rPr lang="en-US" dirty="0"/>
              <a:t>.</a:t>
            </a:r>
          </a:p>
          <a:p>
            <a:r>
              <a:rPr lang="en-US" dirty="0"/>
              <a:t>Tables can also have many </a:t>
            </a:r>
            <a:r>
              <a:rPr lang="en-US" i="1" dirty="0"/>
              <a:t>columns</a:t>
            </a:r>
            <a:r>
              <a:rPr lang="en-US" dirty="0"/>
              <a:t> of data. Columns are labeled with a descriptive </a:t>
            </a:r>
            <a:r>
              <a:rPr lang="en-US" dirty="0" smtClean="0"/>
              <a:t>name </a:t>
            </a:r>
            <a:r>
              <a:rPr lang="en-US" dirty="0"/>
              <a:t>and have a specific </a:t>
            </a:r>
            <a:r>
              <a:rPr lang="en-US" i="1" dirty="0"/>
              <a:t>data type</a:t>
            </a:r>
            <a:r>
              <a:rPr lang="en-US" dirty="0"/>
              <a:t>.</a:t>
            </a:r>
          </a:p>
          <a:p>
            <a:endParaRPr lang="fr-FR" dirty="0"/>
          </a:p>
        </p:txBody>
      </p:sp>
      <p:pic>
        <p:nvPicPr>
          <p:cNvPr id="6" name="Image 4"/>
          <p:cNvPicPr>
            <a:picLocks noChangeAspect="1"/>
          </p:cNvPicPr>
          <p:nvPr/>
        </p:nvPicPr>
        <p:blipFill rotWithShape="1">
          <a:blip r:embed="rId2">
            <a:extLst>
              <a:ext uri="{BEBA8EAE-BF5A-486C-A8C5-ECC9F3942E4B}">
                <a14:imgProps xmlns:a14="http://schemas.microsoft.com/office/drawing/2010/main">
                  <a14:imgLayer r:embed="rId3">
                    <a14:imgEffect>
                      <a14:backgroundRemoval t="0" b="94000" l="3333" r="90000">
                        <a14:foregroundMark x1="35889" y1="37000" x2="72333" y2="79000"/>
                        <a14:foregroundMark x1="72000" y1="36200" x2="35556" y2="79200"/>
                        <a14:foregroundMark x1="45556" y1="34400" x2="48667" y2="77600"/>
                        <a14:foregroundMark x1="49778" y1="42400" x2="44778" y2="73800"/>
                        <a14:foregroundMark x1="47556" y1="36400" x2="78000" y2="49200"/>
                        <a14:foregroundMark x1="74889" y1="50600" x2="50556" y2="76000"/>
                        <a14:foregroundMark x1="35333" y1="45200" x2="37000" y2="69800"/>
                        <a14:foregroundMark x1="40667" y1="62400" x2="52667" y2="75000"/>
                      </a14:backgroundRemoval>
                    </a14:imgEffect>
                    <a14:imgEffect>
                      <a14:brightnessContrast bright="20000" contrast="-40000"/>
                    </a14:imgEffect>
                  </a14:imgLayer>
                </a14:imgProps>
              </a:ext>
              <a:ext uri="{28A0092B-C50C-407E-A947-70E740481C1C}">
                <a14:useLocalDpi xmlns:a14="http://schemas.microsoft.com/office/drawing/2010/main" val="0"/>
              </a:ext>
            </a:extLst>
          </a:blip>
          <a:srcRect l="22543" r="7859"/>
          <a:stretch/>
        </p:blipFill>
        <p:spPr>
          <a:xfrm>
            <a:off x="5376671" y="1435608"/>
            <a:ext cx="5734594" cy="4577620"/>
          </a:xfrm>
          <a:prstGeom prst="rect">
            <a:avLst/>
          </a:prstGeom>
        </p:spPr>
      </p:pic>
    </p:spTree>
    <p:extLst>
      <p:ext uri="{BB962C8B-B14F-4D97-AF65-F5344CB8AC3E}">
        <p14:creationId xmlns:p14="http://schemas.microsoft.com/office/powerpoint/2010/main" val="272754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a:xfrm>
            <a:off x="521207" y="448056"/>
            <a:ext cx="11200530" cy="640080"/>
          </a:xfrm>
        </p:spPr>
        <p:txBody>
          <a:bodyPr rtlCol="0">
            <a:noAutofit/>
          </a:bodyPr>
          <a:lstStyle/>
          <a:p>
            <a:r>
              <a:rPr lang="fr-FR" dirty="0">
                <a:latin typeface="Segoe UI Light" panose="020B0502040204020203" pitchFamily="34" charset="0"/>
                <a:cs typeface="Segoe UI Light" panose="020B0502040204020203" pitchFamily="34" charset="0"/>
              </a:rPr>
              <a:t>RELATIONAL DATABASE MANAGEMENT SYSTEM (RDBMS)</a:t>
            </a:r>
          </a:p>
        </p:txBody>
      </p:sp>
      <p:sp>
        <p:nvSpPr>
          <p:cNvPr id="38" name="Espace réservé du contenu 17"/>
          <p:cNvSpPr txBox="1">
            <a:spLocks/>
          </p:cNvSpPr>
          <p:nvPr/>
        </p:nvSpPr>
        <p:spPr>
          <a:xfrm>
            <a:off x="541610" y="1468237"/>
            <a:ext cx="4200207" cy="485418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smtClean="0">
                <a:latin typeface="Segoe UI" panose="020B0502040204020203" pitchFamily="34" charset="0"/>
                <a:cs typeface="Segoe UI" panose="020B0502040204020203" pitchFamily="34" charset="0"/>
              </a:rPr>
              <a:t>A </a:t>
            </a:r>
            <a:r>
              <a:rPr lang="en-US" dirty="0">
                <a:latin typeface="Segoe UI" panose="020B0502040204020203" pitchFamily="34" charset="0"/>
                <a:cs typeface="Segoe UI" panose="020B0502040204020203" pitchFamily="34" charset="0"/>
              </a:rPr>
              <a:t>relational database refers to a database that stores data in a structured format, using rows and columns. This makes it easy to locate and access specific values within the database. </a:t>
            </a:r>
            <a:endParaRPr lang="en-US" dirty="0" smtClean="0">
              <a:latin typeface="Segoe UI" panose="020B0502040204020203" pitchFamily="34" charset="0"/>
              <a:cs typeface="Segoe UI" panose="020B0502040204020203" pitchFamily="34" charset="0"/>
            </a:endParaRPr>
          </a:p>
          <a:p>
            <a:pPr marL="0" lvl="0" indent="0">
              <a:spcAft>
                <a:spcPts val="600"/>
              </a:spcAft>
              <a:buNone/>
              <a:defRPr/>
            </a:pPr>
            <a:r>
              <a:rPr lang="en-US" dirty="0">
                <a:latin typeface="Segoe UI" panose="020B0502040204020203" pitchFamily="34" charset="0"/>
                <a:cs typeface="Segoe UI" panose="020B0502040204020203" pitchFamily="34" charset="0"/>
              </a:rPr>
              <a:t>It is "relational" because the values within each table are related to each other. Tables may also be related to other tables. The relational structure makes it possible to run queries across multiple tables at once</a:t>
            </a:r>
            <a:r>
              <a:rPr lang="en-US" dirty="0" smtClean="0">
                <a:latin typeface="Segoe UI" panose="020B0502040204020203" pitchFamily="34" charset="0"/>
                <a:cs typeface="Segoe UI" panose="020B0502040204020203" pitchFamily="34" charset="0"/>
              </a:rPr>
              <a:t>.</a:t>
            </a:r>
          </a:p>
          <a:p>
            <a:pPr marL="0" lvl="0" indent="0">
              <a:spcAft>
                <a:spcPts val="600"/>
              </a:spcAft>
              <a:buNone/>
              <a:defRPr/>
            </a:pPr>
            <a:r>
              <a:rPr lang="en-US" dirty="0" smtClean="0">
                <a:latin typeface="Segoe UI" panose="020B0502040204020203" pitchFamily="34" charset="0"/>
                <a:cs typeface="Segoe UI" panose="020B0502040204020203" pitchFamily="34" charset="0"/>
              </a:rPr>
              <a:t>=&gt; </a:t>
            </a:r>
            <a:r>
              <a:rPr lang="en-US" dirty="0">
                <a:latin typeface="Segoe UI" panose="020B0502040204020203" pitchFamily="34" charset="0"/>
                <a:cs typeface="Segoe UI" panose="020B0502040204020203" pitchFamily="34" charset="0"/>
              </a:rPr>
              <a:t>A relational database management system (RDBMS) is a program that allows you to create, update, and administer a relational database. Most relational database management systems use the SQL language to access the database.</a:t>
            </a:r>
            <a:endParaRPr lang="en-US" dirty="0" smtClean="0">
              <a:latin typeface="Segoe UI" panose="020B0502040204020203" pitchFamily="34" charset="0"/>
              <a:cs typeface="Segoe UI" panose="020B0502040204020203" pitchFamily="34" charset="0"/>
            </a:endParaRPr>
          </a:p>
        </p:txBody>
      </p:sp>
      <p:pic>
        <p:nvPicPr>
          <p:cNvPr id="6"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4148" y="1617308"/>
            <a:ext cx="5734594" cy="35822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1">
                <a:latin typeface="Segoe UI Light" panose="020B0502040204020203" pitchFamily="34" charset="0"/>
                <a:cs typeface="Segoe UI Light" panose="020B0502040204020203" pitchFamily="34" charset="0"/>
              </a:rPr>
              <a:t>WHAT IS SQL ? </a:t>
            </a:r>
            <a:endParaRPr lang="fr-FR" dirty="0"/>
          </a:p>
        </p:txBody>
      </p:sp>
      <p:sp>
        <p:nvSpPr>
          <p:cNvPr id="3" name="Espace réservé du contenu 2"/>
          <p:cNvSpPr>
            <a:spLocks noGrp="1"/>
          </p:cNvSpPr>
          <p:nvPr>
            <p:ph sz="quarter" idx="10"/>
          </p:nvPr>
        </p:nvSpPr>
        <p:spPr/>
        <p:txBody>
          <a:bodyPr/>
          <a:lstStyle/>
          <a:p>
            <a:r>
              <a:rPr lang="en-US" dirty="0"/>
              <a:t>Many RDBMSs use SQL (and variations of SQL) to access the data in </a:t>
            </a:r>
            <a:r>
              <a:rPr lang="en-US" dirty="0" smtClean="0"/>
              <a:t>tables:</a:t>
            </a:r>
          </a:p>
          <a:p>
            <a:r>
              <a:rPr lang="en-US" dirty="0"/>
              <a:t>SQL (Structured Query Language) is a programming language used to communicate with data stored in a relational database management system. SQL syntax is similar to the English language, which makes it relatively easy to write, read, and interpret.</a:t>
            </a:r>
            <a:endParaRPr lang="en-US" dirty="0" smtClean="0"/>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475" y="1729363"/>
            <a:ext cx="3912644" cy="3912644"/>
          </a:xfrm>
          <a:prstGeom prst="rect">
            <a:avLst/>
          </a:prstGeom>
        </p:spPr>
      </p:pic>
    </p:spTree>
    <p:extLst>
      <p:ext uri="{BB962C8B-B14F-4D97-AF65-F5344CB8AC3E}">
        <p14:creationId xmlns:p14="http://schemas.microsoft.com/office/powerpoint/2010/main" val="22252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21207" y="448056"/>
            <a:ext cx="10281776" cy="640080"/>
          </a:xfrm>
        </p:spPr>
        <p:txBody>
          <a:bodyPr rtlCol="0">
            <a:normAutofit/>
          </a:bodyPr>
          <a:lstStyle/>
          <a:p>
            <a:r>
              <a:rPr lang="fr-FR" noProof="1">
                <a:latin typeface="Segoe UI Light" panose="020B0502040204020203" pitchFamily="34" charset="0"/>
                <a:cs typeface="Segoe UI Light" panose="020B0502040204020203" pitchFamily="34" charset="0"/>
              </a:rPr>
              <a:t>POPULAR RELATIONAL DATABASE MANAGEMENT SYSTEMS</a:t>
            </a:r>
          </a:p>
        </p:txBody>
      </p:sp>
      <p:grpSp>
        <p:nvGrpSpPr>
          <p:cNvPr id="18" name="Groupe 17" descr="Petit cercle contenant le chiffre 1 pour indiquer la première étape"/>
          <p:cNvGrpSpPr/>
          <p:nvPr/>
        </p:nvGrpSpPr>
        <p:grpSpPr bwMode="blackWhite">
          <a:xfrm>
            <a:off x="531552" y="1917997"/>
            <a:ext cx="558179" cy="409838"/>
            <a:chOff x="6953426" y="711274"/>
            <a:chExt cx="558179" cy="409838"/>
          </a:xfrm>
        </p:grpSpPr>
        <p:sp>
          <p:nvSpPr>
            <p:cNvPr id="19" name="Ovale 18"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20" name="Zone de texte 19" descr="Chiffre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1</a:t>
              </a:r>
            </a:p>
          </p:txBody>
        </p:sp>
      </p:grpSp>
      <p:sp>
        <p:nvSpPr>
          <p:cNvPr id="21" name="Espace réservé du contenu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fr-FR" sz="2000" dirty="0"/>
              <a:t>MySQL</a:t>
            </a:r>
            <a:endParaRPr lang="fr-FR" sz="2000" noProof="1">
              <a:solidFill>
                <a:prstClr val="black">
                  <a:lumMod val="75000"/>
                  <a:lumOff val="25000"/>
                </a:prstClr>
              </a:solidFill>
              <a:cs typeface="Segoe UI"/>
            </a:endParaRPr>
          </a:p>
        </p:txBody>
      </p:sp>
      <p:grpSp>
        <p:nvGrpSpPr>
          <p:cNvPr id="33" name="Groupe 32" descr="Petit cercle contenant le chiffre 2 pour indiquer la deuxième étape"/>
          <p:cNvGrpSpPr/>
          <p:nvPr/>
        </p:nvGrpSpPr>
        <p:grpSpPr bwMode="blackWhite">
          <a:xfrm>
            <a:off x="521207" y="2657406"/>
            <a:ext cx="558179" cy="409838"/>
            <a:chOff x="6953426" y="711274"/>
            <a:chExt cx="558179" cy="409838"/>
          </a:xfrm>
        </p:grpSpPr>
        <p:sp>
          <p:nvSpPr>
            <p:cNvPr id="34" name="Ellipse 3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5" name="Zone de texte 34" descr="Chiffre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2</a:t>
              </a:r>
            </a:p>
          </p:txBody>
        </p:sp>
      </p:grpSp>
      <p:sp>
        <p:nvSpPr>
          <p:cNvPr id="36" name="Espace réservé du contenu 17"/>
          <p:cNvSpPr txBox="1">
            <a:spLocks/>
          </p:cNvSpPr>
          <p:nvPr/>
        </p:nvSpPr>
        <p:spPr>
          <a:xfrm>
            <a:off x="1053235" y="2691598"/>
            <a:ext cx="4504252" cy="14430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fr-FR" sz="2000" dirty="0"/>
              <a:t>PostgreSQL</a:t>
            </a:r>
            <a:endParaRPr lang="fr-FR" sz="2000" noProof="1"/>
          </a:p>
        </p:txBody>
      </p:sp>
      <p:pic>
        <p:nvPicPr>
          <p:cNvPr id="29" name="Imag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015" y="1543068"/>
            <a:ext cx="1977940" cy="1023584"/>
          </a:xfrm>
          <a:prstGeom prst="rect">
            <a:avLst/>
          </a:prstGeom>
        </p:spPr>
      </p:pic>
      <p:grpSp>
        <p:nvGrpSpPr>
          <p:cNvPr id="22" name="Groupe 21" descr="Petit cercle contenant le chiffre 3 pour indiquer la troisième étape"/>
          <p:cNvGrpSpPr/>
          <p:nvPr/>
        </p:nvGrpSpPr>
        <p:grpSpPr bwMode="blackWhite">
          <a:xfrm>
            <a:off x="531552" y="3436090"/>
            <a:ext cx="558179" cy="409838"/>
            <a:chOff x="6953426" y="711274"/>
            <a:chExt cx="558179" cy="409838"/>
          </a:xfrm>
        </p:grpSpPr>
        <p:sp>
          <p:nvSpPr>
            <p:cNvPr id="24" name="Ellipse 2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1"/>
            </a:p>
          </p:txBody>
        </p:sp>
        <p:sp>
          <p:nvSpPr>
            <p:cNvPr id="30" name="Zone de texte 29" descr="Chiffre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fr-FR" noProof="1">
                  <a:solidFill>
                    <a:schemeClr val="bg1"/>
                  </a:solidFill>
                  <a:latin typeface="Segoe UI Semibold" panose="020B0702040204020203" pitchFamily="34" charset="0"/>
                  <a:cs typeface="Segoe UI Semibold" panose="020B0702040204020203" pitchFamily="34" charset="0"/>
                </a:rPr>
                <a:t>3</a:t>
              </a:r>
            </a:p>
          </p:txBody>
        </p:sp>
      </p:grpSp>
      <p:sp>
        <p:nvSpPr>
          <p:cNvPr id="32" name="Espace réservé du contenu 17"/>
          <p:cNvSpPr txBox="1">
            <a:spLocks/>
          </p:cNvSpPr>
          <p:nvPr/>
        </p:nvSpPr>
        <p:spPr>
          <a:xfrm>
            <a:off x="1013033" y="3465356"/>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fr-FR" sz="2000" noProof="1"/>
              <a:t>SQL Server</a:t>
            </a:r>
          </a:p>
        </p:txBody>
      </p:sp>
      <p:pic>
        <p:nvPicPr>
          <p:cNvPr id="23" name="Imag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9263" y="3067803"/>
            <a:ext cx="1130972" cy="1040494"/>
          </a:xfrm>
          <a:prstGeom prst="rect">
            <a:avLst/>
          </a:prstGeom>
        </p:spPr>
      </p:pic>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7735" y="4326030"/>
            <a:ext cx="2340220" cy="1113539"/>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r>
              <a:rPr lang="fr-FR" dirty="0"/>
              <a:t>MySQL</a:t>
            </a:r>
            <a:endParaRPr lang="fr-FR" dirty="0">
              <a:latin typeface="Segoe UI Light" panose="020B0502040204020203" pitchFamily="34" charset="0"/>
              <a:cs typeface="Segoe UI Light" panose="020B0502040204020203" pitchFamily="34" charset="0"/>
            </a:endParaRPr>
          </a:p>
        </p:txBody>
      </p:sp>
      <p:sp>
        <p:nvSpPr>
          <p:cNvPr id="5" name="Espace réservé du contenu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b="1" dirty="0">
                <a:solidFill>
                  <a:srgbClr val="D24726"/>
                </a:solidFill>
                <a:latin typeface="Segoe UI" panose="020B0502040204020203" pitchFamily="34" charset="0"/>
                <a:cs typeface="Segoe UI" panose="020B0502040204020203" pitchFamily="34" charset="0"/>
              </a:rPr>
              <a:t>MySQL</a:t>
            </a:r>
            <a:r>
              <a:rPr lang="en-US" dirty="0"/>
              <a:t> is the most popular open source SQL database. It is typically used for web application development, and often accessed using PHP.</a:t>
            </a:r>
            <a:endParaRPr lang="fr-FR" sz="1200" b="1" dirty="0" smtClean="0">
              <a:solidFill>
                <a:srgbClr val="D24726"/>
              </a:solidFill>
              <a:latin typeface="Segoe UI" panose="020B0502040204020203" pitchFamily="34" charset="0"/>
              <a:cs typeface="Segoe UI" panose="020B0502040204020203" pitchFamily="34" charset="0"/>
            </a:endParaRPr>
          </a:p>
          <a:p>
            <a:pPr>
              <a:lnSpc>
                <a:spcPts val="1800"/>
              </a:lnSpc>
              <a:spcAft>
                <a:spcPts val="600"/>
              </a:spcAft>
            </a:pPr>
            <a:r>
              <a:rPr lang="en-US" dirty="0"/>
              <a:t>The main advantages of MySQL are that it is easy to use, inexpensive, reliable (has been around since 1995), and has a large community of developers who can help answer questions</a:t>
            </a:r>
            <a:r>
              <a:rPr lang="en-US" dirty="0"/>
              <a:t>.</a:t>
            </a:r>
          </a:p>
          <a:p>
            <a:pPr>
              <a:lnSpc>
                <a:spcPts val="1800"/>
              </a:lnSpc>
              <a:spcAft>
                <a:spcPts val="600"/>
              </a:spcAft>
            </a:pPr>
            <a:r>
              <a:rPr lang="en-US" dirty="0"/>
              <a:t>MySQL follows the working of a client/server architecture. There is a database server (MySQL) and arbitrarily many clients (application programs), which communicate with the server; that is, they can query data, save changes, etc.</a:t>
            </a:r>
            <a:endParaRPr lang="fr-FR" dirty="0"/>
          </a:p>
        </p:txBody>
      </p:sp>
      <p:pic>
        <p:nvPicPr>
          <p:cNvPr id="4" name="Espace réservé du contenu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921647" y="2320677"/>
            <a:ext cx="4416425" cy="2285499"/>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r>
              <a:rPr lang="fr-FR" dirty="0" smtClean="0">
                <a:latin typeface="Segoe UI Light" panose="020B0502040204020203" pitchFamily="34" charset="0"/>
                <a:cs typeface="Segoe UI Light" panose="020B0502040204020203" pitchFamily="34" charset="0"/>
              </a:rPr>
              <a:t>PostgreSQL</a:t>
            </a:r>
            <a:endParaRPr lang="fr-FR" dirty="0">
              <a:latin typeface="Segoe UI Light" panose="020B0502040204020203" pitchFamily="34" charset="0"/>
              <a:cs typeface="Segoe UI Light" panose="020B0502040204020203" pitchFamily="34" charset="0"/>
            </a:endParaRPr>
          </a:p>
        </p:txBody>
      </p:sp>
      <p:sp>
        <p:nvSpPr>
          <p:cNvPr id="5" name="Espace réservé du contenu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b="1" dirty="0" smtClean="0">
                <a:solidFill>
                  <a:srgbClr val="D24726"/>
                </a:solidFill>
                <a:latin typeface="Segoe UI" panose="020B0502040204020203" pitchFamily="34" charset="0"/>
                <a:cs typeface="Segoe UI" panose="020B0502040204020203" pitchFamily="34" charset="0"/>
              </a:rPr>
              <a:t>PostgreSQL</a:t>
            </a:r>
            <a:r>
              <a:rPr lang="en-US" dirty="0" smtClean="0"/>
              <a:t> </a:t>
            </a:r>
            <a:r>
              <a:rPr lang="en-US" dirty="0"/>
              <a:t>is an open source SQL database that is not controlled by any corporation. It is typically used for web application development</a:t>
            </a:r>
            <a:r>
              <a:rPr lang="en-US" dirty="0" smtClean="0"/>
              <a:t>.</a:t>
            </a:r>
          </a:p>
          <a:p>
            <a:pPr>
              <a:lnSpc>
                <a:spcPts val="1800"/>
              </a:lnSpc>
              <a:spcAft>
                <a:spcPts val="600"/>
              </a:spcAft>
            </a:pPr>
            <a:r>
              <a:rPr lang="en-US" dirty="0"/>
              <a:t>PostgreSQL shares many of the same advantages of MySQL. It is easy to use, inexpensive, reliable and has a large community of developers. It also provides some additional features such as foreign key support without requiring complex configuration</a:t>
            </a:r>
            <a:r>
              <a:rPr lang="en-US" dirty="0" smtClean="0"/>
              <a:t>.</a:t>
            </a:r>
          </a:p>
          <a:p>
            <a:pPr>
              <a:lnSpc>
                <a:spcPts val="1800"/>
              </a:lnSpc>
              <a:spcAft>
                <a:spcPts val="600"/>
              </a:spcAft>
            </a:pPr>
            <a:r>
              <a:rPr lang="en-US" dirty="0"/>
              <a:t>The main disadvantage of PostgreSQL is that it can be slower in performance than other databases such as MySQL. It is also slightly less popular than MySQL.</a:t>
            </a:r>
            <a:endParaRPr lang="fr-FR" dirty="0"/>
          </a:p>
        </p:txBody>
      </p:sp>
      <p:pic>
        <p:nvPicPr>
          <p:cNvPr id="4" name="Espace réservé du contenu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603967" y="3017057"/>
            <a:ext cx="2892787" cy="2285499"/>
          </a:xfrm>
        </p:spPr>
      </p:pic>
    </p:spTree>
    <p:extLst>
      <p:ext uri="{BB962C8B-B14F-4D97-AF65-F5344CB8AC3E}">
        <p14:creationId xmlns:p14="http://schemas.microsoft.com/office/powerpoint/2010/main" val="2619559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r>
              <a:rPr lang="fr-FR" dirty="0" smtClean="0">
                <a:latin typeface="Segoe UI Light" panose="020B0502040204020203" pitchFamily="34" charset="0"/>
                <a:cs typeface="Segoe UI Light" panose="020B0502040204020203" pitchFamily="34" charset="0"/>
              </a:rPr>
              <a:t>SQL Server</a:t>
            </a:r>
            <a:endParaRPr lang="fr-FR" dirty="0">
              <a:latin typeface="Segoe UI Light" panose="020B0502040204020203" pitchFamily="34" charset="0"/>
              <a:cs typeface="Segoe UI Light" panose="020B0502040204020203" pitchFamily="34" charset="0"/>
            </a:endParaRPr>
          </a:p>
        </p:txBody>
      </p:sp>
      <p:sp>
        <p:nvSpPr>
          <p:cNvPr id="5" name="Espace réservé du contenu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b="1" dirty="0" smtClean="0">
                <a:solidFill>
                  <a:srgbClr val="D24726"/>
                </a:solidFill>
                <a:latin typeface="Segoe UI" panose="020B0502040204020203" pitchFamily="34" charset="0"/>
                <a:cs typeface="Segoe UI" panose="020B0502040204020203" pitchFamily="34" charset="0"/>
              </a:rPr>
              <a:t>SQL Server</a:t>
            </a:r>
            <a:r>
              <a:rPr lang="en-US" dirty="0" smtClean="0"/>
              <a:t> : is </a:t>
            </a:r>
            <a:r>
              <a:rPr lang="en-US" dirty="0"/>
              <a:t>a relational database management system developed by Microsoft. </a:t>
            </a:r>
            <a:r>
              <a:rPr lang="en-US" dirty="0" smtClean="0"/>
              <a:t>Large </a:t>
            </a:r>
            <a:r>
              <a:rPr lang="en-US" dirty="0"/>
              <a:t>enterprise applications mostly use SQL Server</a:t>
            </a:r>
            <a:r>
              <a:rPr lang="en-US" dirty="0" smtClean="0"/>
              <a:t>.</a:t>
            </a:r>
            <a:endParaRPr lang="en-US" dirty="0"/>
          </a:p>
          <a:p>
            <a:pPr>
              <a:lnSpc>
                <a:spcPts val="1800"/>
              </a:lnSpc>
              <a:spcAft>
                <a:spcPts val="600"/>
              </a:spcAft>
            </a:pPr>
            <a:r>
              <a:rPr lang="en-US" dirty="0"/>
              <a:t>Microsoft offers a free entry-level version called Express but can become very expensive as you scale your application</a:t>
            </a:r>
            <a:r>
              <a:rPr lang="en-US" dirty="0" smtClean="0"/>
              <a:t>.</a:t>
            </a:r>
          </a:p>
          <a:p>
            <a:pPr>
              <a:lnSpc>
                <a:spcPts val="1800"/>
              </a:lnSpc>
              <a:spcAft>
                <a:spcPts val="600"/>
              </a:spcAft>
            </a:pPr>
            <a:r>
              <a:rPr lang="en-US" dirty="0" smtClean="0"/>
              <a:t>Microsoft </a:t>
            </a:r>
            <a:r>
              <a:rPr lang="en-US" dirty="0"/>
              <a:t>markets at least a dozen different editions of Microsoft SQL Server, aimed at different audiences and for workloads ranging from small single-machine applications to large Internet-facing applications with many concurrent users.</a:t>
            </a:r>
            <a:endParaRPr lang="fr-FR" dirty="0"/>
          </a:p>
        </p:txBody>
      </p:sp>
      <p:pic>
        <p:nvPicPr>
          <p:cNvPr id="4" name="Espace réservé du contenu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434148" y="3069309"/>
            <a:ext cx="3255349" cy="2285499"/>
          </a:xfrm>
        </p:spPr>
      </p:pic>
    </p:spTree>
    <p:extLst>
      <p:ext uri="{BB962C8B-B14F-4D97-AF65-F5344CB8AC3E}">
        <p14:creationId xmlns:p14="http://schemas.microsoft.com/office/powerpoint/2010/main" val="227043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lvl="0"/>
            <a:r>
              <a:rPr lang="en-US" dirty="0"/>
              <a:t>comparison between the three RDBMS</a:t>
            </a:r>
            <a:endParaRPr lang="fr-FR" dirty="0">
              <a:latin typeface="Segoe UI Light" panose="020B0502040204020203" pitchFamily="34" charset="0"/>
              <a:cs typeface="Segoe UI Light" panose="020B0502040204020203" pitchFamily="34" charset="0"/>
            </a:endParaRPr>
          </a:p>
        </p:txBody>
      </p:sp>
      <p:sp>
        <p:nvSpPr>
          <p:cNvPr id="5" name="Espace réservé du contenu 4"/>
          <p:cNvSpPr>
            <a:spLocks noGrp="1"/>
          </p:cNvSpPr>
          <p:nvPr>
            <p:ph sz="half" idx="4294967295"/>
          </p:nvPr>
        </p:nvSpPr>
        <p:spPr>
          <a:xfrm>
            <a:off x="4538114" y="1583409"/>
            <a:ext cx="3721038" cy="3978275"/>
          </a:xfrm>
        </p:spPr>
        <p:txBody>
          <a:bodyPr vert="horz" lIns="91440" tIns="45720" rIns="91440" bIns="45720" rtlCol="0">
            <a:normAutofit/>
          </a:bodyPr>
          <a:lstStyle/>
          <a:p>
            <a:pPr marL="0" indent="0" rtl="0">
              <a:lnSpc>
                <a:spcPts val="1800"/>
              </a:lnSpc>
              <a:spcBef>
                <a:spcPts val="1000"/>
              </a:spcBef>
              <a:spcAft>
                <a:spcPts val="2000"/>
              </a:spcAft>
              <a:buNone/>
            </a:pPr>
            <a:endParaRPr lang="fr-FR" sz="1200" dirty="0" smtClean="0">
              <a:solidFill>
                <a:prstClr val="black">
                  <a:lumMod val="75000"/>
                  <a:lumOff val="25000"/>
                </a:prstClr>
              </a:solidFill>
              <a:latin typeface="Segoe UI" panose="020B0502040204020203" pitchFamily="34" charset="0"/>
              <a:cs typeface="Segoe UI" panose="020B0502040204020203" pitchFamily="34" charset="0"/>
            </a:endParaRPr>
          </a:p>
          <a:p>
            <a:r>
              <a:rPr lang="en-US" b="1" dirty="0">
                <a:solidFill>
                  <a:srgbClr val="D24726"/>
                </a:solidFill>
                <a:latin typeface="Segoe UI" panose="020B0502040204020203" pitchFamily="34" charset="0"/>
                <a:cs typeface="Segoe UI" panose="020B0502040204020203" pitchFamily="34" charset="0"/>
              </a:rPr>
              <a:t>PostgreSQL </a:t>
            </a:r>
            <a:r>
              <a:rPr lang="en-US" b="1" dirty="0"/>
              <a:t> </a:t>
            </a:r>
            <a:r>
              <a:rPr lang="en-US" dirty="0"/>
              <a:t>supports JSON files, as well as their indexing and partial updates. The database supports even more additional data than MySQL. Users can upload user-defined types, geospatial data, create multi-dimensional arrays, and a lot more.</a:t>
            </a:r>
          </a:p>
          <a:p>
            <a:pPr marL="0" indent="0" rtl="0">
              <a:lnSpc>
                <a:spcPts val="1800"/>
              </a:lnSpc>
              <a:spcBef>
                <a:spcPts val="1000"/>
              </a:spcBef>
              <a:spcAft>
                <a:spcPts val="2000"/>
              </a:spcAft>
              <a:buNone/>
            </a:pPr>
            <a:endParaRPr lang="fr-FR"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e 32" descr="Petit cercle contenant le chiffre 1 pour indiquer la première étape"/>
          <p:cNvGrpSpPr/>
          <p:nvPr/>
        </p:nvGrpSpPr>
        <p:grpSpPr bwMode="blackWhite">
          <a:xfrm>
            <a:off x="1843951" y="1476236"/>
            <a:ext cx="558179" cy="409838"/>
            <a:chOff x="6953426" y="711274"/>
            <a:chExt cx="558179" cy="409838"/>
          </a:xfrm>
        </p:grpSpPr>
        <p:sp>
          <p:nvSpPr>
            <p:cNvPr id="34" name="Ellipse 33"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5" name="Zone de texte 34" descr="Chiffre 1"/>
            <p:cNvSpPr txBox="1"/>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1</a:t>
              </a:r>
            </a:p>
          </p:txBody>
        </p:sp>
      </p:grpSp>
      <p:grpSp>
        <p:nvGrpSpPr>
          <p:cNvPr id="36" name="Groupe 35" descr="Petit cercle contenant le chiffre 2 pour indiquer la deuxième étape"/>
          <p:cNvGrpSpPr/>
          <p:nvPr/>
        </p:nvGrpSpPr>
        <p:grpSpPr bwMode="blackWhite">
          <a:xfrm>
            <a:off x="5840454" y="1472273"/>
            <a:ext cx="558179" cy="409838"/>
            <a:chOff x="6953426" y="711274"/>
            <a:chExt cx="558179" cy="409838"/>
          </a:xfrm>
        </p:grpSpPr>
        <p:sp>
          <p:nvSpPr>
            <p:cNvPr id="37" name="Ellipse 36"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38" name="Zone de texte 37" descr="Chiffre 2"/>
            <p:cNvSpPr txBox="1"/>
            <p:nvPr/>
          </p:nvSpPr>
          <p:spPr bwMode="blackWhite">
            <a:xfrm>
              <a:off x="6953426" y="727564"/>
              <a:ext cx="558179" cy="369332"/>
            </a:xfrm>
            <a:prstGeom prst="rect">
              <a:avLst/>
            </a:prstGeom>
            <a:noFill/>
          </p:spPr>
          <p:txBody>
            <a:bodyPr wrap="square" rtlCol="0">
              <a:spAutoFit/>
            </a:bodyPr>
            <a:lstStyle/>
            <a:p>
              <a:pPr algn="ctr" rtl="0"/>
              <a:r>
                <a:rPr lang="fr-FR"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e 38" descr="Petit cercle contenant le chiffre 3 pour indiquer la troisième étape"/>
          <p:cNvGrpSpPr/>
          <p:nvPr/>
        </p:nvGrpSpPr>
        <p:grpSpPr bwMode="blackWhite">
          <a:xfrm>
            <a:off x="9905292" y="1488572"/>
            <a:ext cx="558179" cy="409838"/>
            <a:chOff x="6953426" y="711274"/>
            <a:chExt cx="558179" cy="409838"/>
          </a:xfrm>
        </p:grpSpPr>
        <p:sp>
          <p:nvSpPr>
            <p:cNvPr id="40" name="Ovale 39" descr="Petit ce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1" name="Zone de texte 40" descr="Chiffre 3"/>
            <p:cNvSpPr txBox="1"/>
            <p:nvPr/>
          </p:nvSpPr>
          <p:spPr bwMode="blackWhite">
            <a:xfrm>
              <a:off x="6953426" y="727564"/>
              <a:ext cx="558179" cy="369332"/>
            </a:xfrm>
            <a:prstGeom prst="rect">
              <a:avLst/>
            </a:prstGeom>
            <a:noFill/>
          </p:spPr>
          <p:txBody>
            <a:bodyPr wrap="square" rtlCol="0">
              <a:spAutoFit/>
            </a:bodyPr>
            <a:lstStyle/>
            <a:p>
              <a:pPr algn="ctr" rtl="0"/>
              <a:r>
                <a:rPr lang="fr-FR">
                  <a:solidFill>
                    <a:schemeClr val="bg1"/>
                  </a:solidFill>
                  <a:latin typeface="Segoe UI Semibold" panose="020B0702040204020203" pitchFamily="34" charset="0"/>
                  <a:cs typeface="Segoe UI Semibold" panose="020B0702040204020203" pitchFamily="34" charset="0"/>
                </a:rPr>
                <a:t>3</a:t>
              </a:r>
            </a:p>
          </p:txBody>
        </p:sp>
      </p:grpSp>
      <p:sp>
        <p:nvSpPr>
          <p:cNvPr id="19" name="Espace réservé du contenu 4"/>
          <p:cNvSpPr>
            <a:spLocks noGrp="1"/>
          </p:cNvSpPr>
          <p:nvPr>
            <p:ph sz="half" idx="4294967295"/>
          </p:nvPr>
        </p:nvSpPr>
        <p:spPr>
          <a:xfrm>
            <a:off x="694011" y="1583410"/>
            <a:ext cx="3721038" cy="3978275"/>
          </a:xfrm>
        </p:spPr>
        <p:txBody>
          <a:bodyPr vert="horz" lIns="91440" tIns="45720" rIns="91440" bIns="45720" rtlCol="0">
            <a:normAutofit/>
          </a:bodyPr>
          <a:lstStyle/>
          <a:p>
            <a:pPr marL="0" indent="0" rtl="0">
              <a:lnSpc>
                <a:spcPts val="1800"/>
              </a:lnSpc>
              <a:spcBef>
                <a:spcPts val="1000"/>
              </a:spcBef>
              <a:spcAft>
                <a:spcPts val="2000"/>
              </a:spcAft>
              <a:buNone/>
            </a:pPr>
            <a:endParaRPr lang="fr-FR" sz="1200" dirty="0" smtClean="0">
              <a:solidFill>
                <a:prstClr val="black">
                  <a:lumMod val="75000"/>
                  <a:lumOff val="25000"/>
                </a:prstClr>
              </a:solidFill>
              <a:latin typeface="Segoe UI" panose="020B0502040204020203" pitchFamily="34" charset="0"/>
              <a:cs typeface="Segoe UI" panose="020B0502040204020203" pitchFamily="34" charset="0"/>
            </a:endParaRPr>
          </a:p>
          <a:p>
            <a:r>
              <a:rPr lang="en-US" b="1" dirty="0">
                <a:solidFill>
                  <a:srgbClr val="D24726"/>
                </a:solidFill>
                <a:latin typeface="Segoe UI" panose="020B0502040204020203" pitchFamily="34" charset="0"/>
                <a:cs typeface="Segoe UI" panose="020B0502040204020203" pitchFamily="34" charset="0"/>
              </a:rPr>
              <a:t>MySQL</a:t>
            </a:r>
            <a:r>
              <a:rPr lang="en-US" b="1" dirty="0"/>
              <a:t> </a:t>
            </a:r>
            <a:r>
              <a:rPr lang="en-US" dirty="0"/>
              <a:t>supports JSON files but doesn’t allow indexing them. Overall, the functionality for JSON files in MySQL is very limited, and developers mostly prefer using classical strings. Similarly to non-relational databases, MySQL also allows working with geospatial data, although handling it isn’t quite as intuitive.</a:t>
            </a:r>
          </a:p>
          <a:p>
            <a:pPr marL="0" indent="0" rtl="0">
              <a:lnSpc>
                <a:spcPts val="1800"/>
              </a:lnSpc>
              <a:spcBef>
                <a:spcPts val="1000"/>
              </a:spcBef>
              <a:spcAft>
                <a:spcPts val="2000"/>
              </a:spcAft>
              <a:buNone/>
            </a:pPr>
            <a:endParaRPr lang="fr-FR"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0" name="Espace réservé du contenu 4"/>
          <p:cNvSpPr>
            <a:spLocks noGrp="1"/>
          </p:cNvSpPr>
          <p:nvPr>
            <p:ph sz="half" idx="4294967295"/>
          </p:nvPr>
        </p:nvSpPr>
        <p:spPr>
          <a:xfrm>
            <a:off x="8330795" y="1579900"/>
            <a:ext cx="3569468" cy="3978275"/>
          </a:xfrm>
        </p:spPr>
        <p:txBody>
          <a:bodyPr vert="horz" lIns="91440" tIns="45720" rIns="91440" bIns="45720" rtlCol="0">
            <a:normAutofit/>
          </a:bodyPr>
          <a:lstStyle/>
          <a:p>
            <a:pPr marL="0" indent="0" rtl="0">
              <a:lnSpc>
                <a:spcPts val="1800"/>
              </a:lnSpc>
              <a:spcBef>
                <a:spcPts val="1000"/>
              </a:spcBef>
              <a:spcAft>
                <a:spcPts val="2000"/>
              </a:spcAft>
              <a:buNone/>
            </a:pPr>
            <a:endParaRPr lang="fr-FR" sz="1200" dirty="0" smtClean="0">
              <a:solidFill>
                <a:prstClr val="black">
                  <a:lumMod val="75000"/>
                  <a:lumOff val="25000"/>
                </a:prstClr>
              </a:solidFill>
              <a:latin typeface="Segoe UI" panose="020B0502040204020203" pitchFamily="34" charset="0"/>
              <a:cs typeface="Segoe UI" panose="020B0502040204020203" pitchFamily="34" charset="0"/>
            </a:endParaRPr>
          </a:p>
          <a:p>
            <a:r>
              <a:rPr lang="en-US" b="1" dirty="0">
                <a:solidFill>
                  <a:srgbClr val="D24726"/>
                </a:solidFill>
                <a:latin typeface="Segoe UI" panose="020B0502040204020203" pitchFamily="34" charset="0"/>
                <a:cs typeface="Segoe UI" panose="020B0502040204020203" pitchFamily="34" charset="0"/>
              </a:rPr>
              <a:t>SQL Server </a:t>
            </a:r>
            <a:r>
              <a:rPr lang="en-US" dirty="0"/>
              <a:t>also provides full support of JSON documents, their updates, functionality, and maintenance. It has a lot of additional features for GPS data, user-defined types, hierarchical information, etc.</a:t>
            </a:r>
          </a:p>
          <a:p>
            <a:pPr marL="0" indent="0" rtl="0">
              <a:lnSpc>
                <a:spcPts val="1800"/>
              </a:lnSpc>
              <a:spcBef>
                <a:spcPts val="1000"/>
              </a:spcBef>
              <a:spcAft>
                <a:spcPts val="2000"/>
              </a:spcAft>
              <a:buNone/>
            </a:pPr>
            <a:endParaRPr lang="fr-FR"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ZoneTexte 2"/>
          <p:cNvSpPr txBox="1"/>
          <p:nvPr/>
        </p:nvSpPr>
        <p:spPr>
          <a:xfrm>
            <a:off x="2120513" y="4950823"/>
            <a:ext cx="8801278"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t>Overall, all three solutions are pretty universal and offer a lot of functionality for non-standard data types. MySQL, however, puts multiple limitations for JSON files, but other than that, it’s highly compatible with advanced data.</a:t>
            </a:r>
            <a:endParaRPr lang="fr-FR" sz="16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9_TF10001108" id="{0F4DAE25-207A-47CE-9E2B-3598C2DA80C7}" vid="{5BACCDA3-61AD-4862-913E-13CB4EF92D9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16c05727-aa75-4e4a-9b5f-8a80a1165891"/>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71af3243-3dd4-4a8d-8c0d-dd76da1f02a5"/>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Bienvenue dans PowerPoint 2016</Template>
  <TotalTime>0</TotalTime>
  <Words>868</Words>
  <Application>Microsoft Office PowerPoint</Application>
  <PresentationFormat>Grand écran</PresentationFormat>
  <Paragraphs>60</Paragraphs>
  <Slides>11</Slides>
  <Notes>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Calibri</vt:lpstr>
      <vt:lpstr>Segoe UI</vt:lpstr>
      <vt:lpstr>Segoe UI Light</vt:lpstr>
      <vt:lpstr>Segoe UI Semibold</vt:lpstr>
      <vt:lpstr>SimHei</vt:lpstr>
      <vt:lpstr>Times New Roman</vt:lpstr>
      <vt:lpstr>Wingdings</vt:lpstr>
      <vt:lpstr>DocBienvenue</vt:lpstr>
      <vt:lpstr>Relational RDBMS</vt:lpstr>
      <vt:lpstr>WHAT IS A RELATIONAL DATABASE</vt:lpstr>
      <vt:lpstr>RELATIONAL DATABASE MANAGEMENT SYSTEM (RDBMS)</vt:lpstr>
      <vt:lpstr>WHAT IS SQL ? </vt:lpstr>
      <vt:lpstr>POPULAR RELATIONAL DATABASE MANAGEMENT SYSTEMS</vt:lpstr>
      <vt:lpstr>MySQL</vt:lpstr>
      <vt:lpstr>PostgreSQL</vt:lpstr>
      <vt:lpstr>SQL Server</vt:lpstr>
      <vt:lpstr>comparison between the three RDBMS</vt:lpstr>
      <vt:lpstr>comparison between the three RDBMS 1/2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2020-11-11T10:20:54Z</dcterms:created>
  <dcterms:modified xsi:type="dcterms:W3CDTF">2020-11-11T13:01:08Z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