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121"/>
    <a:srgbClr val="29511B"/>
    <a:srgbClr val="346822"/>
    <a:srgbClr val="4F702E"/>
    <a:srgbClr val="567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DEDF4-9EF8-4846-ADCB-1BEC2F542CB6}" type="datetimeFigureOut">
              <a:rPr lang="fr-FR" smtClean="0"/>
              <a:pPr/>
              <a:t>02/06/2021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A9C8-1BCD-4AFB-ADD5-0544A22B80D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C46-11FA-4AED-ACF5-557300098CE1}" type="datetime1">
              <a:rPr lang="fr-FR" smtClean="0"/>
              <a:pPr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536-4BA0-4B84-A210-2EE5F89AAB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600E-95DF-4948-A151-2DF62D6A6EE1}" type="datetime1">
              <a:rPr lang="fr-FR" smtClean="0"/>
              <a:pPr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536-4BA0-4B84-A210-2EE5F89AAB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AC44-171A-47D7-801F-FC4CE1260025}" type="datetime1">
              <a:rPr lang="fr-FR" smtClean="0"/>
              <a:pPr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536-4BA0-4B84-A210-2EE5F89AAB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4C4F-C21A-475A-9799-815E64C110EA}" type="datetime1">
              <a:rPr lang="fr-FR" smtClean="0"/>
              <a:pPr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536-4BA0-4B84-A210-2EE5F89AAB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7DE-0DD1-448A-B1C4-C779DC0752A8}" type="datetime1">
              <a:rPr lang="fr-FR" smtClean="0"/>
              <a:pPr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536-4BA0-4B84-A210-2EE5F89AAB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E22A-44F7-4834-A0C2-56472AB4F67E}" type="datetime1">
              <a:rPr lang="fr-FR" smtClean="0"/>
              <a:pPr/>
              <a:t>02/06/2021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536-4BA0-4B84-A210-2EE5F89AAB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10A-C9FA-426D-9876-5129A3F255FE}" type="datetime1">
              <a:rPr lang="fr-FR" smtClean="0"/>
              <a:pPr/>
              <a:t>02/06/2021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536-4BA0-4B84-A210-2EE5F89AAB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EDD-3FA1-4B88-9A95-82D6F3B74513}" type="datetime1">
              <a:rPr lang="fr-FR" smtClean="0"/>
              <a:pPr/>
              <a:t>02/06/2021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536-4BA0-4B84-A210-2EE5F89AAB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D8C1-2F40-441E-8F53-F655A6050219}" type="datetime1">
              <a:rPr lang="fr-FR" smtClean="0"/>
              <a:pPr/>
              <a:t>02/06/2021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536-4BA0-4B84-A210-2EE5F89AAB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C072-3604-43B5-AEC3-6ECC1C8D2CA9}" type="datetime1">
              <a:rPr lang="fr-FR" smtClean="0"/>
              <a:pPr/>
              <a:t>02/06/2021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536-4BA0-4B84-A210-2EE5F89AAB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DF84-73B2-4467-83B4-54654B867792}" type="datetime1">
              <a:rPr lang="fr-FR" smtClean="0"/>
              <a:pPr/>
              <a:t>02/06/2021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536-4BA0-4B84-A210-2EE5F89AAB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9B93-B96C-4FD8-8E39-126F0E01E72A}" type="datetime1">
              <a:rPr lang="fr-FR" smtClean="0"/>
              <a:pPr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E536-4BA0-4B84-A210-2EE5F89AAB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28860" y="714356"/>
            <a:ext cx="6400800" cy="175260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2050" name="Picture 2" descr="https://i.poweredtemplates.com/p/pp/04/066/ppt_slide1.jpg"/>
          <p:cNvPicPr>
            <a:picLocks noChangeAspect="1" noChangeArrowheads="1"/>
          </p:cNvPicPr>
          <p:nvPr/>
        </p:nvPicPr>
        <p:blipFill>
          <a:blip r:embed="rId2">
            <a:lum contrast="30000"/>
          </a:blip>
          <a:srcRect/>
          <a:stretch>
            <a:fillRect/>
          </a:stretch>
        </p:blipFill>
        <p:spPr bwMode="auto">
          <a:xfrm>
            <a:off x="-32" y="285728"/>
            <a:ext cx="9144032" cy="6357982"/>
          </a:xfrm>
          <a:prstGeom prst="rect">
            <a:avLst/>
          </a:prstGeom>
          <a:noFill/>
        </p:spPr>
      </p:pic>
      <p:pic>
        <p:nvPicPr>
          <p:cNvPr id="6" name="Picture 2" descr="https://i.poweredtemplates.com/p/pp/04/066/ppt_slide1.jpg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 l="59271" t="27940" b="58577"/>
          <a:stretch>
            <a:fillRect/>
          </a:stretch>
        </p:blipFill>
        <p:spPr bwMode="auto">
          <a:xfrm>
            <a:off x="5286380" y="1928802"/>
            <a:ext cx="3786182" cy="3143272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7" name="ZoneTexte 6"/>
          <p:cNvSpPr txBox="1"/>
          <p:nvPr/>
        </p:nvSpPr>
        <p:spPr>
          <a:xfrm>
            <a:off x="5653068" y="2857496"/>
            <a:ext cx="3419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>
                <a:solidFill>
                  <a:schemeClr val="bg1"/>
                </a:solidFill>
                <a:latin typeface="Baskerville Old Face" pitchFamily="18" charset="0"/>
              </a:rPr>
              <a:t>RDBMS</a:t>
            </a:r>
            <a:endParaRPr lang="fr-FR" sz="7000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7429552" cy="1143000"/>
          </a:xfrm>
        </p:spPr>
        <p:txBody>
          <a:bodyPr>
            <a:noAutofit/>
          </a:bodyPr>
          <a:lstStyle/>
          <a:p>
            <a:r>
              <a:rPr lang="fr-FR" sz="3600" b="1" dirty="0" err="1" smtClean="0"/>
              <a:t>What</a:t>
            </a:r>
            <a:r>
              <a:rPr lang="fr-FR" sz="3600" b="1" dirty="0" smtClean="0"/>
              <a:t>  a  </a:t>
            </a:r>
            <a:r>
              <a:rPr lang="fr-FR" sz="3600" b="1" dirty="0" err="1" smtClean="0"/>
              <a:t>Relational</a:t>
            </a:r>
            <a:r>
              <a:rPr lang="fr-FR" sz="3600" b="1" dirty="0" smtClean="0"/>
              <a:t>  </a:t>
            </a:r>
            <a:r>
              <a:rPr lang="fr-FR" sz="3600" b="1" dirty="0" err="1" smtClean="0"/>
              <a:t>Database</a:t>
            </a:r>
            <a:r>
              <a:rPr lang="fr-FR" sz="3600" b="1" dirty="0" smtClean="0"/>
              <a:t> Management  System  ?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804" y="1500174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    A </a:t>
            </a:r>
            <a:r>
              <a:rPr lang="en-US" sz="2800" dirty="0"/>
              <a:t> </a:t>
            </a:r>
            <a:r>
              <a:rPr lang="en-US" sz="2800" b="1" dirty="0"/>
              <a:t>relational </a:t>
            </a:r>
            <a:r>
              <a:rPr lang="en-US" sz="2800" b="1" dirty="0" smtClean="0"/>
              <a:t> database</a:t>
            </a:r>
            <a:r>
              <a:rPr lang="en-US" sz="2800" dirty="0"/>
              <a:t> is a set of tables (datasets with rows and columns) that contain information relating to other tables in the database</a:t>
            </a:r>
            <a:r>
              <a:rPr lang="en-US" sz="2800" dirty="0" smtClean="0"/>
              <a:t>.</a:t>
            </a:r>
          </a:p>
          <a:p>
            <a:pPr algn="just">
              <a:buNone/>
            </a:pPr>
            <a:endParaRPr lang="en-US" sz="1600" dirty="0" smtClean="0"/>
          </a:p>
          <a:p>
            <a:pPr algn="just">
              <a:buNone/>
            </a:pPr>
            <a:r>
              <a:rPr lang="en-US" sz="2800" dirty="0" smtClean="0"/>
              <a:t>    A </a:t>
            </a:r>
            <a:r>
              <a:rPr lang="en-US" sz="2800" b="1" dirty="0" smtClean="0"/>
              <a:t>Relational Database Management System </a:t>
            </a:r>
            <a:r>
              <a:rPr lang="en-US" sz="2800" dirty="0" smtClean="0"/>
              <a:t>(</a:t>
            </a:r>
            <a:r>
              <a:rPr lang="en-US" sz="2800" b="1" dirty="0" smtClean="0"/>
              <a:t>RDBMS</a:t>
            </a:r>
            <a:r>
              <a:rPr lang="en-US" sz="2800" dirty="0" smtClean="0"/>
              <a:t>) is a collection of programs and capabilities that enable IT teams and others to create, update, administer and otherwise interact with a</a:t>
            </a:r>
            <a:r>
              <a:rPr lang="en-US" sz="2800" b="1" dirty="0" smtClean="0"/>
              <a:t> relational database</a:t>
            </a:r>
            <a:r>
              <a:rPr lang="en-US" sz="2800" dirty="0" smtClean="0"/>
              <a:t>.</a:t>
            </a:r>
            <a:endParaRPr lang="fr-FR" sz="2800" dirty="0"/>
          </a:p>
        </p:txBody>
      </p:sp>
      <p:pic>
        <p:nvPicPr>
          <p:cNvPr id="1026" name="Picture 2" descr="https://i.poweredtemplates.com/p/pp/04/066/ppt_slide1.jpg"/>
          <p:cNvPicPr>
            <a:picLocks noChangeAspect="1" noChangeArrowheads="1"/>
          </p:cNvPicPr>
          <p:nvPr/>
        </p:nvPicPr>
        <p:blipFill>
          <a:blip r:embed="rId2"/>
          <a:srcRect t="20150" r="42697" b="14925"/>
          <a:stretch>
            <a:fillRect/>
          </a:stretch>
        </p:blipFill>
        <p:spPr bwMode="auto">
          <a:xfrm>
            <a:off x="7286612" y="0"/>
            <a:ext cx="1857388" cy="1357298"/>
          </a:xfrm>
          <a:prstGeom prst="rect">
            <a:avLst/>
          </a:prstGeom>
          <a:noFill/>
        </p:spPr>
      </p:pic>
      <p:pic>
        <p:nvPicPr>
          <p:cNvPr id="5" name="Picture 2" descr="https://i.poweredtemplates.com/p/pp/04/066/ppt_slide1.jpg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 l="59271" t="27940" b="58577"/>
          <a:stretch>
            <a:fillRect/>
          </a:stretch>
        </p:blipFill>
        <p:spPr bwMode="auto">
          <a:xfrm>
            <a:off x="0" y="6000768"/>
            <a:ext cx="9144000" cy="928694"/>
          </a:xfrm>
          <a:prstGeom prst="rect">
            <a:avLst/>
          </a:prstGeom>
          <a:noFill/>
          <a:effectLst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536-4BA0-4B84-A210-2EE5F89AABC6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err="1" smtClean="0"/>
              <a:t>MySQL</a:t>
            </a:r>
            <a:endParaRPr lang="fr-FR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600" b="1" dirty="0" err="1" smtClean="0"/>
              <a:t>MySQL</a:t>
            </a:r>
            <a:r>
              <a:rPr lang="en-US" sz="3600" dirty="0" smtClean="0"/>
              <a:t> is the most popular amongst the relational databases and is a widely used one too. Offers a fully-managed database service for Google Cloud platform and is a scalable database with high availability and security at no extra cost. </a:t>
            </a:r>
          </a:p>
          <a:p>
            <a:r>
              <a:rPr lang="en-US" sz="3600" b="1" dirty="0" smtClean="0"/>
              <a:t>Advantages of </a:t>
            </a:r>
            <a:r>
              <a:rPr lang="en-US" sz="3600" b="1" dirty="0" err="1" smtClean="0"/>
              <a:t>MySQL</a:t>
            </a:r>
            <a:r>
              <a:rPr lang="en-US" sz="3600" b="1" dirty="0" smtClean="0"/>
              <a:t>:</a:t>
            </a:r>
            <a:endParaRPr lang="en-US" sz="3600" dirty="0" smtClean="0"/>
          </a:p>
          <a:p>
            <a:pPr marL="1077913">
              <a:buFont typeface="Wingdings" pitchFamily="2" charset="2"/>
              <a:buChar char="§"/>
            </a:pPr>
            <a:r>
              <a:rPr lang="en-US" sz="3800" dirty="0" smtClean="0"/>
              <a:t>Data security.</a:t>
            </a:r>
          </a:p>
          <a:p>
            <a:pPr marL="1077913">
              <a:buFont typeface="Wingdings" pitchFamily="2" charset="2"/>
              <a:buChar char="§"/>
            </a:pPr>
            <a:r>
              <a:rPr lang="en-US" sz="3800" dirty="0" smtClean="0"/>
              <a:t>On-demand scalability.</a:t>
            </a:r>
          </a:p>
          <a:p>
            <a:pPr marL="1077913">
              <a:buFont typeface="Wingdings" pitchFamily="2" charset="2"/>
              <a:buChar char="§"/>
            </a:pPr>
            <a:r>
              <a:rPr lang="en-US" sz="3800" dirty="0" smtClean="0"/>
              <a:t>High performance.</a:t>
            </a:r>
          </a:p>
          <a:p>
            <a:pPr marL="1077913">
              <a:buFont typeface="Wingdings" pitchFamily="2" charset="2"/>
              <a:buChar char="§"/>
            </a:pPr>
            <a:r>
              <a:rPr lang="en-US" sz="3800" dirty="0" smtClean="0"/>
              <a:t>Round-the-clock uptime.</a:t>
            </a:r>
          </a:p>
          <a:p>
            <a:pPr marL="1077913">
              <a:buFont typeface="Wingdings" pitchFamily="2" charset="2"/>
              <a:buChar char="§"/>
            </a:pPr>
            <a:r>
              <a:rPr lang="en-US" sz="3800" dirty="0" smtClean="0"/>
              <a:t>Comprehensive transactional support.</a:t>
            </a:r>
          </a:p>
          <a:p>
            <a:pPr marL="1077913">
              <a:buFont typeface="Wingdings" pitchFamily="2" charset="2"/>
              <a:buChar char="§"/>
            </a:pPr>
            <a:r>
              <a:rPr lang="en-US" sz="3800" dirty="0" smtClean="0"/>
              <a:t>Complete workflow control.</a:t>
            </a:r>
          </a:p>
          <a:p>
            <a:pPr marL="1077913">
              <a:buFont typeface="Wingdings" pitchFamily="2" charset="2"/>
              <a:buChar char="§"/>
            </a:pPr>
            <a:r>
              <a:rPr lang="en-US" sz="3800" dirty="0" smtClean="0"/>
              <a:t>The reduced total cost of ownership.</a:t>
            </a:r>
          </a:p>
          <a:p>
            <a:pPr marL="1077913">
              <a:buFont typeface="Wingdings" pitchFamily="2" charset="2"/>
              <a:buChar char="§"/>
            </a:pPr>
            <a:r>
              <a:rPr lang="en-US" sz="3800" dirty="0" smtClean="0"/>
              <a:t>The flexibility of open source.</a:t>
            </a:r>
            <a:endParaRPr lang="fr-FR" sz="3800" dirty="0" smtClean="0"/>
          </a:p>
          <a:p>
            <a:pPr algn="just"/>
            <a:endParaRPr lang="en-US" sz="3600" dirty="0" smtClean="0"/>
          </a:p>
        </p:txBody>
      </p:sp>
      <p:pic>
        <p:nvPicPr>
          <p:cNvPr id="4" name="Picture 2" descr="https://i.poweredtemplates.com/p/pp/04/066/ppt_slide1.jpg"/>
          <p:cNvPicPr>
            <a:picLocks noChangeAspect="1" noChangeArrowheads="1"/>
          </p:cNvPicPr>
          <p:nvPr/>
        </p:nvPicPr>
        <p:blipFill>
          <a:blip r:embed="rId2"/>
          <a:srcRect t="20150" r="42697" b="14925"/>
          <a:stretch>
            <a:fillRect/>
          </a:stretch>
        </p:blipFill>
        <p:spPr bwMode="auto">
          <a:xfrm>
            <a:off x="7429488" y="0"/>
            <a:ext cx="1714512" cy="1142984"/>
          </a:xfrm>
          <a:prstGeom prst="rect">
            <a:avLst/>
          </a:prstGeom>
          <a:noFill/>
        </p:spPr>
      </p:pic>
      <p:pic>
        <p:nvPicPr>
          <p:cNvPr id="5" name="Picture 2" descr="https://i.poweredtemplates.com/p/pp/04/066/ppt_slide1.jpg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 l="59271" t="27940" b="58577"/>
          <a:stretch>
            <a:fillRect/>
          </a:stretch>
        </p:blipFill>
        <p:spPr bwMode="auto">
          <a:xfrm>
            <a:off x="0" y="6000768"/>
            <a:ext cx="9144000" cy="928694"/>
          </a:xfrm>
          <a:prstGeom prst="rect">
            <a:avLst/>
          </a:prstGeom>
          <a:noFill/>
          <a:effectLst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536-4BA0-4B84-A210-2EE5F89AABC6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7" name="Image 6" descr="Database-mysql.svg.png"/>
          <p:cNvPicPr>
            <a:picLocks noChangeAspect="1"/>
          </p:cNvPicPr>
          <p:nvPr/>
        </p:nvPicPr>
        <p:blipFill>
          <a:blip r:embed="rId3" cstate="print"/>
          <a:srcRect t="11078" b="11526"/>
          <a:stretch>
            <a:fillRect/>
          </a:stretch>
        </p:blipFill>
        <p:spPr>
          <a:xfrm>
            <a:off x="7572396" y="4266004"/>
            <a:ext cx="1500198" cy="1641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.poweredtemplates.com/p/pp/04/066/ppt_slide1.jpg"/>
          <p:cNvPicPr>
            <a:picLocks noChangeAspect="1" noChangeArrowheads="1"/>
          </p:cNvPicPr>
          <p:nvPr/>
        </p:nvPicPr>
        <p:blipFill>
          <a:blip r:embed="rId2"/>
          <a:srcRect t="20150" r="42697" b="14925"/>
          <a:stretch>
            <a:fillRect/>
          </a:stretch>
        </p:blipFill>
        <p:spPr bwMode="auto">
          <a:xfrm>
            <a:off x="7286644" y="-24"/>
            <a:ext cx="1857388" cy="1142984"/>
          </a:xfrm>
          <a:prstGeom prst="rect">
            <a:avLst/>
          </a:prstGeom>
          <a:noFill/>
        </p:spPr>
      </p:pic>
      <p:pic>
        <p:nvPicPr>
          <p:cNvPr id="5" name="Picture 2" descr="https://i.poweredtemplates.com/p/pp/04/066/ppt_slide1.jpg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 l="59271" t="27940" b="58577"/>
          <a:stretch>
            <a:fillRect/>
          </a:stretch>
        </p:blipFill>
        <p:spPr bwMode="auto">
          <a:xfrm>
            <a:off x="0" y="6000768"/>
            <a:ext cx="9144000" cy="928694"/>
          </a:xfrm>
          <a:prstGeom prst="rect">
            <a:avLst/>
          </a:prstGeom>
          <a:noFill/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-16"/>
            <a:ext cx="8229600" cy="1143000"/>
          </a:xfrm>
        </p:spPr>
        <p:txBody>
          <a:bodyPr/>
          <a:lstStyle/>
          <a:p>
            <a:pPr>
              <a:tabLst>
                <a:tab pos="3671888" algn="l"/>
              </a:tabLst>
            </a:pPr>
            <a:r>
              <a:rPr lang="en-US" sz="5400" b="1" dirty="0" err="1" smtClean="0"/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7242" y="785794"/>
            <a:ext cx="8229600" cy="5715040"/>
          </a:xfrm>
        </p:spPr>
        <p:txBody>
          <a:bodyPr>
            <a:normAutofit fontScale="55000" lnSpcReduction="20000"/>
          </a:bodyPr>
          <a:lstStyle/>
          <a:p>
            <a:pPr algn="just"/>
            <a:endParaRPr lang="en-US" b="1" dirty="0" smtClean="0"/>
          </a:p>
          <a:p>
            <a:pPr algn="just"/>
            <a:endParaRPr lang="en-US" sz="400" b="1" dirty="0" smtClean="0"/>
          </a:p>
          <a:p>
            <a:pPr algn="just"/>
            <a:r>
              <a:rPr lang="en-US" sz="3600" b="1" dirty="0" err="1" smtClean="0"/>
              <a:t>PostgreSQL</a:t>
            </a:r>
            <a:r>
              <a:rPr lang="en-US" sz="3600" dirty="0" smtClean="0"/>
              <a:t> is a fully managed and scalable relational </a:t>
            </a:r>
            <a:r>
              <a:rPr lang="en-US" sz="3600" dirty="0" smtClean="0"/>
              <a:t>database </a:t>
            </a:r>
            <a:r>
              <a:rPr lang="en-US" sz="3600" dirty="0" smtClean="0"/>
              <a:t>with high availability and security built in at no additional charge. </a:t>
            </a:r>
          </a:p>
          <a:p>
            <a:pPr algn="just"/>
            <a:r>
              <a:rPr lang="en-US" sz="3600" dirty="0" smtClean="0"/>
              <a:t>It is a fully managed database service for the Google Cloud Platform. </a:t>
            </a:r>
          </a:p>
          <a:p>
            <a:pPr algn="just"/>
            <a:r>
              <a:rPr lang="en-US" sz="3600" dirty="0" smtClean="0"/>
              <a:t>Is better in query optimization and query execution as compared to </a:t>
            </a:r>
            <a:r>
              <a:rPr lang="en-US" sz="3600" dirty="0" err="1" smtClean="0"/>
              <a:t>MySQL</a:t>
            </a:r>
            <a:r>
              <a:rPr lang="en-US" sz="3600" dirty="0" smtClean="0"/>
              <a:t>. </a:t>
            </a:r>
          </a:p>
          <a:p>
            <a:pPr algn="just"/>
            <a:r>
              <a:rPr lang="en-US" sz="3600" b="1" dirty="0" err="1" smtClean="0"/>
              <a:t>Postgres</a:t>
            </a:r>
            <a:r>
              <a:rPr lang="en-US" sz="3600" dirty="0" smtClean="0"/>
              <a:t> has a storage engine which is suitable for INSERT and complex search applications such as data mining. </a:t>
            </a:r>
            <a:endParaRPr lang="en-US" sz="3600" dirty="0" smtClean="0"/>
          </a:p>
          <a:p>
            <a:pPr algn="just">
              <a:buNone/>
            </a:pPr>
            <a:endParaRPr lang="en-US" sz="400" dirty="0" smtClean="0"/>
          </a:p>
          <a:p>
            <a:r>
              <a:rPr lang="en-US" sz="3600" b="1" dirty="0" smtClean="0"/>
              <a:t>Advantages of Postgresql:</a:t>
            </a:r>
            <a:endParaRPr lang="en-US" sz="3600" dirty="0" smtClean="0"/>
          </a:p>
          <a:p>
            <a:pPr marL="898525">
              <a:buFont typeface="Wingdings" pitchFamily="2" charset="2"/>
              <a:buChar char="§"/>
            </a:pPr>
            <a:r>
              <a:rPr lang="en-US" dirty="0" smtClean="0"/>
              <a:t>Supports the locking mechanism.</a:t>
            </a:r>
          </a:p>
          <a:p>
            <a:pPr marL="898525">
              <a:buFont typeface="Wingdings" pitchFamily="2" charset="2"/>
              <a:buChar char="§"/>
            </a:pPr>
            <a:r>
              <a:rPr lang="en-US" dirty="0" smtClean="0"/>
              <a:t>Free and open-source software</a:t>
            </a:r>
            <a:r>
              <a:rPr lang="en-US" dirty="0" smtClean="0"/>
              <a:t>. </a:t>
            </a:r>
            <a:endParaRPr lang="en-US" dirty="0" smtClean="0"/>
          </a:p>
          <a:p>
            <a:pPr marL="898525">
              <a:buFont typeface="Wingdings" pitchFamily="2" charset="2"/>
              <a:buChar char="§"/>
            </a:pPr>
            <a:r>
              <a:rPr lang="en-US" dirty="0" smtClean="0"/>
              <a:t>Supports </a:t>
            </a:r>
            <a:r>
              <a:rPr lang="en-US" dirty="0" smtClean="0"/>
              <a:t>image, video, audio storage and also supports graphical data</a:t>
            </a:r>
            <a:r>
              <a:rPr lang="en-US" dirty="0" smtClean="0"/>
              <a:t>.</a:t>
            </a:r>
            <a:endParaRPr lang="en-US" dirty="0" smtClean="0"/>
          </a:p>
          <a:p>
            <a:pPr marL="898525">
              <a:buFont typeface="Wingdings" pitchFamily="2" charset="2"/>
              <a:buChar char="§"/>
            </a:pPr>
            <a:r>
              <a:rPr lang="en-US" dirty="0" smtClean="0"/>
              <a:t>Has the capacity for fault tolerance.</a:t>
            </a:r>
          </a:p>
          <a:p>
            <a:pPr marL="898525">
              <a:buFont typeface="Wingdings" pitchFamily="2" charset="2"/>
              <a:buChar char="§"/>
            </a:pPr>
            <a:r>
              <a:rPr lang="en-US" dirty="0" smtClean="0"/>
              <a:t>Requires </a:t>
            </a:r>
            <a:r>
              <a:rPr lang="en-US" dirty="0" smtClean="0"/>
              <a:t>low maintenance.</a:t>
            </a:r>
          </a:p>
          <a:p>
            <a:pPr marL="898525">
              <a:buFont typeface="Wingdings" pitchFamily="2" charset="2"/>
              <a:buChar char="§"/>
            </a:pPr>
            <a:r>
              <a:rPr lang="en-US" dirty="0" smtClean="0"/>
              <a:t>Supports Multi-version concurrency control (MVCC).</a:t>
            </a:r>
          </a:p>
          <a:p>
            <a:pPr marL="898525">
              <a:buFont typeface="Wingdings" pitchFamily="2" charset="2"/>
              <a:buChar char="§"/>
            </a:pPr>
            <a:r>
              <a:rPr lang="en-US" dirty="0" smtClean="0"/>
              <a:t>Has user-defined data-types.</a:t>
            </a:r>
          </a:p>
          <a:p>
            <a:pPr marL="898525">
              <a:buFont typeface="Wingdings" pitchFamily="2" charset="2"/>
              <a:buChar char="§"/>
            </a:pPr>
            <a:r>
              <a:rPr lang="en-US" dirty="0" smtClean="0"/>
              <a:t>Table inheritance.</a:t>
            </a:r>
          </a:p>
          <a:p>
            <a:pPr marL="898525">
              <a:buFont typeface="Wingdings" pitchFamily="2" charset="2"/>
              <a:buChar char="§"/>
            </a:pPr>
            <a:r>
              <a:rPr lang="en-US" dirty="0" smtClean="0"/>
              <a:t>Runs on all operating systems.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536-4BA0-4B84-A210-2EE5F89AABC6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2050" name="Picture 2" descr="PostgreSQL utilisations avancées de generate_series pour générer du contenu  — Makina Corp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4423416"/>
            <a:ext cx="1714512" cy="1577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657204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Microsoft SQL Server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3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4800" b="1" dirty="0" smtClean="0"/>
              <a:t>Microsoft SQL Server</a:t>
            </a:r>
            <a:r>
              <a:rPr lang="en-US" sz="4800" dirty="0" smtClean="0"/>
              <a:t> developed by Microsoft has multiple editions with different feature sets and user profiles. </a:t>
            </a:r>
          </a:p>
          <a:p>
            <a:pPr algn="just"/>
            <a:r>
              <a:rPr lang="en-US" sz="4800" dirty="0" smtClean="0"/>
              <a:t>It has some fantastic features like SQL server on Linux, </a:t>
            </a:r>
            <a:r>
              <a:rPr lang="en-US" sz="4800" dirty="0" err="1" smtClean="0"/>
              <a:t>resumable</a:t>
            </a:r>
            <a:r>
              <a:rPr lang="en-US" sz="4800" dirty="0" smtClean="0"/>
              <a:t> online index build, machine learning services, query processing improvements, and much more.</a:t>
            </a:r>
          </a:p>
          <a:p>
            <a:pPr algn="just">
              <a:buNone/>
            </a:pPr>
            <a:endParaRPr lang="en-US" sz="3600" dirty="0" smtClean="0"/>
          </a:p>
          <a:p>
            <a:r>
              <a:rPr lang="en-US" sz="4700" b="1" dirty="0" smtClean="0"/>
              <a:t>Advantages of SQL Server:</a:t>
            </a:r>
          </a:p>
          <a:p>
            <a:pPr marL="1077913">
              <a:buFont typeface="Wingdings" pitchFamily="2" charset="2"/>
              <a:buChar char="§"/>
            </a:pPr>
            <a:r>
              <a:rPr lang="en-US" sz="4400" dirty="0" smtClean="0"/>
              <a:t>Streamlined Installation.</a:t>
            </a:r>
          </a:p>
          <a:p>
            <a:pPr marL="1077913">
              <a:buFont typeface="Wingdings" pitchFamily="2" charset="2"/>
              <a:buChar char="§"/>
            </a:pPr>
            <a:r>
              <a:rPr lang="en-US" sz="4400" dirty="0" smtClean="0"/>
              <a:t>Great Security Features.</a:t>
            </a:r>
          </a:p>
          <a:p>
            <a:pPr marL="1077913">
              <a:buFont typeface="Wingdings" pitchFamily="2" charset="2"/>
              <a:buChar char="§"/>
            </a:pPr>
            <a:r>
              <a:rPr lang="en-US" sz="4400" dirty="0" smtClean="0"/>
              <a:t>Enhanced Performance.</a:t>
            </a:r>
          </a:p>
          <a:p>
            <a:pPr marL="1077913">
              <a:buFont typeface="Wingdings" pitchFamily="2" charset="2"/>
              <a:buChar char="§"/>
            </a:pPr>
            <a:r>
              <a:rPr lang="en-US" sz="4400" dirty="0" smtClean="0"/>
              <a:t>Low Cost Of Ownership. </a:t>
            </a:r>
          </a:p>
        </p:txBody>
      </p:sp>
      <p:pic>
        <p:nvPicPr>
          <p:cNvPr id="4" name="Picture 2" descr="https://i.poweredtemplates.com/p/pp/04/066/ppt_slide1.jpg"/>
          <p:cNvPicPr>
            <a:picLocks noChangeAspect="1" noChangeArrowheads="1"/>
          </p:cNvPicPr>
          <p:nvPr/>
        </p:nvPicPr>
        <p:blipFill>
          <a:blip r:embed="rId2"/>
          <a:srcRect t="20150" r="42697" b="14925"/>
          <a:stretch>
            <a:fillRect/>
          </a:stretch>
        </p:blipFill>
        <p:spPr bwMode="auto">
          <a:xfrm>
            <a:off x="7286612" y="0"/>
            <a:ext cx="1857388" cy="1142984"/>
          </a:xfrm>
          <a:prstGeom prst="rect">
            <a:avLst/>
          </a:prstGeom>
          <a:noFill/>
        </p:spPr>
      </p:pic>
      <p:pic>
        <p:nvPicPr>
          <p:cNvPr id="5" name="Picture 2" descr="https://i.poweredtemplates.com/p/pp/04/066/ppt_slide1.jpg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 l="59271" t="27940" b="58577"/>
          <a:stretch>
            <a:fillRect/>
          </a:stretch>
        </p:blipFill>
        <p:spPr bwMode="auto">
          <a:xfrm>
            <a:off x="0" y="6000768"/>
            <a:ext cx="9144000" cy="928694"/>
          </a:xfrm>
          <a:prstGeom prst="rect">
            <a:avLst/>
          </a:prstGeom>
          <a:noFill/>
          <a:effectLst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536-4BA0-4B84-A210-2EE5F89AABC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026" name="AutoShape 2" descr="Microsoft SQL Server Logo PNG Transparent – Brands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 descr="SQ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3486864"/>
            <a:ext cx="3143272" cy="2546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.poweredtemplates.com/p/pp/04/066/ppt_slide1.jpg"/>
          <p:cNvPicPr>
            <a:picLocks noChangeAspect="1" noChangeArrowheads="1"/>
          </p:cNvPicPr>
          <p:nvPr/>
        </p:nvPicPr>
        <p:blipFill>
          <a:blip r:embed="rId2"/>
          <a:srcRect t="20150" r="42697" b="23041"/>
          <a:stretch>
            <a:fillRect/>
          </a:stretch>
        </p:blipFill>
        <p:spPr bwMode="auto">
          <a:xfrm>
            <a:off x="7286612" y="0"/>
            <a:ext cx="1857388" cy="1071546"/>
          </a:xfrm>
          <a:prstGeom prst="rect">
            <a:avLst/>
          </a:prstGeom>
          <a:noFill/>
        </p:spPr>
      </p:pic>
      <p:pic>
        <p:nvPicPr>
          <p:cNvPr id="5" name="Picture 2" descr="https://i.poweredtemplates.com/p/pp/04/066/ppt_slide1.jpg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 l="59271" t="27940" b="58577"/>
          <a:stretch>
            <a:fillRect/>
          </a:stretch>
        </p:blipFill>
        <p:spPr bwMode="auto">
          <a:xfrm>
            <a:off x="0" y="6000768"/>
            <a:ext cx="9144000" cy="928694"/>
          </a:xfrm>
          <a:prstGeom prst="rect">
            <a:avLst/>
          </a:prstGeom>
          <a:noFill/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14346" y="-71462"/>
            <a:ext cx="8229600" cy="1285884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Comparaison</a:t>
            </a:r>
            <a:r>
              <a:rPr lang="en-US" sz="2800" b="1" dirty="0" smtClean="0"/>
              <a:t> between Microsoft SQL Server,</a:t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b="1" dirty="0" err="1" smtClean="0"/>
              <a:t>MySQL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PostgreSQL</a:t>
            </a:r>
            <a:endParaRPr lang="fr-FR" sz="2800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285720" y="1071547"/>
          <a:ext cx="8715435" cy="4929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190"/>
                <a:gridCol w="2425045"/>
                <a:gridCol w="2131100"/>
                <a:gridCol w="2131100"/>
              </a:tblGrid>
              <a:tr h="437223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/>
                        <a:t>Feature</a:t>
                      </a:r>
                      <a:endParaRPr lang="fr-FR" sz="2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 indent="0" algn="ctr"/>
                      <a:r>
                        <a:rPr lang="fr-FR" sz="1800" dirty="0"/>
                        <a:t>Microsoft SQL </a:t>
                      </a:r>
                      <a:r>
                        <a:rPr lang="fr-FR" sz="1800" dirty="0" smtClean="0"/>
                        <a:t>Server</a:t>
                      </a:r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MySQL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 smtClean="0"/>
                        <a:t>PostgreSQL</a:t>
                      </a:r>
                      <a:endParaRPr lang="fr-FR" sz="2000" dirty="0"/>
                    </a:p>
                  </a:txBody>
                  <a:tcPr marL="0" marR="0" marT="0" marB="0" anchor="ctr"/>
                </a:tc>
              </a:tr>
              <a:tr h="437223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Operating System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Windows XP, Windows 2000+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Windows (even down to 98?), Linux, Unix, Mac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Windows 2000+, Linux, Unix, </a:t>
                      </a:r>
                      <a:r>
                        <a:rPr lang="fr-FR" sz="1400" dirty="0" smtClean="0"/>
                        <a:t>Mac</a:t>
                      </a:r>
                      <a:endParaRPr lang="fr-FR" sz="1400" dirty="0"/>
                    </a:p>
                  </a:txBody>
                  <a:tcPr marL="0" marR="0" marT="0" marB="0" anchor="ctr"/>
                </a:tc>
              </a:tr>
              <a:tr h="515298">
                <a:tc>
                  <a:txBody>
                    <a:bodyPr/>
                    <a:lstStyle/>
                    <a:p>
                      <a:pPr marL="85725" indent="0" algn="ctr"/>
                      <a:r>
                        <a:rPr lang="fr-FR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Licensing</a:t>
                      </a:r>
                      <a:endParaRPr lang="fr-FR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 indent="0" algn="just" defTabSz="914400" rtl="0" eaLnBrk="1" latinLnBrk="0" hangingPunct="1">
                        <a:tabLst>
                          <a:tab pos="2152650" algn="l"/>
                        </a:tabLs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Commercial - Closed Source, Various levels of features based on version, Free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Crippleware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GPL Open Source, Commercial.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BSD Open Source</a:t>
                      </a:r>
                    </a:p>
                  </a:txBody>
                  <a:tcPr marL="0" marR="0" marT="0" marB="0" anchor="ctr"/>
                </a:tc>
              </a:tr>
              <a:tr h="51529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Install/Maintenance </a:t>
                      </a:r>
                      <a:r>
                        <a:rPr lang="fr-FR" sz="1600" b="1" dirty="0" err="1"/>
                        <a:t>Process</a:t>
                      </a:r>
                      <a:endParaRPr lang="fr-FR" sz="16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 indent="0" algn="just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Hardest most time-consuming 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0" algn="just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biggest hog of resources of 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0" algn="just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even when its not doing anything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Easiest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0" marR="0" marT="0" marB="0" anchor="ctr"/>
                </a:tc>
              </a:tr>
              <a:tr h="56214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Can add columns and change names, data types of views without dropping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Yes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Yes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- and extremely annoying if you have views that depend on other views.</a:t>
                      </a:r>
                    </a:p>
                  </a:txBody>
                  <a:tcPr marL="0" marR="0" marT="0" marB="0" anchor="ctr"/>
                </a:tc>
              </a:tr>
              <a:tr h="80257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Can drop tables, (drop, change size, data type of columns), and views used in </a:t>
                      </a:r>
                      <a:r>
                        <a:rPr lang="en-US" sz="1200" b="1" dirty="0" smtClean="0"/>
                        <a:t>views</a:t>
                      </a:r>
                      <a:endParaRPr lang="en-US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 </a:t>
                      </a:r>
                      <a:r>
                        <a:rPr lang="en-US" sz="1100" dirty="0" smtClean="0"/>
                        <a:t>-(</a:t>
                      </a:r>
                      <a:r>
                        <a:rPr lang="en-US" sz="1100" dirty="0"/>
                        <a:t>but if you schema bind your tables and views, you can not drop dependent objects)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Yes</a:t>
                      </a:r>
                      <a:r>
                        <a:rPr lang="fr-FR" sz="1100" dirty="0"/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</a:t>
                      </a:r>
                    </a:p>
                  </a:txBody>
                  <a:tcPr marL="0" marR="0" marT="0" marB="0" anchor="ctr"/>
                </a:tc>
              </a:tr>
              <a:tr h="56214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Graphical View Designer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 via SQL Management Studio and Express?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No</a:t>
                      </a:r>
                    </a:p>
                  </a:txBody>
                  <a:tcPr marL="0" marR="0" marT="0" marB="0" anchor="ctr"/>
                </a:tc>
              </a:tr>
              <a:tr h="687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Dynamic and action SQL </a:t>
                      </a:r>
                      <a:r>
                        <a:rPr lang="en-US" sz="1600" b="1" dirty="0" smtClean="0"/>
                        <a:t> in </a:t>
                      </a:r>
                      <a:r>
                        <a:rPr lang="en-US" sz="1600" b="1" dirty="0"/>
                        <a:t>functions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 indent="0" algn="just"/>
                      <a:r>
                        <a:rPr lang="en-US" sz="1100" dirty="0"/>
                        <a:t>No - but you can in Stored procedures but you can't call stored </a:t>
                      </a:r>
                      <a:r>
                        <a:rPr lang="en-US" sz="1100" dirty="0" err="1"/>
                        <a:t>procs</a:t>
                      </a:r>
                      <a:r>
                        <a:rPr lang="en-US" sz="1100" dirty="0"/>
                        <a:t> from SELECT statements so much more limiting than </a:t>
                      </a:r>
                      <a:r>
                        <a:rPr lang="en-US" sz="1100" dirty="0" err="1"/>
                        <a:t>PostgreSQL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725" indent="0" algn="just" defTabSz="971550"/>
                      <a:r>
                        <a:rPr lang="en-US" sz="1100" dirty="0"/>
                        <a:t>No, but can in Stored </a:t>
                      </a:r>
                      <a:r>
                        <a:rPr lang="en-US" sz="1100" dirty="0" smtClean="0"/>
                        <a:t>procedures   </a:t>
                      </a:r>
                      <a:r>
                        <a:rPr lang="en-US" sz="1100" dirty="0"/>
                        <a:t>which aren't callable from SELECT statements so more limiting than </a:t>
                      </a:r>
                      <a:r>
                        <a:rPr lang="en-US" sz="1100" dirty="0" err="1"/>
                        <a:t>PostgreSQL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Yes! - you can do really cool things with action functions in SELECT statements</a:t>
                      </a:r>
                    </a:p>
                  </a:txBody>
                  <a:tcPr marL="0" marR="0" marT="0" marB="0" anchor="ctr"/>
                </a:tc>
              </a:tr>
              <a:tr h="410257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/>
                        <a:t>Schemas</a:t>
                      </a:r>
                      <a:endParaRPr lang="fr-FR" sz="16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Yes</a:t>
                      </a:r>
                      <a:endParaRPr lang="fr-F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Yes</a:t>
                      </a:r>
                      <a:endParaRPr lang="fr-FR" sz="14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536-4BA0-4B84-A210-2EE5F89AABC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026" name="AutoShape 2" descr="Microsoft SQL Server Logo PNG Transparent – Brands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261</Words>
  <Application>Microsoft Office PowerPoint</Application>
  <PresentationFormat>Affichage à l'écran (4:3)</PresentationFormat>
  <Paragraphs>87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What  a  Relational  Database Management  System  ?</vt:lpstr>
      <vt:lpstr>MySQL</vt:lpstr>
      <vt:lpstr>PostgreSQL</vt:lpstr>
      <vt:lpstr>Microsoft SQL Server</vt:lpstr>
      <vt:lpstr>Comparaison between Microsoft SQL Server,  MySQL and PostgreSQL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Utilisateur Windows</cp:lastModifiedBy>
  <cp:revision>23</cp:revision>
  <dcterms:created xsi:type="dcterms:W3CDTF">2021-05-31T11:46:36Z</dcterms:created>
  <dcterms:modified xsi:type="dcterms:W3CDTF">2021-06-02T20:50:45Z</dcterms:modified>
</cp:coreProperties>
</file>